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iLWYRn4wVEfQp0yafSS2XICy46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0B254C-C9BF-4BF6-BFD5-71FFCEAF55DC}">
  <a:tblStyle styleId="{DA0B254C-C9BF-4BF6-BFD5-71FFCEAF55D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FA305983-1D90-4A40-AEB4-D2FEECA979D0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0B171F0-509A-4F41-9C98-24CF5229BC0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766765A-DE0F-4683-8E5F-FFAD947DE371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2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  <a:tblStyle styleId="{85A89173-BCB5-492E-90BA-5EAB2537920E}" styleName="Table_4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" name="Google Shape;5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6" name="Google Shape;6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5" name="Google Shape;9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6" name="Google Shape;22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6" name="Google Shape;23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0" name="Google Shape;25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1" name="Google Shape;26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0" name="Google Shape;27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9" name="Google Shape;27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0" name="Google Shape;29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2" name="Google Shape;30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1" name="Google Shape;31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3.jp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hyperlink" Target="http://new.fips.ru/registers-doc-view/fips_servlet?DB=RUPAT&amp;DocNumber=2017139762&amp;TypeFile=html" TargetMode="External"/><Relationship Id="rId8" Type="http://schemas.openxmlformats.org/officeDocument/2006/relationships/hyperlink" Target="http://new.fips.ru/registers-doc-view/fips_servlet?DB=RUPAT&amp;DocNumber=2019139576&amp;TypeFile=htm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hyperlink" Target="https://www.gazeta.ru/social/news/2022/05/26/17808236.shtml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hyperlink" Target="https://www.gazeta.ru/social/news/2022/05/26/17808236.shtml" TargetMode="External"/><Relationship Id="rId5" Type="http://schemas.openxmlformats.org/officeDocument/2006/relationships/hyperlink" Target="https://www.garant.ru/products/ipo/prime/doc/403236631/" TargetMode="External"/><Relationship Id="rId6" Type="http://schemas.openxmlformats.org/officeDocument/2006/relationships/hyperlink" Target="https://sensortower.com/" TargetMode="External"/><Relationship Id="rId7" Type="http://schemas.openxmlformats.org/officeDocument/2006/relationships/hyperlink" Target="https://www.garant.ru/news/1511887/" TargetMode="External"/><Relationship Id="rId8" Type="http://schemas.openxmlformats.org/officeDocument/2006/relationships/hyperlink" Target="https://www.garant.ru/news/1511887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hyperlink" Target="https://nauchkor.ru/media/skolko-vremeni-i-deneg-nuzhno-na-sozdanie-mobilnogo-prilozheniya-579f53c85f1be72d6ea0c564" TargetMode="External"/><Relationship Id="rId5" Type="http://schemas.openxmlformats.org/officeDocument/2006/relationships/hyperlink" Target="https://onepix.ru/backend-razrabotchik" TargetMode="External"/><Relationship Id="rId6" Type="http://schemas.openxmlformats.org/officeDocument/2006/relationships/image" Target="../media/image2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hyperlink" Target="https://patent-family.ru/patent/invention" TargetMode="External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9.png"/><Relationship Id="rId8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"/>
          <p:cNvPicPr preferRelativeResize="0"/>
          <p:nvPr/>
        </p:nvPicPr>
        <p:blipFill rotWithShape="1">
          <a:blip r:embed="rId4">
            <a:alphaModFix/>
          </a:blip>
          <a:srcRect b="0" l="111" r="0" t="0"/>
          <a:stretch/>
        </p:blipFill>
        <p:spPr>
          <a:xfrm>
            <a:off x="0" y="0"/>
            <a:ext cx="12192000" cy="689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" name="Google Shape;32;p1"/>
          <p:cNvGraphicFramePr/>
          <p:nvPr/>
        </p:nvGraphicFramePr>
        <p:xfrm>
          <a:off x="10104438" y="439738"/>
          <a:ext cx="1144587" cy="503237"/>
        </p:xfrm>
        <a:graphic>
          <a:graphicData uri="http://schemas.openxmlformats.org/presentationml/2006/ole">
            <mc:AlternateContent>
              <mc:Choice Requires="v">
                <p:oleObj r:id="rId5" imgH="503237" imgW="1144587" progId="CorelDraw.Graphic.22" spid="_x0000_s1">
                  <p:embed/>
                </p:oleObj>
              </mc:Choice>
              <mc:Fallback>
                <p:oleObj r:id="rId6" imgH="503237" imgW="1144587" progId="CorelDraw.Graphic.22">
                  <p:embed/>
                  <p:pic>
                    <p:nvPicPr>
                      <p:cNvPr id="32" name="Google Shape;32;p1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0104438" y="439738"/>
                        <a:ext cx="11445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Google Shape;33;p1"/>
          <p:cNvSpPr txBox="1"/>
          <p:nvPr/>
        </p:nvSpPr>
        <p:spPr>
          <a:xfrm>
            <a:off x="3893626" y="2157413"/>
            <a:ext cx="7489825" cy="1431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3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для ведения медицинской карты и дневника здоровья</a:t>
            </a:r>
            <a:endParaRPr sz="3000"/>
          </a:p>
        </p:txBody>
      </p:sp>
      <p:sp>
        <p:nvSpPr>
          <p:cNvPr id="34" name="Google Shape;34;p1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280988" y="915988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игрушка, млекопитающее, мультфильм, плюш&#10;&#10;Автоматически созданное описание" id="42" name="Google Shape;42;p2"/>
          <p:cNvPicPr preferRelativeResize="0"/>
          <p:nvPr/>
        </p:nvPicPr>
        <p:blipFill rotWithShape="1">
          <a:blip r:embed="rId3">
            <a:alphaModFix/>
          </a:blip>
          <a:srcRect b="17411" l="0" r="-1" t="17414"/>
          <a:stretch/>
        </p:blipFill>
        <p:spPr>
          <a:xfrm>
            <a:off x="1666425" y="-19540"/>
            <a:ext cx="10522527" cy="6857990"/>
          </a:xfrm>
          <a:custGeom>
            <a:rect b="b" l="l" r="r" t="t"/>
            <a:pathLst>
              <a:path extrusionOk="0" h="6858000" w="10522527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3" name="Google Shape;43;p2"/>
          <p:cNvSpPr/>
          <p:nvPr/>
        </p:nvSpPr>
        <p:spPr>
          <a:xfrm rot="-172285">
            <a:off x="1108520" y="775849"/>
            <a:ext cx="2987899" cy="2987899"/>
          </a:xfrm>
          <a:prstGeom prst="arc">
            <a:avLst>
              <a:gd fmla="val 16200000" name="adj1"/>
              <a:gd fmla="val 2287352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58738" y="4224338"/>
            <a:ext cx="2246312" cy="2690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снимок экрана, визитная карточка, графический дизайн&#10;&#10;Автоматически созданное описание" id="46" name="Google Shape;4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6217" y="88900"/>
            <a:ext cx="1190625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"/>
          <p:cNvSpPr txBox="1"/>
          <p:nvPr/>
        </p:nvSpPr>
        <p:spPr>
          <a:xfrm>
            <a:off x="2444559" y="3409455"/>
            <a:ext cx="729983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ИТЕРАЦИЯ №1 «ИССЛЕДОВАТЕЛЬСКИЙ ЭТАП»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11774128" y="6403975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 txBox="1"/>
          <p:nvPr/>
        </p:nvSpPr>
        <p:spPr>
          <a:xfrm>
            <a:off x="2015612" y="395626"/>
            <a:ext cx="6971071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Обоснование проблем в процессе оказания медицинской помощи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9781" y="916101"/>
            <a:ext cx="8268928" cy="58351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 txBox="1"/>
          <p:nvPr/>
        </p:nvSpPr>
        <p:spPr>
          <a:xfrm>
            <a:off x="209550" y="992422"/>
            <a:ext cx="440177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Медицинская помощь 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это комплекс мероприятий, направленных на поддержание и (или) восстановление здоровья, включающих в себя предоставление медицинских услуг.</a:t>
            </a:r>
            <a:endParaRPr/>
          </a:p>
        </p:txBody>
      </p:sp>
      <p:sp>
        <p:nvSpPr>
          <p:cNvPr id="58" name="Google Shape;58;p3"/>
          <p:cNvSpPr txBox="1"/>
          <p:nvPr/>
        </p:nvSpPr>
        <p:spPr>
          <a:xfrm>
            <a:off x="-5838" y="4431049"/>
            <a:ext cx="2812026" cy="2031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Итоги исследования Medi-Q компании Ipsos были представлены на закрытом заседании Российской ассоциации фармацевтического маркетинга (РАФМ). Вот, как выглядит </a:t>
            </a:r>
            <a:r>
              <a:rPr b="1" i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топ причин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по которым </a:t>
            </a:r>
            <a:r>
              <a:rPr b="1" i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пациенты не исполняют назначения врачей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2821858" y="5039292"/>
            <a:ext cx="570271" cy="653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209550" y="1970682"/>
            <a:ext cx="4401778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Актуальные проблемы 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процессе оказания медицинской помощи: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arenR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Низкая осведомленность населения о своем здоровье;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arenR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Неэффективные системы профилактики и ранней диагностики;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arenR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Непонимание влияния образа жизни и питания;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arenR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Неравенство в доступе к здравоохранению;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arenR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Растущая угроза антибиотикорезистентности.</a:t>
            </a:r>
            <a:endParaRPr/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463349">
            <a:off x="9893484" y="2689967"/>
            <a:ext cx="2878855" cy="179928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"/>
          <p:cNvSpPr/>
          <p:nvPr/>
        </p:nvSpPr>
        <p:spPr>
          <a:xfrm>
            <a:off x="11774128" y="6403975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/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/>
          </a:p>
        </p:txBody>
      </p:sp>
      <p:sp>
        <p:nvSpPr>
          <p:cNvPr id="72" name="Google Shape;72;p4"/>
          <p:cNvSpPr txBox="1"/>
          <p:nvPr/>
        </p:nvSpPr>
        <p:spPr>
          <a:xfrm>
            <a:off x="1877961" y="410925"/>
            <a:ext cx="74430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Исследование существующих процессов обслуживания пациентов</a:t>
            </a:r>
            <a:endParaRPr/>
          </a:p>
        </p:txBody>
      </p:sp>
      <p:sp>
        <p:nvSpPr>
          <p:cNvPr id="73" name="Google Shape;73;p4"/>
          <p:cNvSpPr txBox="1"/>
          <p:nvPr/>
        </p:nvSpPr>
        <p:spPr>
          <a:xfrm>
            <a:off x="105060" y="921410"/>
            <a:ext cx="6411802" cy="2569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процессе исследования были рассмотрены следующие пункты: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Характеристика процессов обслуживания пациентов в настоящее время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телемедицинских технологий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направления телемедицины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Правовые основы телемедицины в России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Ограничения применения телемедицинских технологий в России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сервисы телемедицины в РФ 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Перспективы развития телемедицины в РФ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Порядок приема пациента в медицинском учреждении в настоящее время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вспомогательных средств работы медицинского учреждения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медицинские приложения для обследования пациентов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6170821" y="936318"/>
            <a:ext cx="6115854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Тенденции изменения процессов обслуживания пациентов в настоящее время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телемедицины; 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Внедрение электронной медицинской документации;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пациентоориентированной модели заботы;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новых технологий: Клиники внедряют различные инновационные технологии, такие как системы онлайн-записи на прием, самообслуживание в киосках, мобильные приложения для мониторинга здоровья и т.д;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системы предоставления интегрированной медицинской помощи;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доступности информации и самообразованию;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искусственного интеллекта и аналитики данных для упрощения и ускорения процесса обслуживания пациентов;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Увеличение числа мобильных приложений для здоровья;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Внедрение электронных медицинских карт.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209550" y="3326111"/>
            <a:ext cx="5539343" cy="22929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Перспективы развития телемедицины в РФ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России развитие телемедицины оценивается только в 10%. В основном развивается сфера высокотехнологической медицинской помощи. Сейчас руководство больниц внедряет телемедицинскую инфраструктуру и инструменты удаленной работы для своих сотрудников, а также разрабатываются скрининговые чат-боты и инструменты удаленного мониторинга и диагностики.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данным анализа платформы DocDoc основным пользователем телемедицинских услуг являются женщины в 56% случаев и мужчины – в 44%, соответственно. При этом 61% составляют потребители в возрасте 25-40 лет.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 txBox="1"/>
          <p:nvPr/>
        </p:nvSpPr>
        <p:spPr>
          <a:xfrm flipH="1" rot="10800000">
            <a:off x="209550" y="3185110"/>
            <a:ext cx="5811631" cy="4571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6170821" y="3726220"/>
            <a:ext cx="5047012" cy="1892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медицинские платформы:</a:t>
            </a:r>
            <a:endParaRPr b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ArchiMed+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Medesk 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Комплексная медицинская информационная система (КМИС) 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MEDMIS (МЕДМИС)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МЕДИАЛОГ 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MEDODS 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МедАнгел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Инфоклиника + Инфодент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 flipH="1">
            <a:off x="280988" y="5845606"/>
            <a:ext cx="11390689" cy="89255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медицинское мобильное приложение, помогающее в соблюдении врачебных рекомендаций, способствующее улучшению качества и доступности медицинской помощи путём анализа существующих способов обслуживания пациентов, конкурентных мобильных приложений и платформ, уровня развития телемедицины, а также способствующее повышению доступности информации о своём диагнозе и назначенных лекарствах и улучшению взаимоотношений врач-пациент. 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5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 txBox="1"/>
          <p:nvPr/>
        </p:nvSpPr>
        <p:spPr>
          <a:xfrm>
            <a:off x="1707740" y="410925"/>
            <a:ext cx="74430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Патентные исследования на уровень техники в медицине </a:t>
            </a:r>
            <a:endParaRPr/>
          </a:p>
        </p:txBody>
      </p:sp>
      <p:sp>
        <p:nvSpPr>
          <p:cNvPr id="87" name="Google Shape;87;p5"/>
          <p:cNvSpPr txBox="1"/>
          <p:nvPr/>
        </p:nvSpPr>
        <p:spPr>
          <a:xfrm>
            <a:off x="619867" y="3678718"/>
            <a:ext cx="11060205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 из патентов направлены на оказание неотложной помощи и создание систем и способов по уходу за больными с помощью ЭМК.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– на осуществление скрининга и диагностики полученных из ЭМК данных, некоторые из которых служат прогнозированию состояния болезни пациента.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 направлены на модернизацию самих баз данных или модернизацию способов их использования.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/>
          </a:p>
        </p:txBody>
      </p:sp>
      <p:pic>
        <p:nvPicPr>
          <p:cNvPr id="89" name="Google Shape;8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047" y="1324264"/>
            <a:ext cx="3583640" cy="2113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99076" y="1325805"/>
            <a:ext cx="3281082" cy="2110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55459" y="1320955"/>
            <a:ext cx="3572435" cy="212058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2" name="Google Shape;92;p5"/>
          <p:cNvGraphicFramePr/>
          <p:nvPr/>
        </p:nvGraphicFramePr>
        <p:xfrm>
          <a:off x="706232" y="43250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{DA0B254C-C9BF-4BF6-BFD5-71FFCEAF55DC}</a:tableStyleId>
              </a:tblPr>
              <a:tblGrid>
                <a:gridCol w="1910225"/>
                <a:gridCol w="8831225"/>
              </a:tblGrid>
              <a:tr h="43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</a:t>
                      </a:r>
                      <a:r>
                        <a:rPr lang="en-US" sz="1200" u="sng" cap="none" strike="noStrike">
                          <a:solidFill>
                            <a:schemeClr val="hlink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7"/>
                        </a:rPr>
                        <a:t>2017 139 762</a:t>
                      </a: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КОНТЕКСТНО-ЗАВИСИМАЯ ПОДСИСТЕМА ТЕХНОЛОГИЧЕСКИХ ПРОЦЕССОВ ЛЕЧЕНИЯ, ПЛАТФОРМА, УСТРОЙСТВО, СИСТЕМА, СПОСОБ И МАШИНОЧИТАЕМЫЙ НОСИТЕЛЬ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  <a:tr h="323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2 689 423 C1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 ФОРМИРОВАНИЯ РЕКОМЕНДАЦИЙ ПО ПИТАНИЮ ПОЛЬЗОВАТЕЛЯ НА ОСНОВАНИИ ЕГО ПОКАЗАТЕЛЕЙ ЗДОРОВЬЯ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2018 136 762 A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 ГЕНЕРИРОВАНИЯ ОПИСАТЕЛЬНЫХ ОТЧЕТОВ ИЗ ИСПОЛНИМЫХ КЛИНИЧЕСКИХ ПРОТОКОЛОВ</a:t>
                      </a:r>
                      <a:endParaRPr b="1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2 720 733 C1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Система дистанционного взаимодействия между лечащим врачом и пользователем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  <a:tr h="9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</a:t>
                      </a:r>
                      <a:r>
                        <a:rPr lang="en-US" sz="1200" u="sng" cap="none" strike="noStrike">
                          <a:solidFill>
                            <a:schemeClr val="hlink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8"/>
                        </a:rPr>
                        <a:t>2019 139 576</a:t>
                      </a: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 предоставления медицинской помощи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  <a:tr h="334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2 750 057 C1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 И СИСТЕМА ОПТИМИЗАЦИИ ЛЕЧЕБНО-ДИАГНОСТИЧЕСКОЙ МЕДИЦИНСКОЙ ПОМОЩИ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  <a:tr h="2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 2020 135 875 A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 оказания дистанционной медицинской помощи</a:t>
                      </a:r>
                      <a:endParaRPr b="1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20900" marL="2090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6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877961" y="410925"/>
            <a:ext cx="74430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ПО на рынке медицинских услуг</a:t>
            </a:r>
            <a:endParaRPr/>
          </a:p>
        </p:txBody>
      </p:sp>
      <p:sp>
        <p:nvSpPr>
          <p:cNvPr id="101" name="Google Shape;101;p6"/>
          <p:cNvSpPr txBox="1"/>
          <p:nvPr/>
        </p:nvSpPr>
        <p:spPr>
          <a:xfrm>
            <a:off x="3824749" y="206507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/>
          </a:p>
        </p:txBody>
      </p:sp>
      <p:sp>
        <p:nvSpPr>
          <p:cNvPr id="103" name="Google Shape;103;p6"/>
          <p:cNvSpPr txBox="1"/>
          <p:nvPr/>
        </p:nvSpPr>
        <p:spPr>
          <a:xfrm>
            <a:off x="277504" y="994012"/>
            <a:ext cx="454015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5656997" y="1073624"/>
            <a:ext cx="6121020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рынке медицинских услуг существует большое количество информационных систем, которые разработаны и предлагаются различными поставщиками ПО. 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"ArchiMed+"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программное обеспечение для медицинских учреждений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"Medesk"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облачная платформа для оперативного управления и организации работы частной клиники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"MEDMIS (МЕДМИС)"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медицинская информационная система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"MYTHERAPY"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мобильное приложение, разработанное для помощи пациентам в эффективном управлении своим здоровьем и соблюдении лечебных режимов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"МКБ-10"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 бесплатная программа, которая содержит справочную информацию о Международной классификации болезней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595952" y="2017594"/>
            <a:ext cx="4540155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основе отзывов потребителей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выявлено, что у пользователей часто возникают сложности с использованием программ, а также с получением быстрой помощи от врачей. Решение данных проблем может быть в разработке и внедрении удобного интерфейса, который будет интуитивно понятным и простым в использовании, а также в предоставлении возможности онлайн-консультаций со специалистами.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7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1468838" y="459533"/>
            <a:ext cx="79944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Исследование факторов риска по внедрению ПО на рынок медицинских услуг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/>
          </a:p>
        </p:txBody>
      </p:sp>
      <p:sp>
        <p:nvSpPr>
          <p:cNvPr id="115" name="Google Shape;115;p7"/>
          <p:cNvSpPr txBox="1"/>
          <p:nvPr/>
        </p:nvSpPr>
        <p:spPr>
          <a:xfrm>
            <a:off x="623637" y="1114926"/>
            <a:ext cx="2582779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база данных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Конфиденциальность и безопасность данных.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низкой производительности.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неизбежного масштабирования базы данных.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Сложность развертывания.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несовместимости.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703848" y="4172952"/>
            <a:ext cx="27432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продукт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Отсутствие спроса на ПО.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финансовых затрат.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отсутствия патентной чистоты и наличия пробелов в нормативно-правовой базе.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 txBox="1"/>
          <p:nvPr/>
        </p:nvSpPr>
        <p:spPr>
          <a:xfrm>
            <a:off x="4268698" y="1674812"/>
            <a:ext cx="2743200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ПО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Сбои в работе ПО.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Неэргономичный интерфейс конечного варианта ПО.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7922419" y="1459109"/>
            <a:ext cx="27432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Риски человеческого фактора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затрудненной адаптации и обучения.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конфликтов/изменения рабочего процесса.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 txBox="1"/>
          <p:nvPr/>
        </p:nvSpPr>
        <p:spPr>
          <a:xfrm>
            <a:off x="4246692" y="3643731"/>
            <a:ext cx="3021374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Риски на стадии разработки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Технические риски.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Управленческие риски.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Риски зависимости от третьих сторон.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Риски контроля качества.</a:t>
            </a:r>
            <a:endParaRPr/>
          </a:p>
        </p:txBody>
      </p:sp>
      <p:sp>
        <p:nvSpPr>
          <p:cNvPr id="120" name="Google Shape;120;p7"/>
          <p:cNvSpPr/>
          <p:nvPr/>
        </p:nvSpPr>
        <p:spPr>
          <a:xfrm>
            <a:off x="371104" y="999506"/>
            <a:ext cx="3275610" cy="2671948"/>
          </a:xfrm>
          <a:prstGeom prst="rect">
            <a:avLst/>
          </a:prstGeom>
          <a:noFill/>
          <a:ln cap="flat" cmpd="sng" w="2857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4121727" y="1583016"/>
            <a:ext cx="3275610" cy="1454728"/>
          </a:xfrm>
          <a:prstGeom prst="rect">
            <a:avLst/>
          </a:prstGeom>
          <a:noFill/>
          <a:ln cap="flat" cmpd="sng" w="2857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7872350" y="1305889"/>
            <a:ext cx="3275610" cy="1692234"/>
          </a:xfrm>
          <a:prstGeom prst="rect">
            <a:avLst/>
          </a:prstGeom>
          <a:noFill/>
          <a:ln cap="flat" cmpd="sng" w="2857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371104" y="4047506"/>
            <a:ext cx="3275610" cy="1810987"/>
          </a:xfrm>
          <a:prstGeom prst="rect">
            <a:avLst/>
          </a:prstGeom>
          <a:noFill/>
          <a:ln cap="flat" cmpd="sng" w="2857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4121727" y="3538457"/>
            <a:ext cx="3275610" cy="1810987"/>
          </a:xfrm>
          <a:prstGeom prst="rect">
            <a:avLst/>
          </a:prstGeom>
          <a:noFill/>
          <a:ln cap="flat" cmpd="sng" w="2857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72350" y="3386964"/>
            <a:ext cx="3698616" cy="2465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9EDF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433388" y="1417845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ИТЕРАЦИЯ №2 </a:t>
            </a:r>
            <a:b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«АНАЛИЗ ВНЕШНЕЙ СРЕДЫ»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36" name="Google Shape;136;p8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433388" y="10223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8"/>
          <p:cNvPicPr preferRelativeResize="0"/>
          <p:nvPr/>
        </p:nvPicPr>
        <p:blipFill rotWithShape="1">
          <a:blip r:embed="rId3">
            <a:alphaModFix/>
          </a:blip>
          <a:srcRect b="0" l="94" r="11522" t="0"/>
          <a:stretch/>
        </p:blipFill>
        <p:spPr>
          <a:xfrm>
            <a:off x="4110127" y="10"/>
            <a:ext cx="8081873" cy="6857990"/>
          </a:xfrm>
          <a:custGeom>
            <a:rect b="b" l="l" r="r" t="t"/>
            <a:pathLst>
              <a:path extrusionOk="0" h="6858000" w="8081873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40" name="Google Shape;14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225" y="183925"/>
            <a:ext cx="2414588" cy="46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9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endParaRPr/>
          </a:p>
        </p:txBody>
      </p:sp>
      <p:sp>
        <p:nvSpPr>
          <p:cNvPr id="149" name="Google Shape;149;p9"/>
          <p:cNvSpPr txBox="1"/>
          <p:nvPr/>
        </p:nvSpPr>
        <p:spPr>
          <a:xfrm>
            <a:off x="3535901" y="382005"/>
            <a:ext cx="50487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Проблема: причина и/или следствие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 txBox="1"/>
          <p:nvPr/>
        </p:nvSpPr>
        <p:spPr>
          <a:xfrm>
            <a:off x="209549" y="1246889"/>
            <a:ext cx="6323226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Большие очереди на прием, особенно к узкому специалисту;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Бумажные носители информации, которые легко потерять и трудно восстановить;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Плохое информирование о диагнозе и невозможность уточнить подробности у лечащего врача вне приема;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Отсутствие связи с лечащим врачом вне приёма;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Сложность в отслеживании своего посуточного состояния «негде хранить информацию»;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Врачи не обладают должными знаниями в диетологии, а поиски хорошего диетолога отнимают деньги и время.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209549" y="4636265"/>
            <a:ext cx="1192371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Ключевая проблема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полученная при анализа информации на основе «Дерева проблем» в итерации 1: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низкая приверженность больных к соблюдению врачебных рекомендаций и, как следствие, падение качества оказания медицинской помощи</a:t>
            </a:r>
            <a:endParaRPr/>
          </a:p>
        </p:txBody>
      </p:sp>
      <p:sp>
        <p:nvSpPr>
          <p:cNvPr id="152" name="Google Shape;152;p9"/>
          <p:cNvSpPr txBox="1"/>
          <p:nvPr/>
        </p:nvSpPr>
        <p:spPr>
          <a:xfrm>
            <a:off x="209549" y="5709245"/>
            <a:ext cx="1179077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Решение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создание нового медицинского приложения для повышения качества медицинской помощи путём анализа существующих приложений и имеющей проблемы низкой приверженности больных к соблюдению врачебных рекомендаций</a:t>
            </a:r>
            <a:endParaRPr/>
          </a:p>
        </p:txBody>
      </p:sp>
      <p:pic>
        <p:nvPicPr>
          <p:cNvPr id="153" name="Google Shape;15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32775" y="1388932"/>
            <a:ext cx="5271940" cy="316316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280988" y="869950"/>
            <a:ext cx="117193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настоящее время существует </a:t>
            </a:r>
            <a:r>
              <a:rPr b="1"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большая неудовлетворенность методами обслуживания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пациентов в клиниках. 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0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10</a:t>
            </a:r>
            <a:endParaRPr/>
          </a:p>
        </p:txBody>
      </p:sp>
      <p:sp>
        <p:nvSpPr>
          <p:cNvPr id="163" name="Google Shape;163;p10"/>
          <p:cNvSpPr txBox="1"/>
          <p:nvPr/>
        </p:nvSpPr>
        <p:spPr>
          <a:xfrm>
            <a:off x="2421389" y="42870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Функциональная модель продукта</a:t>
            </a:r>
            <a:endParaRPr/>
          </a:p>
        </p:txBody>
      </p:sp>
      <p:sp>
        <p:nvSpPr>
          <p:cNvPr id="164" name="Google Shape;164;p10"/>
          <p:cNvSpPr txBox="1"/>
          <p:nvPr/>
        </p:nvSpPr>
        <p:spPr>
          <a:xfrm>
            <a:off x="1892038" y="1813070"/>
            <a:ext cx="2806341" cy="769441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Удовлетворение беспокойства россиян о своем здоровье. </a:t>
            </a:r>
            <a:b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(Источник: </a:t>
            </a:r>
            <a:r>
              <a:rPr lang="en-US" sz="800" u="sng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https://www.gazeta.ru/social/news/2022/05/26/17808236.shtml</a:t>
            </a:r>
            <a:r>
              <a:rPr lang="en-US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165" name="Google Shape;165;p10"/>
          <p:cNvSpPr txBox="1"/>
          <p:nvPr/>
        </p:nvSpPr>
        <p:spPr>
          <a:xfrm>
            <a:off x="4772795" y="1813070"/>
            <a:ext cx="1303540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телемедицины</a:t>
            </a:r>
            <a:endParaRPr/>
          </a:p>
        </p:txBody>
      </p:sp>
      <p:sp>
        <p:nvSpPr>
          <p:cNvPr id="166" name="Google Shape;166;p10"/>
          <p:cNvSpPr txBox="1"/>
          <p:nvPr/>
        </p:nvSpPr>
        <p:spPr>
          <a:xfrm>
            <a:off x="6126763" y="1799776"/>
            <a:ext cx="1434243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Персонализация медицины </a:t>
            </a:r>
            <a:endParaRPr/>
          </a:p>
        </p:txBody>
      </p:sp>
      <p:sp>
        <p:nvSpPr>
          <p:cNvPr id="167" name="Google Shape;167;p10"/>
          <p:cNvSpPr/>
          <p:nvPr/>
        </p:nvSpPr>
        <p:spPr>
          <a:xfrm rot="-5400000">
            <a:off x="4584137" y="-1380141"/>
            <a:ext cx="308764" cy="5827722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4418624" y="1071562"/>
            <a:ext cx="14315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Главные (ГЛ) </a:t>
            </a:r>
            <a:endParaRPr/>
          </a:p>
        </p:txBody>
      </p:sp>
      <p:sp>
        <p:nvSpPr>
          <p:cNvPr id="169" name="Google Shape;169;p10"/>
          <p:cNvSpPr txBox="1"/>
          <p:nvPr/>
        </p:nvSpPr>
        <p:spPr>
          <a:xfrm>
            <a:off x="9035971" y="1071560"/>
            <a:ext cx="215351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Второстепенные (ВТ) </a:t>
            </a:r>
            <a:endParaRPr/>
          </a:p>
        </p:txBody>
      </p:sp>
      <p:sp>
        <p:nvSpPr>
          <p:cNvPr id="170" name="Google Shape;170;p10"/>
          <p:cNvSpPr txBox="1"/>
          <p:nvPr/>
        </p:nvSpPr>
        <p:spPr>
          <a:xfrm>
            <a:off x="8020050" y="1799776"/>
            <a:ext cx="1536597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Цифровизация медицины </a:t>
            </a:r>
            <a:endParaRPr/>
          </a:p>
        </p:txBody>
      </p:sp>
      <p:sp>
        <p:nvSpPr>
          <p:cNvPr id="171" name="Google Shape;171;p10"/>
          <p:cNvSpPr txBox="1"/>
          <p:nvPr/>
        </p:nvSpPr>
        <p:spPr>
          <a:xfrm>
            <a:off x="9658940" y="1799776"/>
            <a:ext cx="2213973" cy="954107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Реализация стратегии развития здравоохранения в РФ на период до 2025 года</a:t>
            </a:r>
            <a:endParaRPr/>
          </a:p>
        </p:txBody>
      </p:sp>
      <p:sp>
        <p:nvSpPr>
          <p:cNvPr id="172" name="Google Shape;172;p10"/>
          <p:cNvSpPr/>
          <p:nvPr/>
        </p:nvSpPr>
        <p:spPr>
          <a:xfrm rot="-5400000">
            <a:off x="9783395" y="-465810"/>
            <a:ext cx="308764" cy="403209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175678" y="1988439"/>
            <a:ext cx="1052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Внешние</a:t>
            </a:r>
            <a:endParaRPr/>
          </a:p>
        </p:txBody>
      </p:sp>
      <p:sp>
        <p:nvSpPr>
          <p:cNvPr id="174" name="Google Shape;174;p10"/>
          <p:cNvSpPr/>
          <p:nvPr/>
        </p:nvSpPr>
        <p:spPr>
          <a:xfrm>
            <a:off x="1085931" y="2066012"/>
            <a:ext cx="455126" cy="18920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79468" y="3635342"/>
            <a:ext cx="126222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Внутренние</a:t>
            </a:r>
            <a:endParaRPr/>
          </a:p>
        </p:txBody>
      </p:sp>
      <p:sp>
        <p:nvSpPr>
          <p:cNvPr id="176" name="Google Shape;176;p10"/>
          <p:cNvSpPr txBox="1"/>
          <p:nvPr/>
        </p:nvSpPr>
        <p:spPr>
          <a:xfrm>
            <a:off x="3895855" y="6237341"/>
            <a:ext cx="152871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(ОС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endParaRPr/>
          </a:p>
        </p:txBody>
      </p:sp>
      <p:sp>
        <p:nvSpPr>
          <p:cNvPr id="177" name="Google Shape;177;p10"/>
          <p:cNvSpPr txBox="1"/>
          <p:nvPr/>
        </p:nvSpPr>
        <p:spPr>
          <a:xfrm>
            <a:off x="8930500" y="6155748"/>
            <a:ext cx="217845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Вспомогательные (ВС) </a:t>
            </a:r>
            <a:endParaRPr/>
          </a:p>
        </p:txBody>
      </p:sp>
      <p:cxnSp>
        <p:nvCxnSpPr>
          <p:cNvPr id="178" name="Google Shape;178;p10"/>
          <p:cNvCxnSpPr>
            <a:stCxn id="167" idx="0"/>
          </p:cNvCxnSpPr>
          <p:nvPr/>
        </p:nvCxnSpPr>
        <p:spPr>
          <a:xfrm>
            <a:off x="1824658" y="1688102"/>
            <a:ext cx="12600" cy="1212300"/>
          </a:xfrm>
          <a:prstGeom prst="straightConnector1">
            <a:avLst/>
          </a:prstGeom>
          <a:noFill/>
          <a:ln cap="flat" cmpd="sng" w="9525">
            <a:solidFill>
              <a:srgbClr val="1E4E79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179" name="Google Shape;179;p10"/>
          <p:cNvCxnSpPr/>
          <p:nvPr/>
        </p:nvCxnSpPr>
        <p:spPr>
          <a:xfrm>
            <a:off x="1837374" y="2900516"/>
            <a:ext cx="5815006" cy="0"/>
          </a:xfrm>
          <a:prstGeom prst="straightConnector1">
            <a:avLst/>
          </a:prstGeom>
          <a:noFill/>
          <a:ln cap="flat" cmpd="sng" w="9525">
            <a:solidFill>
              <a:srgbClr val="1E4E79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180" name="Google Shape;180;p10"/>
          <p:cNvCxnSpPr>
            <a:stCxn id="167" idx="2"/>
          </p:cNvCxnSpPr>
          <p:nvPr/>
        </p:nvCxnSpPr>
        <p:spPr>
          <a:xfrm>
            <a:off x="7652380" y="1688102"/>
            <a:ext cx="0" cy="1212300"/>
          </a:xfrm>
          <a:prstGeom prst="straightConnector1">
            <a:avLst/>
          </a:prstGeom>
          <a:noFill/>
          <a:ln cap="flat" cmpd="sng" w="9525">
            <a:solidFill>
              <a:srgbClr val="1E4E79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181" name="Google Shape;181;p10"/>
          <p:cNvCxnSpPr/>
          <p:nvPr/>
        </p:nvCxnSpPr>
        <p:spPr>
          <a:xfrm>
            <a:off x="7915959" y="1688102"/>
            <a:ext cx="12716" cy="1212414"/>
          </a:xfrm>
          <a:prstGeom prst="straightConnector1">
            <a:avLst/>
          </a:prstGeom>
          <a:noFill/>
          <a:ln cap="flat" cmpd="sng" w="9525">
            <a:solidFill>
              <a:srgbClr val="1E4E79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182" name="Google Shape;182;p10"/>
          <p:cNvCxnSpPr/>
          <p:nvPr/>
        </p:nvCxnSpPr>
        <p:spPr>
          <a:xfrm>
            <a:off x="11953826" y="1670622"/>
            <a:ext cx="0" cy="1212414"/>
          </a:xfrm>
          <a:prstGeom prst="straightConnector1">
            <a:avLst/>
          </a:prstGeom>
          <a:noFill/>
          <a:ln cap="flat" cmpd="sng" w="9525">
            <a:solidFill>
              <a:srgbClr val="1E4E79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183" name="Google Shape;183;p10"/>
          <p:cNvCxnSpPr/>
          <p:nvPr/>
        </p:nvCxnSpPr>
        <p:spPr>
          <a:xfrm>
            <a:off x="7922317" y="2878120"/>
            <a:ext cx="4021157" cy="0"/>
          </a:xfrm>
          <a:prstGeom prst="straightConnector1">
            <a:avLst/>
          </a:prstGeom>
          <a:noFill/>
          <a:ln cap="flat" cmpd="sng" w="9525">
            <a:solidFill>
              <a:srgbClr val="1E4E79"/>
            </a:solidFill>
            <a:prstDash val="lgDashDot"/>
            <a:miter lim="800000"/>
            <a:headEnd len="sm" w="sm" type="none"/>
            <a:tailEnd len="sm" w="sm" type="none"/>
          </a:ln>
        </p:spPr>
      </p:cxnSp>
      <p:sp>
        <p:nvSpPr>
          <p:cNvPr id="184" name="Google Shape;184;p10"/>
          <p:cNvSpPr txBox="1"/>
          <p:nvPr/>
        </p:nvSpPr>
        <p:spPr>
          <a:xfrm>
            <a:off x="5424565" y="3989286"/>
            <a:ext cx="1813585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Ведение медицинской карты</a:t>
            </a:r>
            <a:endParaRPr/>
          </a:p>
        </p:txBody>
      </p:sp>
      <p:sp>
        <p:nvSpPr>
          <p:cNvPr id="185" name="Google Shape;185;p10"/>
          <p:cNvSpPr txBox="1"/>
          <p:nvPr/>
        </p:nvSpPr>
        <p:spPr>
          <a:xfrm>
            <a:off x="1836021" y="3943119"/>
            <a:ext cx="1256070" cy="307777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Напоминания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3895855" y="4645794"/>
            <a:ext cx="1639786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Связь </a:t>
            </a:r>
            <a:b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лечащим врачом</a:t>
            </a:r>
            <a:endParaRPr/>
          </a:p>
        </p:txBody>
      </p:sp>
      <p:sp>
        <p:nvSpPr>
          <p:cNvPr id="187" name="Google Shape;187;p10"/>
          <p:cNvSpPr txBox="1"/>
          <p:nvPr/>
        </p:nvSpPr>
        <p:spPr>
          <a:xfrm>
            <a:off x="1930387" y="5256452"/>
            <a:ext cx="1813585" cy="307777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Информирование</a:t>
            </a:r>
            <a:endParaRPr/>
          </a:p>
        </p:txBody>
      </p:sp>
      <p:sp>
        <p:nvSpPr>
          <p:cNvPr id="188" name="Google Shape;188;p10"/>
          <p:cNvSpPr txBox="1"/>
          <p:nvPr/>
        </p:nvSpPr>
        <p:spPr>
          <a:xfrm>
            <a:off x="8319692" y="3902956"/>
            <a:ext cx="1813585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Защита конфиденциальности</a:t>
            </a:r>
            <a:endParaRPr/>
          </a:p>
        </p:txBody>
      </p:sp>
      <p:sp>
        <p:nvSpPr>
          <p:cNvPr id="189" name="Google Shape;189;p10"/>
          <p:cNvSpPr txBox="1"/>
          <p:nvPr/>
        </p:nvSpPr>
        <p:spPr>
          <a:xfrm>
            <a:off x="7852180" y="5146918"/>
            <a:ext cx="1490590" cy="738664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Составление рекомендации по питанию 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5390303" y="5292382"/>
            <a:ext cx="2051915" cy="523220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Визуализация физического состояния </a:t>
            </a:r>
            <a:endParaRPr/>
          </a:p>
        </p:txBody>
      </p:sp>
      <p:sp>
        <p:nvSpPr>
          <p:cNvPr id="191" name="Google Shape;191;p10"/>
          <p:cNvSpPr txBox="1"/>
          <p:nvPr/>
        </p:nvSpPr>
        <p:spPr>
          <a:xfrm>
            <a:off x="10135062" y="5474827"/>
            <a:ext cx="1813585" cy="307777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Календарь здоровья</a:t>
            </a:r>
            <a:endParaRPr/>
          </a:p>
        </p:txBody>
      </p:sp>
      <p:sp>
        <p:nvSpPr>
          <p:cNvPr id="192" name="Google Shape;192;p10"/>
          <p:cNvSpPr txBox="1"/>
          <p:nvPr/>
        </p:nvSpPr>
        <p:spPr>
          <a:xfrm>
            <a:off x="9295375" y="4614322"/>
            <a:ext cx="1813585" cy="307777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мотиваций</a:t>
            </a:r>
            <a:endParaRPr/>
          </a:p>
        </p:txBody>
      </p:sp>
      <p:cxnSp>
        <p:nvCxnSpPr>
          <p:cNvPr id="193" name="Google Shape;193;p10"/>
          <p:cNvCxnSpPr>
            <a:stCxn id="170" idx="2"/>
            <a:endCxn id="190" idx="0"/>
          </p:cNvCxnSpPr>
          <p:nvPr/>
        </p:nvCxnSpPr>
        <p:spPr>
          <a:xfrm flipH="1">
            <a:off x="6416249" y="2322996"/>
            <a:ext cx="2372100" cy="29694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4" name="Google Shape;194;p10"/>
          <p:cNvCxnSpPr>
            <a:stCxn id="164" idx="2"/>
            <a:endCxn id="190" idx="0"/>
          </p:cNvCxnSpPr>
          <p:nvPr/>
        </p:nvCxnSpPr>
        <p:spPr>
          <a:xfrm>
            <a:off x="3295209" y="2582511"/>
            <a:ext cx="3121200" cy="27099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5" name="Google Shape;195;p10"/>
          <p:cNvCxnSpPr>
            <a:stCxn id="164" idx="2"/>
            <a:endCxn id="185" idx="0"/>
          </p:cNvCxnSpPr>
          <p:nvPr/>
        </p:nvCxnSpPr>
        <p:spPr>
          <a:xfrm flipH="1">
            <a:off x="2463909" y="2582511"/>
            <a:ext cx="831300" cy="13605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6" name="Google Shape;196;p10"/>
          <p:cNvCxnSpPr>
            <a:stCxn id="166" idx="2"/>
            <a:endCxn id="184" idx="0"/>
          </p:cNvCxnSpPr>
          <p:nvPr/>
        </p:nvCxnSpPr>
        <p:spPr>
          <a:xfrm flipH="1">
            <a:off x="6331485" y="2322996"/>
            <a:ext cx="512400" cy="16662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7" name="Google Shape;197;p10"/>
          <p:cNvCxnSpPr>
            <a:stCxn id="165" idx="2"/>
            <a:endCxn id="186" idx="0"/>
          </p:cNvCxnSpPr>
          <p:nvPr/>
        </p:nvCxnSpPr>
        <p:spPr>
          <a:xfrm flipH="1">
            <a:off x="4715665" y="2336290"/>
            <a:ext cx="708900" cy="23094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8" name="Google Shape;198;p10"/>
          <p:cNvCxnSpPr>
            <a:stCxn id="166" idx="2"/>
            <a:endCxn id="189" idx="0"/>
          </p:cNvCxnSpPr>
          <p:nvPr/>
        </p:nvCxnSpPr>
        <p:spPr>
          <a:xfrm>
            <a:off x="6843885" y="2322996"/>
            <a:ext cx="1753500" cy="28239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9" name="Google Shape;199;p10"/>
          <p:cNvCxnSpPr>
            <a:stCxn id="170" idx="2"/>
            <a:endCxn id="189" idx="0"/>
          </p:cNvCxnSpPr>
          <p:nvPr/>
        </p:nvCxnSpPr>
        <p:spPr>
          <a:xfrm flipH="1">
            <a:off x="8597549" y="2322996"/>
            <a:ext cx="190800" cy="28239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0" name="Google Shape;200;p10"/>
          <p:cNvCxnSpPr>
            <a:stCxn id="164" idx="2"/>
            <a:endCxn id="187" idx="0"/>
          </p:cNvCxnSpPr>
          <p:nvPr/>
        </p:nvCxnSpPr>
        <p:spPr>
          <a:xfrm flipH="1">
            <a:off x="2837109" y="2582511"/>
            <a:ext cx="458100" cy="26739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1" name="Google Shape;201;p10"/>
          <p:cNvCxnSpPr>
            <a:stCxn id="170" idx="2"/>
            <a:endCxn id="188" idx="0"/>
          </p:cNvCxnSpPr>
          <p:nvPr/>
        </p:nvCxnSpPr>
        <p:spPr>
          <a:xfrm>
            <a:off x="8788349" y="2322996"/>
            <a:ext cx="438000" cy="15801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2" name="Google Shape;202;p10"/>
          <p:cNvCxnSpPr>
            <a:stCxn id="171" idx="2"/>
            <a:endCxn id="192" idx="0"/>
          </p:cNvCxnSpPr>
          <p:nvPr/>
        </p:nvCxnSpPr>
        <p:spPr>
          <a:xfrm flipH="1">
            <a:off x="10202227" y="2753883"/>
            <a:ext cx="563700" cy="18603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3" name="Google Shape;203;p10"/>
          <p:cNvCxnSpPr>
            <a:stCxn id="171" idx="2"/>
            <a:endCxn id="191" idx="0"/>
          </p:cNvCxnSpPr>
          <p:nvPr/>
        </p:nvCxnSpPr>
        <p:spPr>
          <a:xfrm>
            <a:off x="10765927" y="2753883"/>
            <a:ext cx="276000" cy="2721000"/>
          </a:xfrm>
          <a:prstGeom prst="straightConnector1">
            <a:avLst/>
          </a:prstGeom>
          <a:noFill/>
          <a:ln cap="flat" cmpd="sng" w="28575">
            <a:solidFill>
              <a:srgbClr val="1E4E79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04" name="Google Shape;204;p10"/>
          <p:cNvSpPr/>
          <p:nvPr/>
        </p:nvSpPr>
        <p:spPr>
          <a:xfrm rot="5400000">
            <a:off x="9733016" y="3835733"/>
            <a:ext cx="383249" cy="4333979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F9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 rot="5400000">
            <a:off x="4481293" y="3126474"/>
            <a:ext cx="383249" cy="5958924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F9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10"/>
          <p:cNvCxnSpPr>
            <a:stCxn id="171" idx="2"/>
            <a:endCxn id="189" idx="0"/>
          </p:cNvCxnSpPr>
          <p:nvPr/>
        </p:nvCxnSpPr>
        <p:spPr>
          <a:xfrm flipH="1">
            <a:off x="8597527" y="2753883"/>
            <a:ext cx="2168400" cy="2393100"/>
          </a:xfrm>
          <a:prstGeom prst="straightConnector1">
            <a:avLst/>
          </a:prstGeom>
          <a:noFill/>
          <a:ln cap="flat" cmpd="sng" w="28575">
            <a:solidFill>
              <a:srgbClr val="1F386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7" name="Google Shape;207;p10"/>
          <p:cNvCxnSpPr>
            <a:stCxn id="205" idx="2"/>
          </p:cNvCxnSpPr>
          <p:nvPr/>
        </p:nvCxnSpPr>
        <p:spPr>
          <a:xfrm flipH="1" rot="10800000">
            <a:off x="1693456" y="3733312"/>
            <a:ext cx="3600" cy="2181000"/>
          </a:xfrm>
          <a:prstGeom prst="straightConnector1">
            <a:avLst/>
          </a:prstGeom>
          <a:noFill/>
          <a:ln cap="flat" cmpd="sng" w="9525">
            <a:solidFill>
              <a:srgbClr val="BF9000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208" name="Google Shape;208;p10"/>
          <p:cNvCxnSpPr/>
          <p:nvPr/>
        </p:nvCxnSpPr>
        <p:spPr>
          <a:xfrm>
            <a:off x="1693455" y="3733265"/>
            <a:ext cx="5958925" cy="20552"/>
          </a:xfrm>
          <a:prstGeom prst="straightConnector1">
            <a:avLst/>
          </a:prstGeom>
          <a:noFill/>
          <a:ln cap="flat" cmpd="sng" w="9525">
            <a:solidFill>
              <a:srgbClr val="BF9000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209" name="Google Shape;209;p10"/>
          <p:cNvCxnSpPr>
            <a:stCxn id="205" idx="0"/>
          </p:cNvCxnSpPr>
          <p:nvPr/>
        </p:nvCxnSpPr>
        <p:spPr>
          <a:xfrm rot="10800000">
            <a:off x="7640080" y="3753712"/>
            <a:ext cx="12300" cy="2160600"/>
          </a:xfrm>
          <a:prstGeom prst="straightConnector1">
            <a:avLst/>
          </a:prstGeom>
          <a:noFill/>
          <a:ln cap="flat" cmpd="sng" w="9525">
            <a:solidFill>
              <a:srgbClr val="BF9000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210" name="Google Shape;210;p10"/>
          <p:cNvCxnSpPr>
            <a:stCxn id="204" idx="0"/>
          </p:cNvCxnSpPr>
          <p:nvPr/>
        </p:nvCxnSpPr>
        <p:spPr>
          <a:xfrm rot="10800000">
            <a:off x="12091630" y="3743498"/>
            <a:ext cx="0" cy="2067600"/>
          </a:xfrm>
          <a:prstGeom prst="straightConnector1">
            <a:avLst/>
          </a:prstGeom>
          <a:noFill/>
          <a:ln cap="flat" cmpd="sng" w="9525">
            <a:solidFill>
              <a:srgbClr val="BF9000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211" name="Google Shape;211;p10"/>
          <p:cNvCxnSpPr>
            <a:stCxn id="204" idx="2"/>
          </p:cNvCxnSpPr>
          <p:nvPr/>
        </p:nvCxnSpPr>
        <p:spPr>
          <a:xfrm rot="10800000">
            <a:off x="7715351" y="3743498"/>
            <a:ext cx="42300" cy="2067600"/>
          </a:xfrm>
          <a:prstGeom prst="straightConnector1">
            <a:avLst/>
          </a:prstGeom>
          <a:noFill/>
          <a:ln cap="flat" cmpd="sng" w="9525">
            <a:solidFill>
              <a:srgbClr val="BF9000"/>
            </a:solidFill>
            <a:prstDash val="lgDashDot"/>
            <a:miter lim="800000"/>
            <a:headEnd len="sm" w="sm" type="none"/>
            <a:tailEnd len="sm" w="sm" type="none"/>
          </a:ln>
        </p:spPr>
      </p:cxnSp>
      <p:cxnSp>
        <p:nvCxnSpPr>
          <p:cNvPr id="212" name="Google Shape;212;p10"/>
          <p:cNvCxnSpPr/>
          <p:nvPr/>
        </p:nvCxnSpPr>
        <p:spPr>
          <a:xfrm>
            <a:off x="7715424" y="3743541"/>
            <a:ext cx="4376206" cy="10276"/>
          </a:xfrm>
          <a:prstGeom prst="straightConnector1">
            <a:avLst/>
          </a:prstGeom>
          <a:noFill/>
          <a:ln cap="flat" cmpd="sng" w="9525">
            <a:solidFill>
              <a:srgbClr val="BF9000"/>
            </a:solidFill>
            <a:prstDash val="lgDashDot"/>
            <a:miter lim="800000"/>
            <a:headEnd len="sm" w="sm" type="none"/>
            <a:tailEnd len="sm" w="sm" type="none"/>
          </a:ln>
        </p:spPr>
      </p:cxnSp>
      <p:sp>
        <p:nvSpPr>
          <p:cNvPr id="213" name="Google Shape;213;p10"/>
          <p:cNvSpPr/>
          <p:nvPr/>
        </p:nvSpPr>
        <p:spPr>
          <a:xfrm>
            <a:off x="1161391" y="3713088"/>
            <a:ext cx="455126" cy="18920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BF9000"/>
          </a:solidFill>
          <a:ln cap="flat" cmpd="sng" w="12700">
            <a:solidFill>
              <a:srgbClr val="BF9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127397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1"/>
          <p:cNvSpPr/>
          <p:nvPr/>
        </p:nvSpPr>
        <p:spPr>
          <a:xfrm>
            <a:off x="250570" y="752214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11</a:t>
            </a:r>
            <a:endParaRPr/>
          </a:p>
        </p:txBody>
      </p:sp>
      <p:sp>
        <p:nvSpPr>
          <p:cNvPr id="222" name="Google Shape;222;p11"/>
          <p:cNvSpPr txBox="1"/>
          <p:nvPr/>
        </p:nvSpPr>
        <p:spPr>
          <a:xfrm>
            <a:off x="2330246" y="219217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Матрица SWOT-анализа </a:t>
            </a:r>
            <a:endParaRPr/>
          </a:p>
        </p:txBody>
      </p:sp>
      <p:graphicFrame>
        <p:nvGraphicFramePr>
          <p:cNvPr id="223" name="Google Shape;223;p11"/>
          <p:cNvGraphicFramePr/>
          <p:nvPr/>
        </p:nvGraphicFramePr>
        <p:xfrm>
          <a:off x="250569" y="8650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{FA305983-1D90-4A40-AEB4-D2FEECA979D0}</a:tableStyleId>
              </a:tblPr>
              <a:tblGrid>
                <a:gridCol w="5712750"/>
                <a:gridCol w="5712750"/>
              </a:tblGrid>
              <a:tr h="260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Сильные стороны проекта: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Предназначено как для персонала, так и для пациентов, есть возможность редактирования с обоих сторон;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Содействие соблюдению врачебных рекомендаций;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отслеживания этапа лечения и состояния своего здоровья;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Повышение информированности пациентов о своем здоровье/диагнозе;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Обеспечение информационной поддержки оказания медицинской помощи;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Повышение доступности медицинской помощи;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Платить клиника, а не пациенты.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Слабые стороны проекта: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Необходимо время на переобучение медицинского персонала;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Сложность использования, особенно для тех, кто не имеет опыта работы с технологиями;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Обеспечение безопасности личной и медицинской информации пользователей;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будет доступно пользователям только для определенных операционных систем для мобильных устройств;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Недоверчивость пациентов к новому ПО;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Необходимость непрерывного обновления и поддержки: медицинские данные и требования в сфере здравоохранения постоянно меняются.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Возможности проекта: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Россияне стали больше беспокоиться о своем здоровье. Источник: </a:t>
                      </a:r>
                      <a:r>
                        <a:rPr lang="en-US" sz="1400" u="sng" cap="none" strike="noStrike">
                          <a:solidFill>
                            <a:srgbClr val="0563C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https://www.gazeta.ru/social/news/2022/05/26/17808236.shtml</a:t>
                      </a: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Стратегия развития здравоохранения в Российской Федерации на период до 2025 года: повышения доступности и качества мед.помощи.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Цифровизация медицины. Источник: </a:t>
                      </a:r>
                      <a:r>
                        <a:rPr lang="en-US" sz="1400" u="sng" cap="none" strike="noStrike">
                          <a:solidFill>
                            <a:srgbClr val="0563C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https://www.garant.ru/products/ipo/prime/doc/403236631/</a:t>
                      </a: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Развитие телемедицины - консультация с врачом через социальные мессенджеры, по телефону или видеосвязи. Источник: Основные сервисы телемедицины в РФ (Ист. </a:t>
                      </a:r>
                      <a:r>
                        <a:rPr lang="en-US" sz="1400" u="sng" cap="none" strike="noStrike">
                          <a:solidFill>
                            <a:srgbClr val="0563C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https://sensortower.com/</a:t>
                      </a: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Опыт реализации других приложений по интеграции с медицинскими учреждениями.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Угрозы проекта: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Изменчивые требования в сфере здравоохранения, к примеру, новые критерии отнесения ПО к медицинским изделиям (в частности, с использованием искусственного интеллекта: </a:t>
                      </a:r>
                      <a:r>
                        <a:rPr lang="en-US" sz="1400" u="sng" cap="none" strike="noStrike">
                          <a:solidFill>
                            <a:srgbClr val="0563C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https://www.garant.ru/news/1511887/</a:t>
                      </a: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Ограничения использования телемедицинских услуг. Источник: </a:t>
                      </a:r>
                      <a:r>
                        <a:rPr lang="en-US" sz="1400" u="sng" cap="none" strike="noStrike">
                          <a:solidFill>
                            <a:srgbClr val="0563C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https://www.garant.ru/news/1511887/</a:t>
                      </a: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Скептический настрой работников медицинской сферы к новому ПО;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Невозможность включить новое ПО в отлаженный график медицинского работника;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arenR"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Существующие конкурентные приложения.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109562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2"/>
          <p:cNvSpPr/>
          <p:nvPr/>
        </p:nvSpPr>
        <p:spPr>
          <a:xfrm>
            <a:off x="209549" y="629288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/>
          <p:nvPr/>
        </p:nvSpPr>
        <p:spPr>
          <a:xfrm>
            <a:off x="11739409" y="6464301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/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209549" y="7159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{FA305983-1D90-4A40-AEB4-D2FEECA979D0}</a:tableStyleId>
              </a:tblPr>
              <a:tblGrid>
                <a:gridCol w="5555225"/>
                <a:gridCol w="6036700"/>
              </a:tblGrid>
              <a:tr h="2654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Какие сильные стороны вашего бизнеса помогут реализовать эти возможности? </a:t>
                      </a:r>
                      <a:endParaRPr b="1"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Повышение доступности информации о своём здоровье и использовании медицинских препаратов удовлетворяет беспокойство россиян о своем здоровье;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Повышение доступности медицинской помощи, содействие соблюдению врачебных рекомендаций и т.д. способствует реализации стратегии развития здравоохранения в РФ на период до 2025 год;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Обеспечение информационной поддержки медицины, возможность редактуры с обоих сторон согласуется с трендом цифровизации медицины и, в частности, развития телемедицины.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 преодолеть слабые стороны вашего бизнеса через использование возможностей?</a:t>
                      </a:r>
                      <a:endParaRPr b="1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Обеспечение защиты информации в рамках стратегического направления в области цифровизации телемедицины;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Цифровизация медицины будет способствовать увеличению охвата населения, у которого медицинская информация хранится в электронном структурированном виде и доступна для пациента и его лечащего врача вне зависимости от медицинской организации субъекта РФ;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Развитие телемедицины, существование других приложений, а также общая стратегия развития здравоохранения будет способствовать увеличению числа сотрудников, имеющих навыки использования специализированных приложений;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Опыт других приложений по интеграции с медицинскими учреждениями поможет в настройке алгоритма постоянного обновления. 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Беспокойство россиян о своем здоровье победит недоверчивость к новому ПО.</a:t>
                      </a:r>
                      <a:b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2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Какие сильные стороны вашего бизнеса можно использовать для нейтрализации этих угроз? </a:t>
                      </a:r>
                      <a:endParaRPr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не заходит в зону «повышенной опасности» со стороны законодательства;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отличии от конкурентных приложений больше концентрируется на соблюдении врачебных рекомендаций;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направлено исключительно на соблюдение врачебных рекомендаций, проблемы, связанные с подтверждением диагноза пациента исключительно при личной встрече его не коснутся;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редактирования с обоих сторон, а также обеспечение информационной поддержки может облегчить интегрирования нового приложения в отлаженных график медицинского работника, а главное, сделать этот процесс выгодным для самых сотрудников.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 минимизировать слабости, чтобы избежать угроз?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в приложении снизит сложность использования приложения и справится со скептическим настроем работников медицинской сферы;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Необходимо обратить внимание на алгоритмы обеспечения безопасности, можно взять пример с конкурентных приложений;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Строго ограничить функционал разработанного приложения для того, чтобы не заходить в сферу ограничений использования телемедицинских услуг согласно законодательству РФ;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AutoNum type="arabicParenR"/>
                      </a:pPr>
                      <a:r>
                        <a:rPr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Продумать алгоритм непрерывного обновления и поддержки приложения, для того чтобы избежать угрозы изменчивых требований в сфере законодательства.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3900" marL="43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3" name="Google Shape;233;p12"/>
          <p:cNvSpPr txBox="1"/>
          <p:nvPr/>
        </p:nvSpPr>
        <p:spPr>
          <a:xfrm>
            <a:off x="2330246" y="219217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SWOT-анализ продукта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3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13</a:t>
            </a:r>
            <a:endParaRPr/>
          </a:p>
        </p:txBody>
      </p:sp>
      <p:sp>
        <p:nvSpPr>
          <p:cNvPr id="242" name="Google Shape;242;p13"/>
          <p:cNvSpPr txBox="1"/>
          <p:nvPr/>
        </p:nvSpPr>
        <p:spPr>
          <a:xfrm>
            <a:off x="5726031" y="3285887"/>
            <a:ext cx="5898078" cy="738664"/>
          </a:xfrm>
          <a:prstGeom prst="rect">
            <a:avLst/>
          </a:prstGeom>
          <a:noFill/>
          <a:ln cap="flat" cmpd="sng" w="2857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Сегмент рынка 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Здравоохранение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В2В – Промышленный рынок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организации, приобретающие товары и услуги для использования их в процессе производства или оказания услуг.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 txBox="1"/>
          <p:nvPr/>
        </p:nvSpPr>
        <p:spPr>
          <a:xfrm>
            <a:off x="5726031" y="4379710"/>
            <a:ext cx="5950032" cy="1600438"/>
          </a:xfrm>
          <a:prstGeom prst="rect">
            <a:avLst/>
          </a:prstGeom>
          <a:noFill/>
          <a:ln cap="flat" cmpd="sng" w="2857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Потенциальными клиентами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являются частные медицинские клиники, центры, больницы, которые нуждаются в свободном доступе к истории болезни и анамнезу пациента, а также хотят оказать клиентам услуги высочайшего качества и всегда следить за состоянием здоровья своих пациентов.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Потребители 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врачи и клиенты частных клиник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Покупатели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частные клиники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/>
          <p:nvPr/>
        </p:nvSpPr>
        <p:spPr>
          <a:xfrm>
            <a:off x="218283" y="4830981"/>
            <a:ext cx="4948051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В России 64 991 медицинских клиник * стоимость сопровождения ПО  = 64 991 * 40 000 = 2,6 млрд руб в месяц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число частных клиник в России 58 024 (89% от общего числа) * стоимость сопровождения ПО = 2,6 млрд * 0,89 = 2,314 млрд руб в месяц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</a:t>
            </a: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количество новых частных клиник в России ежегодно 795, которые не имеют своего ПО * стоимость сопровождения ПО = 795*40 000 = 31,8 млн руб.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108786" y="983580"/>
            <a:ext cx="7602187" cy="380259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3"/>
          <p:cNvSpPr txBox="1"/>
          <p:nvPr/>
        </p:nvSpPr>
        <p:spPr>
          <a:xfrm>
            <a:off x="2549337" y="425823"/>
            <a:ext cx="67095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Сегментирование, ЦА и метод TAM-SAM-SOM</a:t>
            </a:r>
            <a:endParaRPr/>
          </a:p>
        </p:txBody>
      </p:sp>
      <p:pic>
        <p:nvPicPr>
          <p:cNvPr id="247" name="Google Shape;24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463349">
            <a:off x="6737085" y="1344141"/>
            <a:ext cx="3018061" cy="1886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4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11676063" y="6418263"/>
            <a:ext cx="457200" cy="4572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14</a:t>
            </a:r>
            <a:endParaRPr/>
          </a:p>
        </p:txBody>
      </p:sp>
      <p:graphicFrame>
        <p:nvGraphicFramePr>
          <p:cNvPr id="256" name="Google Shape;256;p14"/>
          <p:cNvGraphicFramePr/>
          <p:nvPr/>
        </p:nvGraphicFramePr>
        <p:xfrm>
          <a:off x="258358" y="237066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{DA0B254C-C9BF-4BF6-BFD5-71FFCEAF55DC}</a:tableStyleId>
              </a:tblPr>
              <a:tblGrid>
                <a:gridCol w="1921625"/>
                <a:gridCol w="703800"/>
                <a:gridCol w="558375"/>
                <a:gridCol w="558375"/>
                <a:gridCol w="558375"/>
                <a:gridCol w="558375"/>
                <a:gridCol w="558375"/>
                <a:gridCol w="558375"/>
                <a:gridCol w="532275"/>
                <a:gridCol w="644325"/>
                <a:gridCol w="546275"/>
                <a:gridCol w="812425"/>
                <a:gridCol w="742400"/>
                <a:gridCol w="760400"/>
                <a:gridCol w="1656250"/>
              </a:tblGrid>
              <a:tr h="1159925">
                <a:tc rowSpan="2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показателей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 изм.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1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Периоды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(по месяцам)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 за 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4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14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1.Предоставление лицензии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9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•   объем продаж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69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106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14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•   цена за ед.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 руб.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67 500 (90 * 750)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14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•   выручка от продаж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тыс. руб.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2340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3510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3600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5760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6210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6570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7200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9540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9270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10800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67 500 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7" name="Google Shape;257;p14"/>
          <p:cNvSpPr txBox="1"/>
          <p:nvPr/>
        </p:nvSpPr>
        <p:spPr>
          <a:xfrm>
            <a:off x="207308" y="896470"/>
            <a:ext cx="1193146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Оценка плана сбыта продукта на примере предоставления лицензии. Также в план сбыта вошли настройка приложения, установка приложения и сопровождение ПО.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Допустим, что не все компании, выходящие на рынок захотят установить наше приложение, возьмем 95% компаний, что составит 750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 txBox="1"/>
          <p:nvPr/>
        </p:nvSpPr>
        <p:spPr>
          <a:xfrm>
            <a:off x="4487644" y="396771"/>
            <a:ext cx="23351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сбыта продукта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5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6" name="Google Shape;266;p15"/>
          <p:cNvGraphicFramePr/>
          <p:nvPr/>
        </p:nvGraphicFramePr>
        <p:xfrm>
          <a:off x="267100" y="106327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{20B171F0-509A-4F41-9C98-24CF5229BC0A}</a:tableStyleId>
              </a:tblPr>
              <a:tblGrid>
                <a:gridCol w="2320550"/>
                <a:gridCol w="2320550"/>
                <a:gridCol w="2320550"/>
                <a:gridCol w="2320550"/>
                <a:gridCol w="2320550"/>
              </a:tblGrid>
              <a:tr h="37085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партнеры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Врачи-диетологи</a:t>
                      </a:r>
                      <a:endParaRPr sz="1400"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Врачи-консультанты </a:t>
                      </a:r>
                      <a:endParaRPr sz="14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активности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приложения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Заключение контракта с частными клиниками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Установка ПО в клинике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Запуск приложения</a:t>
                      </a:r>
                      <a:endParaRPr sz="1400"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Поддержка клиентов и поддержка работы приложения</a:t>
                      </a:r>
                      <a:endParaRPr sz="14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Ценностные предложения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Удобство взаимодействия с пациентами</a:t>
                      </a:r>
                      <a:endParaRPr b="0" i="0" sz="1400" u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Большой спектр плюсов для пользователей-пациентов клиники:</a:t>
                      </a:r>
                      <a:endParaRPr sz="14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Удобная система уведомлений о приеме лекарств</a:t>
                      </a:r>
                      <a:endParaRPr sz="14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Связь с лечащим врачом, онлайн-консультация с дежурным врачом</a:t>
                      </a:r>
                      <a:endParaRPr sz="14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Полная база данных медкарты</a:t>
                      </a:r>
                      <a:endParaRPr sz="14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Многофункциональность доп. опций</a:t>
                      </a:r>
                      <a:endParaRPr b="0" i="0" sz="1400" u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Отношения с клиентами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 стороны клинки для пользователей-пациентов – онлайн-консультация с дежурным врачом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Чат с поддержкой (обратная связь)</a:t>
                      </a:r>
                      <a:endParaRPr sz="1400"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Самостоятельная запись (для пациентов клиники)</a:t>
                      </a:r>
                      <a:endParaRPr sz="1400"/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Сегменты потребителей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Частные клиники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/>
                </a:tc>
              </a:tr>
              <a:tr h="3634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ресурсы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Материальные ресурсы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Человеческие ресурсы</a:t>
                      </a:r>
                      <a:endParaRPr sz="1400"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Финансовые ресурсы</a:t>
                      </a:r>
                      <a:endParaRPr sz="14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 поставки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Само приложение и ПО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Email-маркетинг</a:t>
                      </a:r>
                      <a:endParaRPr sz="1400"/>
                    </a:p>
                  </a:txBody>
                  <a:tcPr marT="45725" marB="45725" marR="91450" marL="91450"/>
                </a:tc>
                <a:tc vMerge="1"/>
              </a:tr>
              <a:tr h="65170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Структура издержек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Регистрация РИД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Затраты на разработку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баз данных</a:t>
                      </a:r>
                      <a:endParaRPr sz="1400"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Зарплаты сотрудникам при функционировании приложения</a:t>
                      </a:r>
                      <a:endParaRPr sz="14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Источник доходов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Платная подписка для клиники по обслуживанию ПО</a:t>
                      </a:r>
                      <a:endParaRPr sz="1400"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en-US" sz="1400" u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Реклама в приложении для пользователей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/>
                </a:tc>
                <a:tc hMerge="1"/>
                <a:tc hMerge="1"/>
              </a:tr>
            </a:tbl>
          </a:graphicData>
        </a:graphic>
      </p:graphicFrame>
      <p:sp>
        <p:nvSpPr>
          <p:cNvPr id="267" name="Google Shape;267;p15"/>
          <p:cNvSpPr txBox="1"/>
          <p:nvPr/>
        </p:nvSpPr>
        <p:spPr>
          <a:xfrm>
            <a:off x="4280352" y="397217"/>
            <a:ext cx="347161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 проекта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6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6"/>
          <p:cNvSpPr txBox="1"/>
          <p:nvPr/>
        </p:nvSpPr>
        <p:spPr>
          <a:xfrm>
            <a:off x="463217" y="1145006"/>
            <a:ext cx="10964778" cy="5170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Ключевые ресурсы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Материальные </a:t>
            </a: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 специализированное оборудование для работы над проектом: </a:t>
            </a:r>
            <a:r>
              <a:rPr lang="en-US" sz="15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ноутбуки, Jira, Figma, Visual Studio Code, Microsoft Azure. (условные ресурсы)</a:t>
            </a:r>
            <a:endParaRPr sz="15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Человеческие:</a:t>
            </a: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продукт-менеджер, дизайнер интерфейса, backend-разработчик, frontend-разработчик, QA-инженер, DevOps-инженер, разработчики для обслуживания; а также врачи-консультанты, фармацевты, диетологи, администратор баз данных.</a:t>
            </a:r>
            <a:endParaRPr sz="15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Финансовые </a:t>
            </a: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затраты, требуемые для разработки и выхода проекта на рынок.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Отношения с клиентами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Круглосуточный чат с поддержкой.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 стороны клиники для пользователей - консультация с дежурным врачом.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пациентов клиники доступна самостоятельная запись на прием к врачу.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Сегмент потребителей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ЦА – частные клиники.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определение частных клиник входит как руководство клиники, приобретающее ПО, так и врачи, непосредственно работающие с ним.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Структура издержек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регистрация РИД – </a:t>
            </a: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223 900 руб.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Затраты на разработку (оборудование + заработная плата сотрудников) –</a:t>
            </a: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2 457 000 + (266 300) руб.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баз данных – </a:t>
            </a: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150 000 руб.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Зарплаты сотрудникам при функционировании приложения – </a:t>
            </a: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210 000 руб/мес.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6"/>
          <p:cNvSpPr txBox="1"/>
          <p:nvPr/>
        </p:nvSpPr>
        <p:spPr>
          <a:xfrm>
            <a:off x="4280352" y="397217"/>
            <a:ext cx="347161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 проекта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9" y="4445355"/>
            <a:ext cx="3056964" cy="215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7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7"/>
          <p:cNvSpPr txBox="1"/>
          <p:nvPr/>
        </p:nvSpPr>
        <p:spPr>
          <a:xfrm>
            <a:off x="2398977" y="46232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Ресурсное планирование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p17"/>
          <p:cNvSpPr txBox="1"/>
          <p:nvPr/>
        </p:nvSpPr>
        <p:spPr>
          <a:xfrm>
            <a:off x="353787" y="1126992"/>
            <a:ext cx="5274128" cy="5693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Продуктовая аналитика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Компьютеры и программное обеспечение.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Данные о продукте.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Аналитические инструменты.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Команда.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 для создания планов проекта и документации.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Спецификация и вайрфреймы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Инструменты для создания вайрфреймов.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Документация и спецификации.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Оценка и планирование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Дизайн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Графические редакторы и дизайн-инструменты.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UI/UX-дизайнер для определения основных элементов дизайна и пользовательского опыта.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Программирование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Backend-разработчик для создания серверной инфраструктуры и разработки API.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Frontend-разработчик для программирования пользовательского интерфейса и реализации функциональности.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Языки программирования и фреймворки для разработки.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Базы данных для хранения данных.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Различные инструменты разработки и сборки.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7"/>
          <p:cNvSpPr txBox="1"/>
          <p:nvPr/>
        </p:nvSpPr>
        <p:spPr>
          <a:xfrm>
            <a:off x="5681383" y="1126192"/>
            <a:ext cx="6292100" cy="37548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 Тестирование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QA-инженер для управления процессом тестирования и отладки проблем.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Тестовые среды или серверы для выполнения тестов.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Устройства или эмуляторы для тестирования на разных устройствах и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экранах.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 Запуск приложения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DevOps-инженер для подготовки и развертывания приложения на сервере или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облачной платформе.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Учетные записи и доступ к соответствующим магазинам приложений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Серверы или облачные платформы для развертывания приложения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 рассматривать дальнейшее использование приложения добавится этап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поддержки и обновления, на котором понадобятся: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 разработчиков для выпуска обновлений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 внедрения новой функциональности.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Инструменты для управления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обновлениями и исправлениями ошибок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8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8"/>
          <p:cNvSpPr txBox="1"/>
          <p:nvPr/>
        </p:nvSpPr>
        <p:spPr>
          <a:xfrm>
            <a:off x="2398977" y="46232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Ресурсное планирование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96" name="Google Shape;296;p18"/>
          <p:cNvGraphicFramePr/>
          <p:nvPr/>
        </p:nvGraphicFramePr>
        <p:xfrm>
          <a:off x="800100" y="111321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{DA0B254C-C9BF-4BF6-BFD5-71FFCEAF55DC}</a:tableStyleId>
              </a:tblPr>
              <a:tblGrid>
                <a:gridCol w="1942300"/>
                <a:gridCol w="1661475"/>
                <a:gridCol w="1554125"/>
                <a:gridCol w="956225"/>
              </a:tblGrid>
              <a:tr h="1736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Общие положения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4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человеческие ресурсы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уровень профессионализма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 рабочих часов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оплата, д.е./час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7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продукт-менеджер 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junior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Дизайнер интерфейса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middle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Backend-разработчик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middle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Frontend-разработчик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junior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QA-инженер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middle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DevOps-инженер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junior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Разработчики для обслуживания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материальные ресурсы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количество, шт. 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 за шт., д.е.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25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ноутбуки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Jira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Figma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Visual Studio Code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Microsoft Azure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2700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7" name="Google Shape;297;p18"/>
          <p:cNvGraphicFramePr/>
          <p:nvPr/>
        </p:nvGraphicFramePr>
        <p:xfrm>
          <a:off x="7262449" y="355633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{DA0B254C-C9BF-4BF6-BFD5-71FFCEAF55DC}</a:tableStyleId>
              </a:tblPr>
              <a:tblGrid>
                <a:gridCol w="2362200"/>
                <a:gridCol w="1618625"/>
              </a:tblGrid>
              <a:tr h="18415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Специфика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человеческие ресурсы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оплата: д.е./месяц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врач консультант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60000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фармацевт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60000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диетолог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администратор баз данных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60000</a:t>
                      </a:r>
                      <a:endParaRPr sz="11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8" name="Google Shape;298;p18"/>
          <p:cNvSpPr txBox="1"/>
          <p:nvPr/>
        </p:nvSpPr>
        <p:spPr>
          <a:xfrm>
            <a:off x="544287" y="5116287"/>
            <a:ext cx="88936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Backend-разработчик для создания серверной инфраструктуры и разработки API.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Приложения, поддерживающие интеграцию с базами данных, создаются за 140-210 часов. В нашем случае, необходим middle разработчик(как говорилось выше, приложение средней сложности), труд которого оплачивается 2500 рублей за час.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https://nauchkor.ru/media/skolko-vremeni-i-deneg-nuzhno-na-sozdanie-mobilnogo-prilozheniya-579f53c85f1be72d6ea0c564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https://onepix.ru/backend-razrabotchik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pic>
        <p:nvPicPr>
          <p:cNvPr id="299" name="Google Shape;299;p18"/>
          <p:cNvPicPr preferRelativeResize="0"/>
          <p:nvPr/>
        </p:nvPicPr>
        <p:blipFill rotWithShape="1">
          <a:blip r:embed="rId6">
            <a:alphaModFix/>
          </a:blip>
          <a:srcRect b="10645" l="0" r="543" t="9924"/>
          <a:stretch/>
        </p:blipFill>
        <p:spPr>
          <a:xfrm>
            <a:off x="8046191" y="1164113"/>
            <a:ext cx="2625739" cy="2134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9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7" name="Google Shape;307;p19"/>
          <p:cNvGraphicFramePr/>
          <p:nvPr/>
        </p:nvGraphicFramePr>
        <p:xfrm>
          <a:off x="201705" y="918882"/>
          <a:ext cx="3000000" cy="3000000"/>
        </p:xfrm>
        <a:graphic>
          <a:graphicData uri="http://schemas.openxmlformats.org/drawingml/2006/table">
            <a:tbl>
              <a:tblPr bandRow="1">
                <a:gradFill>
                  <a:gsLst>
                    <a:gs pos="0">
                      <a:schemeClr val="accent2"/>
                    </a:gs>
                    <a:gs pos="5000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tableStyleId>{7766765A-DE0F-4683-8E5F-FFAD947DE371}</a:tableStyleId>
              </a:tblPr>
              <a:tblGrid>
                <a:gridCol w="3019575"/>
                <a:gridCol w="2132450"/>
                <a:gridCol w="3241325"/>
                <a:gridCol w="1755500"/>
                <a:gridCol w="1551325"/>
              </a:tblGrid>
              <a:tr h="5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ОИС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Правовая охрана</a:t>
                      </a:r>
                      <a:endParaRPr b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Сроки</a:t>
                      </a:r>
                      <a:endParaRPr b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Время оформления</a:t>
                      </a:r>
                      <a:endParaRPr b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Стоимость</a:t>
                      </a:r>
                      <a:endParaRPr b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Алгоритм и методы обработки данных пользователя, анализов симптомов, расчёта доз лекарств и других функций, связанных с медицинскими аспектами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Патент на изобретение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Подача заявки в марте 2024 года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18-34 месяца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96 200 рублей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Структура базы данных и способ ее организации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Авторское право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Подача заявки в марте 2024 года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 рабочих дня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13 000 рублей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94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Интерфейсы системы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Патент на промышленный образец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Подача заявки осуществляется после выдачи патента на «Алгоритм и методы обработки данных», а также регистрации базы данных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 месяцев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51 700 рублей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Программа для ЭВМ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Авторское право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Подача заявки в марте 2024 года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 рабочих дня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13 000 рублей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Times New Roman"/>
                        <a:buNone/>
                      </a:pPr>
                      <a:r>
                        <a:rPr b="0" i="0" lang="en-US" sz="17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Регистрация товарного знака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 New Roman"/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Права на средства индивидуализации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 New Roman"/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Подача заявки осуществляется после всех регистраций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 New Roman"/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 месяцев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 New Roman"/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50 000 рублей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525">
                <a:tc gridSpan="4"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Итого: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 New Roman"/>
                        <a:buNone/>
                      </a:pPr>
                      <a:r>
                        <a:rPr lang="en-US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223 900 рублей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8" name="Google Shape;308;p19"/>
          <p:cNvSpPr txBox="1"/>
          <p:nvPr/>
        </p:nvSpPr>
        <p:spPr>
          <a:xfrm>
            <a:off x="3486150" y="533400"/>
            <a:ext cx="33113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Правовая охрана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8325" y="225425"/>
            <a:ext cx="2414588" cy="46513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0"/>
          <p:cNvSpPr/>
          <p:nvPr/>
        </p:nvSpPr>
        <p:spPr>
          <a:xfrm>
            <a:off x="280988" y="869950"/>
            <a:ext cx="11591925" cy="22225"/>
          </a:xfrm>
          <a:prstGeom prst="rect">
            <a:avLst/>
          </a:prstGeom>
          <a:solidFill>
            <a:srgbClr val="E204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0"/>
          <p:cNvSpPr txBox="1"/>
          <p:nvPr/>
        </p:nvSpPr>
        <p:spPr>
          <a:xfrm>
            <a:off x="204716" y="1023581"/>
            <a:ext cx="11668834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Расчёт стоимости патентования</a:t>
            </a: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"Алгоритм и методы обработки данных пользователя, анализов симптомов, расчёта доз лекарств"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Стоимость оформления патента = Затраты на гос. Пошлину + Стоимость работы патентного бюро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7" name="Google Shape;31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863" y="2086795"/>
            <a:ext cx="3345975" cy="9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9863" y="3003285"/>
            <a:ext cx="3345975" cy="121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9863" y="4088260"/>
            <a:ext cx="3345976" cy="1047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9863" y="4944152"/>
            <a:ext cx="3345977" cy="93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863" y="5813627"/>
            <a:ext cx="3345977" cy="974179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0"/>
          <p:cNvSpPr txBox="1"/>
          <p:nvPr/>
        </p:nvSpPr>
        <p:spPr>
          <a:xfrm>
            <a:off x="3734937" y="6487236"/>
            <a:ext cx="60755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https://patent-family.ru/patent/invention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3" name="Google Shape;323;p20"/>
          <p:cNvGraphicFramePr/>
          <p:nvPr/>
        </p:nvGraphicFramePr>
        <p:xfrm>
          <a:off x="5413611" y="232011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{85A89173-BCB5-492E-90BA-5EAB2537920E}</a:tableStyleId>
              </a:tblPr>
              <a:tblGrid>
                <a:gridCol w="5100850"/>
                <a:gridCol w="1293525"/>
              </a:tblGrid>
              <a:tr h="3582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Стоимость гос. пошлин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Регистрация заявки на выдачу патента РФ на изобретение и принятие решения по результатам формальной экспертизы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3300 рублей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Принятие решения по результатам экспертизы заявки на изобретение по существу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30 900 рублей</a:t>
                      </a:r>
                      <a:endParaRPr b="0" i="0" sz="200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Регистрация изобретения, публикация сведений о выдаче патента и выдача патента в форме электронного охранного документа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 рублей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4" name="Google Shape;324;p20"/>
          <p:cNvSpPr txBox="1"/>
          <p:nvPr/>
        </p:nvSpPr>
        <p:spPr>
          <a:xfrm>
            <a:off x="3486150" y="533400"/>
            <a:ext cx="33113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Правовая охрана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"/>
          <p:cNvSpPr txBox="1"/>
          <p:nvPr>
            <p:ph type="title"/>
          </p:nvPr>
        </p:nvSpPr>
        <p:spPr>
          <a:xfrm>
            <a:off x="1148000" y="4465694"/>
            <a:ext cx="5048349" cy="1642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bri"/>
              <a:buNone/>
            </a:pPr>
            <a:r>
              <a:rPr b="1" lang="en-US" sz="6000">
                <a:solidFill>
                  <a:schemeClr val="dk2"/>
                </a:solidFill>
              </a:rPr>
              <a:t>СПАСИБО ЗА ВНИМАНИЕ! </a:t>
            </a:r>
            <a:endParaRPr/>
          </a:p>
        </p:txBody>
      </p:sp>
      <p:grpSp>
        <p:nvGrpSpPr>
          <p:cNvPr id="330" name="Google Shape;330;p21"/>
          <p:cNvGrpSpPr/>
          <p:nvPr/>
        </p:nvGrpSpPr>
        <p:grpSpPr>
          <a:xfrm rot="1599792">
            <a:off x="9786728" y="191927"/>
            <a:ext cx="2068227" cy="2113626"/>
            <a:chOff x="11265185" y="2932992"/>
            <a:chExt cx="2250149" cy="2299542"/>
          </a:xfrm>
        </p:grpSpPr>
        <p:sp>
          <p:nvSpPr>
            <p:cNvPr id="331" name="Google Shape;331;p21"/>
            <p:cNvSpPr/>
            <p:nvPr/>
          </p:nvSpPr>
          <p:spPr>
            <a:xfrm flipH="1" rot="2516067">
              <a:off x="11748101" y="3114058"/>
              <a:ext cx="1284318" cy="1937410"/>
            </a:xfrm>
            <a:custGeom>
              <a:rect b="b" l="l" r="r" t="t"/>
              <a:pathLst>
                <a:path extrusionOk="0" h="2991507" w="1983085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rgbClr val="FE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1"/>
            <p:cNvSpPr/>
            <p:nvPr/>
          </p:nvSpPr>
          <p:spPr>
            <a:xfrm flipH="1" rot="2516067">
              <a:off x="11748101" y="3114058"/>
              <a:ext cx="1284318" cy="1937410"/>
            </a:xfrm>
            <a:custGeom>
              <a:rect b="b" l="l" r="r" t="t"/>
              <a:pathLst>
                <a:path extrusionOk="0" h="2991507" w="1983085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rgbClr val="EDEDED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3" name="Google Shape;333;p21"/>
          <p:cNvPicPr preferRelativeResize="0"/>
          <p:nvPr/>
        </p:nvPicPr>
        <p:blipFill rotWithShape="1">
          <a:blip r:embed="rId3">
            <a:alphaModFix/>
          </a:blip>
          <a:srcRect b="3" l="25293" r="13881" t="0"/>
          <a:stretch/>
        </p:blipFill>
        <p:spPr>
          <a:xfrm>
            <a:off x="5858647" y="1066800"/>
            <a:ext cx="2756669" cy="339889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1"/>
          <p:cNvSpPr/>
          <p:nvPr/>
        </p:nvSpPr>
        <p:spPr>
          <a:xfrm flipH="1" rot="-4690570">
            <a:off x="7173734" y="5546476"/>
            <a:ext cx="406320" cy="370916"/>
          </a:xfrm>
          <a:custGeom>
            <a:rect b="b" l="l" r="r" t="t"/>
            <a:pathLst>
              <a:path extrusionOk="0" h="4428350" w="4618801">
                <a:moveTo>
                  <a:pt x="577306" y="304401"/>
                </a:moveTo>
                <a:cubicBezTo>
                  <a:pt x="692934" y="18127"/>
                  <a:pt x="3258681" y="-93993"/>
                  <a:pt x="3949309" y="89349"/>
                </a:cubicBezTo>
                <a:cubicBezTo>
                  <a:pt x="4592458" y="589887"/>
                  <a:pt x="4809492" y="2588086"/>
                  <a:pt x="4436199" y="3307632"/>
                </a:cubicBezTo>
                <a:cubicBezTo>
                  <a:pt x="4062906" y="4027178"/>
                  <a:pt x="2445829" y="4542195"/>
                  <a:pt x="1709551" y="4406625"/>
                </a:cubicBezTo>
                <a:cubicBezTo>
                  <a:pt x="1145133" y="4098427"/>
                  <a:pt x="130365" y="3123445"/>
                  <a:pt x="18528" y="2494210"/>
                </a:cubicBezTo>
                <a:cubicBezTo>
                  <a:pt x="-109257" y="1817128"/>
                  <a:pt x="461678" y="590675"/>
                  <a:pt x="577306" y="304401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5" name="Google Shape;335;p21"/>
          <p:cNvGrpSpPr/>
          <p:nvPr/>
        </p:nvGrpSpPr>
        <p:grpSpPr>
          <a:xfrm>
            <a:off x="7600045" y="4810389"/>
            <a:ext cx="1960651" cy="1949885"/>
            <a:chOff x="-1481108" y="5980150"/>
            <a:chExt cx="1960651" cy="1949885"/>
          </a:xfrm>
        </p:grpSpPr>
        <p:sp>
          <p:nvSpPr>
            <p:cNvPr id="336" name="Google Shape;336;p21"/>
            <p:cNvSpPr/>
            <p:nvPr/>
          </p:nvSpPr>
          <p:spPr>
            <a:xfrm flipH="1" rot="-8136723">
              <a:off x="-1370270" y="6441918"/>
              <a:ext cx="1738975" cy="1026349"/>
            </a:xfrm>
            <a:custGeom>
              <a:rect b="b" l="l" r="r" t="t"/>
              <a:pathLst>
                <a:path extrusionOk="0" h="1360294" w="2465310">
                  <a:moveTo>
                    <a:pt x="1791809" y="156208"/>
                  </a:moveTo>
                  <a:cubicBezTo>
                    <a:pt x="1722919" y="107395"/>
                    <a:pt x="1492064" y="4036"/>
                    <a:pt x="1289068" y="218"/>
                  </a:cubicBezTo>
                  <a:cubicBezTo>
                    <a:pt x="1086072" y="-3600"/>
                    <a:pt x="761954" y="42812"/>
                    <a:pt x="573834" y="133301"/>
                  </a:cubicBezTo>
                  <a:cubicBezTo>
                    <a:pt x="385714" y="223790"/>
                    <a:pt x="245588" y="369978"/>
                    <a:pt x="160346" y="543149"/>
                  </a:cubicBezTo>
                  <a:cubicBezTo>
                    <a:pt x="127821" y="610238"/>
                    <a:pt x="16277" y="812828"/>
                    <a:pt x="0" y="866768"/>
                  </a:cubicBezTo>
                  <a:cubicBezTo>
                    <a:pt x="180638" y="909597"/>
                    <a:pt x="348042" y="958339"/>
                    <a:pt x="558518" y="1000856"/>
                  </a:cubicBezTo>
                  <a:lnTo>
                    <a:pt x="1845135" y="1249791"/>
                  </a:lnTo>
                  <a:cubicBezTo>
                    <a:pt x="1845135" y="1249791"/>
                    <a:pt x="2320113" y="1356846"/>
                    <a:pt x="2397797" y="1359452"/>
                  </a:cubicBezTo>
                  <a:cubicBezTo>
                    <a:pt x="2475483" y="1362058"/>
                    <a:pt x="2471098" y="1361522"/>
                    <a:pt x="2457413" y="1313332"/>
                  </a:cubicBezTo>
                  <a:cubicBezTo>
                    <a:pt x="2443727" y="1265143"/>
                    <a:pt x="2403624" y="882946"/>
                    <a:pt x="2249813" y="665673"/>
                  </a:cubicBezTo>
                  <a:cubicBezTo>
                    <a:pt x="2134455" y="502718"/>
                    <a:pt x="1998480" y="302649"/>
                    <a:pt x="1791809" y="156208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1"/>
            <p:cNvSpPr/>
            <p:nvPr/>
          </p:nvSpPr>
          <p:spPr>
            <a:xfrm flipH="1" rot="-8136723">
              <a:off x="-1370270" y="6441918"/>
              <a:ext cx="1738975" cy="1026349"/>
            </a:xfrm>
            <a:custGeom>
              <a:rect b="b" l="l" r="r" t="t"/>
              <a:pathLst>
                <a:path extrusionOk="0" h="1360294" w="2465310">
                  <a:moveTo>
                    <a:pt x="1791809" y="156208"/>
                  </a:moveTo>
                  <a:cubicBezTo>
                    <a:pt x="1722919" y="107395"/>
                    <a:pt x="1492064" y="4036"/>
                    <a:pt x="1289068" y="218"/>
                  </a:cubicBezTo>
                  <a:cubicBezTo>
                    <a:pt x="1086072" y="-3600"/>
                    <a:pt x="761954" y="42812"/>
                    <a:pt x="573834" y="133301"/>
                  </a:cubicBezTo>
                  <a:cubicBezTo>
                    <a:pt x="385714" y="223790"/>
                    <a:pt x="245588" y="369978"/>
                    <a:pt x="160346" y="543149"/>
                  </a:cubicBezTo>
                  <a:cubicBezTo>
                    <a:pt x="127821" y="610238"/>
                    <a:pt x="16277" y="812828"/>
                    <a:pt x="0" y="866768"/>
                  </a:cubicBezTo>
                  <a:cubicBezTo>
                    <a:pt x="180638" y="909597"/>
                    <a:pt x="348042" y="958339"/>
                    <a:pt x="558518" y="1000856"/>
                  </a:cubicBezTo>
                  <a:lnTo>
                    <a:pt x="1845135" y="1249791"/>
                  </a:lnTo>
                  <a:cubicBezTo>
                    <a:pt x="1845135" y="1249791"/>
                    <a:pt x="2320113" y="1356846"/>
                    <a:pt x="2397797" y="1359452"/>
                  </a:cubicBezTo>
                  <a:cubicBezTo>
                    <a:pt x="2475483" y="1362058"/>
                    <a:pt x="2471098" y="1361522"/>
                    <a:pt x="2457413" y="1313332"/>
                  </a:cubicBezTo>
                  <a:cubicBezTo>
                    <a:pt x="2443727" y="1265143"/>
                    <a:pt x="2403624" y="882946"/>
                    <a:pt x="2249813" y="665673"/>
                  </a:cubicBezTo>
                  <a:cubicBezTo>
                    <a:pt x="2134455" y="502718"/>
                    <a:pt x="1998480" y="302649"/>
                    <a:pt x="1791809" y="156208"/>
                  </a:cubicBezTo>
                  <a:close/>
                </a:path>
              </a:pathLst>
            </a:custGeom>
            <a:solidFill>
              <a:srgbClr val="FEE599">
                <a:alpha val="3490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8" name="Google Shape;338;p21"/>
          <p:cNvPicPr preferRelativeResize="0"/>
          <p:nvPr/>
        </p:nvPicPr>
        <p:blipFill rotWithShape="1">
          <a:blip r:embed="rId4">
            <a:alphaModFix/>
          </a:blip>
          <a:srcRect b="4" l="31788" r="7455" t="0"/>
          <a:stretch/>
        </p:blipFill>
        <p:spPr>
          <a:xfrm>
            <a:off x="8825731" y="2392306"/>
            <a:ext cx="2756669" cy="340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FFFFF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2023-11-12T17:52:49Z</dcterms:created>
  <dc:creator>Нефедьева Анастасия Игоревна</dc:creator>
</cp:coreProperties>
</file>