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y="5143500" cx="9144000"/>
  <p:notesSz cx="6858000" cy="9144000"/>
  <p:embeddedFontLst>
    <p:embeddedFont>
      <p:font typeface="Raleway"/>
      <p:regular r:id="rId23"/>
      <p:bold r:id="rId24"/>
      <p:italic r:id="rId25"/>
      <p:boldItalic r:id="rId26"/>
    </p:embeddedFont>
    <p:embeddedFont>
      <p:font typeface="Raleway SemiBold"/>
      <p:regular r:id="rId27"/>
      <p:bold r:id="rId28"/>
      <p:italic r:id="rId29"/>
      <p:boldItalic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31" roundtripDataSignature="AMtx7mjlMe/R/zixDhUEHOUaY1sf4rYq7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891E96F-B0D1-4BD5-A9B4-0CD6EB5D1A76}">
  <a:tblStyle styleId="{B891E96F-B0D1-4BD5-A9B4-0CD6EB5D1A76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font" Target="fonts/Raleway-bold.fntdata"/><Relationship Id="rId23" Type="http://schemas.openxmlformats.org/officeDocument/2006/relationships/font" Target="fonts/Raleway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Raleway-boldItalic.fntdata"/><Relationship Id="rId25" Type="http://schemas.openxmlformats.org/officeDocument/2006/relationships/font" Target="fonts/Raleway-italic.fntdata"/><Relationship Id="rId28" Type="http://schemas.openxmlformats.org/officeDocument/2006/relationships/font" Target="fonts/RalewaySemiBold-bold.fntdata"/><Relationship Id="rId27" Type="http://schemas.openxmlformats.org/officeDocument/2006/relationships/font" Target="fonts/RalewaySemiBold-regular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RalewaySemiBold-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customschemas.google.com/relationships/presentationmetadata" Target="metadata"/><Relationship Id="rId30" Type="http://schemas.openxmlformats.org/officeDocument/2006/relationships/font" Target="fonts/RalewaySemiBold-bold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4" name="Google Shape;54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/>
              <a:t>цифры рынка стекла</a:t>
            </a:r>
            <a:endParaRPr/>
          </a:p>
        </p:txBody>
      </p:sp>
      <p:sp>
        <p:nvSpPr>
          <p:cNvPr id="68" name="Google Shape;68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/>
              <a:t>переформулировка проблемы - брак на стеклянном производстве.</a:t>
            </a:r>
            <a:endParaRPr/>
          </a:p>
        </p:txBody>
      </p:sp>
      <p:sp>
        <p:nvSpPr>
          <p:cNvPr id="87" name="Google Shape;87;p3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/>
              <a:t>40 -&gt; 140</a:t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5" name="Google Shape;125;p37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1a1fcbe785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/>
              <a:t>более точная формулировка продукта. блок-схема. Сказать про журнал Аудита. Результат, что не нужны сотрудники очень мало кол-во брака. 2 слайда</a:t>
            </a:r>
            <a:endParaRPr/>
          </a:p>
        </p:txBody>
      </p:sp>
      <p:sp>
        <p:nvSpPr>
          <p:cNvPr id="144" name="Google Shape;144;g31a1fcbe785_0_5:notes"/>
          <p:cNvSpPr/>
          <p:nvPr>
            <p:ph idx="2" type="sldImg"/>
          </p:nvPr>
        </p:nvSpPr>
        <p:spPr>
          <a:xfrm>
            <a:off x="381000" y="685800"/>
            <a:ext cx="6097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/>
              <a:t>что происходит с партией при нахождении брака</a:t>
            </a:r>
            <a:endParaRPr/>
          </a:p>
        </p:txBody>
      </p:sp>
      <p:sp>
        <p:nvSpPr>
          <p:cNvPr id="162" name="Google Shape;162;p38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1" name="Google Shape;181;p39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5" name="Google Shape;205;p40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/>
              <a:t>блок-схема</a:t>
            </a:r>
            <a:endParaRPr/>
          </a:p>
        </p:txBody>
      </p:sp>
      <p:sp>
        <p:nvSpPr>
          <p:cNvPr id="223" name="Google Shape;223;p4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2" name="Google Shape;242;p4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/>
              <a:t>компетенции команды. Почему получится реализовать.</a:t>
            </a:r>
            <a:endParaRPr/>
          </a:p>
        </p:txBody>
      </p:sp>
      <p:sp>
        <p:nvSpPr>
          <p:cNvPr id="261" name="Google Shape;261;p43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/>
              <a:t>Схема дорожной карты.</a:t>
            </a:r>
            <a:endParaRPr/>
          </a:p>
        </p:txBody>
      </p:sp>
      <p:sp>
        <p:nvSpPr>
          <p:cNvPr id="284" name="Google Shape;284;p44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4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4" name="Google Shape;304;p4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31a321ce0e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19" name="Google Shape;319;g31a321ce0e7_0_0:notes"/>
          <p:cNvSpPr/>
          <p:nvPr>
            <p:ph idx="2" type="sldImg"/>
          </p:nvPr>
        </p:nvSpPr>
        <p:spPr>
          <a:xfrm>
            <a:off x="381000" y="685800"/>
            <a:ext cx="6097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31a321ce0e7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43" name="Google Shape;343;g31a321ce0e7_0_23:notes"/>
          <p:cNvSpPr/>
          <p:nvPr>
            <p:ph idx="2" type="sldImg"/>
          </p:nvPr>
        </p:nvSpPr>
        <p:spPr>
          <a:xfrm>
            <a:off x="381000" y="685800"/>
            <a:ext cx="6097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jpg"/><Relationship Id="rId3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jpg"/><Relationship Id="rId3" Type="http://schemas.openxmlformats.org/officeDocument/2006/relationships/image" Target="../media/image7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4"/>
          <p:cNvSpPr txBox="1"/>
          <p:nvPr>
            <p:ph type="title"/>
          </p:nvPr>
        </p:nvSpPr>
        <p:spPr>
          <a:xfrm>
            <a:off x="456817" y="1378714"/>
            <a:ext cx="4655700" cy="60013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14"/>
          <p:cNvSpPr txBox="1"/>
          <p:nvPr>
            <p:ph idx="1" type="body"/>
          </p:nvPr>
        </p:nvSpPr>
        <p:spPr>
          <a:xfrm>
            <a:off x="456818" y="2340281"/>
            <a:ext cx="7993200" cy="3970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>
                <a:latin typeface="Arial"/>
                <a:ea typeface="Arial"/>
                <a:cs typeface="Arial"/>
                <a:sym typeface="Arial"/>
              </a:defRPr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transition>
    <p:fade/>
  </p:transition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Название раздела 1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51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4" name="Google Shape;14;p51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9"/>
          <p:cNvSpPr txBox="1"/>
          <p:nvPr>
            <p:ph type="ctrTitle"/>
          </p:nvPr>
        </p:nvSpPr>
        <p:spPr>
          <a:xfrm>
            <a:off x="441819" y="1993288"/>
            <a:ext cx="3813600" cy="64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29"/>
          <p:cNvSpPr txBox="1"/>
          <p:nvPr>
            <p:ph idx="1" type="subTitle"/>
          </p:nvPr>
        </p:nvSpPr>
        <p:spPr>
          <a:xfrm>
            <a:off x="441819" y="2812219"/>
            <a:ext cx="4269300" cy="44624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29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sp>
        <p:nvSpPr>
          <p:cNvPr id="19" name="Google Shape;19;p29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0"/>
          <p:cNvSpPr txBox="1"/>
          <p:nvPr>
            <p:ph type="title"/>
          </p:nvPr>
        </p:nvSpPr>
        <p:spPr>
          <a:xfrm>
            <a:off x="432332" y="1957500"/>
            <a:ext cx="6181800" cy="6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30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p30"/>
          <p:cNvSpPr txBox="1"/>
          <p:nvPr>
            <p:ph idx="2" type="title"/>
          </p:nvPr>
        </p:nvSpPr>
        <p:spPr>
          <a:xfrm>
            <a:off x="432332" y="1221750"/>
            <a:ext cx="6181800" cy="52319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transition>
    <p:fade/>
  </p:transition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1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transition>
    <p:fade/>
  </p:transition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3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33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33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3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34"/>
          <p:cNvPicPr preferRelativeResize="0"/>
          <p:nvPr/>
        </p:nvPicPr>
        <p:blipFill rotWithShape="1">
          <a:blip r:embed="rId2">
            <a:alphaModFix/>
          </a:blip>
          <a:srcRect b="4320" l="0" r="2181" t="1753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4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34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34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34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3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5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35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35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36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36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/>
          <p:nvPr>
            <p:ph type="title"/>
          </p:nvPr>
        </p:nvSpPr>
        <p:spPr>
          <a:xfrm>
            <a:off x="311700" y="445025"/>
            <a:ext cx="8520600" cy="60013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3"/>
          <p:cNvSpPr txBox="1"/>
          <p:nvPr>
            <p:ph idx="1" type="body"/>
          </p:nvPr>
        </p:nvSpPr>
        <p:spPr>
          <a:xfrm>
            <a:off x="311700" y="1152475"/>
            <a:ext cx="8520600" cy="3970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3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ransition>
    <p:fade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9.png"/><Relationship Id="rId4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1.png"/><Relationship Id="rId4" Type="http://schemas.openxmlformats.org/officeDocument/2006/relationships/image" Target="../media/image20.png"/><Relationship Id="rId5" Type="http://schemas.openxmlformats.org/officeDocument/2006/relationships/image" Target="../media/image17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"/>
          <p:cNvSpPr txBox="1"/>
          <p:nvPr>
            <p:ph type="title"/>
          </p:nvPr>
        </p:nvSpPr>
        <p:spPr>
          <a:xfrm>
            <a:off x="366101" y="1791313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lang="ru">
                <a:solidFill>
                  <a:schemeClr val="dk1"/>
                </a:solidFill>
              </a:rPr>
              <a:t>GlassCheck</a:t>
            </a:r>
            <a:endParaRPr b="1"/>
          </a:p>
        </p:txBody>
      </p:sp>
      <p:sp>
        <p:nvSpPr>
          <p:cNvPr id="57" name="Google Shape;57;p1"/>
          <p:cNvSpPr txBox="1"/>
          <p:nvPr>
            <p:ph idx="1" type="body"/>
          </p:nvPr>
        </p:nvSpPr>
        <p:spPr>
          <a:xfrm>
            <a:off x="366102" y="2391620"/>
            <a:ext cx="38253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400"/>
              <a:t>Краснов Глеб</a:t>
            </a:r>
            <a:endParaRPr sz="1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400">
                <a:latin typeface="Arial"/>
                <a:ea typeface="Arial"/>
                <a:cs typeface="Arial"/>
                <a:sym typeface="Arial"/>
              </a:rPr>
              <a:t>Ф</a:t>
            </a:r>
            <a:r>
              <a:rPr lang="ru" sz="1400"/>
              <a:t>ПМИ</a:t>
            </a:r>
            <a:endParaRPr sz="1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400"/>
              <a:t>Системы ИИ</a:t>
            </a:r>
            <a:endParaRPr sz="1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400"/>
              <a:t>1 курс</a:t>
            </a:r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1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"/>
          <p:cNvSpPr/>
          <p:nvPr/>
        </p:nvSpPr>
        <p:spPr>
          <a:xfrm>
            <a:off x="5224423" y="1098450"/>
            <a:ext cx="2832600" cy="404235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Изображение выглядит как текст&#10;&#10;Автоматически созданное описание" id="63" name="Google Shape;63;p1"/>
          <p:cNvPicPr preferRelativeResize="0"/>
          <p:nvPr/>
        </p:nvPicPr>
        <p:blipFill rotWithShape="1">
          <a:blip r:embed="rId3">
            <a:alphaModFix/>
          </a:blip>
          <a:srcRect b="3191" l="9302" r="11847" t="0"/>
          <a:stretch/>
        </p:blipFill>
        <p:spPr>
          <a:xfrm>
            <a:off x="5224422" y="564453"/>
            <a:ext cx="4051314" cy="457634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текст&#10;&#10;Автоматически созданное описание" id="64" name="Google Shape;64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95611" y="147548"/>
            <a:ext cx="993274" cy="807597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610222" y="270222"/>
            <a:ext cx="2179783" cy="5581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"/>
          <p:cNvSpPr txBox="1"/>
          <p:nvPr/>
        </p:nvSpPr>
        <p:spPr>
          <a:xfrm>
            <a:off x="1057" y="-2015"/>
            <a:ext cx="62328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АКТУАЛЬНОСТЬ</a:t>
            </a:r>
            <a:endParaRPr b="0" i="0" sz="3000" u="none" cap="none" strike="noStrik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1" name="Google Shape;71;p2"/>
          <p:cNvGrpSpPr/>
          <p:nvPr/>
        </p:nvGrpSpPr>
        <p:grpSpPr>
          <a:xfrm>
            <a:off x="-5085" y="615744"/>
            <a:ext cx="5065281" cy="45719"/>
            <a:chOff x="0" y="692501"/>
            <a:chExt cx="2624940" cy="97200"/>
          </a:xfrm>
        </p:grpSpPr>
        <p:sp>
          <p:nvSpPr>
            <p:cNvPr id="72" name="Google Shape;72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7" name="Google Shape;77;p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2"/>
          <p:cNvSpPr txBox="1"/>
          <p:nvPr/>
        </p:nvSpPr>
        <p:spPr>
          <a:xfrm>
            <a:off x="265625" y="1386263"/>
            <a:ext cx="3864600" cy="27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-304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200"/>
              <a:buChar char="●"/>
            </a:pPr>
            <a:r>
              <a:rPr lang="ru" sz="1200">
                <a:solidFill>
                  <a:srgbClr val="1B1B1B"/>
                </a:solidFill>
              </a:rPr>
              <a:t>На рынке недостаточно отечественных аналогов промышленных машин для производства. А т. к. многие иностранные производители ушли из России, то на рынке образуется дефицит нужных устройств.</a:t>
            </a:r>
            <a:endParaRPr sz="1200">
              <a:solidFill>
                <a:srgbClr val="1B1B1B"/>
              </a:solidFill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sz="1200">
              <a:solidFill>
                <a:srgbClr val="1B1B1B"/>
              </a:solidFill>
            </a:endParaRPr>
          </a:p>
          <a:p>
            <a:pPr indent="-304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200"/>
              <a:buChar char="●"/>
            </a:pPr>
            <a:r>
              <a:rPr lang="ru" sz="1200">
                <a:solidFill>
                  <a:srgbClr val="1B1B1B"/>
                </a:solidFill>
              </a:rPr>
              <a:t>В мире быстро развиваются нейросети и машинное зрение, что может быть актуально и выгодно во многих проектах.</a:t>
            </a:r>
            <a:endParaRPr sz="1200">
              <a:solidFill>
                <a:srgbClr val="1B1B1B"/>
              </a:solidFill>
            </a:endParaRPr>
          </a:p>
          <a:p>
            <a:pPr indent="0" lvl="5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1B1B1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4" name="Google Shape;84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68325" y="1343445"/>
            <a:ext cx="4353153" cy="26497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5" name="Google Shape;95;p3"/>
          <p:cNvGrpSpPr/>
          <p:nvPr/>
        </p:nvGrpSpPr>
        <p:grpSpPr>
          <a:xfrm>
            <a:off x="-5085" y="615744"/>
            <a:ext cx="5065281" cy="45719"/>
            <a:chOff x="0" y="692501"/>
            <a:chExt cx="2624940" cy="97200"/>
          </a:xfrm>
        </p:grpSpPr>
        <p:sp>
          <p:nvSpPr>
            <p:cNvPr id="96" name="Google Shape;96;p3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97;p3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98;p3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99;p3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00;p3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1" name="Google Shape;101;p3"/>
          <p:cNvSpPr txBox="1"/>
          <p:nvPr>
            <p:ph type="title"/>
          </p:nvPr>
        </p:nvSpPr>
        <p:spPr>
          <a:xfrm>
            <a:off x="0" y="-30763"/>
            <a:ext cx="4655700" cy="6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</a:pPr>
            <a:r>
              <a:rPr lang="ru" sz="3000"/>
              <a:t>ПРОБЛЕМА</a:t>
            </a:r>
            <a:endParaRPr/>
          </a:p>
        </p:txBody>
      </p:sp>
      <p:sp>
        <p:nvSpPr>
          <p:cNvPr id="102" name="Google Shape;102;p3"/>
          <p:cNvSpPr txBox="1"/>
          <p:nvPr/>
        </p:nvSpPr>
        <p:spPr>
          <a:xfrm>
            <a:off x="401725" y="1619025"/>
            <a:ext cx="3902400" cy="203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-304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</a:pPr>
            <a:r>
              <a:rPr lang="ru" sz="1200">
                <a:solidFill>
                  <a:schemeClr val="dk2"/>
                </a:solidFill>
              </a:rPr>
              <a:t>Часть бракованного товара не отсеивается проверяющими машинами</a:t>
            </a:r>
            <a:endParaRPr sz="1200">
              <a:solidFill>
                <a:schemeClr val="dk2"/>
              </a:solidFill>
            </a:endParaRPr>
          </a:p>
          <a:p>
            <a:pPr indent="-304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</a:pPr>
            <a:r>
              <a:rPr lang="ru" sz="1200">
                <a:solidFill>
                  <a:schemeClr val="dk2"/>
                </a:solidFill>
              </a:rPr>
              <a:t>Большой дефицит</a:t>
            </a:r>
            <a:r>
              <a:rPr lang="ru" sz="1200">
                <a:solidFill>
                  <a:schemeClr val="dk2"/>
                </a:solidFill>
              </a:rPr>
              <a:t> отечественных проверяющих машин</a:t>
            </a:r>
            <a:endParaRPr sz="1200">
              <a:solidFill>
                <a:schemeClr val="dk2"/>
              </a:solidFill>
            </a:endParaRPr>
          </a:p>
          <a:p>
            <a:pPr indent="-304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 sz="1200"/>
              <a:t>Присутствие человеческого фактора</a:t>
            </a:r>
            <a:endParaRPr sz="1200"/>
          </a:p>
          <a:p>
            <a:pPr indent="-304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 sz="1200"/>
              <a:t>Негативное влияние на здоровье сотрудников, проводящий проверку товара</a:t>
            </a:r>
            <a:endParaRPr b="0" i="0" sz="1200" u="none" cap="none" strike="noStrike">
              <a:solidFill>
                <a:srgbClr val="1B1B1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3" name="Google Shape;103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27050" y="1236450"/>
            <a:ext cx="4090650" cy="2728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4" name="Google Shape;114;p4"/>
          <p:cNvGrpSpPr/>
          <p:nvPr/>
        </p:nvGrpSpPr>
        <p:grpSpPr>
          <a:xfrm>
            <a:off x="-5085" y="615744"/>
            <a:ext cx="5065281" cy="45719"/>
            <a:chOff x="0" y="692501"/>
            <a:chExt cx="2624940" cy="97200"/>
          </a:xfrm>
        </p:grpSpPr>
        <p:sp>
          <p:nvSpPr>
            <p:cNvPr id="115" name="Google Shape;115;p4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16;p4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17;p4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18;p4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19;p4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0" name="Google Shape;120;p4"/>
          <p:cNvSpPr txBox="1"/>
          <p:nvPr>
            <p:ph type="title"/>
          </p:nvPr>
        </p:nvSpPr>
        <p:spPr>
          <a:xfrm>
            <a:off x="0" y="0"/>
            <a:ext cx="4655700" cy="60013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</a:pPr>
            <a:r>
              <a:rPr lang="ru"/>
              <a:t>ЦЕЛЕВАЯ АУДИТОРИЯ</a:t>
            </a:r>
            <a:endParaRPr/>
          </a:p>
        </p:txBody>
      </p:sp>
      <p:sp>
        <p:nvSpPr>
          <p:cNvPr id="121" name="Google Shape;121;p4"/>
          <p:cNvSpPr txBox="1"/>
          <p:nvPr/>
        </p:nvSpPr>
        <p:spPr>
          <a:xfrm>
            <a:off x="212400" y="1570725"/>
            <a:ext cx="4230900" cy="24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200">
                <a:solidFill>
                  <a:srgbClr val="1B1B1B"/>
                </a:solidFill>
              </a:rPr>
              <a:t>На данный момент:</a:t>
            </a:r>
            <a:endParaRPr sz="1200">
              <a:solidFill>
                <a:srgbClr val="1B1B1B"/>
              </a:solidFill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B1B1B"/>
                </a:solidFill>
              </a:rPr>
              <a:t>Российские заводы по производству стеклянных бутылок </a:t>
            </a:r>
            <a:br>
              <a:rPr lang="ru" sz="1200">
                <a:solidFill>
                  <a:srgbClr val="1B1B1B"/>
                </a:solidFill>
              </a:rPr>
            </a:br>
            <a:r>
              <a:rPr lang="ru" sz="1200">
                <a:solidFill>
                  <a:srgbClr val="1B1B1B"/>
                </a:solidFill>
              </a:rPr>
              <a:t>разного вида и формы (~40 компаний)</a:t>
            </a:r>
            <a:endParaRPr sz="1200">
              <a:solidFill>
                <a:srgbClr val="1B1B1B"/>
              </a:solidFill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B1B1B"/>
              </a:solidFill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200">
                <a:solidFill>
                  <a:srgbClr val="1B1B1B"/>
                </a:solidFill>
              </a:rPr>
              <a:t>В планах:</a:t>
            </a:r>
            <a:endParaRPr sz="1200">
              <a:solidFill>
                <a:srgbClr val="1B1B1B"/>
              </a:solidFill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B1B1B"/>
                </a:solidFill>
              </a:rPr>
              <a:t>Российские заводы производящие различную стеклянную тару (колбы, бутылки, ампулы) (~140 компаний)</a:t>
            </a:r>
            <a:r>
              <a:rPr lang="ru" sz="1200">
                <a:solidFill>
                  <a:srgbClr val="1B1B1B"/>
                </a:solidFill>
              </a:rPr>
              <a:t> </a:t>
            </a:r>
            <a:endParaRPr sz="1200">
              <a:solidFill>
                <a:srgbClr val="1B1B1B"/>
              </a:solidFill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B1B1B"/>
              </a:solidFill>
            </a:endParaRPr>
          </a:p>
          <a:p>
            <a:pPr indent="0" lvl="5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1B1B1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2" name="Google Shape;122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338095"/>
            <a:ext cx="3947728" cy="24673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3" name="Google Shape;133;p37"/>
          <p:cNvGrpSpPr/>
          <p:nvPr/>
        </p:nvGrpSpPr>
        <p:grpSpPr>
          <a:xfrm>
            <a:off x="-5085" y="615744"/>
            <a:ext cx="5065281" cy="45719"/>
            <a:chOff x="0" y="692501"/>
            <a:chExt cx="2624940" cy="97200"/>
          </a:xfrm>
        </p:grpSpPr>
        <p:sp>
          <p:nvSpPr>
            <p:cNvPr id="134" name="Google Shape;134;p37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35;p37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36;p37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37;p37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38;p37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9" name="Google Shape;139;p37"/>
          <p:cNvSpPr txBox="1"/>
          <p:nvPr>
            <p:ph type="title"/>
          </p:nvPr>
        </p:nvSpPr>
        <p:spPr>
          <a:xfrm>
            <a:off x="0" y="0"/>
            <a:ext cx="4655700" cy="60013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</a:pPr>
            <a:r>
              <a:rPr lang="ru"/>
              <a:t>ПРОДУКТ</a:t>
            </a:r>
            <a:endParaRPr/>
          </a:p>
        </p:txBody>
      </p:sp>
      <p:pic>
        <p:nvPicPr>
          <p:cNvPr id="140" name="Google Shape;140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150" y="1326824"/>
            <a:ext cx="2490376" cy="3062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67000" y="677150"/>
            <a:ext cx="5966725" cy="4381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1a1fcbe785_0_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g31a1fcbe785_0_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g31a1fcbe785_0_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g31a1fcbe785_0_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g31a1fcbe785_0_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g31a1fcbe785_0_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2" name="Google Shape;152;g31a1fcbe785_0_5"/>
          <p:cNvGrpSpPr/>
          <p:nvPr/>
        </p:nvGrpSpPr>
        <p:grpSpPr>
          <a:xfrm>
            <a:off x="-5085" y="615772"/>
            <a:ext cx="5065347" cy="45723"/>
            <a:chOff x="0" y="692501"/>
            <a:chExt cx="2624940" cy="97200"/>
          </a:xfrm>
        </p:grpSpPr>
        <p:sp>
          <p:nvSpPr>
            <p:cNvPr id="153" name="Google Shape;153;g31a1fcbe785_0_5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g31a1fcbe785_0_5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55;g31a1fcbe785_0_5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56;g31a1fcbe785_0_5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57;g31a1fcbe785_0_5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8" name="Google Shape;158;g31a1fcbe785_0_5"/>
          <p:cNvSpPr txBox="1"/>
          <p:nvPr>
            <p:ph type="title"/>
          </p:nvPr>
        </p:nvSpPr>
        <p:spPr>
          <a:xfrm>
            <a:off x="0" y="0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</a:pPr>
            <a:r>
              <a:rPr lang="ru"/>
              <a:t>ПРОДУКТ</a:t>
            </a:r>
            <a:endParaRPr/>
          </a:p>
        </p:txBody>
      </p:sp>
      <p:pic>
        <p:nvPicPr>
          <p:cNvPr id="159" name="Google Shape;159;g31a1fcbe785_0_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000" y="676975"/>
            <a:ext cx="6147682" cy="4466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3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3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3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3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3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0" name="Google Shape;170;p38"/>
          <p:cNvGrpSpPr/>
          <p:nvPr/>
        </p:nvGrpSpPr>
        <p:grpSpPr>
          <a:xfrm>
            <a:off x="-5085" y="615744"/>
            <a:ext cx="5065281" cy="45719"/>
            <a:chOff x="0" y="692501"/>
            <a:chExt cx="2624940" cy="97200"/>
          </a:xfrm>
        </p:grpSpPr>
        <p:sp>
          <p:nvSpPr>
            <p:cNvPr id="171" name="Google Shape;171;p38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72;p38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38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74;p38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75;p38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6" name="Google Shape;176;p38"/>
          <p:cNvSpPr txBox="1"/>
          <p:nvPr>
            <p:ph type="title"/>
          </p:nvPr>
        </p:nvSpPr>
        <p:spPr>
          <a:xfrm>
            <a:off x="0" y="0"/>
            <a:ext cx="4655700" cy="60013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</a:pPr>
            <a:r>
              <a:rPr lang="ru"/>
              <a:t>ЦЕННОСТЬ ПРОДУКТА</a:t>
            </a:r>
            <a:endParaRPr/>
          </a:p>
        </p:txBody>
      </p:sp>
      <p:sp>
        <p:nvSpPr>
          <p:cNvPr id="177" name="Google Shape;177;p38"/>
          <p:cNvSpPr txBox="1"/>
          <p:nvPr/>
        </p:nvSpPr>
        <p:spPr>
          <a:xfrm>
            <a:off x="342263" y="1848725"/>
            <a:ext cx="4370700" cy="24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</a:pPr>
            <a:r>
              <a:rPr lang="ru" sz="1200">
                <a:solidFill>
                  <a:schemeClr val="dk2"/>
                </a:solidFill>
              </a:rPr>
              <a:t>Автоматизация рабочего место визуального контроля</a:t>
            </a:r>
            <a:endParaRPr sz="1200">
              <a:solidFill>
                <a:schemeClr val="dk2"/>
              </a:solidFill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</a:pPr>
            <a:r>
              <a:rPr lang="ru" sz="1200">
                <a:solidFill>
                  <a:schemeClr val="dk2"/>
                </a:solidFill>
              </a:rPr>
              <a:t>Можно легко настроить под разные тип и формы бутылок</a:t>
            </a:r>
            <a:endParaRPr sz="1200">
              <a:solidFill>
                <a:schemeClr val="dk2"/>
              </a:solidFill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</a:pPr>
            <a:r>
              <a:rPr lang="ru" sz="1200">
                <a:solidFill>
                  <a:schemeClr val="dk2"/>
                </a:solidFill>
              </a:rPr>
              <a:t>Полностью отечественное производство</a:t>
            </a:r>
            <a:endParaRPr sz="1200">
              <a:solidFill>
                <a:schemeClr val="dk2"/>
              </a:solidFill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</a:pPr>
            <a:r>
              <a:rPr lang="ru" sz="1200">
                <a:solidFill>
                  <a:schemeClr val="dk2"/>
                </a:solidFill>
              </a:rPr>
              <a:t>Снижение издержек на контроль качества</a:t>
            </a:r>
            <a:endParaRPr sz="1200">
              <a:solidFill>
                <a:schemeClr val="dk2"/>
              </a:solidFill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</a:rPr>
              <a:t>(зарплата рабочим ~ 6 млн рублей в год)</a:t>
            </a:r>
            <a:br>
              <a:rPr lang="ru" sz="1200">
                <a:solidFill>
                  <a:schemeClr val="dk2"/>
                </a:solidFill>
              </a:rPr>
            </a:br>
            <a:r>
              <a:rPr lang="ru" sz="1200">
                <a:solidFill>
                  <a:schemeClr val="dk2"/>
                </a:solidFill>
              </a:rPr>
              <a:t>	       (окупаемость за 3 года.)</a:t>
            </a:r>
            <a:endParaRPr sz="1200">
              <a:solidFill>
                <a:schemeClr val="dk2"/>
              </a:solidFill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</a:pPr>
            <a:r>
              <a:rPr lang="ru" sz="1200">
                <a:solidFill>
                  <a:schemeClr val="dk2"/>
                </a:solidFill>
              </a:rPr>
              <a:t>Высокая скорость проверки бутылки </a:t>
            </a:r>
            <a:br>
              <a:rPr lang="ru" sz="1200">
                <a:solidFill>
                  <a:schemeClr val="dk2"/>
                </a:solidFill>
              </a:rPr>
            </a:br>
            <a:r>
              <a:rPr lang="ru" sz="1200">
                <a:solidFill>
                  <a:schemeClr val="dk2"/>
                </a:solidFill>
              </a:rPr>
              <a:t>(~ 400 бутылок в минуту)</a:t>
            </a:r>
            <a:endParaRPr sz="1200">
              <a:solidFill>
                <a:schemeClr val="dk2"/>
              </a:solidFill>
            </a:endParaRPr>
          </a:p>
        </p:txBody>
      </p:sp>
      <p:pic>
        <p:nvPicPr>
          <p:cNvPr id="178" name="Google Shape;178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95088" y="1347145"/>
            <a:ext cx="3710954" cy="24492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3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3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3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3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3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9" name="Google Shape;189;p39"/>
          <p:cNvGrpSpPr/>
          <p:nvPr/>
        </p:nvGrpSpPr>
        <p:grpSpPr>
          <a:xfrm>
            <a:off x="-5085" y="615744"/>
            <a:ext cx="5065281" cy="45719"/>
            <a:chOff x="0" y="692501"/>
            <a:chExt cx="2624940" cy="97200"/>
          </a:xfrm>
        </p:grpSpPr>
        <p:sp>
          <p:nvSpPr>
            <p:cNvPr id="190" name="Google Shape;190;p39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" name="Google Shape;191;p39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" name="Google Shape;192;p39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Google Shape;193;p39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" name="Google Shape;194;p39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5" name="Google Shape;195;p39"/>
          <p:cNvSpPr txBox="1"/>
          <p:nvPr>
            <p:ph type="title"/>
          </p:nvPr>
        </p:nvSpPr>
        <p:spPr>
          <a:xfrm>
            <a:off x="0" y="0"/>
            <a:ext cx="4655700" cy="60013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</a:pPr>
            <a:r>
              <a:rPr lang="ru"/>
              <a:t>РЫНОК</a:t>
            </a:r>
            <a:endParaRPr/>
          </a:p>
        </p:txBody>
      </p:sp>
      <p:sp>
        <p:nvSpPr>
          <p:cNvPr id="196" name="Google Shape;196;p39"/>
          <p:cNvSpPr txBox="1"/>
          <p:nvPr/>
        </p:nvSpPr>
        <p:spPr>
          <a:xfrm>
            <a:off x="401726" y="1728863"/>
            <a:ext cx="4990500" cy="19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B1B1B"/>
                </a:solidFill>
              </a:rPr>
              <a:t>40 рос. компаний. В среднем по 4 производственной линии.</a:t>
            </a:r>
            <a:endParaRPr sz="1200">
              <a:solidFill>
                <a:srgbClr val="1B1B1B"/>
              </a:solidFill>
            </a:endParaRPr>
          </a:p>
          <a:p>
            <a:pPr indent="-304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200"/>
              <a:buChar char="●"/>
            </a:pPr>
            <a:r>
              <a:rPr lang="ru" sz="1200">
                <a:solidFill>
                  <a:srgbClr val="1B1B1B"/>
                </a:solidFill>
              </a:rPr>
              <a:t>TAM = 40 * 4 * 8 млн (ст. машины + ЗП)  = 1280 млн</a:t>
            </a:r>
            <a:endParaRPr sz="1200">
              <a:solidFill>
                <a:srgbClr val="1B1B1B"/>
              </a:solidFill>
            </a:endParaRPr>
          </a:p>
          <a:p>
            <a:pPr indent="-304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200"/>
              <a:buChar char="●"/>
            </a:pPr>
            <a:r>
              <a:rPr lang="ru" sz="1200">
                <a:solidFill>
                  <a:srgbClr val="1B1B1B"/>
                </a:solidFill>
              </a:rPr>
              <a:t>SAM = 40 * 4 * 6.5 млн (ст. машины) = 1040 млн</a:t>
            </a:r>
            <a:endParaRPr sz="1200">
              <a:solidFill>
                <a:srgbClr val="1B1B1B"/>
              </a:solidFill>
            </a:endParaRPr>
          </a:p>
          <a:p>
            <a:pPr indent="-304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200"/>
              <a:buChar char="●"/>
            </a:pPr>
            <a:r>
              <a:rPr lang="ru" sz="1200">
                <a:solidFill>
                  <a:srgbClr val="1B1B1B"/>
                </a:solidFill>
              </a:rPr>
              <a:t>SOM = 10% SAM = 104 млн</a:t>
            </a:r>
            <a:endParaRPr sz="1200">
              <a:solidFill>
                <a:srgbClr val="1B1B1B"/>
              </a:solidFill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B1B1B"/>
                </a:solidFill>
              </a:rPr>
              <a:t>наша цель заполучить 10% от рынка на данный момен</a:t>
            </a:r>
            <a:r>
              <a:rPr lang="ru" sz="1200">
                <a:solidFill>
                  <a:srgbClr val="1B1B1B"/>
                </a:solidFill>
              </a:rPr>
              <a:t>т</a:t>
            </a:r>
            <a:endParaRPr sz="1200">
              <a:solidFill>
                <a:srgbClr val="1B1B1B"/>
              </a:solidFill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B1B1B"/>
              </a:solidFill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B1B1B"/>
                </a:solidFill>
              </a:rPr>
              <a:t>Рынок: B2B</a:t>
            </a:r>
            <a:endParaRPr b="0" i="0" sz="1200" u="none" cap="none" strike="noStrike">
              <a:solidFill>
                <a:srgbClr val="1B1B1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39"/>
          <p:cNvSpPr/>
          <p:nvPr/>
        </p:nvSpPr>
        <p:spPr>
          <a:xfrm>
            <a:off x="5173133" y="1551033"/>
            <a:ext cx="3310495" cy="3338291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39"/>
          <p:cNvSpPr/>
          <p:nvPr/>
        </p:nvSpPr>
        <p:spPr>
          <a:xfrm>
            <a:off x="5486427" y="2226733"/>
            <a:ext cx="2683906" cy="2662591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39"/>
          <p:cNvSpPr/>
          <p:nvPr/>
        </p:nvSpPr>
        <p:spPr>
          <a:xfrm>
            <a:off x="5698067" y="2937933"/>
            <a:ext cx="2260500" cy="1951500"/>
          </a:xfrm>
          <a:prstGeom prst="ellipse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39"/>
          <p:cNvSpPr txBox="1"/>
          <p:nvPr/>
        </p:nvSpPr>
        <p:spPr>
          <a:xfrm>
            <a:off x="6345299" y="1638050"/>
            <a:ext cx="996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TAM</a:t>
            </a:r>
            <a:br>
              <a:rPr lang="ru"/>
            </a:br>
            <a:r>
              <a:rPr i="1" lang="ru"/>
              <a:t>1280 млн</a:t>
            </a:r>
            <a:endParaRPr i="1" sz="1400" u="none" cap="none" strike="noStrike">
              <a:solidFill>
                <a:srgbClr val="000000"/>
              </a:solidFill>
            </a:endParaRPr>
          </a:p>
        </p:txBody>
      </p:sp>
      <p:sp>
        <p:nvSpPr>
          <p:cNvPr id="201" name="Google Shape;201;p39"/>
          <p:cNvSpPr txBox="1"/>
          <p:nvPr/>
        </p:nvSpPr>
        <p:spPr>
          <a:xfrm>
            <a:off x="6330025" y="2352000"/>
            <a:ext cx="996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SAM</a:t>
            </a:r>
            <a:b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i="1" lang="ru">
                <a:solidFill>
                  <a:schemeClr val="dk2"/>
                </a:solidFill>
              </a:rPr>
              <a:t>1040</a:t>
            </a:r>
            <a:r>
              <a:rPr i="1" lang="ru">
                <a:solidFill>
                  <a:schemeClr val="dk2"/>
                </a:solidFill>
              </a:rPr>
              <a:t> млн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39"/>
          <p:cNvSpPr txBox="1"/>
          <p:nvPr/>
        </p:nvSpPr>
        <p:spPr>
          <a:xfrm>
            <a:off x="6414451" y="3652075"/>
            <a:ext cx="8583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/>
              <a:t>104 млн</a:t>
            </a:r>
            <a:endParaRPr/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4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4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4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4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4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4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3" name="Google Shape;213;p40"/>
          <p:cNvGrpSpPr/>
          <p:nvPr/>
        </p:nvGrpSpPr>
        <p:grpSpPr>
          <a:xfrm>
            <a:off x="-5085" y="615744"/>
            <a:ext cx="5065281" cy="45719"/>
            <a:chOff x="0" y="692501"/>
            <a:chExt cx="2624940" cy="97200"/>
          </a:xfrm>
        </p:grpSpPr>
        <p:sp>
          <p:nvSpPr>
            <p:cNvPr id="214" name="Google Shape;214;p40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40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16;p40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" name="Google Shape;217;p40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" name="Google Shape;218;p40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9" name="Google Shape;219;p40"/>
          <p:cNvSpPr txBox="1"/>
          <p:nvPr>
            <p:ph type="title"/>
          </p:nvPr>
        </p:nvSpPr>
        <p:spPr>
          <a:xfrm>
            <a:off x="0" y="0"/>
            <a:ext cx="4655700" cy="60013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</a:pPr>
            <a:r>
              <a:rPr lang="ru"/>
              <a:t>КОНКУРЕНТЫ</a:t>
            </a:r>
            <a:endParaRPr/>
          </a:p>
        </p:txBody>
      </p:sp>
      <p:graphicFrame>
        <p:nvGraphicFramePr>
          <p:cNvPr id="220" name="Google Shape;220;p40"/>
          <p:cNvGraphicFramePr/>
          <p:nvPr/>
        </p:nvGraphicFramePr>
        <p:xfrm>
          <a:off x="801794" y="131951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{B891E96F-B0D1-4BD5-A9B4-0CD6EB5D1A76}</a:tableStyleId>
              </a:tblPr>
              <a:tblGrid>
                <a:gridCol w="1457775"/>
                <a:gridCol w="1007900"/>
                <a:gridCol w="1001000"/>
                <a:gridCol w="942750"/>
                <a:gridCol w="1128725"/>
                <a:gridCol w="1150950"/>
              </a:tblGrid>
              <a:tr h="492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ru" sz="1200" u="none" cap="none" strike="noStrike">
                          <a:solidFill>
                            <a:srgbClr val="49101E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Характеристика</a:t>
                      </a:r>
                      <a:endParaRPr sz="14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>
                          <a:solidFill>
                            <a:srgbClr val="49101E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GlassCheck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>
                          <a:solidFill>
                            <a:srgbClr val="292B2C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Multikon</a:t>
                      </a:r>
                      <a:endParaRPr sz="16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>
                          <a:solidFill>
                            <a:srgbClr val="292B2C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Heuft</a:t>
                      </a:r>
                      <a:endParaRPr sz="16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>
                          <a:solidFill>
                            <a:schemeClr val="dk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Провентус</a:t>
                      </a:r>
                      <a:endParaRPr sz="16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chemeClr val="dk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Guruvision</a:t>
                      </a:r>
                      <a:endParaRPr sz="1200">
                        <a:solidFill>
                          <a:schemeClr val="dk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 anchor="ctr"/>
                </a:tc>
              </a:tr>
              <a:tr h="2785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>
                          <a:solidFill>
                            <a:srgbClr val="49101E"/>
                          </a:solidFill>
                        </a:rPr>
                        <a:t>Отечественный продукт</a:t>
                      </a:r>
                      <a:endParaRPr sz="14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>
                          <a:solidFill>
                            <a:srgbClr val="49101E"/>
                          </a:solidFill>
                        </a:rPr>
                        <a:t>+</a:t>
                      </a:r>
                      <a:endParaRPr b="0" i="0" sz="1200" u="none" cap="none" strike="noStrike">
                        <a:solidFill>
                          <a:srgbClr val="49101E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>
                          <a:solidFill>
                            <a:srgbClr val="49101E"/>
                          </a:solidFill>
                        </a:rPr>
                        <a:t>-</a:t>
                      </a:r>
                      <a:endParaRPr b="0" i="0" sz="1200" u="none" cap="none" strike="noStrike">
                        <a:solidFill>
                          <a:srgbClr val="49101E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>
                          <a:solidFill>
                            <a:srgbClr val="49101E"/>
                          </a:solidFill>
                        </a:rPr>
                        <a:t>-</a:t>
                      </a:r>
                      <a:endParaRPr b="0" i="0" sz="1200" u="none" cap="none" strike="noStrike">
                        <a:solidFill>
                          <a:srgbClr val="49101E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>
                          <a:solidFill>
                            <a:srgbClr val="49101E"/>
                          </a:solidFill>
                        </a:rPr>
                        <a:t>+</a:t>
                      </a:r>
                      <a:endParaRPr b="0" i="0" sz="1200" u="none" cap="none" strike="noStrike">
                        <a:solidFill>
                          <a:srgbClr val="49101E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49101E"/>
                          </a:solidFill>
                        </a:rPr>
                        <a:t>+</a:t>
                      </a:r>
                      <a:endParaRPr b="0" i="0" sz="1200" u="none" cap="none" strike="noStrike">
                        <a:solidFill>
                          <a:srgbClr val="49101E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/>
                </a:tc>
              </a:tr>
              <a:tr h="2785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49101E"/>
                          </a:solidFill>
                        </a:rPr>
                        <a:t>Скорость проверки</a:t>
                      </a:r>
                      <a:endParaRPr sz="1200">
                        <a:solidFill>
                          <a:srgbClr val="49101E"/>
                        </a:solidFill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49101E"/>
                          </a:solidFill>
                        </a:rPr>
                        <a:t>400</a:t>
                      </a:r>
                      <a:endParaRPr sz="1200">
                        <a:solidFill>
                          <a:srgbClr val="49101E"/>
                        </a:solidFill>
                      </a:endParaRPr>
                    </a:p>
                  </a:txBody>
                  <a:tcPr marT="45725" marB="45725" marR="91450" marL="91450"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49101E"/>
                          </a:solidFill>
                        </a:rPr>
                        <a:t>300</a:t>
                      </a:r>
                      <a:endParaRPr sz="1200">
                        <a:solidFill>
                          <a:srgbClr val="49101E"/>
                        </a:solidFill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49101E"/>
                          </a:solidFill>
                        </a:rPr>
                        <a:t>600</a:t>
                      </a:r>
                      <a:endParaRPr sz="1200">
                        <a:solidFill>
                          <a:srgbClr val="49101E"/>
                        </a:solidFill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49101E"/>
                          </a:solidFill>
                        </a:rPr>
                        <a:t>250</a:t>
                      </a:r>
                      <a:endParaRPr sz="1200">
                        <a:solidFill>
                          <a:srgbClr val="49101E"/>
                        </a:solidFill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49101E"/>
                          </a:solidFill>
                        </a:rPr>
                        <a:t>300</a:t>
                      </a:r>
                      <a:endParaRPr sz="1200">
                        <a:solidFill>
                          <a:srgbClr val="49101E"/>
                        </a:solidFill>
                      </a:endParaRPr>
                    </a:p>
                  </a:txBody>
                  <a:tcPr marT="45725" marB="45725" marR="91450" marL="91450" anchor="ctr"/>
                </a:tc>
              </a:tr>
              <a:tr h="2785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>
                          <a:solidFill>
                            <a:srgbClr val="49101E"/>
                          </a:solidFill>
                        </a:rPr>
                        <a:t>Высокая точность проверки</a:t>
                      </a:r>
                      <a:endParaRPr sz="14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>
                          <a:solidFill>
                            <a:srgbClr val="49101E"/>
                          </a:solidFill>
                        </a:rPr>
                        <a:t>~99%</a:t>
                      </a:r>
                      <a:endParaRPr b="0" i="0" sz="1200" u="none" cap="none" strike="noStrike">
                        <a:solidFill>
                          <a:srgbClr val="49101E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>
                          <a:solidFill>
                            <a:srgbClr val="49101E"/>
                          </a:solidFill>
                        </a:rPr>
                        <a:t>~97%</a:t>
                      </a:r>
                      <a:endParaRPr b="0" i="0" sz="1200" u="none" cap="none" strike="noStrike">
                        <a:solidFill>
                          <a:srgbClr val="49101E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>
                          <a:solidFill>
                            <a:srgbClr val="49101E"/>
                          </a:solidFill>
                        </a:rPr>
                        <a:t>~99%</a:t>
                      </a:r>
                      <a:endParaRPr b="0" i="0" sz="1200" u="none" cap="none" strike="noStrike">
                        <a:solidFill>
                          <a:srgbClr val="49101E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>
                          <a:solidFill>
                            <a:srgbClr val="49101E"/>
                          </a:solidFill>
                        </a:rPr>
                        <a:t>~96%</a:t>
                      </a:r>
                      <a:endParaRPr b="0" i="0" sz="1200" u="none" cap="none" strike="noStrike">
                        <a:solidFill>
                          <a:srgbClr val="49101E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49101E"/>
                          </a:solidFill>
                        </a:rPr>
                        <a:t>~98%</a:t>
                      </a:r>
                      <a:endParaRPr b="0" i="0" sz="1200" u="none" cap="none" strike="noStrike">
                        <a:solidFill>
                          <a:srgbClr val="49101E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/>
                </a:tc>
              </a:tr>
              <a:tr h="2785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/>
                        <a:t>Простота установки</a:t>
                      </a:r>
                      <a:endParaRPr sz="12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>
                          <a:solidFill>
                            <a:srgbClr val="49101E"/>
                          </a:solidFill>
                        </a:rPr>
                        <a:t>-</a:t>
                      </a:r>
                      <a:endParaRPr b="0" i="0" sz="1200" u="none" cap="none" strike="noStrike">
                        <a:solidFill>
                          <a:srgbClr val="49101E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>
                          <a:solidFill>
                            <a:srgbClr val="49101E"/>
                          </a:solidFill>
                        </a:rPr>
                        <a:t>+</a:t>
                      </a:r>
                      <a:endParaRPr b="0" i="0" sz="1200" u="none" cap="none" strike="noStrike">
                        <a:solidFill>
                          <a:srgbClr val="49101E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>
                          <a:solidFill>
                            <a:srgbClr val="49101E"/>
                          </a:solidFill>
                        </a:rPr>
                        <a:t>-</a:t>
                      </a:r>
                      <a:endParaRPr b="0" i="0" sz="1200" u="none" cap="none" strike="noStrike">
                        <a:solidFill>
                          <a:srgbClr val="49101E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>
                          <a:solidFill>
                            <a:srgbClr val="49101E"/>
                          </a:solidFill>
                        </a:rPr>
                        <a:t>+</a:t>
                      </a:r>
                      <a:endParaRPr b="0" i="0" sz="1200" u="none" cap="none" strike="noStrike">
                        <a:solidFill>
                          <a:srgbClr val="49101E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49101E"/>
                          </a:solidFill>
                        </a:rPr>
                        <a:t>+</a:t>
                      </a:r>
                      <a:endParaRPr b="0" i="0" sz="1200" u="none" cap="none" strike="noStrike">
                        <a:solidFill>
                          <a:srgbClr val="49101E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/>
                </a:tc>
              </a:tr>
              <a:tr h="2898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>
                          <a:solidFill>
                            <a:schemeClr val="dk2"/>
                          </a:solidFill>
                        </a:rPr>
                        <a:t>Анализ неровностей</a:t>
                      </a:r>
                      <a:endParaRPr sz="14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49101E"/>
                          </a:solidFill>
                        </a:rPr>
                        <a:t>+</a:t>
                      </a:r>
                      <a:endParaRPr b="0" i="0" sz="1200" u="none" cap="none" strike="noStrike">
                        <a:solidFill>
                          <a:srgbClr val="49101E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49101E"/>
                          </a:solidFill>
                        </a:rPr>
                        <a:t>-</a:t>
                      </a:r>
                      <a:endParaRPr b="0" i="0" sz="1200" u="none" cap="none" strike="noStrike">
                        <a:solidFill>
                          <a:srgbClr val="49101E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49101E"/>
                          </a:solidFill>
                        </a:rPr>
                        <a:t>+</a:t>
                      </a:r>
                      <a:endParaRPr b="0" i="0" sz="1200" u="none" cap="none" strike="noStrike">
                        <a:solidFill>
                          <a:srgbClr val="49101E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49101E"/>
                          </a:solidFill>
                        </a:rPr>
                        <a:t>+</a:t>
                      </a:r>
                      <a:endParaRPr sz="1200">
                        <a:solidFill>
                          <a:srgbClr val="49101E"/>
                        </a:solidFill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49101E"/>
                          </a:solidFill>
                        </a:rPr>
                        <a:t>-</a:t>
                      </a:r>
                      <a:endParaRPr b="0" i="0" sz="1200" u="none" cap="none" strike="noStrike">
                        <a:solidFill>
                          <a:srgbClr val="49101E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/>
                </a:tc>
              </a:tr>
              <a:tr h="2898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chemeClr val="dk2"/>
                          </a:solidFill>
                        </a:rPr>
                        <a:t>Необходимость в операторе</a:t>
                      </a:r>
                      <a:endParaRPr sz="1200">
                        <a:solidFill>
                          <a:schemeClr val="dk2"/>
                        </a:solidFill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49101E"/>
                          </a:solidFill>
                        </a:rPr>
                        <a:t>-</a:t>
                      </a:r>
                      <a:endParaRPr sz="1200">
                        <a:solidFill>
                          <a:srgbClr val="49101E"/>
                        </a:solidFill>
                      </a:endParaRPr>
                    </a:p>
                  </a:txBody>
                  <a:tcPr marT="45725" marB="45725" marR="91450" marL="91450"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49101E"/>
                          </a:solidFill>
                        </a:rPr>
                        <a:t>-</a:t>
                      </a:r>
                      <a:endParaRPr sz="1200">
                        <a:solidFill>
                          <a:srgbClr val="49101E"/>
                        </a:solidFill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49101E"/>
                          </a:solidFill>
                        </a:rPr>
                        <a:t>-</a:t>
                      </a:r>
                      <a:endParaRPr sz="1200">
                        <a:solidFill>
                          <a:srgbClr val="49101E"/>
                        </a:solidFill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49101E"/>
                          </a:solidFill>
                        </a:rPr>
                        <a:t>+</a:t>
                      </a:r>
                      <a:endParaRPr sz="1200">
                        <a:solidFill>
                          <a:srgbClr val="49101E"/>
                        </a:solidFill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49101E"/>
                          </a:solidFill>
                        </a:rPr>
                        <a:t>-</a:t>
                      </a:r>
                      <a:endParaRPr sz="1200">
                        <a:solidFill>
                          <a:srgbClr val="49101E"/>
                        </a:solidFill>
                      </a:endParaRPr>
                    </a:p>
                  </a:txBody>
                  <a:tcPr marT="45725" marB="45725" marR="91450" marL="91450" anchor="ctr"/>
                </a:tc>
              </a:tr>
            </a:tbl>
          </a:graphicData>
        </a:graphic>
      </p:graphicFrame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4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4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4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4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4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4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1" name="Google Shape;231;p41"/>
          <p:cNvGrpSpPr/>
          <p:nvPr/>
        </p:nvGrpSpPr>
        <p:grpSpPr>
          <a:xfrm>
            <a:off x="-5085" y="615744"/>
            <a:ext cx="5065281" cy="45719"/>
            <a:chOff x="0" y="692501"/>
            <a:chExt cx="2624940" cy="97200"/>
          </a:xfrm>
        </p:grpSpPr>
        <p:sp>
          <p:nvSpPr>
            <p:cNvPr id="232" name="Google Shape;232;p41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" name="Google Shape;233;p41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" name="Google Shape;234;p41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41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41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7" name="Google Shape;237;p41"/>
          <p:cNvSpPr txBox="1"/>
          <p:nvPr>
            <p:ph type="title"/>
          </p:nvPr>
        </p:nvSpPr>
        <p:spPr>
          <a:xfrm>
            <a:off x="0" y="0"/>
            <a:ext cx="4655700" cy="60013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</a:pPr>
            <a:r>
              <a:rPr lang="ru"/>
              <a:t>БИЗНЕС-МОДЕЛЬ</a:t>
            </a:r>
            <a:endParaRPr/>
          </a:p>
        </p:txBody>
      </p:sp>
      <p:sp>
        <p:nvSpPr>
          <p:cNvPr id="238" name="Google Shape;238;p41"/>
          <p:cNvSpPr txBox="1"/>
          <p:nvPr/>
        </p:nvSpPr>
        <p:spPr>
          <a:xfrm>
            <a:off x="1530475" y="2901775"/>
            <a:ext cx="5915400" cy="19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</a:rPr>
              <a:t>-Продажа и обслуживание нашего оборудования:</a:t>
            </a:r>
            <a:br>
              <a:rPr lang="ru" sz="1200">
                <a:solidFill>
                  <a:schemeClr val="dk2"/>
                </a:solidFill>
              </a:rPr>
            </a:br>
            <a:r>
              <a:rPr lang="ru" sz="1200">
                <a:solidFill>
                  <a:schemeClr val="dk2"/>
                </a:solidFill>
              </a:rPr>
              <a:t>	1 машина ~ 6 млн. рублей. </a:t>
            </a:r>
            <a:endParaRPr sz="1200">
              <a:solidFill>
                <a:schemeClr val="dk2"/>
              </a:solidFill>
            </a:endParaRPr>
          </a:p>
          <a:p>
            <a:pPr indent="45720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</a:rPr>
              <a:t>2 машины в год = точка безубыточности. </a:t>
            </a:r>
            <a:endParaRPr sz="1200">
              <a:solidFill>
                <a:schemeClr val="dk2"/>
              </a:solidFill>
            </a:endParaRPr>
          </a:p>
          <a:p>
            <a:pPr indent="45720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</a:rPr>
              <a:t>ожидаемая прибыль при продаже 4 машин в год: 9.2 млн.</a:t>
            </a:r>
            <a:br>
              <a:rPr lang="ru" sz="1200">
                <a:solidFill>
                  <a:schemeClr val="dk2"/>
                </a:solidFill>
              </a:rPr>
            </a:b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</a:rPr>
              <a:t>-Прямой сбыт B2B. </a:t>
            </a:r>
            <a:br>
              <a:rPr lang="ru" sz="1200">
                <a:solidFill>
                  <a:schemeClr val="dk2"/>
                </a:solidFill>
              </a:rPr>
            </a:br>
            <a:r>
              <a:rPr lang="ru" sz="1200">
                <a:solidFill>
                  <a:schemeClr val="dk2"/>
                </a:solidFill>
              </a:rPr>
              <a:t>	Нахождение клиентов при помощи выставок и личных звонков</a:t>
            </a:r>
            <a:r>
              <a:rPr lang="ru" sz="1200">
                <a:solidFill>
                  <a:schemeClr val="dk2"/>
                </a:solidFill>
              </a:rPr>
              <a:t> компаниям.</a:t>
            </a:r>
            <a:endParaRPr sz="1200">
              <a:solidFill>
                <a:schemeClr val="dk2"/>
              </a:solidFill>
            </a:endParaRPr>
          </a:p>
        </p:txBody>
      </p:sp>
      <p:pic>
        <p:nvPicPr>
          <p:cNvPr id="239" name="Google Shape;239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14300" y="836963"/>
            <a:ext cx="5485400" cy="188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4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4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4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4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4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4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0" name="Google Shape;250;p42"/>
          <p:cNvGrpSpPr/>
          <p:nvPr/>
        </p:nvGrpSpPr>
        <p:grpSpPr>
          <a:xfrm>
            <a:off x="-5085" y="615744"/>
            <a:ext cx="5065281" cy="45719"/>
            <a:chOff x="0" y="692501"/>
            <a:chExt cx="2624940" cy="97200"/>
          </a:xfrm>
        </p:grpSpPr>
        <p:sp>
          <p:nvSpPr>
            <p:cNvPr id="251" name="Google Shape;251;p4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" name="Google Shape;252;p4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4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" name="Google Shape;254;p4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4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56" name="Google Shape;256;p42"/>
          <p:cNvSpPr txBox="1"/>
          <p:nvPr>
            <p:ph type="title"/>
          </p:nvPr>
        </p:nvSpPr>
        <p:spPr>
          <a:xfrm>
            <a:off x="0" y="0"/>
            <a:ext cx="4655700" cy="60013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</a:pPr>
            <a:r>
              <a:rPr lang="ru"/>
              <a:t>ТЕКУЩИЕ РЕЗУЛЬТАТЫ</a:t>
            </a:r>
            <a:endParaRPr/>
          </a:p>
        </p:txBody>
      </p:sp>
      <p:sp>
        <p:nvSpPr>
          <p:cNvPr id="257" name="Google Shape;257;p42"/>
          <p:cNvSpPr txBox="1"/>
          <p:nvPr/>
        </p:nvSpPr>
        <p:spPr>
          <a:xfrm>
            <a:off x="457200" y="1483775"/>
            <a:ext cx="4655700" cy="2747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-304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200"/>
              <a:buChar char="●"/>
            </a:pPr>
            <a:r>
              <a:rPr lang="ru" sz="1200">
                <a:solidFill>
                  <a:srgbClr val="1B1B1B"/>
                </a:solidFill>
              </a:rPr>
              <a:t>Побывали на производстве компании “Сибирское стекло” и взяли интервью у директора по производству.</a:t>
            </a:r>
            <a:endParaRPr sz="1200">
              <a:solidFill>
                <a:srgbClr val="1B1B1B"/>
              </a:solidFill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B1B1B"/>
              </a:solidFill>
            </a:endParaRPr>
          </a:p>
          <a:p>
            <a:pPr indent="-304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200"/>
              <a:buChar char="●"/>
            </a:pPr>
            <a:r>
              <a:rPr lang="ru" sz="1200">
                <a:solidFill>
                  <a:srgbClr val="1B1B1B"/>
                </a:solidFill>
              </a:rPr>
              <a:t>Собран перечень параметров для выявления </a:t>
            </a:r>
            <a:endParaRPr sz="1200">
              <a:solidFill>
                <a:srgbClr val="1B1B1B"/>
              </a:solidFill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B1B1B"/>
              </a:solidFill>
            </a:endParaRPr>
          </a:p>
          <a:p>
            <a:pPr indent="-304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200"/>
              <a:buChar char="●"/>
            </a:pPr>
            <a:r>
              <a:rPr lang="ru" sz="1200">
                <a:solidFill>
                  <a:srgbClr val="1B1B1B"/>
                </a:solidFill>
              </a:rPr>
              <a:t>Создали модель продукта.</a:t>
            </a:r>
            <a:endParaRPr sz="1200">
              <a:solidFill>
                <a:srgbClr val="1B1B1B"/>
              </a:solidFill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B1B1B"/>
              </a:solidFill>
            </a:endParaRPr>
          </a:p>
          <a:p>
            <a:pPr indent="-304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200"/>
              <a:buChar char="●"/>
            </a:pPr>
            <a:r>
              <a:rPr lang="ru" sz="1200">
                <a:solidFill>
                  <a:srgbClr val="1B1B1B"/>
                </a:solidFill>
              </a:rPr>
              <a:t>Провели анализ конкурентов.</a:t>
            </a:r>
            <a:endParaRPr sz="1200">
              <a:solidFill>
                <a:srgbClr val="1B1B1B"/>
              </a:solidFill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B1B1B"/>
              </a:solidFill>
            </a:endParaRPr>
          </a:p>
          <a:p>
            <a:pPr indent="-304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200"/>
              <a:buChar char="●"/>
            </a:pPr>
            <a:r>
              <a:rPr lang="ru" sz="1200">
                <a:solidFill>
                  <a:srgbClr val="1B1B1B"/>
                </a:solidFill>
              </a:rPr>
              <a:t>Оценили </a:t>
            </a:r>
            <a:r>
              <a:rPr lang="ru" sz="1200">
                <a:solidFill>
                  <a:srgbClr val="1B1B1B"/>
                </a:solidFill>
              </a:rPr>
              <a:t>объем</a:t>
            </a:r>
            <a:r>
              <a:rPr lang="ru" sz="1200">
                <a:solidFill>
                  <a:srgbClr val="1B1B1B"/>
                </a:solidFill>
              </a:rPr>
              <a:t> рынка.</a:t>
            </a:r>
            <a:endParaRPr sz="1200">
              <a:solidFill>
                <a:srgbClr val="1B1B1B"/>
              </a:solidFill>
            </a:endParaRPr>
          </a:p>
        </p:txBody>
      </p:sp>
      <p:pic>
        <p:nvPicPr>
          <p:cNvPr id="258" name="Google Shape;258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79975" y="1007900"/>
            <a:ext cx="3017954" cy="36991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4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4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4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4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4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4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69" name="Google Shape;269;p43"/>
          <p:cNvGrpSpPr/>
          <p:nvPr/>
        </p:nvGrpSpPr>
        <p:grpSpPr>
          <a:xfrm>
            <a:off x="-5085" y="615744"/>
            <a:ext cx="5065281" cy="45719"/>
            <a:chOff x="0" y="692501"/>
            <a:chExt cx="2624940" cy="97200"/>
          </a:xfrm>
        </p:grpSpPr>
        <p:sp>
          <p:nvSpPr>
            <p:cNvPr id="270" name="Google Shape;270;p43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" name="Google Shape;271;p43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" name="Google Shape;272;p43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" name="Google Shape;273;p43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" name="Google Shape;274;p43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5" name="Google Shape;275;p43"/>
          <p:cNvSpPr txBox="1"/>
          <p:nvPr>
            <p:ph type="title"/>
          </p:nvPr>
        </p:nvSpPr>
        <p:spPr>
          <a:xfrm>
            <a:off x="0" y="0"/>
            <a:ext cx="4655700" cy="60013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</a:pPr>
            <a:r>
              <a:rPr lang="ru"/>
              <a:t>КОМАНДА</a:t>
            </a:r>
            <a:endParaRPr/>
          </a:p>
        </p:txBody>
      </p:sp>
      <p:sp>
        <p:nvSpPr>
          <p:cNvPr id="276" name="Google Shape;276;p43"/>
          <p:cNvSpPr txBox="1"/>
          <p:nvPr/>
        </p:nvSpPr>
        <p:spPr>
          <a:xfrm>
            <a:off x="1871400" y="798307"/>
            <a:ext cx="2659200" cy="13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B1B1B"/>
                </a:solidFill>
              </a:rPr>
              <a:t>Лидер, программист – Краснов Глеб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 sz="1200"/>
              <a:t>Разрабатывает макет продукта.</a:t>
            </a:r>
            <a:endParaRPr sz="1200"/>
          </a:p>
          <a:p>
            <a:pPr indent="-304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 sz="1200"/>
              <a:t>Отвечает за ПО.</a:t>
            </a:r>
            <a:endParaRPr sz="1200"/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77" name="Google Shape;277;p43"/>
          <p:cNvSpPr txBox="1"/>
          <p:nvPr/>
        </p:nvSpPr>
        <p:spPr>
          <a:xfrm>
            <a:off x="6028512" y="798307"/>
            <a:ext cx="2659200" cy="13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5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rgbClr val="1B1B1B"/>
                </a:solidFill>
              </a:rPr>
              <a:t>Маркетолог</a:t>
            </a:r>
            <a:r>
              <a:rPr b="0" i="0" lang="ru" sz="12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– </a:t>
            </a:r>
            <a:r>
              <a:rPr lang="ru" sz="1200">
                <a:solidFill>
                  <a:srgbClr val="1B1B1B"/>
                </a:solidFill>
              </a:rPr>
              <a:t>Каширин Георгий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 sz="1200"/>
              <a:t>Занимается продвижением и продажей продукта.</a:t>
            </a:r>
            <a:endParaRPr sz="1200"/>
          </a:p>
          <a:p>
            <a:pPr indent="-304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 sz="1200"/>
              <a:t>Информатик олимпиадник.</a:t>
            </a:r>
            <a:endParaRPr sz="1200"/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78" name="Google Shape;278;p43"/>
          <p:cNvSpPr txBox="1"/>
          <p:nvPr/>
        </p:nvSpPr>
        <p:spPr>
          <a:xfrm>
            <a:off x="1912800" y="2453693"/>
            <a:ext cx="2659200" cy="13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5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rgbClr val="1B1B1B"/>
                </a:solidFill>
              </a:rPr>
              <a:t>Инженер-проектировщик</a:t>
            </a:r>
            <a:r>
              <a:rPr b="0" i="0" lang="ru" sz="12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– </a:t>
            </a:r>
            <a:r>
              <a:rPr lang="ru" sz="1200">
                <a:solidFill>
                  <a:srgbClr val="1B1B1B"/>
                </a:solidFill>
              </a:rPr>
              <a:t>Корчмит Николай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 sz="1200"/>
              <a:t>Разрабатывает инспекционную систему.</a:t>
            </a:r>
            <a:endParaRPr sz="1200"/>
          </a:p>
          <a:p>
            <a:pPr indent="-304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 sz="1200"/>
              <a:t>Математик олимпиадник.</a:t>
            </a:r>
            <a:endParaRPr sz="1200"/>
          </a:p>
        </p:txBody>
      </p:sp>
      <p:pic>
        <p:nvPicPr>
          <p:cNvPr id="279" name="Google Shape;279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4175" y="785650"/>
            <a:ext cx="1157902" cy="1543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3287" y="2453700"/>
            <a:ext cx="1379676" cy="146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12300" y="709050"/>
            <a:ext cx="1271500" cy="1697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4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4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4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4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4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4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2" name="Google Shape;292;p44"/>
          <p:cNvGrpSpPr/>
          <p:nvPr/>
        </p:nvGrpSpPr>
        <p:grpSpPr>
          <a:xfrm>
            <a:off x="-5085" y="615744"/>
            <a:ext cx="5065281" cy="45719"/>
            <a:chOff x="0" y="692501"/>
            <a:chExt cx="2624940" cy="97200"/>
          </a:xfrm>
        </p:grpSpPr>
        <p:sp>
          <p:nvSpPr>
            <p:cNvPr id="293" name="Google Shape;293;p44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" name="Google Shape;294;p44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" name="Google Shape;295;p44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" name="Google Shape;296;p44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" name="Google Shape;297;p44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8" name="Google Shape;298;p44"/>
          <p:cNvSpPr txBox="1"/>
          <p:nvPr>
            <p:ph type="title"/>
          </p:nvPr>
        </p:nvSpPr>
        <p:spPr>
          <a:xfrm>
            <a:off x="0" y="0"/>
            <a:ext cx="4655700" cy="60013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</a:pPr>
            <a:r>
              <a:rPr lang="ru"/>
              <a:t>ПЛАНЫ</a:t>
            </a:r>
            <a:endParaRPr/>
          </a:p>
        </p:txBody>
      </p:sp>
      <p:sp>
        <p:nvSpPr>
          <p:cNvPr id="299" name="Google Shape;299;p44"/>
          <p:cNvSpPr txBox="1"/>
          <p:nvPr/>
        </p:nvSpPr>
        <p:spPr>
          <a:xfrm>
            <a:off x="38100" y="1723313"/>
            <a:ext cx="2297400" cy="192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B1B1B"/>
                </a:solidFill>
              </a:rPr>
              <a:t>Необходим б</a:t>
            </a:r>
            <a:r>
              <a:rPr lang="ru" sz="1200">
                <a:solidFill>
                  <a:srgbClr val="1B1B1B"/>
                </a:solidFill>
              </a:rPr>
              <a:t>азовый капитал для создания прототипа продукта ~ 2 млн рублей -&gt; Без него будет невозможно сделать прототип продукта.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00" name="Google Shape;300;p44"/>
          <p:cNvSpPr txBox="1"/>
          <p:nvPr/>
        </p:nvSpPr>
        <p:spPr>
          <a:xfrm>
            <a:off x="723750" y="4530050"/>
            <a:ext cx="7742400" cy="4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B1B1B"/>
                </a:solidFill>
              </a:rPr>
              <a:t>Также нам необходима с</a:t>
            </a:r>
            <a:r>
              <a:rPr lang="ru" sz="1200">
                <a:solidFill>
                  <a:srgbClr val="1B1B1B"/>
                </a:solidFill>
              </a:rPr>
              <a:t>вязь с разными компаниями в производстве стеклянной тары (колбы, ампулы..)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01" name="Google Shape;301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19275" y="777750"/>
            <a:ext cx="6500101" cy="3718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46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46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46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" name="Google Shape;309;p46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p46"/>
          <p:cNvSpPr/>
          <p:nvPr/>
        </p:nvSpPr>
        <p:spPr>
          <a:xfrm>
            <a:off x="5224423" y="1098450"/>
            <a:ext cx="2832600" cy="404235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Изображение выглядит как текст&#10;&#10;Автоматически созданное описание" id="311" name="Google Shape;311;p46"/>
          <p:cNvPicPr preferRelativeResize="0"/>
          <p:nvPr/>
        </p:nvPicPr>
        <p:blipFill rotWithShape="1">
          <a:blip r:embed="rId3">
            <a:alphaModFix/>
          </a:blip>
          <a:srcRect b="3191" l="9302" r="11847" t="0"/>
          <a:stretch/>
        </p:blipFill>
        <p:spPr>
          <a:xfrm>
            <a:off x="5224422" y="564453"/>
            <a:ext cx="4051312" cy="457634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текст&#10;&#10;Автоматически созданное описание" id="312" name="Google Shape;312;p4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95611" y="147548"/>
            <a:ext cx="993274" cy="80759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4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610222" y="270222"/>
            <a:ext cx="2179783" cy="558156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46"/>
          <p:cNvSpPr txBox="1"/>
          <p:nvPr/>
        </p:nvSpPr>
        <p:spPr>
          <a:xfrm>
            <a:off x="0" y="1299643"/>
            <a:ext cx="5165662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ru" sz="2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СПАСИБО  ЗА ВНИМАНИЕ!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p46"/>
          <p:cNvSpPr txBox="1"/>
          <p:nvPr>
            <p:ph idx="4294967295" type="title"/>
          </p:nvPr>
        </p:nvSpPr>
        <p:spPr>
          <a:xfrm>
            <a:off x="391126" y="2148488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ru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GlassCheck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p46"/>
          <p:cNvSpPr txBox="1"/>
          <p:nvPr>
            <p:ph idx="4294967295" type="body"/>
          </p:nvPr>
        </p:nvSpPr>
        <p:spPr>
          <a:xfrm>
            <a:off x="391127" y="2748808"/>
            <a:ext cx="38253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400">
                <a:latin typeface="Arial"/>
                <a:ea typeface="Arial"/>
                <a:cs typeface="Arial"/>
                <a:sym typeface="Arial"/>
              </a:rPr>
              <a:t>Краснов Глеб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400">
                <a:latin typeface="Arial"/>
                <a:ea typeface="Arial"/>
                <a:cs typeface="Arial"/>
                <a:sym typeface="Arial"/>
              </a:rPr>
              <a:t>Ф</a:t>
            </a:r>
            <a:r>
              <a:rPr lang="ru" sz="1400">
                <a:latin typeface="Arial"/>
                <a:ea typeface="Arial"/>
                <a:cs typeface="Arial"/>
                <a:sym typeface="Arial"/>
              </a:rPr>
              <a:t>ПМИ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400">
                <a:latin typeface="Arial"/>
                <a:ea typeface="Arial"/>
                <a:cs typeface="Arial"/>
                <a:sym typeface="Arial"/>
              </a:rPr>
              <a:t>Системы ИИ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400">
                <a:latin typeface="Arial"/>
                <a:ea typeface="Arial"/>
                <a:cs typeface="Arial"/>
                <a:sym typeface="Arial"/>
              </a:rPr>
              <a:t>1 курс</a:t>
            </a:r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31a321ce0e7_0_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Google Shape;322;g31a321ce0e7_0_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g31a321ce0e7_0_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g31a321ce0e7_0_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g31a321ce0e7_0_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g31a321ce0e7_0_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27" name="Google Shape;327;g31a321ce0e7_0_0"/>
          <p:cNvGrpSpPr/>
          <p:nvPr/>
        </p:nvGrpSpPr>
        <p:grpSpPr>
          <a:xfrm>
            <a:off x="-5085" y="615772"/>
            <a:ext cx="5065347" cy="45723"/>
            <a:chOff x="0" y="692501"/>
            <a:chExt cx="2624940" cy="97200"/>
          </a:xfrm>
        </p:grpSpPr>
        <p:sp>
          <p:nvSpPr>
            <p:cNvPr id="328" name="Google Shape;328;g31a321ce0e7_0_0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9" name="Google Shape;329;g31a321ce0e7_0_0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" name="Google Shape;330;g31a321ce0e7_0_0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" name="Google Shape;331;g31a321ce0e7_0_0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" name="Google Shape;332;g31a321ce0e7_0_0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33" name="Google Shape;333;g31a321ce0e7_0_0"/>
          <p:cNvSpPr txBox="1"/>
          <p:nvPr>
            <p:ph type="title"/>
          </p:nvPr>
        </p:nvSpPr>
        <p:spPr>
          <a:xfrm>
            <a:off x="0" y="0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</a:pPr>
            <a:r>
              <a:rPr lang="ru"/>
              <a:t>РЫНОК (колбы)</a:t>
            </a:r>
            <a:endParaRPr/>
          </a:p>
        </p:txBody>
      </p:sp>
      <p:sp>
        <p:nvSpPr>
          <p:cNvPr id="334" name="Google Shape;334;g31a321ce0e7_0_0"/>
          <p:cNvSpPr txBox="1"/>
          <p:nvPr/>
        </p:nvSpPr>
        <p:spPr>
          <a:xfrm>
            <a:off x="342026" y="1655400"/>
            <a:ext cx="4990500" cy="16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B1B1B"/>
                </a:solidFill>
              </a:rPr>
              <a:t>32</a:t>
            </a:r>
            <a:r>
              <a:rPr lang="ru" sz="1200">
                <a:solidFill>
                  <a:srgbClr val="1B1B1B"/>
                </a:solidFill>
              </a:rPr>
              <a:t> рос. компаний. В среднем по 2 производственной линии.</a:t>
            </a:r>
            <a:endParaRPr sz="1200">
              <a:solidFill>
                <a:srgbClr val="1B1B1B"/>
              </a:solidFill>
            </a:endParaRPr>
          </a:p>
          <a:p>
            <a:pPr indent="-304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200"/>
              <a:buChar char="●"/>
            </a:pPr>
            <a:r>
              <a:rPr lang="ru" sz="1200">
                <a:solidFill>
                  <a:srgbClr val="1B1B1B"/>
                </a:solidFill>
              </a:rPr>
              <a:t>TAM = 32 * 2 * 8 млн = 512 млн. рублей</a:t>
            </a:r>
            <a:endParaRPr sz="1200">
              <a:solidFill>
                <a:srgbClr val="1B1B1B"/>
              </a:solidFill>
            </a:endParaRPr>
          </a:p>
          <a:p>
            <a:pPr indent="-304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200"/>
              <a:buChar char="●"/>
            </a:pPr>
            <a:r>
              <a:rPr lang="ru" sz="1200">
                <a:solidFill>
                  <a:srgbClr val="1B1B1B"/>
                </a:solidFill>
              </a:rPr>
              <a:t>SAM = 32 * 2 * 6.5 млн = 416 млн. рублей</a:t>
            </a:r>
            <a:endParaRPr sz="1200">
              <a:solidFill>
                <a:srgbClr val="1B1B1B"/>
              </a:solidFill>
            </a:endParaRPr>
          </a:p>
          <a:p>
            <a:pPr indent="-304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200"/>
              <a:buChar char="●"/>
            </a:pPr>
            <a:r>
              <a:rPr lang="ru" sz="1200">
                <a:solidFill>
                  <a:srgbClr val="1B1B1B"/>
                </a:solidFill>
              </a:rPr>
              <a:t>SOM = 10% SAM = 41.6 млн. рублей</a:t>
            </a:r>
            <a:endParaRPr sz="1200">
              <a:solidFill>
                <a:srgbClr val="1B1B1B"/>
              </a:solidFill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B1B1B"/>
              </a:solidFill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B1B1B"/>
                </a:solidFill>
              </a:rPr>
              <a:t>Рынок: B2B</a:t>
            </a:r>
            <a:endParaRPr b="0" i="0" sz="1200" u="none" cap="none" strike="noStrike">
              <a:solidFill>
                <a:srgbClr val="1B1B1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g31a321ce0e7_0_0"/>
          <p:cNvSpPr/>
          <p:nvPr/>
        </p:nvSpPr>
        <p:spPr>
          <a:xfrm>
            <a:off x="5173133" y="1551033"/>
            <a:ext cx="3310500" cy="3338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g31a321ce0e7_0_0"/>
          <p:cNvSpPr/>
          <p:nvPr/>
        </p:nvSpPr>
        <p:spPr>
          <a:xfrm>
            <a:off x="5486427" y="2226733"/>
            <a:ext cx="2683800" cy="26625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g31a321ce0e7_0_0"/>
          <p:cNvSpPr/>
          <p:nvPr/>
        </p:nvSpPr>
        <p:spPr>
          <a:xfrm>
            <a:off x="5698067" y="2937933"/>
            <a:ext cx="2260500" cy="1951500"/>
          </a:xfrm>
          <a:prstGeom prst="ellipse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338;g31a321ce0e7_0_0"/>
          <p:cNvSpPr txBox="1"/>
          <p:nvPr/>
        </p:nvSpPr>
        <p:spPr>
          <a:xfrm>
            <a:off x="6345299" y="1655400"/>
            <a:ext cx="996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TAM</a:t>
            </a:r>
            <a:br>
              <a:rPr lang="ru"/>
            </a:br>
            <a:r>
              <a:rPr i="1" lang="ru"/>
              <a:t>512</a:t>
            </a:r>
            <a:r>
              <a:rPr i="1" lang="ru"/>
              <a:t> млн</a:t>
            </a:r>
            <a:endParaRPr i="1" sz="1400" u="none" cap="none" strike="noStrike">
              <a:solidFill>
                <a:srgbClr val="000000"/>
              </a:solidFill>
            </a:endParaRPr>
          </a:p>
        </p:txBody>
      </p:sp>
      <p:sp>
        <p:nvSpPr>
          <p:cNvPr id="339" name="Google Shape;339;g31a321ce0e7_0_0"/>
          <p:cNvSpPr txBox="1"/>
          <p:nvPr/>
        </p:nvSpPr>
        <p:spPr>
          <a:xfrm>
            <a:off x="6345300" y="2359625"/>
            <a:ext cx="996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SAM</a:t>
            </a:r>
            <a:b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i="1" lang="ru">
                <a:solidFill>
                  <a:schemeClr val="dk2"/>
                </a:solidFill>
              </a:rPr>
              <a:t>416</a:t>
            </a:r>
            <a:r>
              <a:rPr i="1" lang="ru">
                <a:solidFill>
                  <a:schemeClr val="dk2"/>
                </a:solidFill>
              </a:rPr>
              <a:t> млн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g31a321ce0e7_0_0"/>
          <p:cNvSpPr txBox="1"/>
          <p:nvPr/>
        </p:nvSpPr>
        <p:spPr>
          <a:xfrm>
            <a:off x="6379950" y="3652075"/>
            <a:ext cx="9273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/>
              <a:t>41.6</a:t>
            </a:r>
            <a:r>
              <a:rPr lang="ru"/>
              <a:t> млн</a:t>
            </a:r>
            <a:endParaRPr/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31a321ce0e7_0_2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" name="Google Shape;346;g31a321ce0e7_0_2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g31a321ce0e7_0_2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" name="Google Shape;348;g31a321ce0e7_0_2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" name="Google Shape;349;g31a321ce0e7_0_2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" name="Google Shape;350;g31a321ce0e7_0_2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51" name="Google Shape;351;g31a321ce0e7_0_23"/>
          <p:cNvGrpSpPr/>
          <p:nvPr/>
        </p:nvGrpSpPr>
        <p:grpSpPr>
          <a:xfrm>
            <a:off x="-5085" y="615772"/>
            <a:ext cx="5065347" cy="45723"/>
            <a:chOff x="0" y="692501"/>
            <a:chExt cx="2624940" cy="97200"/>
          </a:xfrm>
        </p:grpSpPr>
        <p:sp>
          <p:nvSpPr>
            <p:cNvPr id="352" name="Google Shape;352;g31a321ce0e7_0_23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3" name="Google Shape;353;g31a321ce0e7_0_23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4" name="Google Shape;354;g31a321ce0e7_0_23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5" name="Google Shape;355;g31a321ce0e7_0_23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6" name="Google Shape;356;g31a321ce0e7_0_23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57" name="Google Shape;357;g31a321ce0e7_0_23"/>
          <p:cNvSpPr txBox="1"/>
          <p:nvPr>
            <p:ph type="title"/>
          </p:nvPr>
        </p:nvSpPr>
        <p:spPr>
          <a:xfrm>
            <a:off x="0" y="0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</a:pPr>
            <a:r>
              <a:rPr lang="ru"/>
              <a:t>РЫНОК (ампулы)</a:t>
            </a:r>
            <a:endParaRPr/>
          </a:p>
        </p:txBody>
      </p:sp>
      <p:sp>
        <p:nvSpPr>
          <p:cNvPr id="358" name="Google Shape;358;g31a321ce0e7_0_23"/>
          <p:cNvSpPr txBox="1"/>
          <p:nvPr/>
        </p:nvSpPr>
        <p:spPr>
          <a:xfrm>
            <a:off x="342026" y="1655400"/>
            <a:ext cx="4990500" cy="16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B1B1B"/>
                </a:solidFill>
              </a:rPr>
              <a:t>90</a:t>
            </a:r>
            <a:r>
              <a:rPr lang="ru" sz="1200">
                <a:solidFill>
                  <a:srgbClr val="1B1B1B"/>
                </a:solidFill>
              </a:rPr>
              <a:t> рос. компаний.</a:t>
            </a:r>
            <a:endParaRPr sz="1200">
              <a:solidFill>
                <a:srgbClr val="1B1B1B"/>
              </a:solidFill>
            </a:endParaRPr>
          </a:p>
          <a:p>
            <a:pPr indent="-304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200"/>
              <a:buChar char="●"/>
            </a:pPr>
            <a:r>
              <a:rPr lang="ru" sz="1200">
                <a:solidFill>
                  <a:srgbClr val="1B1B1B"/>
                </a:solidFill>
              </a:rPr>
              <a:t>TAM = 90 * 8 млн = 1280 млн. рублей</a:t>
            </a:r>
            <a:endParaRPr sz="1200">
              <a:solidFill>
                <a:srgbClr val="1B1B1B"/>
              </a:solidFill>
            </a:endParaRPr>
          </a:p>
          <a:p>
            <a:pPr indent="-304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200"/>
              <a:buChar char="●"/>
            </a:pPr>
            <a:r>
              <a:rPr lang="ru" sz="1200">
                <a:solidFill>
                  <a:srgbClr val="1B1B1B"/>
                </a:solidFill>
              </a:rPr>
              <a:t>SAM = 90 * 6.5 млн = 1040 млн. рублей</a:t>
            </a:r>
            <a:endParaRPr sz="1200">
              <a:solidFill>
                <a:srgbClr val="1B1B1B"/>
              </a:solidFill>
            </a:endParaRPr>
          </a:p>
          <a:p>
            <a:pPr indent="-304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200"/>
              <a:buChar char="●"/>
            </a:pPr>
            <a:r>
              <a:rPr lang="ru" sz="1200">
                <a:solidFill>
                  <a:srgbClr val="1B1B1B"/>
                </a:solidFill>
              </a:rPr>
              <a:t>SOM = 10% SAM = 104 млн. рублей</a:t>
            </a:r>
            <a:endParaRPr sz="1200">
              <a:solidFill>
                <a:srgbClr val="1B1B1B"/>
              </a:solidFill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B1B1B"/>
              </a:solidFill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B1B1B"/>
                </a:solidFill>
              </a:rPr>
              <a:t>Рынок: B2B</a:t>
            </a:r>
            <a:endParaRPr b="0" i="0" sz="1200" u="none" cap="none" strike="noStrike">
              <a:solidFill>
                <a:srgbClr val="1B1B1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9" name="Google Shape;359;g31a321ce0e7_0_23"/>
          <p:cNvSpPr/>
          <p:nvPr/>
        </p:nvSpPr>
        <p:spPr>
          <a:xfrm>
            <a:off x="5173133" y="1551033"/>
            <a:ext cx="3310500" cy="3338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" name="Google Shape;360;g31a321ce0e7_0_23"/>
          <p:cNvSpPr/>
          <p:nvPr/>
        </p:nvSpPr>
        <p:spPr>
          <a:xfrm>
            <a:off x="5486427" y="2226733"/>
            <a:ext cx="2683800" cy="26625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1" name="Google Shape;361;g31a321ce0e7_0_23"/>
          <p:cNvSpPr/>
          <p:nvPr/>
        </p:nvSpPr>
        <p:spPr>
          <a:xfrm>
            <a:off x="5698067" y="2937933"/>
            <a:ext cx="2260500" cy="1951500"/>
          </a:xfrm>
          <a:prstGeom prst="ellipse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2" name="Google Shape;362;g31a321ce0e7_0_23"/>
          <p:cNvSpPr txBox="1"/>
          <p:nvPr/>
        </p:nvSpPr>
        <p:spPr>
          <a:xfrm>
            <a:off x="6345299" y="1638050"/>
            <a:ext cx="996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TAM</a:t>
            </a:r>
            <a:br>
              <a:rPr lang="ru"/>
            </a:br>
            <a:r>
              <a:rPr i="1" lang="ru"/>
              <a:t>720</a:t>
            </a:r>
            <a:r>
              <a:rPr i="1" lang="ru"/>
              <a:t> млн</a:t>
            </a:r>
            <a:endParaRPr i="1" sz="1400" u="none" cap="none" strike="noStrike">
              <a:solidFill>
                <a:srgbClr val="000000"/>
              </a:solidFill>
            </a:endParaRPr>
          </a:p>
        </p:txBody>
      </p:sp>
      <p:sp>
        <p:nvSpPr>
          <p:cNvPr id="363" name="Google Shape;363;g31a321ce0e7_0_23"/>
          <p:cNvSpPr txBox="1"/>
          <p:nvPr/>
        </p:nvSpPr>
        <p:spPr>
          <a:xfrm>
            <a:off x="6330025" y="2352000"/>
            <a:ext cx="996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SAM</a:t>
            </a:r>
            <a:b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i="1" lang="ru">
                <a:solidFill>
                  <a:schemeClr val="dk2"/>
                </a:solidFill>
              </a:rPr>
              <a:t>585</a:t>
            </a:r>
            <a:r>
              <a:rPr i="1" lang="ru">
                <a:solidFill>
                  <a:schemeClr val="dk2"/>
                </a:solidFill>
              </a:rPr>
              <a:t> млн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4" name="Google Shape;364;g31a321ce0e7_0_23"/>
          <p:cNvSpPr txBox="1"/>
          <p:nvPr/>
        </p:nvSpPr>
        <p:spPr>
          <a:xfrm>
            <a:off x="6379800" y="3652075"/>
            <a:ext cx="927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/>
              <a:t>58.5</a:t>
            </a:r>
            <a:r>
              <a:rPr lang="ru"/>
              <a:t> млн</a:t>
            </a:r>
            <a:endParaRPr/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Александр Смирнов</dc:creator>
</cp:coreProperties>
</file>