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9" r:id="rId5"/>
    <p:sldId id="260" r:id="rId7"/>
    <p:sldId id="273" r:id="rId8"/>
    <p:sldId id="274" r:id="rId9"/>
    <p:sldId id="275" r:id="rId10"/>
    <p:sldId id="262" r:id="rId11"/>
    <p:sldId id="276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7" r:id="rId21"/>
    <p:sldId id="279" r:id="rId22"/>
    <p:sldId id="280" r:id="rId23"/>
    <p:sldId id="281" r:id="rId24"/>
    <p:sldId id="283" r:id="rId25"/>
    <p:sldId id="282" r:id="rId26"/>
    <p:sldId id="272" r:id="rId27"/>
    <p:sldId id="284" r:id="rId2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91" autoAdjust="0"/>
  </p:normalViewPr>
  <p:slideViewPr>
    <p:cSldViewPr snapToGrid="0">
      <p:cViewPr varScale="1">
        <p:scale>
          <a:sx n="84" d="100"/>
          <a:sy n="84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C:\Users\galin\OneDrive\&#1056;&#1072;&#1073;&#1086;&#1095;&#1080;&#1081;%20&#1089;&#1090;&#1086;&#1083;\89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spPr/>
          <c:explosion val="1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en-US" sz="900" b="0" i="0" u="none" strike="noStrike" kern="1200" baseline="0">
                        <a:solidFill>
                          <a:srgbClr val="A7A7A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26%</a:t>
                    </a:r>
                    <a:endParaRPr lang="en-US"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900" b="0" i="0" u="none" strike="noStrike" kern="1200" baseline="0">
                      <a:solidFill>
                        <a:srgbClr val="A7A7A7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46280693897"/>
                      <c:h val="0.12442850283842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56%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18%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9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386799398822"/>
                      <c:h val="0.1316022255486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Лист1!$B$10:$D$10</c:f>
              <c:strCache>
                <c:ptCount val="3"/>
                <c:pt idx="0">
                  <c:v>1 курс</c:v>
                </c:pt>
                <c:pt idx="1">
                  <c:v>2 курс</c:v>
                </c:pt>
                <c:pt idx="2">
                  <c:v>4 курс</c:v>
                </c:pt>
              </c:strCache>
            </c:strRef>
          </c:cat>
          <c:val>
            <c:numRef>
              <c:f>Лист1!$B$11:$D$11</c:f>
              <c:numCache>
                <c:formatCode>General</c:formatCode>
                <c:ptCount val="3"/>
                <c:pt idx="0">
                  <c:v>15</c:v>
                </c:pt>
                <c:pt idx="1">
                  <c:v>32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6768905741271"/>
          <c:y val="0.8375151806140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b9ff17b-ddc6-48d6-b325-642bd0a1e7c5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spPr/>
          <c:explosion val="0"/>
          <c:dPt>
            <c:idx val="0"/>
            <c:bubble3D val="0"/>
            <c:explosion val="24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00170701427684668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Да56%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862818125388"/>
                      <c:h val="0.216798593214569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Нет44%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6610800744879"/>
                      <c:h val="0.23373598330945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Лист1!$B$13:$C$13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Лист1!$B$14:$C$14</c:f>
              <c:numCache>
                <c:formatCode>General</c:formatCode>
                <c:ptCount val="2"/>
                <c:pt idx="0">
                  <c:v>32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5167426697361"/>
          <c:y val="0.787039688220791"/>
          <c:w val="0.166909094463751"/>
          <c:h val="0.08950352165575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9e00814-44a4-48c5-93ae-fe402db27c68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spPr/>
          <c:explosion val="16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Да37%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Нет63%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Лист1!$B$16:$C$16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Лист1!$B$17:$C$17</c:f>
              <c:numCache>
                <c:formatCode>General</c:formatCode>
                <c:ptCount val="2"/>
                <c:pt idx="0">
                  <c:v>21</c:v>
                </c:pt>
                <c:pt idx="1">
                  <c:v>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f01b986-7c98-4bed-9783-7109cf304fb8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0908429687520896"/>
          <c:y val="0.112238676117509"/>
          <c:w val="0.81423789922462"/>
          <c:h val="0.633327477225193"/>
        </c:manualLayout>
      </c:layout>
      <c:pie3DChart>
        <c:varyColors val="1"/>
        <c:ser>
          <c:idx val="0"/>
          <c:order val="0"/>
          <c:spPr/>
          <c:explosion val="1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Да54%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Нет46%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8922063437297"/>
                      <c:h val="0.19894768010622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Лист1!$B$19:$C$19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Лист1!$B$20:$C$20</c:f>
              <c:numCache>
                <c:formatCode>General</c:formatCode>
                <c:ptCount val="2"/>
                <c:pt idx="0">
                  <c:v>31</c:v>
                </c:pt>
                <c:pt idx="1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827005f-9f4d-469b-9211-243f8244e2aa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spPr/>
          <c:explosion val="0"/>
          <c:dPt>
            <c:idx val="0"/>
            <c:bubble3D val="0"/>
            <c:explosion val="24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"/>
                  <c:y val="-0.003371962458013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Да56%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3657522531412"/>
                      <c:h val="0.224940550153657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Нет44%</a:t>
                    </a:r>
                    <a:endParaRPr>
                      <a:solidFill>
                        <a:schemeClr val="bg1"/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0969480955200316"/>
                      <c:h val="0.17589382349164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Лист1!$B$13:$C$13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Лист1!$B$14:$C$14</c:f>
              <c:numCache>
                <c:formatCode>General</c:formatCode>
                <c:ptCount val="2"/>
                <c:pt idx="0">
                  <c:v>32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5167426697361"/>
          <c:y val="0.787039688220791"/>
          <c:w val="0.166909094463751"/>
          <c:h val="0.08950352165575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7d8320d-53e2-4c1c-911d-0c94391ba651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spPr/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70%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19%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9%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181693735617379"/>
                  <c:y val="0.1090057382030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>
                        <a:solidFill>
                          <a:schemeClr val="bg1"/>
                        </a:solidFill>
                      </a:rPr>
                      <a:t>2%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Лист1!$I$22:$M$22</c:f>
              <c:strCache>
                <c:ptCount val="5"/>
                <c:pt idx="0">
                  <c:v>интернет</c:v>
                </c:pt>
                <c:pt idx="1">
                  <c:v>студенты</c:v>
                </c:pt>
                <c:pt idx="2">
                  <c:v>преподаватели</c:v>
                </c:pt>
                <c:pt idx="4">
                  <c:v>другое</c:v>
                </c:pt>
              </c:strCache>
            </c:strRef>
          </c:cat>
          <c:val>
            <c:numRef>
              <c:f>Лист1!$I$23:$M$23</c:f>
              <c:numCache>
                <c:formatCode>General</c:formatCode>
                <c:ptCount val="5"/>
                <c:pt idx="0">
                  <c:v>40</c:v>
                </c:pt>
                <c:pt idx="1">
                  <c:v>11</c:v>
                </c:pt>
                <c:pt idx="2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20885979198659"/>
          <c:y val="0.848483372857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44705ff-7014-4cc7-a5b0-e26458805d10}"/>
      </c:ext>
    </c:extLst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 panose="020B0604020202020204"/>
      </a:defRPr>
    </a:lvl1pPr>
    <a:lvl2pPr indent="228600" latinLnBrk="0">
      <a:defRPr sz="1200">
        <a:latin typeface="+mn-lt"/>
        <a:ea typeface="+mn-ea"/>
        <a:cs typeface="+mn-cs"/>
        <a:sym typeface="Arial" panose="020B0604020202020204"/>
      </a:defRPr>
    </a:lvl2pPr>
    <a:lvl3pPr indent="457200" latinLnBrk="0">
      <a:defRPr sz="1200">
        <a:latin typeface="+mn-lt"/>
        <a:ea typeface="+mn-ea"/>
        <a:cs typeface="+mn-cs"/>
        <a:sym typeface="Arial" panose="020B0604020202020204"/>
      </a:defRPr>
    </a:lvl3pPr>
    <a:lvl4pPr indent="685800" latinLnBrk="0">
      <a:defRPr sz="1200">
        <a:latin typeface="+mn-lt"/>
        <a:ea typeface="+mn-ea"/>
        <a:cs typeface="+mn-cs"/>
        <a:sym typeface="Arial" panose="020B0604020202020204"/>
      </a:defRPr>
    </a:lvl4pPr>
    <a:lvl5pPr indent="914400" latinLnBrk="0">
      <a:defRPr sz="1200">
        <a:latin typeface="+mn-lt"/>
        <a:ea typeface="+mn-ea"/>
        <a:cs typeface="+mn-cs"/>
        <a:sym typeface="Arial" panose="020B0604020202020204"/>
      </a:defRPr>
    </a:lvl5pPr>
    <a:lvl6pPr indent="1143000" latinLnBrk="0">
      <a:defRPr sz="1200">
        <a:latin typeface="+mn-lt"/>
        <a:ea typeface="+mn-ea"/>
        <a:cs typeface="+mn-cs"/>
        <a:sym typeface="Arial" panose="020B0604020202020204"/>
      </a:defRPr>
    </a:lvl6pPr>
    <a:lvl7pPr indent="1371600" latinLnBrk="0">
      <a:defRPr sz="1200">
        <a:latin typeface="+mn-lt"/>
        <a:ea typeface="+mn-ea"/>
        <a:cs typeface="+mn-cs"/>
        <a:sym typeface="Arial" panose="020B0604020202020204"/>
      </a:defRPr>
    </a:lvl7pPr>
    <a:lvl8pPr indent="1600200" latinLnBrk="0">
      <a:defRPr sz="1200">
        <a:latin typeface="+mn-lt"/>
        <a:ea typeface="+mn-ea"/>
        <a:cs typeface="+mn-cs"/>
        <a:sym typeface="Arial" panose="020B0604020202020204"/>
      </a:defRPr>
    </a:lvl8pPr>
    <a:lvl9pPr indent="1828800" latinLnBrk="0">
      <a:defRPr sz="1200">
        <a:latin typeface="+mn-lt"/>
        <a:ea typeface="+mn-ea"/>
        <a:cs typeface="+mn-cs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Предлагаю убрать сегмент Б, так как наш продукт ориентируется на студентов и интеграцию с ТюмГУ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Текст заголовка</a:t>
            </a:r>
          </a:p>
        </p:txBody>
      </p:sp>
      <p:sp>
        <p:nvSpPr>
          <p:cNvPr id="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9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8" y="1152475"/>
            <a:ext cx="3999901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5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Текст заголовка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/>
        </p:txBody>
      </p:sp>
      <p:sp>
        <p:nvSpPr>
          <p:cNvPr id="73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65500" y="1233175"/>
            <a:ext cx="4045199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 panose="020B0604020202020204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●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10052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○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14624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■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19196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●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23768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○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28340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■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32912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●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37484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○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4205605" marR="0" indent="-408305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 panose="020B0604020202020204"/>
        <a:buChar char="■"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 panose="020B060402020202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54;p13"/>
          <p:cNvSpPr txBox="1"/>
          <p:nvPr/>
        </p:nvSpPr>
        <p:spPr>
          <a:xfrm>
            <a:off x="3514090" y="2204085"/>
            <a:ext cx="2116455" cy="735330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36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pPr algn="ctr"/>
            <a:r>
              <a:rPr lang="en-US"/>
              <a:t>Edgy</a:t>
            </a:r>
            <a:endParaRPr lang="en-US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07950" y="-36830"/>
            <a:ext cx="3048000" cy="9131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ru-RU" sz="2400" b="0" i="0" u="none" strike="noStrike" cap="none" spc="0" normalizeH="0" baseline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Умный помощник</a:t>
            </a:r>
            <a:endParaRPr kumimoji="0" lang="ru-RU" altLang="ru-RU" sz="2400" b="0" i="0" u="none" strike="noStrike" cap="none" spc="0" normalizeH="0" baseline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77909" y="4345514"/>
            <a:ext cx="8520602" cy="841801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Выполнили:</a:t>
            </a:r>
            <a:br>
              <a:rPr lang="ru-RU" sz="1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12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Гарбуза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Дмитрий </a:t>
            </a:r>
            <a:br>
              <a:rPr lang="ru-RU" sz="1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12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Строева Юлия</a:t>
            </a:r>
            <a:endParaRPr lang="en-US" sz="12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95;p17"/>
          <p:cNvSpPr txBox="1"/>
          <p:nvPr/>
        </p:nvSpPr>
        <p:spPr>
          <a:xfrm>
            <a:off x="198755" y="116205"/>
            <a:ext cx="3569970" cy="550545"/>
          </a:xfrm>
          <a:prstGeom prst="rect">
            <a:avLst/>
          </a:prstGeom>
          <a:ln w="12700">
            <a:miter lim="400000"/>
          </a:ln>
        </p:spPr>
        <p:txBody>
          <a:bodyPr wrap="square" lIns="91422" tIns="91422" rIns="91422" bIns="91422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 sz="240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исследование рынка</a:t>
            </a:r>
            <a:endParaRPr sz="240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6" name="Google Shape;97;p17"/>
          <p:cNvSpPr/>
          <p:nvPr/>
        </p:nvSpPr>
        <p:spPr>
          <a:xfrm>
            <a:off x="68709" y="764322"/>
            <a:ext cx="4533265" cy="4093428"/>
          </a:xfrm>
          <a:prstGeom prst="roundRect">
            <a:avLst>
              <a:gd name="adj" fmla="val 9125"/>
            </a:avLst>
          </a:prstGeom>
          <a:ln>
            <a:solidFill>
              <a:srgbClr val="3F98FF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17" name="Google Shape;99;p17"/>
          <p:cNvSpPr/>
          <p:nvPr/>
        </p:nvSpPr>
        <p:spPr>
          <a:xfrm>
            <a:off x="4754244" y="971312"/>
            <a:ext cx="3835800" cy="3200876"/>
          </a:xfrm>
          <a:prstGeom prst="roundRect">
            <a:avLst>
              <a:gd name="adj" fmla="val 9500"/>
            </a:avLst>
          </a:prstGeom>
          <a:ln>
            <a:solidFill>
              <a:srgbClr val="3F98FF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18" name="Текстовое поле 1143600827"/>
          <p:cNvSpPr txBox="1"/>
          <p:nvPr/>
        </p:nvSpPr>
        <p:spPr>
          <a:xfrm>
            <a:off x="4983352" y="971312"/>
            <a:ext cx="3377584" cy="320087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Решения </a:t>
            </a:r>
            <a:r>
              <a:rPr sz="1600" dirty="0" err="1"/>
              <a:t>по</a:t>
            </a:r>
            <a:r>
              <a:rPr sz="1600" dirty="0"/>
              <a:t> </a:t>
            </a:r>
            <a:r>
              <a:rPr sz="1600" dirty="0" err="1"/>
              <a:t>нашей</a:t>
            </a:r>
            <a:r>
              <a:rPr sz="1600" dirty="0"/>
              <a:t> </a:t>
            </a:r>
            <a:r>
              <a:rPr sz="1600" dirty="0" err="1"/>
              <a:t>теме</a:t>
            </a:r>
            <a:r>
              <a:rPr sz="1600" dirty="0"/>
              <a:t> </a:t>
            </a:r>
            <a:r>
              <a:rPr sz="1600" dirty="0" err="1"/>
              <a:t>применяются</a:t>
            </a:r>
            <a:r>
              <a:rPr sz="1600" dirty="0"/>
              <a:t> в </a:t>
            </a:r>
            <a:r>
              <a:rPr sz="1600" dirty="0" err="1"/>
              <a:t>сфере</a:t>
            </a:r>
            <a:r>
              <a:rPr sz="1600" dirty="0"/>
              <a:t> </a:t>
            </a:r>
            <a:r>
              <a:rPr sz="1600" dirty="0" err="1"/>
              <a:t>образования</a:t>
            </a:r>
            <a:r>
              <a:rPr sz="1600" dirty="0"/>
              <a:t>.</a:t>
            </a:r>
            <a:endParaRPr sz="1600" dirty="0"/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Места</a:t>
            </a:r>
            <a:r>
              <a:rPr sz="1600" dirty="0"/>
              <a:t> и </a:t>
            </a:r>
            <a:r>
              <a:rPr sz="1600" dirty="0" err="1"/>
              <a:t>люди</a:t>
            </a:r>
            <a:r>
              <a:rPr sz="1600" dirty="0"/>
              <a:t> </a:t>
            </a:r>
            <a:r>
              <a:rPr sz="1600" dirty="0" err="1"/>
              <a:t>решающие</a:t>
            </a:r>
            <a:r>
              <a:rPr sz="1600" dirty="0"/>
              <a:t> </a:t>
            </a:r>
            <a:r>
              <a:rPr sz="1600" dirty="0" err="1"/>
              <a:t>нашу</a:t>
            </a:r>
            <a:r>
              <a:rPr sz="1600" dirty="0"/>
              <a:t> </a:t>
            </a:r>
            <a:r>
              <a:rPr sz="1600" dirty="0" err="1"/>
              <a:t>проблему</a:t>
            </a:r>
            <a:r>
              <a:rPr sz="1600" dirty="0"/>
              <a:t>:</a:t>
            </a:r>
            <a:endParaRPr sz="16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Отзывус</a:t>
            </a:r>
            <a:r>
              <a:rPr lang="ru-RU" sz="1600" dirty="0"/>
              <a:t> - нужно искать вручную</a:t>
            </a:r>
            <a:endParaRPr lang="ru-RU" sz="16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Студенты</a:t>
            </a:r>
            <a:r>
              <a:rPr sz="1600" dirty="0"/>
              <a:t> </a:t>
            </a:r>
            <a:r>
              <a:rPr sz="1600" dirty="0" err="1"/>
              <a:t>старшего</a:t>
            </a:r>
            <a:r>
              <a:rPr sz="1600" dirty="0"/>
              <a:t> </a:t>
            </a:r>
            <a:r>
              <a:rPr sz="1600" dirty="0" err="1"/>
              <a:t>курса</a:t>
            </a:r>
            <a:r>
              <a:rPr lang="ru-RU" sz="1600" dirty="0"/>
              <a:t> - </a:t>
            </a:r>
            <a:r>
              <a:rPr sz="1600" b="0" dirty="0" err="1">
                <a:sym typeface="+mn-ea"/>
              </a:rPr>
              <a:t>Основано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на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личном</a:t>
            </a:r>
            <a:r>
              <a:rPr sz="1600" b="0" dirty="0">
                <a:sym typeface="+mn-ea"/>
              </a:rPr>
              <a:t>, </a:t>
            </a:r>
            <a:r>
              <a:rPr sz="1600" b="0" dirty="0" err="1">
                <a:sym typeface="+mn-ea"/>
              </a:rPr>
              <a:t>ограниченном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опыте</a:t>
            </a:r>
            <a:endParaRPr sz="1600" b="0" dirty="0">
              <a:sym typeface="+mn-ea"/>
            </a:endParaRPr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Преподаватели</a:t>
            </a:r>
            <a:r>
              <a:rPr lang="ru-RU" sz="1600" dirty="0"/>
              <a:t> - </a:t>
            </a:r>
            <a:r>
              <a:rPr sz="1600" b="0" dirty="0" err="1">
                <a:sym typeface="+mn-ea"/>
              </a:rPr>
              <a:t>Зависит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от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личного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опыта</a:t>
            </a:r>
            <a:r>
              <a:rPr sz="1600" b="0" dirty="0">
                <a:sym typeface="+mn-ea"/>
              </a:rPr>
              <a:t> и </a:t>
            </a:r>
            <a:r>
              <a:rPr sz="1600" b="0" dirty="0" err="1">
                <a:sym typeface="+mn-ea"/>
              </a:rPr>
              <a:t>знаний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преподавателя</a:t>
            </a:r>
            <a:r>
              <a:rPr sz="1600" b="0" dirty="0">
                <a:sym typeface="+mn-ea"/>
              </a:rPr>
              <a:t>. </a:t>
            </a:r>
            <a:r>
              <a:rPr sz="1600" b="0" dirty="0" err="1">
                <a:sym typeface="+mn-ea"/>
              </a:rPr>
              <a:t>Может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быть</a:t>
            </a:r>
            <a:r>
              <a:rPr sz="1600" b="0" dirty="0">
                <a:sym typeface="+mn-ea"/>
              </a:rPr>
              <a:t> </a:t>
            </a:r>
            <a:r>
              <a:rPr sz="1600" b="0" dirty="0" err="1">
                <a:sym typeface="+mn-ea"/>
              </a:rPr>
              <a:t>предвзятость</a:t>
            </a:r>
            <a:r>
              <a:rPr sz="1600" b="0" dirty="0">
                <a:sym typeface="+mn-ea"/>
              </a:rPr>
              <a:t> к "</a:t>
            </a:r>
            <a:r>
              <a:rPr sz="1600" b="0" dirty="0" err="1">
                <a:sym typeface="+mn-ea"/>
              </a:rPr>
              <a:t>своим</a:t>
            </a:r>
            <a:r>
              <a:rPr sz="1600" b="0" dirty="0">
                <a:sym typeface="+mn-ea"/>
              </a:rPr>
              <a:t>" </a:t>
            </a:r>
            <a:r>
              <a:rPr sz="1600" b="0" dirty="0" err="1">
                <a:sym typeface="+mn-ea"/>
              </a:rPr>
              <a:t>курсам</a:t>
            </a:r>
            <a:r>
              <a:rPr sz="1600" b="0" dirty="0">
                <a:sym typeface="+mn-ea"/>
              </a:rPr>
              <a:t>.</a:t>
            </a:r>
            <a:endParaRPr sz="1600" b="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dirty="0"/>
          </a:p>
        </p:txBody>
      </p:sp>
      <p:sp>
        <p:nvSpPr>
          <p:cNvPr id="119" name="Текстовое поле 1893828508"/>
          <p:cNvSpPr txBox="1"/>
          <p:nvPr/>
        </p:nvSpPr>
        <p:spPr>
          <a:xfrm>
            <a:off x="336932" y="861060"/>
            <a:ext cx="4029328" cy="4093428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Рынок</a:t>
            </a:r>
            <a:r>
              <a:rPr sz="1600" dirty="0"/>
              <a:t> </a:t>
            </a:r>
            <a:r>
              <a:rPr sz="1600" dirty="0" err="1"/>
              <a:t>маркетплесов</a:t>
            </a:r>
            <a:r>
              <a:rPr sz="1600" dirty="0"/>
              <a:t> </a:t>
            </a:r>
            <a:r>
              <a:rPr sz="1600" dirty="0" err="1"/>
              <a:t>растёт</a:t>
            </a:r>
            <a:r>
              <a:rPr sz="1600" dirty="0"/>
              <a:t>, </a:t>
            </a:r>
            <a:r>
              <a:rPr sz="1600" dirty="0" err="1"/>
              <a:t>ключевой</a:t>
            </a:r>
            <a:r>
              <a:rPr sz="1600" dirty="0"/>
              <a:t> </a:t>
            </a:r>
            <a:r>
              <a:rPr sz="1600" dirty="0" err="1"/>
              <a:t>тренд</a:t>
            </a:r>
            <a:r>
              <a:rPr sz="1600" dirty="0"/>
              <a:t> - </a:t>
            </a:r>
            <a:r>
              <a:rPr sz="1600" dirty="0" err="1"/>
              <a:t>внедрение</a:t>
            </a:r>
            <a:r>
              <a:rPr sz="1600" dirty="0"/>
              <a:t> AI ,а </a:t>
            </a:r>
            <a:r>
              <a:rPr sz="1600" dirty="0" err="1"/>
              <a:t>так</a:t>
            </a:r>
            <a:r>
              <a:rPr sz="1600" dirty="0"/>
              <a:t> </a:t>
            </a:r>
            <a:r>
              <a:rPr sz="1600" dirty="0" err="1"/>
              <a:t>же</a:t>
            </a:r>
            <a:r>
              <a:rPr sz="1600" dirty="0"/>
              <a:t> </a:t>
            </a:r>
            <a:r>
              <a:rPr sz="1600" dirty="0" err="1"/>
              <a:t>развитие</a:t>
            </a:r>
            <a:r>
              <a:rPr sz="1600" dirty="0"/>
              <a:t> </a:t>
            </a:r>
            <a:r>
              <a:rPr sz="1600" dirty="0" err="1"/>
              <a:t>корпоративного</a:t>
            </a:r>
            <a:r>
              <a:rPr sz="1600" dirty="0"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sz="1600" dirty="0" err="1"/>
              <a:t>сегмента</a:t>
            </a:r>
            <a:endParaRPr sz="1600" dirty="0"/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>
                <a:sym typeface="+mn-ea"/>
              </a:rPr>
              <a:t>Рост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рынкка</a:t>
            </a:r>
            <a:r>
              <a:rPr sz="1600" dirty="0">
                <a:sym typeface="+mn-ea"/>
              </a:rPr>
              <a:t> - </a:t>
            </a:r>
            <a:r>
              <a:rPr sz="1600" dirty="0" err="1">
                <a:sym typeface="+mn-ea"/>
              </a:rPr>
              <a:t>стабильный</a:t>
            </a:r>
            <a:r>
              <a:rPr sz="1600" dirty="0">
                <a:sym typeface="+mn-ea"/>
              </a:rPr>
              <a:t>, </a:t>
            </a:r>
            <a:r>
              <a:rPr sz="1600" dirty="0" err="1">
                <a:sym typeface="+mn-ea"/>
              </a:rPr>
              <a:t>около</a:t>
            </a:r>
            <a:r>
              <a:rPr sz="1600" dirty="0">
                <a:sym typeface="+mn-ea"/>
              </a:rPr>
              <a:t> 10-20 % в </a:t>
            </a:r>
            <a:r>
              <a:rPr sz="1600" dirty="0" err="1">
                <a:sym typeface="+mn-ea"/>
              </a:rPr>
              <a:t>год</a:t>
            </a:r>
            <a:r>
              <a:rPr sz="1600" dirty="0">
                <a:sym typeface="+mn-ea"/>
              </a:rPr>
              <a:t>, </a:t>
            </a:r>
            <a:r>
              <a:rPr sz="1600" dirty="0" err="1">
                <a:sym typeface="+mn-ea"/>
              </a:rPr>
              <a:t>инвестиции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стали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осторожнее</a:t>
            </a:r>
            <a:r>
              <a:rPr sz="1600" dirty="0">
                <a:sym typeface="+mn-ea"/>
              </a:rPr>
              <a:t>, </a:t>
            </a:r>
            <a:r>
              <a:rPr sz="1600" dirty="0" err="1">
                <a:sym typeface="+mn-ea"/>
              </a:rPr>
              <a:t>упор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на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рентабельность</a:t>
            </a:r>
            <a:r>
              <a:rPr sz="1600" dirty="0">
                <a:sym typeface="+mn-ea"/>
              </a:rPr>
              <a:t> и  </a:t>
            </a:r>
            <a:r>
              <a:rPr sz="1600" dirty="0" err="1">
                <a:sym typeface="+mn-ea"/>
              </a:rPr>
              <a:t>качество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контента</a:t>
            </a:r>
            <a:endParaRPr sz="1600"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>
                <a:sym typeface="+mn-ea"/>
              </a:rPr>
              <a:t>Динамика</a:t>
            </a:r>
            <a:r>
              <a:rPr sz="1600" dirty="0">
                <a:sym typeface="+mn-ea"/>
              </a:rPr>
              <a:t>:</a:t>
            </a:r>
            <a:endParaRPr sz="1600"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>
                <a:sym typeface="+mn-ea"/>
              </a:rPr>
              <a:t>После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бума</a:t>
            </a:r>
            <a:r>
              <a:rPr sz="1600" dirty="0">
                <a:sym typeface="+mn-ea"/>
              </a:rPr>
              <a:t> в </a:t>
            </a:r>
            <a:r>
              <a:rPr sz="1600" dirty="0" err="1">
                <a:sym typeface="+mn-ea"/>
              </a:rPr>
              <a:t>пандемию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рынок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созрел</a:t>
            </a:r>
            <a:r>
              <a:rPr sz="1600" dirty="0">
                <a:sym typeface="+mn-ea"/>
              </a:rPr>
              <a:t>. </a:t>
            </a:r>
            <a:r>
              <a:rPr sz="1600" dirty="0" err="1">
                <a:sym typeface="+mn-ea"/>
              </a:rPr>
              <a:t>Рост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стабилизировался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до</a:t>
            </a:r>
            <a:r>
              <a:rPr sz="1600" dirty="0">
                <a:sym typeface="+mn-ea"/>
              </a:rPr>
              <a:t> 10-15% в </a:t>
            </a:r>
            <a:r>
              <a:rPr sz="1600" dirty="0" err="1">
                <a:sym typeface="+mn-ea"/>
              </a:rPr>
              <a:t>год</a:t>
            </a:r>
            <a:r>
              <a:rPr sz="1600" dirty="0">
                <a:sym typeface="+mn-ea"/>
              </a:rPr>
              <a:t>, </a:t>
            </a:r>
            <a:r>
              <a:rPr sz="1600" dirty="0" err="1">
                <a:sym typeface="+mn-ea"/>
              </a:rPr>
              <a:t>началась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жёсткая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конкуренция</a:t>
            </a:r>
            <a:r>
              <a:rPr sz="1600" dirty="0">
                <a:sym typeface="+mn-ea"/>
              </a:rPr>
              <a:t>. </a:t>
            </a:r>
            <a:r>
              <a:rPr sz="1600" dirty="0" err="1">
                <a:sym typeface="+mn-ea"/>
              </a:rPr>
              <a:t>Объём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рынка</a:t>
            </a:r>
            <a:r>
              <a:rPr sz="1600" dirty="0">
                <a:sym typeface="+mn-ea"/>
              </a:rPr>
              <a:t> в 2023 </a:t>
            </a:r>
            <a:r>
              <a:rPr sz="1600" dirty="0" err="1">
                <a:sym typeface="+mn-ea"/>
              </a:rPr>
              <a:t>году</a:t>
            </a:r>
            <a:r>
              <a:rPr sz="1600" dirty="0">
                <a:sym typeface="+mn-ea"/>
              </a:rPr>
              <a:t> - 150-170 </a:t>
            </a:r>
            <a:r>
              <a:rPr sz="1600" dirty="0" err="1">
                <a:sym typeface="+mn-ea"/>
              </a:rPr>
              <a:t>млрд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руб</a:t>
            </a:r>
            <a:r>
              <a:rPr sz="1600" dirty="0">
                <a:sym typeface="+mn-ea"/>
              </a:rPr>
              <a:t>., </a:t>
            </a:r>
            <a:r>
              <a:rPr sz="1600" dirty="0" err="1">
                <a:sym typeface="+mn-ea"/>
              </a:rPr>
              <a:t>прогноз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на</a:t>
            </a:r>
            <a:r>
              <a:rPr sz="1600" dirty="0">
                <a:sym typeface="+mn-ea"/>
              </a:rPr>
              <a:t> 2025 - 200-250 </a:t>
            </a:r>
            <a:r>
              <a:rPr sz="1600" dirty="0" err="1">
                <a:sym typeface="+mn-ea"/>
              </a:rPr>
              <a:t>млрд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руб</a:t>
            </a:r>
            <a:r>
              <a:rPr sz="1600" dirty="0">
                <a:sym typeface="+mn-ea"/>
              </a:rPr>
              <a:t>.</a:t>
            </a:r>
            <a:endParaRPr sz="1600"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>
                <a:sym typeface="+mn-ea"/>
              </a:rPr>
              <a:t>Главные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тренды</a:t>
            </a:r>
            <a:r>
              <a:rPr sz="1600" dirty="0">
                <a:sym typeface="+mn-ea"/>
              </a:rPr>
              <a:t> (</a:t>
            </a:r>
            <a:r>
              <a:rPr sz="1600" dirty="0" err="1">
                <a:sym typeface="+mn-ea"/>
              </a:rPr>
              <a:t>последние</a:t>
            </a:r>
            <a:r>
              <a:rPr sz="1600" dirty="0">
                <a:sym typeface="+mn-ea"/>
              </a:rPr>
              <a:t> 1-2 </a:t>
            </a:r>
            <a:r>
              <a:rPr sz="1600" dirty="0" err="1">
                <a:sym typeface="+mn-ea"/>
              </a:rPr>
              <a:t>года</a:t>
            </a:r>
            <a:r>
              <a:rPr sz="1600" dirty="0">
                <a:sym typeface="+mn-ea"/>
              </a:rPr>
              <a:t>):</a:t>
            </a:r>
            <a:endParaRPr sz="1600"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>
                <a:sym typeface="+mn-ea"/>
              </a:rPr>
              <a:t>AI и </a:t>
            </a:r>
            <a:r>
              <a:rPr sz="1600" dirty="0" err="1">
                <a:sym typeface="+mn-ea"/>
              </a:rPr>
              <a:t>персонализация</a:t>
            </a:r>
            <a:r>
              <a:rPr sz="1600" dirty="0">
                <a:sym typeface="+mn-ea"/>
              </a:rPr>
              <a:t>: </a:t>
            </a:r>
            <a:r>
              <a:rPr sz="1600" dirty="0" err="1">
                <a:sym typeface="+mn-ea"/>
              </a:rPr>
              <a:t>Внедрение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чат-ботов</a:t>
            </a:r>
            <a:r>
              <a:rPr sz="1600" dirty="0">
                <a:sym typeface="+mn-ea"/>
              </a:rPr>
              <a:t> и </a:t>
            </a:r>
            <a:r>
              <a:rPr sz="1600" dirty="0" err="1">
                <a:sym typeface="+mn-ea"/>
              </a:rPr>
              <a:t>индивидуальных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траекторий</a:t>
            </a:r>
            <a:r>
              <a:rPr sz="1600" dirty="0">
                <a:sym typeface="+mn-ea"/>
              </a:rPr>
              <a:t> </a:t>
            </a:r>
            <a:r>
              <a:rPr sz="1600" dirty="0" err="1">
                <a:sym typeface="+mn-ea"/>
              </a:rPr>
              <a:t>обучения</a:t>
            </a:r>
            <a:r>
              <a:rPr sz="1600" dirty="0">
                <a:sym typeface="+mn-ea"/>
              </a:rPr>
              <a:t>.</a:t>
            </a:r>
            <a:endParaRPr sz="1600"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dirty="0">
              <a:sym typeface="+mn-ea"/>
            </a:endParaRPr>
          </a:p>
          <a:p>
            <a:pPr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dirty="0"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13;p18"/>
          <p:cNvSpPr txBox="1"/>
          <p:nvPr/>
        </p:nvSpPr>
        <p:spPr>
          <a:xfrm>
            <a:off x="198474" y="116199"/>
            <a:ext cx="6089102" cy="565785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сегменты аудитории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4" name="Google Shape;115;p18"/>
          <p:cNvSpPr/>
          <p:nvPr/>
        </p:nvSpPr>
        <p:spPr>
          <a:xfrm>
            <a:off x="198474" y="681984"/>
            <a:ext cx="4373526" cy="4269393"/>
          </a:xfrm>
          <a:prstGeom prst="roundRect">
            <a:avLst>
              <a:gd name="adj" fmla="val 9125"/>
            </a:avLst>
          </a:prstGeom>
          <a:ln>
            <a:solidFill>
              <a:srgbClr val="3F98FF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25" name="Google Shape;116;p18"/>
          <p:cNvSpPr txBox="1"/>
          <p:nvPr/>
        </p:nvSpPr>
        <p:spPr>
          <a:xfrm>
            <a:off x="322122" y="681984"/>
            <a:ext cx="4126230" cy="4555061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/>
          <a:p>
            <a:pPr>
              <a:defRPr b="1">
                <a:solidFill>
                  <a:srgbClr val="3F98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dirty="0" err="1"/>
              <a:t>Сегмент</a:t>
            </a:r>
            <a:r>
              <a:rPr dirty="0"/>
              <a:t> C — Customer </a:t>
            </a:r>
            <a:br>
              <a:rPr dirty="0"/>
            </a:br>
            <a:endParaRPr sz="10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Студенты</a:t>
            </a:r>
            <a:r>
              <a:rPr sz="1600" dirty="0"/>
              <a:t>.</a:t>
            </a:r>
            <a:endParaRPr sz="16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Найти</a:t>
            </a:r>
            <a:r>
              <a:rPr sz="1600" dirty="0"/>
              <a:t> </a:t>
            </a:r>
            <a:r>
              <a:rPr sz="1600" dirty="0" err="1"/>
              <a:t>подходящий</a:t>
            </a:r>
            <a:r>
              <a:rPr sz="1600" dirty="0"/>
              <a:t> </a:t>
            </a:r>
            <a:r>
              <a:rPr sz="1600" dirty="0" err="1"/>
              <a:t>курс</a:t>
            </a:r>
            <a:r>
              <a:rPr sz="1600" dirty="0"/>
              <a:t>/</a:t>
            </a:r>
            <a:r>
              <a:rPr sz="1600" dirty="0" err="1"/>
              <a:t>образовательную</a:t>
            </a:r>
            <a:r>
              <a:rPr sz="1600" dirty="0"/>
              <a:t> </a:t>
            </a:r>
            <a:r>
              <a:rPr sz="1600" dirty="0" err="1"/>
              <a:t>программу</a:t>
            </a:r>
            <a:r>
              <a:rPr sz="1600" dirty="0"/>
              <a:t>, </a:t>
            </a:r>
            <a:r>
              <a:rPr sz="1600" dirty="0" err="1"/>
              <a:t>соответствующую</a:t>
            </a:r>
            <a:r>
              <a:rPr sz="1600" dirty="0"/>
              <a:t> </a:t>
            </a:r>
            <a:r>
              <a:rPr sz="1600" dirty="0" err="1"/>
              <a:t>целям</a:t>
            </a:r>
            <a:r>
              <a:rPr sz="1600" dirty="0"/>
              <a:t>, </a:t>
            </a:r>
            <a:r>
              <a:rPr sz="1600" dirty="0" err="1"/>
              <a:t>уровню</a:t>
            </a:r>
            <a:r>
              <a:rPr sz="1600" dirty="0"/>
              <a:t> </a:t>
            </a:r>
            <a:r>
              <a:rPr sz="1600" dirty="0" err="1"/>
              <a:t>подготовки</a:t>
            </a:r>
            <a:r>
              <a:rPr sz="1600" dirty="0"/>
              <a:t> и </a:t>
            </a:r>
            <a:r>
              <a:rPr sz="1600" dirty="0" err="1"/>
              <a:t>бюджету</a:t>
            </a:r>
            <a:r>
              <a:rPr sz="1600" dirty="0"/>
              <a:t>.</a:t>
            </a:r>
            <a:endParaRPr sz="16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Упростить</a:t>
            </a:r>
            <a:r>
              <a:rPr sz="1600" dirty="0"/>
              <a:t> </a:t>
            </a:r>
            <a:r>
              <a:rPr sz="1600" dirty="0" err="1"/>
              <a:t>процесс</a:t>
            </a:r>
            <a:r>
              <a:rPr sz="1600" dirty="0"/>
              <a:t> </a:t>
            </a:r>
            <a:r>
              <a:rPr sz="1600" dirty="0" err="1"/>
              <a:t>выбора</a:t>
            </a:r>
            <a:r>
              <a:rPr sz="1600" dirty="0"/>
              <a:t> </a:t>
            </a:r>
            <a:r>
              <a:rPr sz="1600" dirty="0" err="1"/>
              <a:t>курс</a:t>
            </a:r>
            <a:r>
              <a:rPr lang="ru-RU" sz="1600" dirty="0"/>
              <a:t>а</a:t>
            </a:r>
            <a:r>
              <a:rPr sz="1600" dirty="0"/>
              <a:t>, </a:t>
            </a:r>
            <a:r>
              <a:rPr sz="1600" dirty="0" err="1"/>
              <a:t>минимизируя</a:t>
            </a:r>
            <a:r>
              <a:rPr sz="1600" dirty="0"/>
              <a:t> </a:t>
            </a:r>
            <a:r>
              <a:rPr sz="1600" dirty="0" err="1"/>
              <a:t>время</a:t>
            </a:r>
            <a:r>
              <a:rPr sz="1600" dirty="0"/>
              <a:t> и </a:t>
            </a:r>
            <a:r>
              <a:rPr sz="1600" dirty="0" err="1"/>
              <a:t>усилия</a:t>
            </a:r>
            <a:r>
              <a:rPr sz="1600" dirty="0"/>
              <a:t>.</a:t>
            </a:r>
            <a:endParaRPr sz="16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Получать нужную информацию как можно скорее.</a:t>
            </a:r>
            <a:endParaRPr lang="ru-RU" sz="16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Не пропускать дополнительные, интересующие мероприятия.</a:t>
            </a:r>
            <a:endParaRPr lang="ru-RU" sz="160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Типовые</a:t>
            </a:r>
            <a:r>
              <a:rPr sz="1600" dirty="0"/>
              <a:t> </a:t>
            </a:r>
            <a:r>
              <a:rPr sz="1600" dirty="0" err="1"/>
              <a:t>проблемы</a:t>
            </a:r>
            <a:endParaRPr sz="160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b="0" dirty="0"/>
              <a:t>Требуется выполнить все в короткие сроки.</a:t>
            </a:r>
            <a:endParaRPr lang="ru-RU" sz="1600" b="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b="0" dirty="0"/>
              <a:t>Перегружен информацией.</a:t>
            </a:r>
            <a:endParaRPr lang="ru-RU" sz="1600" b="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b="0" dirty="0"/>
              <a:t>Ищет нужную информацию через большое </a:t>
            </a:r>
            <a:r>
              <a:rPr lang="ru-RU" sz="1600" b="0" dirty="0" err="1"/>
              <a:t>колличество</a:t>
            </a:r>
            <a:r>
              <a:rPr lang="ru-RU" sz="1600" b="0" dirty="0"/>
              <a:t> лишней.</a:t>
            </a:r>
            <a:endParaRPr lang="ru-RU" sz="1600" b="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b="0" dirty="0"/>
          </a:p>
          <a:p>
            <a:pPr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b="0" dirty="0"/>
          </a:p>
        </p:txBody>
      </p:sp>
      <p:sp>
        <p:nvSpPr>
          <p:cNvPr id="127" name="Google Shape;120;p18"/>
          <p:cNvSpPr txBox="1"/>
          <p:nvPr/>
        </p:nvSpPr>
        <p:spPr>
          <a:xfrm>
            <a:off x="4949190" y="256227"/>
            <a:ext cx="3509010" cy="4980818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/>
          <a:p>
            <a:pPr>
              <a:defRPr b="1">
                <a:solidFill>
                  <a:srgbClr val="3F98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2000" dirty="0" err="1"/>
              <a:t>Сегмент</a:t>
            </a:r>
            <a:r>
              <a:rPr sz="2000" dirty="0"/>
              <a:t> G — Government</a:t>
            </a:r>
            <a:br>
              <a:rPr sz="2000" dirty="0"/>
            </a:br>
            <a:endParaRPr lang="ru-RU" sz="2000" dirty="0"/>
          </a:p>
          <a:p>
            <a:pPr>
              <a:spcBef>
                <a:spcPts val="10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en-US" dirty="0"/>
              <a:t> </a:t>
            </a:r>
            <a:r>
              <a:rPr lang="en-US" sz="1600" dirty="0"/>
              <a:t>-</a:t>
            </a:r>
            <a:r>
              <a:rPr lang="ru-RU" sz="1600" dirty="0"/>
              <a:t> Государственные Университеты</a:t>
            </a:r>
            <a:endParaRPr lang="ru-RU" sz="1600" dirty="0"/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 - </a:t>
            </a:r>
            <a:r>
              <a:rPr sz="1600" dirty="0" err="1"/>
              <a:t>Министерство</a:t>
            </a:r>
            <a:r>
              <a:rPr sz="1600" dirty="0"/>
              <a:t> </a:t>
            </a:r>
            <a:r>
              <a:rPr sz="1600" dirty="0" err="1"/>
              <a:t>образования</a:t>
            </a:r>
            <a:r>
              <a:rPr sz="1600" dirty="0"/>
              <a:t> и </a:t>
            </a:r>
            <a:r>
              <a:rPr sz="1600" dirty="0" err="1"/>
              <a:t>науки</a:t>
            </a:r>
            <a:r>
              <a:rPr sz="1600" dirty="0"/>
              <a:t> РФ</a:t>
            </a:r>
            <a:endParaRPr sz="1600" dirty="0"/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 - </a:t>
            </a:r>
            <a:r>
              <a:rPr sz="1600" dirty="0" err="1"/>
              <a:t>Экономический</a:t>
            </a:r>
            <a:r>
              <a:rPr sz="1600" dirty="0"/>
              <a:t> </a:t>
            </a:r>
            <a:r>
              <a:rPr sz="1600" dirty="0" err="1"/>
              <a:t>процесс</a:t>
            </a:r>
            <a:endParaRPr sz="1600" dirty="0"/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sz="1600" dirty="0"/>
          </a:p>
          <a:p>
            <a:pPr algn="ctr">
              <a:spcBef>
                <a:spcPts val="400"/>
              </a:spcBef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Проблемы</a:t>
            </a:r>
            <a:r>
              <a:rPr sz="1600" dirty="0"/>
              <a:t>:</a:t>
            </a:r>
            <a:endParaRPr sz="1600" dirty="0"/>
          </a:p>
          <a:p>
            <a:pPr marL="184785" indent="-184785">
              <a:buClr>
                <a:srgbClr val="000000"/>
              </a:buClr>
              <a:buSzPct val="100000"/>
              <a:buAutoNum type="arabicPeriod"/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Риск</a:t>
            </a:r>
            <a:r>
              <a:rPr sz="1600" dirty="0"/>
              <a:t> </a:t>
            </a:r>
            <a:r>
              <a:rPr sz="1600" dirty="0" err="1"/>
              <a:t>неправильного</a:t>
            </a:r>
            <a:r>
              <a:rPr sz="1600" dirty="0"/>
              <a:t> </a:t>
            </a:r>
            <a:r>
              <a:rPr sz="1600" dirty="0" err="1"/>
              <a:t>расхода</a:t>
            </a:r>
            <a:r>
              <a:rPr sz="1600" dirty="0"/>
              <a:t> </a:t>
            </a:r>
            <a:r>
              <a:rPr sz="1600" dirty="0" err="1"/>
              <a:t>бюджетных</a:t>
            </a:r>
            <a:r>
              <a:rPr sz="1600" dirty="0"/>
              <a:t> </a:t>
            </a:r>
            <a:r>
              <a:rPr sz="1600" dirty="0" err="1"/>
              <a:t>средств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образование</a:t>
            </a:r>
            <a:r>
              <a:rPr sz="1600" dirty="0"/>
              <a:t>.</a:t>
            </a:r>
            <a:endParaRPr sz="1600" dirty="0"/>
          </a:p>
          <a:p>
            <a:pPr marL="184785" indent="-184785">
              <a:buClr>
                <a:srgbClr val="000000"/>
              </a:buClr>
              <a:buSzPct val="100000"/>
              <a:buAutoNum type="arabicPeriod"/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Сложно</a:t>
            </a:r>
            <a:r>
              <a:rPr sz="1600" dirty="0"/>
              <a:t> </a:t>
            </a:r>
            <a:r>
              <a:rPr sz="1600" dirty="0" err="1"/>
              <a:t>составить</a:t>
            </a:r>
            <a:r>
              <a:rPr sz="1600" dirty="0"/>
              <a:t> </a:t>
            </a:r>
            <a:r>
              <a:rPr sz="1600" dirty="0" err="1"/>
              <a:t>единую</a:t>
            </a:r>
            <a:r>
              <a:rPr sz="1600" dirty="0"/>
              <a:t> </a:t>
            </a:r>
            <a:r>
              <a:rPr sz="1600" dirty="0" err="1"/>
              <a:t>картину</a:t>
            </a:r>
            <a:r>
              <a:rPr sz="1600" dirty="0"/>
              <a:t> </a:t>
            </a:r>
            <a:r>
              <a:rPr sz="1600" dirty="0" err="1"/>
              <a:t>качества</a:t>
            </a:r>
            <a:r>
              <a:rPr sz="1600" dirty="0"/>
              <a:t>. </a:t>
            </a:r>
            <a:r>
              <a:rPr sz="1600" dirty="0" err="1"/>
              <a:t>Образовательные</a:t>
            </a:r>
            <a:r>
              <a:rPr sz="1600" dirty="0"/>
              <a:t> </a:t>
            </a:r>
            <a:r>
              <a:rPr sz="1600" dirty="0" err="1"/>
              <a:t>курсы</a:t>
            </a:r>
            <a:r>
              <a:rPr sz="1600" dirty="0"/>
              <a:t> </a:t>
            </a:r>
            <a:r>
              <a:rPr sz="1600" dirty="0" err="1"/>
              <a:t>разбросаны</a:t>
            </a:r>
            <a:r>
              <a:rPr sz="1600" dirty="0"/>
              <a:t> </a:t>
            </a:r>
            <a:r>
              <a:rPr sz="1600" dirty="0" err="1"/>
              <a:t>по</a:t>
            </a:r>
            <a:r>
              <a:rPr sz="1600" dirty="0"/>
              <a:t> </a:t>
            </a:r>
            <a:r>
              <a:rPr sz="1600" dirty="0" err="1"/>
              <a:t>многим</a:t>
            </a:r>
            <a:r>
              <a:rPr sz="1600" dirty="0"/>
              <a:t> </a:t>
            </a:r>
            <a:r>
              <a:rPr sz="1600" dirty="0" err="1"/>
              <a:t>платформам</a:t>
            </a:r>
            <a:r>
              <a:rPr lang="ru-RU" sz="1600" dirty="0"/>
              <a:t>.</a:t>
            </a:r>
            <a:endParaRPr lang="ru-RU" sz="1600" dirty="0"/>
          </a:p>
          <a:p>
            <a:pPr marL="184785" indent="-184785">
              <a:buClr>
                <a:srgbClr val="000000"/>
              </a:buClr>
              <a:buSzPct val="100000"/>
              <a:buAutoNum type="arabicPeriod"/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Получение быстрой сводки по всем требуемым параметрам.</a:t>
            </a:r>
            <a:endParaRPr lang="ru-RU" sz="1600" dirty="0"/>
          </a:p>
          <a:p>
            <a:pPr marL="184785" indent="-184785">
              <a:buClr>
                <a:srgbClr val="000000"/>
              </a:buClr>
              <a:buSzPct val="100000"/>
              <a:buAutoNum type="arabicPeriod"/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40;p20"/>
          <p:cNvSpPr txBox="1"/>
          <p:nvPr/>
        </p:nvSpPr>
        <p:spPr>
          <a:xfrm>
            <a:off x="198474" y="84301"/>
            <a:ext cx="6089102" cy="565785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пользователь и проблема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6" name="Google Shape;143;p20"/>
          <p:cNvSpPr txBox="1"/>
          <p:nvPr/>
        </p:nvSpPr>
        <p:spPr>
          <a:xfrm>
            <a:off x="198474" y="943293"/>
            <a:ext cx="3640566" cy="3552825"/>
          </a:xfrm>
          <a:prstGeom prst="rect">
            <a:avLst/>
          </a:prstGeom>
          <a:ln w="12700">
            <a:miter lim="400000"/>
          </a:ln>
        </p:spPr>
        <p:txBody>
          <a:bodyPr lIns="91422" tIns="91422" rIns="91422" bIns="91422">
            <a:noAutofit/>
          </a:bodyPr>
          <a:lstStyle/>
          <a:p>
            <a:pPr algn="ctr"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b="1" i="1" dirty="0" err="1">
                <a:sym typeface="+mn-ea"/>
              </a:rPr>
              <a:t>Пользователь</a:t>
            </a:r>
            <a:endParaRPr sz="1800" b="1" i="1" dirty="0">
              <a:sym typeface="+mn-ea"/>
            </a:endParaRPr>
          </a:p>
          <a:p>
            <a:pPr algn="ctr"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i="1" dirty="0" err="1"/>
              <a:t>Студент</a:t>
            </a:r>
            <a:r>
              <a:rPr sz="1600" i="1" dirty="0"/>
              <a:t>, </a:t>
            </a:r>
            <a:r>
              <a:rPr sz="1600" i="1" dirty="0" err="1"/>
              <a:t>который</a:t>
            </a:r>
            <a:r>
              <a:rPr sz="1600" i="1" dirty="0"/>
              <a:t> </a:t>
            </a:r>
            <a:r>
              <a:rPr sz="1600" i="1" dirty="0" err="1"/>
              <a:t>готовится</a:t>
            </a:r>
            <a:r>
              <a:rPr sz="1600" i="1" dirty="0"/>
              <a:t> к </a:t>
            </a:r>
            <a:r>
              <a:rPr sz="1600" i="1" dirty="0" err="1"/>
              <a:t>экзаменам</a:t>
            </a:r>
            <a:r>
              <a:rPr sz="1600" i="1" dirty="0"/>
              <a:t> и </a:t>
            </a:r>
            <a:r>
              <a:rPr sz="1600" i="1" dirty="0" err="1"/>
              <a:t>хочет</a:t>
            </a:r>
            <a:r>
              <a:rPr sz="1600" i="1" dirty="0"/>
              <a:t> </a:t>
            </a:r>
            <a:r>
              <a:rPr sz="1600" i="1" dirty="0" err="1"/>
              <a:t>быстро</a:t>
            </a:r>
            <a:r>
              <a:rPr sz="1600" i="1" dirty="0"/>
              <a:t> </a:t>
            </a:r>
            <a:r>
              <a:rPr sz="1600" i="1" dirty="0" err="1"/>
              <a:t>разобраться</a:t>
            </a:r>
            <a:r>
              <a:rPr sz="1600" i="1" dirty="0"/>
              <a:t> в </a:t>
            </a:r>
            <a:r>
              <a:rPr sz="1600" i="1" dirty="0" err="1"/>
              <a:t>теме</a:t>
            </a:r>
            <a:r>
              <a:rPr sz="1600" i="1" dirty="0"/>
              <a:t>, а </a:t>
            </a:r>
            <a:r>
              <a:rPr sz="1600" i="1" dirty="0" err="1"/>
              <a:t>не</a:t>
            </a:r>
            <a:r>
              <a:rPr sz="1600" i="1" dirty="0"/>
              <a:t> </a:t>
            </a:r>
            <a:r>
              <a:rPr sz="1600" i="1" dirty="0" err="1"/>
              <a:t>учить</a:t>
            </a:r>
            <a:r>
              <a:rPr sz="1600" i="1" dirty="0"/>
              <a:t> </a:t>
            </a:r>
            <a:r>
              <a:rPr sz="1600" i="1" dirty="0" err="1"/>
              <a:t>всё</a:t>
            </a:r>
            <a:r>
              <a:rPr sz="1600" i="1" dirty="0"/>
              <a:t> </a:t>
            </a:r>
            <a:r>
              <a:rPr sz="1600" i="1" dirty="0" err="1"/>
              <a:t>подряд</a:t>
            </a:r>
            <a:r>
              <a:rPr sz="1600" i="1" dirty="0"/>
              <a:t>.</a:t>
            </a:r>
            <a:endParaRPr sz="1600" i="1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sz="18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dirty="0" err="1"/>
              <a:t>Чем</a:t>
            </a:r>
            <a:r>
              <a:rPr sz="1800" dirty="0"/>
              <a:t> </a:t>
            </a:r>
            <a:r>
              <a:rPr sz="1800" dirty="0" err="1"/>
              <a:t>отличается</a:t>
            </a:r>
            <a:r>
              <a:rPr sz="1800" dirty="0"/>
              <a:t>:</a:t>
            </a:r>
            <a:endParaRPr sz="18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Ценит</a:t>
            </a:r>
            <a:r>
              <a:rPr sz="1600" dirty="0"/>
              <a:t> </a:t>
            </a:r>
            <a:r>
              <a:rPr sz="1600" dirty="0" err="1"/>
              <a:t>скорость</a:t>
            </a:r>
            <a:r>
              <a:rPr sz="1600" dirty="0"/>
              <a:t> и </a:t>
            </a:r>
            <a:r>
              <a:rPr sz="1600" dirty="0" err="1"/>
              <a:t>результат</a:t>
            </a:r>
            <a:endParaRPr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Постоянно</a:t>
            </a:r>
            <a:r>
              <a:rPr sz="1600" dirty="0"/>
              <a:t> </a:t>
            </a:r>
            <a:r>
              <a:rPr sz="1600" dirty="0" err="1"/>
              <a:t>перегружен</a:t>
            </a:r>
            <a:r>
              <a:rPr sz="1600" dirty="0"/>
              <a:t> </a:t>
            </a:r>
            <a:r>
              <a:rPr sz="1600" dirty="0" err="1"/>
              <a:t>заданиями</a:t>
            </a:r>
            <a:endParaRPr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Требует своевременного уведомления об изменениях в расписании, выставлении баллов, </a:t>
            </a:r>
            <a:r>
              <a:rPr lang="ru-RU" sz="1600" dirty="0" err="1"/>
              <a:t>отравленых</a:t>
            </a:r>
            <a:r>
              <a:rPr lang="ru-RU" sz="1600" dirty="0"/>
              <a:t> заданий требуемых для выполнения.</a:t>
            </a:r>
            <a:endParaRPr sz="16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900" dirty="0"/>
              <a:t> </a:t>
            </a:r>
            <a:endParaRPr sz="9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4010341" y="1161776"/>
            <a:ext cx="4554469" cy="39395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800" dirty="0"/>
              <a:t>Что мешает: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Мало времени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Вся информация </a:t>
            </a:r>
            <a:r>
              <a:rPr lang="ru-RU" sz="1600" dirty="0" err="1"/>
              <a:t>расбросанна</a:t>
            </a:r>
            <a:r>
              <a:rPr lang="ru-RU" sz="1600" dirty="0"/>
              <a:t> по разным ресурсам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Своевременно не осведомлен в изменениях</a:t>
            </a:r>
            <a:endParaRPr lang="ru-RU" sz="16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800" dirty="0"/>
              <a:t>Что использует сейчас: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Google/YouTube - много лишнего, нужно долго искать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Учебники - скучно и неудобно искать ответы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 err="1"/>
              <a:t>ChatGPT</a:t>
            </a:r>
            <a:r>
              <a:rPr lang="ru-RU" sz="1600" dirty="0"/>
              <a:t> - часто ошибается, не знает программу</a:t>
            </a:r>
            <a:endParaRPr lang="ru-RU"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800" dirty="0"/>
              <a:t>     Почему не устраивает:</a:t>
            </a:r>
            <a:r>
              <a:rPr lang="ru-RU" sz="1800" b="0" dirty="0"/>
              <a:t> Приходится тратить больше времени на поиск, чем на учёбу</a:t>
            </a:r>
            <a:r>
              <a:rPr lang="ru-RU" sz="1600" b="0" dirty="0"/>
              <a:t>. </a:t>
            </a:r>
            <a:endParaRPr lang="ru-RU" sz="1600" b="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40;p20"/>
          <p:cNvSpPr txBox="1"/>
          <p:nvPr/>
        </p:nvSpPr>
        <p:spPr>
          <a:xfrm>
            <a:off x="198474" y="116199"/>
            <a:ext cx="6089102" cy="565785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пользователь и проблема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35" name="Google Shape;142;p20"/>
          <p:cNvGrpSpPr/>
          <p:nvPr/>
        </p:nvGrpSpPr>
        <p:grpSpPr>
          <a:xfrm>
            <a:off x="355588" y="949282"/>
            <a:ext cx="2323465" cy="3812540"/>
            <a:chOff x="0" y="0"/>
            <a:chExt cx="2323464" cy="3664583"/>
          </a:xfrm>
        </p:grpSpPr>
        <p:sp>
          <p:nvSpPr>
            <p:cNvPr id="133" name="Закругленный прямоугольник"/>
            <p:cNvSpPr/>
            <p:nvPr/>
          </p:nvSpPr>
          <p:spPr>
            <a:xfrm>
              <a:off x="0" y="0"/>
              <a:ext cx="2323464" cy="3664583"/>
            </a:xfrm>
            <a:prstGeom prst="roundRect">
              <a:avLst>
                <a:gd name="adj" fmla="val 13525"/>
              </a:avLst>
            </a:prstGeom>
            <a:noFill/>
            <a:ln w="9525" cap="flat">
              <a:solidFill>
                <a:srgbClr val="EC664C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9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4" name="вставьте фото / сгенерированное изображение"/>
            <p:cNvSpPr txBox="1"/>
            <p:nvPr/>
          </p:nvSpPr>
          <p:spPr>
            <a:xfrm>
              <a:off x="96804" y="1495211"/>
              <a:ext cx="2129892" cy="440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вставьте фото / сгенерированное изображение</a:t>
              </a:r>
            </a:p>
          </p:txBody>
        </p:sp>
      </p:grpSp>
      <p:sp>
        <p:nvSpPr>
          <p:cNvPr id="138" name="Google Shape;145;p20"/>
          <p:cNvSpPr txBox="1"/>
          <p:nvPr/>
        </p:nvSpPr>
        <p:spPr>
          <a:xfrm>
            <a:off x="2653358" y="938487"/>
            <a:ext cx="6490642" cy="3441936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/>
          <a:p>
            <a:pPr algn="ctr">
              <a:spcBef>
                <a:spcPts val="400"/>
              </a:spcBef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dirty="0" err="1">
                <a:sym typeface="+mn-ea"/>
              </a:rPr>
              <a:t>Проблема</a:t>
            </a:r>
            <a:endParaRPr lang="ru-RU" sz="1800" dirty="0"/>
          </a:p>
          <a:p>
            <a:pPr algn="ctr">
              <a:spcBef>
                <a:spcPts val="400"/>
              </a:spcBef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i="1" dirty="0"/>
              <a:t>На поиск и получение актуальной информации тратиться много времени</a:t>
            </a:r>
            <a:endParaRPr lang="ru-RU" sz="1600" i="1" dirty="0"/>
          </a:p>
          <a:p>
            <a:pPr algn="ctr">
              <a:spcBef>
                <a:spcPts val="400"/>
              </a:spcBef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dirty="0" err="1"/>
              <a:t>Причины</a:t>
            </a:r>
            <a:r>
              <a:rPr sz="1800" dirty="0"/>
              <a:t>:</a:t>
            </a:r>
            <a:endParaRPr sz="18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Создание</a:t>
            </a:r>
            <a:r>
              <a:rPr sz="1600" dirty="0"/>
              <a:t> </a:t>
            </a:r>
            <a:r>
              <a:rPr sz="1600" dirty="0" err="1"/>
              <a:t>персонализированных</a:t>
            </a:r>
            <a:r>
              <a:rPr sz="1600" dirty="0"/>
              <a:t> </a:t>
            </a:r>
            <a:r>
              <a:rPr sz="1600" dirty="0" err="1"/>
              <a:t>материалов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каждого</a:t>
            </a:r>
            <a:r>
              <a:rPr sz="1600" dirty="0"/>
              <a:t> </a:t>
            </a:r>
            <a:r>
              <a:rPr sz="1600" dirty="0" err="1"/>
              <a:t>студента</a:t>
            </a:r>
            <a:r>
              <a:rPr sz="1600" dirty="0"/>
              <a:t> </a:t>
            </a:r>
            <a:r>
              <a:rPr sz="1600" dirty="0" err="1"/>
              <a:t>трудоемко</a:t>
            </a:r>
            <a:r>
              <a:rPr sz="1600" dirty="0"/>
              <a:t> и </a:t>
            </a:r>
            <a:r>
              <a:rPr sz="1600" dirty="0" err="1"/>
              <a:t>дорого</a:t>
            </a:r>
            <a:r>
              <a:rPr lang="ru-RU" sz="1600" dirty="0"/>
              <a:t>.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Нет места где вся информация полезная для студента будет структурирована.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Напоминания для различных дополнительных посещениях в университете не поступают регулярно.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dirty="0"/>
              <a:t>Отсутствует своевременные уведомления об различных изменениях в учебе, в том числе об выставлении баллов в системе </a:t>
            </a:r>
            <a:r>
              <a:rPr lang="en-US" sz="1600" dirty="0" err="1"/>
              <a:t>Modeus</a:t>
            </a:r>
            <a:r>
              <a:rPr lang="ru-RU" sz="1600" dirty="0"/>
              <a:t>.</a:t>
            </a:r>
            <a:endParaRPr sz="16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900" dirty="0"/>
              <a:t> </a:t>
            </a:r>
            <a:endParaRPr sz="900" dirty="0"/>
          </a:p>
        </p:txBody>
      </p:sp>
      <p:pic>
        <p:nvPicPr>
          <p:cNvPr id="140" name="Изображение 1661258783" descr="Изображение 16612587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60" y="1885519"/>
            <a:ext cx="2155625" cy="21556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40;p20"/>
          <p:cNvSpPr txBox="1"/>
          <p:nvPr/>
        </p:nvSpPr>
        <p:spPr>
          <a:xfrm>
            <a:off x="198474" y="116199"/>
            <a:ext cx="6089102" cy="565785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пользователь и проблема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8" name="Google Shape;145;p20"/>
          <p:cNvSpPr txBox="1"/>
          <p:nvPr/>
        </p:nvSpPr>
        <p:spPr>
          <a:xfrm>
            <a:off x="1326679" y="681984"/>
            <a:ext cx="6490642" cy="4031841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/>
          <a:p>
            <a:pPr algn="ctr">
              <a:spcBef>
                <a:spcPts val="400"/>
              </a:spcBef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800" dirty="0">
                <a:sym typeface="+mn-ea"/>
              </a:rPr>
              <a:t> </a:t>
            </a:r>
            <a:endParaRPr sz="18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dirty="0"/>
              <a:t> </a:t>
            </a:r>
            <a:r>
              <a:rPr sz="1800" dirty="0" err="1"/>
              <a:t>Технологические</a:t>
            </a:r>
            <a:r>
              <a:rPr sz="1800" dirty="0"/>
              <a:t> </a:t>
            </a:r>
            <a:r>
              <a:rPr sz="1800" dirty="0" err="1"/>
              <a:t>ограничения</a:t>
            </a:r>
            <a:endParaRPr sz="1800" dirty="0"/>
          </a:p>
          <a:p>
            <a:pPr algn="ctr"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i="1" dirty="0" err="1"/>
              <a:t>Обычные</a:t>
            </a:r>
            <a:r>
              <a:rPr sz="1600" i="1" dirty="0"/>
              <a:t> </a:t>
            </a:r>
            <a:r>
              <a:rPr sz="1600" i="1" dirty="0" err="1"/>
              <a:t>сайты</a:t>
            </a:r>
            <a:r>
              <a:rPr sz="1600" i="1" dirty="0"/>
              <a:t> и </a:t>
            </a:r>
            <a:r>
              <a:rPr sz="1600" i="1" dirty="0" err="1"/>
              <a:t>учебники</a:t>
            </a:r>
            <a:r>
              <a:rPr sz="1600" i="1" dirty="0"/>
              <a:t> </a:t>
            </a:r>
            <a:r>
              <a:rPr sz="1600" i="1" dirty="0" err="1"/>
              <a:t>статичны</a:t>
            </a:r>
            <a:r>
              <a:rPr sz="1600" i="1" dirty="0"/>
              <a:t> </a:t>
            </a:r>
            <a:r>
              <a:rPr sz="1600" i="1" dirty="0" err="1"/>
              <a:t>они</a:t>
            </a:r>
            <a:r>
              <a:rPr sz="1600" i="1" dirty="0"/>
              <a:t> </a:t>
            </a:r>
            <a:r>
              <a:rPr sz="1600" i="1" dirty="0" err="1"/>
              <a:t>не</a:t>
            </a:r>
            <a:r>
              <a:rPr sz="1600" i="1" dirty="0"/>
              <a:t> </a:t>
            </a:r>
            <a:r>
              <a:rPr sz="1600" i="1" dirty="0" err="1"/>
              <a:t>могут</a:t>
            </a:r>
            <a:r>
              <a:rPr sz="1600" i="1" dirty="0"/>
              <a:t> "</a:t>
            </a:r>
            <a:r>
              <a:rPr sz="1600" i="1" dirty="0" err="1"/>
              <a:t>слышать</a:t>
            </a:r>
            <a:r>
              <a:rPr sz="1600" i="1" dirty="0"/>
              <a:t>" </a:t>
            </a:r>
            <a:r>
              <a:rPr sz="1600" i="1" dirty="0" err="1"/>
              <a:t>вопросы</a:t>
            </a:r>
            <a:r>
              <a:rPr sz="1600" i="1" dirty="0"/>
              <a:t> и </a:t>
            </a:r>
            <a:r>
              <a:rPr sz="1600" i="1" dirty="0" err="1"/>
              <a:t>адаптироваться</a:t>
            </a:r>
            <a:endParaRPr sz="1600" i="1" dirty="0"/>
          </a:p>
          <a:p>
            <a:pPr algn="ctr"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i="1" dirty="0" err="1"/>
              <a:t>Для</a:t>
            </a:r>
            <a:r>
              <a:rPr sz="1600" i="1" dirty="0"/>
              <a:t> </a:t>
            </a:r>
            <a:r>
              <a:rPr sz="1600" i="1" dirty="0" err="1"/>
              <a:t>истинной</a:t>
            </a:r>
            <a:r>
              <a:rPr sz="1600" i="1" dirty="0"/>
              <a:t> </a:t>
            </a:r>
            <a:r>
              <a:rPr sz="1600" i="1" dirty="0" err="1"/>
              <a:t>персонализации</a:t>
            </a:r>
            <a:r>
              <a:rPr sz="1600" i="1" dirty="0"/>
              <a:t> </a:t>
            </a:r>
            <a:r>
              <a:rPr sz="1600" i="1" dirty="0" err="1"/>
              <a:t>нужен</a:t>
            </a:r>
            <a:r>
              <a:rPr sz="1600" i="1" dirty="0"/>
              <a:t> ИИ, </a:t>
            </a:r>
            <a:r>
              <a:rPr sz="1600" i="1" dirty="0" err="1"/>
              <a:t>который</a:t>
            </a:r>
            <a:r>
              <a:rPr sz="1600" i="1" dirty="0"/>
              <a:t> </a:t>
            </a:r>
            <a:r>
              <a:rPr sz="1600" i="1" dirty="0" err="1"/>
              <a:t>понимает</a:t>
            </a:r>
            <a:r>
              <a:rPr sz="1600" i="1" dirty="0"/>
              <a:t> </a:t>
            </a:r>
            <a:r>
              <a:rPr sz="1600" i="1" dirty="0" err="1"/>
              <a:t>контекст</a:t>
            </a:r>
            <a:r>
              <a:rPr sz="1600" i="1" dirty="0"/>
              <a:t> и </a:t>
            </a:r>
            <a:r>
              <a:rPr sz="1600" i="1" dirty="0" err="1"/>
              <a:t>уровень</a:t>
            </a:r>
            <a:r>
              <a:rPr sz="1600" i="1" dirty="0"/>
              <a:t> </a:t>
            </a:r>
            <a:r>
              <a:rPr sz="1600" i="1" dirty="0" err="1"/>
              <a:t>знаний</a:t>
            </a:r>
            <a:r>
              <a:rPr sz="1600" i="1" dirty="0"/>
              <a:t> </a:t>
            </a:r>
            <a:r>
              <a:rPr sz="1600" i="1" dirty="0" err="1"/>
              <a:t>ученика</a:t>
            </a:r>
            <a:r>
              <a:rPr lang="ru-RU" sz="1600" i="1" dirty="0"/>
              <a:t>.</a:t>
            </a:r>
            <a:endParaRPr lang="ru-RU" sz="1600" i="1" dirty="0"/>
          </a:p>
          <a:p>
            <a:pPr algn="ctr"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600" i="1" dirty="0" err="1"/>
              <a:t>Систесма</a:t>
            </a:r>
            <a:r>
              <a:rPr lang="ru-RU" sz="1600" i="1" dirty="0"/>
              <a:t> </a:t>
            </a:r>
            <a:r>
              <a:rPr lang="en-US" sz="1600" i="1" dirty="0" err="1"/>
              <a:t>Modeus</a:t>
            </a:r>
            <a:r>
              <a:rPr lang="en-US" sz="1600" i="1" dirty="0"/>
              <a:t> </a:t>
            </a:r>
            <a:r>
              <a:rPr lang="ru-RU" sz="1600" i="1" dirty="0"/>
              <a:t>просто не отправляет уведомления в случае выставлении баллов</a:t>
            </a:r>
            <a:r>
              <a:rPr lang="en-US" sz="1600" i="1" dirty="0"/>
              <a:t>/</a:t>
            </a:r>
            <a:r>
              <a:rPr lang="ru-RU" sz="1600" i="1" dirty="0"/>
              <a:t>изменении расписания</a:t>
            </a:r>
            <a:endParaRPr sz="1600" i="1" dirty="0"/>
          </a:p>
          <a:p>
            <a:pPr algn="ctr"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sz="1800" dirty="0"/>
          </a:p>
          <a:p>
            <a:pPr algn="ctr"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ru-RU" sz="1800" dirty="0"/>
          </a:p>
          <a:p>
            <a:pPr algn="ctr"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800" dirty="0" err="1"/>
              <a:t>Последствия</a:t>
            </a:r>
            <a:r>
              <a:rPr sz="1800" dirty="0"/>
              <a:t>:</a:t>
            </a:r>
            <a:endParaRPr sz="1800" dirty="0">
              <a:solidFill>
                <a:srgbClr val="F9FAFB"/>
              </a:solidFill>
            </a:endParaRPr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1. </a:t>
            </a:r>
            <a:r>
              <a:rPr sz="1600" dirty="0" err="1"/>
              <a:t>Снижение</a:t>
            </a:r>
            <a:r>
              <a:rPr sz="1600" dirty="0"/>
              <a:t> </a:t>
            </a:r>
            <a:r>
              <a:rPr sz="1600" dirty="0" err="1"/>
              <a:t>успеваемости</a:t>
            </a:r>
            <a:endParaRPr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2. </a:t>
            </a:r>
            <a:r>
              <a:rPr sz="1600" dirty="0" err="1"/>
              <a:t>Потеря</a:t>
            </a:r>
            <a:r>
              <a:rPr sz="1600" dirty="0"/>
              <a:t> </a:t>
            </a:r>
            <a:r>
              <a:rPr sz="1600" dirty="0" err="1"/>
              <a:t>мотивации</a:t>
            </a:r>
            <a:r>
              <a:rPr sz="1600" dirty="0"/>
              <a:t> к </a:t>
            </a:r>
            <a:r>
              <a:rPr sz="1600" dirty="0" err="1"/>
              <a:t>обучению</a:t>
            </a:r>
            <a:endParaRPr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3. </a:t>
            </a:r>
            <a:r>
              <a:rPr sz="1600" dirty="0" err="1"/>
              <a:t>Формальное</a:t>
            </a:r>
            <a:r>
              <a:rPr sz="1600" dirty="0"/>
              <a:t> </a:t>
            </a:r>
            <a:r>
              <a:rPr sz="1600" dirty="0" err="1"/>
              <a:t>отношение</a:t>
            </a:r>
            <a:r>
              <a:rPr sz="1600" dirty="0"/>
              <a:t> к </a:t>
            </a:r>
            <a:r>
              <a:rPr sz="1600" dirty="0" err="1"/>
              <a:t>образованию</a:t>
            </a:r>
            <a:endParaRPr sz="1600" dirty="0"/>
          </a:p>
          <a:p>
            <a:pPr algn="ctr"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/>
              <a:t>4. </a:t>
            </a:r>
            <a:r>
              <a:rPr sz="1600" dirty="0" err="1"/>
              <a:t>Эмоциональное</a:t>
            </a:r>
            <a:r>
              <a:rPr sz="1600" dirty="0"/>
              <a:t> </a:t>
            </a:r>
            <a:r>
              <a:rPr sz="1600" dirty="0" err="1"/>
              <a:t>выгорание</a:t>
            </a:r>
            <a:endParaRPr sz="1600" dirty="0"/>
          </a:p>
        </p:txBody>
      </p:sp>
      <p:sp>
        <p:nvSpPr>
          <p:cNvPr id="8" name="Google Shape;152;p21"/>
          <p:cNvSpPr/>
          <p:nvPr/>
        </p:nvSpPr>
        <p:spPr>
          <a:xfrm>
            <a:off x="1669312" y="970816"/>
            <a:ext cx="5879804" cy="1969801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00;p26"/>
          <p:cNvSpPr txBox="1"/>
          <p:nvPr/>
        </p:nvSpPr>
        <p:spPr>
          <a:xfrm>
            <a:off x="198755" y="116205"/>
            <a:ext cx="298005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описание продукта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50" name="Google Shape;202;p26"/>
          <p:cNvGrpSpPr/>
          <p:nvPr/>
        </p:nvGrpSpPr>
        <p:grpSpPr>
          <a:xfrm>
            <a:off x="2584291" y="604508"/>
            <a:ext cx="4109401" cy="569402"/>
            <a:chOff x="0" y="0"/>
            <a:chExt cx="4109400" cy="569400"/>
          </a:xfrm>
        </p:grpSpPr>
        <p:sp>
          <p:nvSpPr>
            <p:cNvPr id="148" name="Закругленный прямоугольник"/>
            <p:cNvSpPr/>
            <p:nvPr/>
          </p:nvSpPr>
          <p:spPr>
            <a:xfrm>
              <a:off x="0" y="0"/>
              <a:ext cx="4109400" cy="569400"/>
            </a:xfrm>
            <a:prstGeom prst="roundRect">
              <a:avLst>
                <a:gd name="adj" fmla="val 22559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9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9" name="Тип разрабатываемого продукта – чат бот"/>
            <p:cNvSpPr txBox="1"/>
            <p:nvPr/>
          </p:nvSpPr>
          <p:spPr>
            <a:xfrm>
              <a:off x="37621" y="37621"/>
              <a:ext cx="4034158" cy="3692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1000" b="1">
                  <a:solidFill>
                    <a:srgbClr val="FFFFFF"/>
                  </a:solidFill>
                </a:defRPr>
              </a:lvl1pPr>
            </a:lstStyle>
            <a:p>
              <a:r>
                <a:rPr sz="1200" dirty="0" err="1">
                  <a:latin typeface="Times New Roman" panose="02020603050405020304" charset="0"/>
                  <a:cs typeface="Times New Roman" panose="02020603050405020304" charset="0"/>
                </a:rPr>
                <a:t>Тип</a:t>
              </a:r>
              <a:r>
                <a:rPr sz="1200" dirty="0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sz="1200" dirty="0" err="1">
                  <a:latin typeface="Times New Roman" panose="02020603050405020304" charset="0"/>
                  <a:cs typeface="Times New Roman" panose="02020603050405020304" charset="0"/>
                </a:rPr>
                <a:t>разрабатываемого</a:t>
              </a:r>
              <a:r>
                <a:rPr sz="1200" dirty="0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sz="1200" dirty="0" err="1">
                  <a:latin typeface="Times New Roman" panose="02020603050405020304" charset="0"/>
                  <a:cs typeface="Times New Roman" panose="02020603050405020304" charset="0"/>
                </a:rPr>
                <a:t>продукта</a:t>
              </a:r>
              <a:r>
                <a:rPr sz="1200" dirty="0">
                  <a:latin typeface="Times New Roman" panose="02020603050405020304" charset="0"/>
                  <a:cs typeface="Times New Roman" panose="02020603050405020304" charset="0"/>
                </a:rPr>
                <a:t> – </a:t>
              </a:r>
              <a:r>
                <a:rPr lang="ru-RU" sz="1200" dirty="0">
                  <a:latin typeface="Times New Roman" panose="02020603050405020304" charset="0"/>
                  <a:cs typeface="Times New Roman" panose="02020603050405020304" charset="0"/>
                </a:rPr>
                <a:t>умный помощник</a:t>
              </a:r>
              <a:endParaRPr lang="ru-RU" sz="1200" dirty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53" name="Google Shape;204;p26"/>
          <p:cNvGrpSpPr/>
          <p:nvPr/>
        </p:nvGrpSpPr>
        <p:grpSpPr>
          <a:xfrm>
            <a:off x="300355" y="1204084"/>
            <a:ext cx="3270885" cy="3811261"/>
            <a:chOff x="0" y="-88010"/>
            <a:chExt cx="4065366" cy="4724600"/>
          </a:xfrm>
        </p:grpSpPr>
        <p:sp>
          <p:nvSpPr>
            <p:cNvPr id="151" name="Закругленный прямоугольник"/>
            <p:cNvSpPr/>
            <p:nvPr/>
          </p:nvSpPr>
          <p:spPr>
            <a:xfrm>
              <a:off x="0" y="0"/>
              <a:ext cx="4065366" cy="4582133"/>
            </a:xfrm>
            <a:prstGeom prst="roundRect">
              <a:avLst>
                <a:gd name="adj" fmla="val 4613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52" name="Ключевые функции продукта:…"/>
            <p:cNvSpPr txBox="1"/>
            <p:nvPr/>
          </p:nvSpPr>
          <p:spPr>
            <a:xfrm>
              <a:off x="86636" y="-88010"/>
              <a:ext cx="3978730" cy="4724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1" tIns="91421" rIns="91421" bIns="91421" numCol="1" anchor="t">
              <a:spAutoFit/>
            </a:bodyPr>
            <a:lstStyle/>
            <a:p>
              <a:pPr algn="ctr"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200" b="1" dirty="0" err="1"/>
                <a:t>Ключевые</a:t>
              </a:r>
              <a:r>
                <a:rPr sz="1200" b="1" dirty="0"/>
                <a:t> </a:t>
              </a:r>
              <a:r>
                <a:rPr sz="1200" b="1" dirty="0" err="1"/>
                <a:t>функции</a:t>
              </a:r>
              <a:r>
                <a:rPr sz="1200" b="1" dirty="0"/>
                <a:t> </a:t>
              </a:r>
              <a:r>
                <a:rPr sz="1200" b="1" dirty="0" err="1"/>
                <a:t>продукта</a:t>
              </a:r>
              <a:r>
                <a:rPr sz="1200" b="1" dirty="0"/>
                <a:t>:</a:t>
              </a:r>
              <a:endParaRPr sz="1200" b="1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lang="en-US"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/>
                <a:t>1. </a:t>
              </a:r>
              <a:r>
                <a:rPr sz="1100" dirty="0" err="1"/>
                <a:t>Умный</a:t>
              </a:r>
              <a:r>
                <a:rPr sz="1100" dirty="0"/>
                <a:t> </a:t>
              </a:r>
              <a:r>
                <a:rPr sz="1100" dirty="0" err="1"/>
                <a:t>диалоговый</a:t>
              </a:r>
              <a:r>
                <a:rPr sz="1100" dirty="0"/>
                <a:t> </a:t>
              </a:r>
              <a:r>
                <a:rPr sz="1100" dirty="0" err="1"/>
                <a:t>помощник</a:t>
              </a:r>
              <a:r>
                <a:rPr sz="1100" dirty="0"/>
                <a:t> 24/7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Отвечает</a:t>
              </a:r>
              <a:r>
                <a:rPr sz="1100" dirty="0"/>
                <a:t> </a:t>
              </a:r>
              <a:r>
                <a:rPr sz="1100" dirty="0" err="1"/>
                <a:t>на</a:t>
              </a:r>
              <a:r>
                <a:rPr sz="1100" dirty="0"/>
                <a:t> </a:t>
              </a:r>
              <a:r>
                <a:rPr sz="1100" dirty="0" err="1"/>
                <a:t>вопросы</a:t>
              </a:r>
              <a:r>
                <a:rPr sz="1100" dirty="0"/>
                <a:t> </a:t>
              </a:r>
              <a:r>
                <a:rPr sz="1100" dirty="0" err="1"/>
                <a:t>по</a:t>
              </a:r>
              <a:r>
                <a:rPr sz="1100" dirty="0"/>
                <a:t> </a:t>
              </a:r>
              <a:r>
                <a:rPr sz="1100" dirty="0" err="1"/>
                <a:t>любым</a:t>
              </a:r>
              <a:r>
                <a:rPr sz="1100" dirty="0"/>
                <a:t> </a:t>
              </a:r>
              <a:r>
                <a:rPr sz="1100" dirty="0" err="1"/>
                <a:t>учебным</a:t>
              </a:r>
              <a:r>
                <a:rPr sz="1100" dirty="0"/>
                <a:t> </a:t>
              </a:r>
              <a:r>
                <a:rPr sz="1100" dirty="0" err="1"/>
                <a:t>темам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Объясняет</a:t>
              </a:r>
              <a:r>
                <a:rPr sz="1100" dirty="0"/>
                <a:t> </a:t>
              </a:r>
              <a:r>
                <a:rPr sz="1100" dirty="0" err="1"/>
                <a:t>сложные</a:t>
              </a:r>
              <a:r>
                <a:rPr sz="1100" dirty="0"/>
                <a:t> </a:t>
              </a:r>
              <a:r>
                <a:rPr sz="1100" dirty="0" err="1"/>
                <a:t>понятия</a:t>
              </a:r>
              <a:r>
                <a:rPr sz="1100" dirty="0"/>
                <a:t> </a:t>
              </a:r>
              <a:r>
                <a:rPr sz="1100" dirty="0" err="1"/>
                <a:t>простыми</a:t>
              </a:r>
              <a:r>
                <a:rPr sz="1100" dirty="0"/>
                <a:t> </a:t>
              </a:r>
              <a:r>
                <a:rPr sz="1100" dirty="0" err="1"/>
                <a:t>словами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/>
                <a:t>2. </a:t>
              </a:r>
              <a:r>
                <a:rPr sz="1100" dirty="0" err="1"/>
                <a:t>Адаптивное</a:t>
              </a:r>
              <a:r>
                <a:rPr sz="1100" dirty="0"/>
                <a:t> </a:t>
              </a:r>
              <a:r>
                <a:rPr sz="1100" dirty="0" err="1"/>
                <a:t>обучение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Подстраивает</a:t>
              </a:r>
              <a:r>
                <a:rPr sz="1100" dirty="0"/>
                <a:t> </a:t>
              </a:r>
              <a:r>
                <a:rPr sz="1100" dirty="0" err="1"/>
                <a:t>сложность</a:t>
              </a:r>
              <a:r>
                <a:rPr sz="1100" dirty="0"/>
                <a:t> </a:t>
              </a:r>
              <a:r>
                <a:rPr sz="1100" dirty="0" err="1"/>
                <a:t>объяснений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Выявляет</a:t>
              </a:r>
              <a:r>
                <a:rPr sz="1100" dirty="0"/>
                <a:t> </a:t>
              </a:r>
              <a:r>
                <a:rPr sz="1100" dirty="0" err="1"/>
                <a:t>пробелы</a:t>
              </a:r>
              <a:r>
                <a:rPr sz="1100" dirty="0"/>
                <a:t> и </a:t>
              </a:r>
              <a:r>
                <a:rPr sz="1100" dirty="0" err="1"/>
                <a:t>предлагает</a:t>
              </a:r>
              <a:r>
                <a:rPr sz="1100" dirty="0"/>
                <a:t> </a:t>
              </a:r>
              <a:r>
                <a:rPr sz="1100" dirty="0" err="1"/>
                <a:t>их</a:t>
              </a:r>
              <a:r>
                <a:rPr sz="1100" dirty="0"/>
                <a:t> </a:t>
              </a:r>
              <a:r>
                <a:rPr sz="1100" dirty="0" err="1"/>
                <a:t>заполнить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/>
                <a:t>3. </a:t>
              </a:r>
              <a:r>
                <a:rPr sz="1100" dirty="0" err="1"/>
                <a:t>Интерактивная</a:t>
              </a:r>
              <a:r>
                <a:rPr sz="1100" dirty="0"/>
                <a:t> </a:t>
              </a:r>
              <a:r>
                <a:rPr sz="1100" dirty="0" err="1"/>
                <a:t>практика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Помощь</a:t>
              </a:r>
              <a:r>
                <a:rPr sz="1100" dirty="0"/>
                <a:t> с </a:t>
              </a:r>
              <a:r>
                <a:rPr sz="1100" dirty="0" err="1"/>
                <a:t>решением</a:t>
              </a:r>
              <a:r>
                <a:rPr sz="1100" dirty="0"/>
                <a:t> </a:t>
              </a:r>
              <a:r>
                <a:rPr sz="1100" dirty="0" err="1"/>
                <a:t>задач</a:t>
              </a:r>
              <a:r>
                <a:rPr sz="1100" dirty="0"/>
                <a:t> с </a:t>
              </a:r>
              <a:r>
                <a:rPr sz="1100" dirty="0" err="1"/>
                <a:t>пошаговым</a:t>
              </a:r>
              <a:r>
                <a:rPr sz="1100" dirty="0"/>
                <a:t> </a:t>
              </a:r>
              <a:r>
                <a:rPr sz="1100" dirty="0" err="1"/>
                <a:t>разбором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sz="1100" dirty="0"/>
                <a:t>М</a:t>
              </a:r>
              <a:r>
                <a:rPr sz="1100" dirty="0" err="1"/>
                <a:t>гновенная</a:t>
              </a:r>
              <a:r>
                <a:rPr sz="1100" dirty="0"/>
                <a:t> </a:t>
              </a:r>
              <a:r>
                <a:rPr sz="1100" dirty="0" err="1"/>
                <a:t>обратная</a:t>
              </a:r>
              <a:r>
                <a:rPr sz="1100" dirty="0"/>
                <a:t> </a:t>
              </a:r>
              <a:r>
                <a:rPr sz="1100" dirty="0" err="1"/>
                <a:t>связь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100" dirty="0" err="1"/>
                <a:t>Создание</a:t>
              </a:r>
              <a:r>
                <a:rPr sz="1100" dirty="0"/>
                <a:t> </a:t>
              </a:r>
              <a:r>
                <a:rPr sz="1100" dirty="0" err="1"/>
                <a:t>персональных</a:t>
              </a:r>
              <a:r>
                <a:rPr sz="1100" dirty="0"/>
                <a:t> </a:t>
              </a:r>
              <a:r>
                <a:rPr sz="1100" dirty="0" err="1"/>
                <a:t>тренировок</a:t>
              </a:r>
              <a:endParaRPr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sz="1100" dirty="0"/>
                <a:t>4. Своевременные и регулярные напоминания</a:t>
              </a:r>
              <a:endParaRPr lang="ru-RU"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sz="1100" dirty="0"/>
                <a:t>Моментальное </a:t>
              </a:r>
              <a:r>
                <a:rPr lang="en-US" sz="1100" dirty="0"/>
                <a:t>push-</a:t>
              </a:r>
              <a:r>
                <a:rPr lang="ru-RU" sz="1100" dirty="0"/>
                <a:t>уведомления об изменениях в расписании, выставлении баллов, о том что пришло новое сообщение в </a:t>
              </a:r>
              <a:r>
                <a:rPr lang="ru-RU" sz="1100" dirty="0" err="1"/>
                <a:t>месенджер</a:t>
              </a:r>
              <a:r>
                <a:rPr lang="ru-RU" sz="1100" dirty="0"/>
                <a:t> университета, новых письмах (с регулярным напоминанием)</a:t>
              </a:r>
              <a:endParaRPr lang="ru-RU" sz="1100" dirty="0"/>
            </a:p>
            <a:p>
              <a:pPr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en-US" dirty="0"/>
                <a:t> </a:t>
              </a:r>
              <a:endParaRPr dirty="0">
                <a:solidFill>
                  <a:srgbClr val="FFFFFF"/>
                </a:solidFill>
              </a:endParaRPr>
            </a:p>
            <a:p>
              <a:pPr indent="457200">
                <a:spcBef>
                  <a:spcPts val="400"/>
                </a:spcBef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>
                <a:solidFill>
                  <a:srgbClr val="FFFFFF"/>
                </a:solidFill>
              </a:endParaRPr>
            </a:p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6" name="Google Shape;205;p26"/>
          <p:cNvGrpSpPr/>
          <p:nvPr/>
        </p:nvGrpSpPr>
        <p:grpSpPr>
          <a:xfrm>
            <a:off x="5706745" y="1203325"/>
            <a:ext cx="3415665" cy="3768090"/>
            <a:chOff x="0" y="-69612"/>
            <a:chExt cx="4056837" cy="3655545"/>
          </a:xfrm>
        </p:grpSpPr>
        <p:sp>
          <p:nvSpPr>
            <p:cNvPr id="154" name="Закругленный прямоугольник"/>
            <p:cNvSpPr/>
            <p:nvPr/>
          </p:nvSpPr>
          <p:spPr>
            <a:xfrm>
              <a:off x="0" y="0"/>
              <a:ext cx="4056837" cy="3585933"/>
            </a:xfrm>
            <a:prstGeom prst="roundRect">
              <a:avLst>
                <a:gd name="adj" fmla="val 4613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55" name="Какие характеристики важны для пользователя?…"/>
            <p:cNvSpPr txBox="1"/>
            <p:nvPr/>
          </p:nvSpPr>
          <p:spPr>
            <a:xfrm>
              <a:off x="44498" y="-69612"/>
              <a:ext cx="3952758" cy="32206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1" tIns="91421" rIns="91421" bIns="91421" numCol="1" anchor="t">
              <a:noAutofit/>
            </a:bodyPr>
            <a:lstStyle/>
            <a:p>
              <a:pPr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en-US" dirty="0"/>
                <a:t> </a:t>
              </a:r>
              <a:endParaRPr lang="ru-RU" dirty="0"/>
            </a:p>
          </p:txBody>
        </p:sp>
      </p:grpSp>
      <p:sp>
        <p:nvSpPr>
          <p:cNvPr id="2" name="Закругленный прямоугольник"/>
          <p:cNvSpPr/>
          <p:nvPr/>
        </p:nvSpPr>
        <p:spPr>
          <a:xfrm>
            <a:off x="3636010" y="1289050"/>
            <a:ext cx="2005965" cy="3682365"/>
          </a:xfrm>
          <a:prstGeom prst="roundRect">
            <a:avLst>
              <a:gd name="adj" fmla="val 4613"/>
            </a:avLst>
          </a:prstGeom>
          <a:noFill/>
          <a:ln w="9525" cap="flat">
            <a:solidFill>
              <a:srgbClr val="3F98FF"/>
            </a:solidFill>
            <a:prstDash val="solid"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0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3719828" y="1289050"/>
            <a:ext cx="1936752" cy="2985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b="1" dirty="0"/>
              <a:t>Какие задачи закроет:</a:t>
            </a:r>
            <a:endParaRPr lang="ru-RU" sz="1200" b="1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endParaRPr lang="en-US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Понимание сложных тем здесь и сейчас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Эффективная подготовка к экзаменам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Экономия времени на поиск информации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Преодоление страха задавать вопросы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Систематизация разрозненных знаний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Постоянное осведомление об изменениях</a:t>
            </a:r>
            <a:endParaRPr lang="ru-RU" sz="1100" dirty="0"/>
          </a:p>
          <a:p>
            <a:pPr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100" dirty="0"/>
              <a:t>Общается на понятном для молодежи языке</a:t>
            </a:r>
            <a:br>
              <a:rPr lang="ru-RU" sz="1100" dirty="0"/>
            </a:br>
            <a:endParaRPr lang="ru-RU" sz="1100" dirty="0">
              <a:solidFill>
                <a:srgbClr val="FFFFFF"/>
              </a:solidFill>
            </a:endParaRPr>
          </a:p>
        </p:txBody>
      </p:sp>
      <p:sp>
        <p:nvSpPr>
          <p:cNvPr id="16" name="Текстовое поле 2"/>
          <p:cNvSpPr txBox="1"/>
          <p:nvPr/>
        </p:nvSpPr>
        <p:spPr>
          <a:xfrm>
            <a:off x="5840728" y="1862455"/>
            <a:ext cx="3331847" cy="310896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Преподователь</a:t>
            </a: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так же сможет получать информацию об изменениях, новых письмах или сообщениях.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Регулярно получать напоминания об необходимости выполнения разных действий.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Быстро отправлять письма как определенному студенту так и группам студентов или целому потоку.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Получать полную сводку студентов по всем группам.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00;p26"/>
          <p:cNvSpPr txBox="1"/>
          <p:nvPr/>
        </p:nvSpPr>
        <p:spPr>
          <a:xfrm>
            <a:off x="198755" y="116205"/>
            <a:ext cx="298005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описание продукта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5" name="Какие характеристики важны для пользователя?…"/>
          <p:cNvSpPr txBox="1"/>
          <p:nvPr/>
        </p:nvSpPr>
        <p:spPr>
          <a:xfrm>
            <a:off x="198755" y="681989"/>
            <a:ext cx="8668798" cy="4345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21" tIns="91421" rIns="91421" bIns="91421" numCol="1" anchor="t">
            <a:no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u="sng" dirty="0" err="1"/>
              <a:t>Какие</a:t>
            </a:r>
            <a:r>
              <a:rPr sz="1600" u="sng" dirty="0"/>
              <a:t> </a:t>
            </a:r>
            <a:r>
              <a:rPr sz="1600" u="sng" dirty="0" err="1"/>
              <a:t>характеристики</a:t>
            </a:r>
            <a:r>
              <a:rPr sz="1600" u="sng" dirty="0"/>
              <a:t> </a:t>
            </a:r>
            <a:r>
              <a:rPr sz="1600" u="sng" dirty="0" err="1"/>
              <a:t>важны</a:t>
            </a:r>
            <a:r>
              <a:rPr sz="1600" u="sng" dirty="0"/>
              <a:t> </a:t>
            </a:r>
            <a:r>
              <a:rPr sz="1600" u="sng" dirty="0" err="1"/>
              <a:t>для</a:t>
            </a:r>
            <a:r>
              <a:rPr sz="1600" u="sng" dirty="0"/>
              <a:t> </a:t>
            </a:r>
            <a:r>
              <a:rPr sz="1600" u="sng" dirty="0" err="1"/>
              <a:t>пользо</a:t>
            </a:r>
            <a:r>
              <a:rPr sz="1600" dirty="0" err="1"/>
              <a:t>вателя</a:t>
            </a:r>
            <a:r>
              <a:rPr sz="1600" dirty="0"/>
              <a:t>?</a:t>
            </a:r>
            <a:endParaRPr sz="16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Ответ</a:t>
            </a:r>
            <a:r>
              <a:rPr sz="1200" dirty="0"/>
              <a:t> </a:t>
            </a:r>
            <a:r>
              <a:rPr sz="1200" dirty="0" err="1"/>
              <a:t>за</a:t>
            </a:r>
            <a:r>
              <a:rPr sz="1200" dirty="0"/>
              <a:t> 10-30 </a:t>
            </a:r>
            <a:r>
              <a:rPr sz="1200" dirty="0" err="1"/>
              <a:t>секунд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Работает</a:t>
            </a:r>
            <a:r>
              <a:rPr sz="1200" dirty="0"/>
              <a:t> 24/7 </a:t>
            </a:r>
            <a:r>
              <a:rPr sz="1200" dirty="0" err="1"/>
              <a:t>без</a:t>
            </a:r>
            <a:r>
              <a:rPr sz="1200" dirty="0"/>
              <a:t> </a:t>
            </a:r>
            <a:r>
              <a:rPr sz="1200" dirty="0" err="1"/>
              <a:t>перерывов</a:t>
            </a:r>
            <a:endParaRPr sz="1200" dirty="0">
              <a:solidFill>
                <a:srgbClr val="FFFF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Правильные</a:t>
            </a:r>
            <a:r>
              <a:rPr sz="1200" dirty="0"/>
              <a:t> </a:t>
            </a:r>
            <a:r>
              <a:rPr sz="1200" dirty="0" err="1"/>
              <a:t>ответы</a:t>
            </a:r>
            <a:r>
              <a:rPr sz="1200" dirty="0"/>
              <a:t> </a:t>
            </a:r>
            <a:r>
              <a:rPr sz="1200" dirty="0" err="1"/>
              <a:t>на</a:t>
            </a:r>
            <a:r>
              <a:rPr sz="1200" dirty="0"/>
              <a:t> </a:t>
            </a:r>
            <a:r>
              <a:rPr sz="1200" dirty="0" err="1"/>
              <a:t>поставленный</a:t>
            </a:r>
            <a:r>
              <a:rPr sz="1200" dirty="0"/>
              <a:t> </a:t>
            </a:r>
            <a:r>
              <a:rPr sz="1200" dirty="0" err="1"/>
              <a:t>вопрос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Соответстви</a:t>
            </a:r>
            <a:r>
              <a:rPr lang="ru-RU" sz="1200" dirty="0"/>
              <a:t> </a:t>
            </a:r>
            <a:r>
              <a:rPr sz="1200" dirty="0" err="1"/>
              <a:t>вузовской</a:t>
            </a:r>
            <a:r>
              <a:rPr sz="1200" dirty="0"/>
              <a:t> </a:t>
            </a:r>
            <a:r>
              <a:rPr sz="1200" dirty="0" err="1"/>
              <a:t>программе</a:t>
            </a:r>
            <a:r>
              <a:rPr sz="1200" dirty="0"/>
              <a:t> с </a:t>
            </a:r>
            <a:r>
              <a:rPr sz="1200" dirty="0" err="1"/>
              <a:t>опорой</a:t>
            </a:r>
            <a:r>
              <a:rPr sz="1200" dirty="0"/>
              <a:t> </a:t>
            </a:r>
            <a:r>
              <a:rPr sz="1200" dirty="0" err="1"/>
              <a:t>на</a:t>
            </a:r>
            <a:r>
              <a:rPr sz="1200" dirty="0"/>
              <a:t> </a:t>
            </a:r>
            <a:r>
              <a:rPr sz="1200" dirty="0" err="1"/>
              <a:t>базу</a:t>
            </a:r>
            <a:r>
              <a:rPr sz="1200" dirty="0"/>
              <a:t> </a:t>
            </a:r>
            <a:r>
              <a:rPr lang="ru-RU" sz="1200" dirty="0"/>
              <a:t>данных университета</a:t>
            </a:r>
            <a:r>
              <a:rPr sz="1200" dirty="0">
                <a:solidFill>
                  <a:srgbClr val="000000"/>
                </a:solidFill>
              </a:rPr>
              <a:t> </a:t>
            </a:r>
            <a:endParaRPr sz="1200" dirty="0">
              <a:solidFill>
                <a:srgbClr val="FFFF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Возможность</a:t>
            </a:r>
            <a:r>
              <a:rPr sz="1200" dirty="0"/>
              <a:t> </a:t>
            </a:r>
            <a:r>
              <a:rPr sz="1200" dirty="0" err="1"/>
              <a:t>задавать</a:t>
            </a:r>
            <a:r>
              <a:rPr sz="1200" dirty="0"/>
              <a:t> "</a:t>
            </a:r>
            <a:r>
              <a:rPr sz="1200" dirty="0" err="1"/>
              <a:t>глупые</a:t>
            </a:r>
            <a:r>
              <a:rPr sz="1200" dirty="0"/>
              <a:t>" </a:t>
            </a:r>
            <a:r>
              <a:rPr sz="1200" dirty="0" err="1"/>
              <a:t>вопросы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История</a:t>
            </a:r>
            <a:r>
              <a:rPr sz="1200" dirty="0"/>
              <a:t> </a:t>
            </a:r>
            <a:r>
              <a:rPr sz="1200" dirty="0" err="1"/>
              <a:t>диалогов</a:t>
            </a:r>
            <a:r>
              <a:rPr sz="1200" dirty="0"/>
              <a:t> </a:t>
            </a:r>
            <a:r>
              <a:rPr sz="1200" dirty="0" err="1"/>
              <a:t>только</a:t>
            </a:r>
            <a:r>
              <a:rPr sz="1200" dirty="0"/>
              <a:t> </a:t>
            </a:r>
            <a:r>
              <a:rPr sz="1200" dirty="0" err="1"/>
              <a:t>для</a:t>
            </a:r>
            <a:r>
              <a:rPr sz="1200" dirty="0"/>
              <a:t> </a:t>
            </a:r>
            <a:r>
              <a:rPr sz="1200" dirty="0" err="1"/>
              <a:t>пользователя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Отсутствие</a:t>
            </a:r>
            <a:r>
              <a:rPr sz="1200" dirty="0"/>
              <a:t> </a:t>
            </a:r>
            <a:r>
              <a:rPr sz="1200" dirty="0" err="1"/>
              <a:t>осуждения</a:t>
            </a:r>
            <a:r>
              <a:rPr sz="1200" dirty="0"/>
              <a:t> и </a:t>
            </a:r>
            <a:r>
              <a:rPr sz="1200" dirty="0" err="1"/>
              <a:t>оценки</a:t>
            </a:r>
            <a:endParaRPr sz="1200" dirty="0"/>
          </a:p>
          <a:p>
            <a:pPr algn="ctr">
              <a:defRPr sz="10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u="sng" dirty="0"/>
              <a:t>Что </a:t>
            </a:r>
            <a:r>
              <a:rPr sz="1600" u="sng" dirty="0" err="1"/>
              <a:t>нужно</a:t>
            </a:r>
            <a:r>
              <a:rPr sz="1600" u="sng" dirty="0"/>
              <a:t> </a:t>
            </a:r>
            <a:r>
              <a:rPr sz="1600" u="sng" dirty="0" err="1"/>
              <a:t>обязательно</a:t>
            </a:r>
            <a:r>
              <a:rPr sz="1600" u="sng" dirty="0"/>
              <a:t> </a:t>
            </a:r>
            <a:r>
              <a:rPr sz="1600" u="sng" dirty="0" err="1"/>
              <a:t>учитывать</a:t>
            </a:r>
            <a:r>
              <a:rPr sz="1600" u="sng" dirty="0"/>
              <a:t> </a:t>
            </a:r>
            <a:r>
              <a:rPr sz="1600" u="sng" dirty="0" err="1"/>
              <a:t>при</a:t>
            </a:r>
            <a:r>
              <a:rPr sz="1600" u="sng" dirty="0"/>
              <a:t> </a:t>
            </a:r>
            <a:r>
              <a:rPr sz="1600" u="sng" dirty="0" err="1"/>
              <a:t>разработке</a:t>
            </a:r>
            <a:r>
              <a:rPr sz="1600" u="sng" dirty="0"/>
              <a:t>?</a:t>
            </a:r>
            <a:endParaRPr sz="1600" u="sng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i="1" dirty="0"/>
              <a:t>1. </a:t>
            </a:r>
            <a:r>
              <a:rPr sz="1200" i="1" dirty="0" err="1"/>
              <a:t>Технические</a:t>
            </a:r>
            <a:r>
              <a:rPr sz="1200" i="1" dirty="0"/>
              <a:t> </a:t>
            </a:r>
            <a:r>
              <a:rPr sz="1200" i="1" dirty="0" err="1"/>
              <a:t>аспекты</a:t>
            </a:r>
            <a:endParaRPr sz="1200" i="1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Оптимизация</a:t>
            </a:r>
            <a:r>
              <a:rPr sz="1200" dirty="0"/>
              <a:t> </a:t>
            </a:r>
            <a:r>
              <a:rPr sz="1200" dirty="0" err="1"/>
              <a:t>для</a:t>
            </a:r>
            <a:r>
              <a:rPr sz="1200" dirty="0"/>
              <a:t> </a:t>
            </a:r>
            <a:r>
              <a:rPr sz="1200" dirty="0" err="1"/>
              <a:t>слабых</a:t>
            </a:r>
            <a:r>
              <a:rPr sz="1200" dirty="0"/>
              <a:t> </a:t>
            </a:r>
            <a:r>
              <a:rPr sz="1200" dirty="0" err="1"/>
              <a:t>устройств</a:t>
            </a:r>
            <a:r>
              <a:rPr sz="1200" dirty="0"/>
              <a:t> и </a:t>
            </a:r>
            <a:r>
              <a:rPr sz="1200" dirty="0" err="1"/>
              <a:t>медленного</a:t>
            </a:r>
            <a:r>
              <a:rPr sz="1200" dirty="0"/>
              <a:t> </a:t>
            </a:r>
            <a:r>
              <a:rPr sz="1200" dirty="0" err="1"/>
              <a:t>интернета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Простой</a:t>
            </a:r>
            <a:r>
              <a:rPr sz="1200" dirty="0"/>
              <a:t> </a:t>
            </a:r>
            <a:r>
              <a:rPr sz="1200" dirty="0" err="1"/>
              <a:t>интерфейс</a:t>
            </a:r>
            <a:r>
              <a:rPr sz="1200" dirty="0"/>
              <a:t> </a:t>
            </a:r>
            <a:r>
              <a:rPr sz="1200" dirty="0" err="1"/>
              <a:t>без</a:t>
            </a:r>
            <a:r>
              <a:rPr sz="1200" dirty="0"/>
              <a:t> </a:t>
            </a:r>
            <a:r>
              <a:rPr sz="1200" dirty="0" err="1"/>
              <a:t>лишних</a:t>
            </a:r>
            <a:r>
              <a:rPr sz="1200" dirty="0"/>
              <a:t> </a:t>
            </a:r>
            <a:r>
              <a:rPr sz="1200" dirty="0" err="1"/>
              <a:t>элементов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Быстрая</a:t>
            </a:r>
            <a:r>
              <a:rPr sz="1200" dirty="0"/>
              <a:t> </a:t>
            </a:r>
            <a:r>
              <a:rPr sz="1200" dirty="0" err="1"/>
              <a:t>загрузка</a:t>
            </a:r>
            <a:r>
              <a:rPr sz="1200" dirty="0"/>
              <a:t> и </a:t>
            </a:r>
            <a:r>
              <a:rPr sz="1200" dirty="0" err="1"/>
              <a:t>отклик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Состыковка базы университета в нашего ИИ-помощника</a:t>
            </a:r>
            <a:endParaRPr lang="ru-RU" sz="1200" dirty="0"/>
          </a:p>
          <a:p>
            <a:pPr>
              <a:defRPr sz="1000" b="1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i="1" dirty="0"/>
              <a:t>2. </a:t>
            </a:r>
            <a:r>
              <a:rPr sz="1200" i="1" dirty="0" err="1"/>
              <a:t>Контент</a:t>
            </a:r>
            <a:r>
              <a:rPr sz="1200" i="1" dirty="0"/>
              <a:t> и </a:t>
            </a:r>
            <a:r>
              <a:rPr sz="1200" i="1" dirty="0" err="1"/>
              <a:t>функциональность</a:t>
            </a:r>
            <a:endParaRPr sz="1200" i="1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200" dirty="0" err="1"/>
              <a:t>Возможность</a:t>
            </a:r>
            <a:r>
              <a:rPr sz="1200" dirty="0"/>
              <a:t> </a:t>
            </a:r>
            <a:r>
              <a:rPr sz="1200" dirty="0" err="1"/>
              <a:t>получать</a:t>
            </a:r>
            <a:r>
              <a:rPr sz="1200" dirty="0"/>
              <a:t> </a:t>
            </a:r>
            <a:r>
              <a:rPr sz="1200" dirty="0" err="1"/>
              <a:t>объяснения</a:t>
            </a:r>
            <a:r>
              <a:rPr sz="1200" dirty="0"/>
              <a:t> </a:t>
            </a:r>
            <a:r>
              <a:rPr sz="1200" dirty="0" err="1"/>
              <a:t>разными</a:t>
            </a:r>
            <a:r>
              <a:rPr sz="1200" dirty="0"/>
              <a:t> </a:t>
            </a:r>
            <a:r>
              <a:rPr sz="1200" dirty="0" err="1"/>
              <a:t>способами</a:t>
            </a:r>
            <a:endParaRPr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Адаптивное обучение для </a:t>
            </a:r>
            <a:r>
              <a:rPr lang="ru-RU" sz="1200" dirty="0" err="1"/>
              <a:t>подстроения</a:t>
            </a:r>
            <a:r>
              <a:rPr lang="ru-RU" sz="1200" dirty="0"/>
              <a:t> под каждого студента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Отправление важных уведомлений на регулярной основе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  <a:defRPr sz="1000">
                <a:solidFill>
                  <a:srgbClr val="F9FAFB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Возможность получить любую важную информацию по вузу</a:t>
            </a:r>
            <a:endParaRPr lang="ru-RU" sz="12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210;p27"/>
          <p:cNvSpPr txBox="1"/>
          <p:nvPr/>
        </p:nvSpPr>
        <p:spPr>
          <a:xfrm>
            <a:off x="198755" y="116205"/>
            <a:ext cx="200914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технология</a:t>
            </a:r>
            <a:endParaRPr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61" name="Google Shape;212;p27"/>
          <p:cNvGrpSpPr/>
          <p:nvPr/>
        </p:nvGrpSpPr>
        <p:grpSpPr>
          <a:xfrm>
            <a:off x="299720" y="1151890"/>
            <a:ext cx="2724786" cy="3896732"/>
            <a:chOff x="0" y="0"/>
            <a:chExt cx="2724900" cy="3226184"/>
          </a:xfrm>
        </p:grpSpPr>
        <p:sp>
          <p:nvSpPr>
            <p:cNvPr id="159" name="Закругленный прямоугольник"/>
            <p:cNvSpPr/>
            <p:nvPr/>
          </p:nvSpPr>
          <p:spPr>
            <a:xfrm>
              <a:off x="0" y="0"/>
              <a:ext cx="2724900" cy="3026100"/>
            </a:xfrm>
            <a:prstGeom prst="roundRect">
              <a:avLst>
                <a:gd name="adj" fmla="val 7737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60" name="Из каких модулей, разделов, блоков или компонентов состоит продукт?"/>
            <p:cNvSpPr txBox="1"/>
            <p:nvPr/>
          </p:nvSpPr>
          <p:spPr>
            <a:xfrm>
              <a:off x="66511" y="66511"/>
              <a:ext cx="2591878" cy="3159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rPr sz="1600" dirty="0" err="1"/>
                <a:t>Из</a:t>
              </a:r>
              <a:r>
                <a:rPr sz="1600" dirty="0"/>
                <a:t> </a:t>
              </a:r>
              <a:r>
                <a:rPr sz="1600" dirty="0" err="1"/>
                <a:t>каких</a:t>
              </a:r>
              <a:r>
                <a:rPr sz="1600" dirty="0"/>
                <a:t> </a:t>
              </a:r>
              <a:r>
                <a:rPr sz="1600" dirty="0" err="1"/>
                <a:t>модулей</a:t>
              </a:r>
              <a:r>
                <a:rPr sz="1600" dirty="0"/>
                <a:t>, </a:t>
              </a:r>
              <a:r>
                <a:rPr sz="1600" dirty="0" err="1"/>
                <a:t>разделов</a:t>
              </a:r>
              <a:r>
                <a:rPr sz="1600" dirty="0"/>
                <a:t>, </a:t>
              </a:r>
              <a:r>
                <a:rPr sz="1600" dirty="0" err="1"/>
                <a:t>блоков</a:t>
              </a:r>
              <a:r>
                <a:rPr sz="1600" dirty="0"/>
                <a:t> </a:t>
              </a:r>
              <a:r>
                <a:rPr sz="1600" dirty="0" err="1"/>
                <a:t>или</a:t>
              </a:r>
              <a:r>
                <a:rPr sz="1600" dirty="0"/>
                <a:t> </a:t>
              </a:r>
              <a:r>
                <a:rPr sz="1600" dirty="0" err="1"/>
                <a:t>компонентов</a:t>
              </a:r>
              <a:r>
                <a:rPr sz="1600" dirty="0"/>
                <a:t> </a:t>
              </a:r>
              <a:r>
                <a:rPr sz="1600" dirty="0" err="1"/>
                <a:t>состоит</a:t>
              </a:r>
              <a:r>
                <a:rPr sz="1600" dirty="0"/>
                <a:t> </a:t>
              </a:r>
              <a:r>
                <a:rPr sz="1600" dirty="0" err="1"/>
                <a:t>продукт</a:t>
              </a:r>
              <a:r>
                <a:rPr sz="1600" dirty="0"/>
                <a:t>?</a:t>
              </a:r>
              <a:endParaRPr sz="1600" dirty="0"/>
            </a:p>
            <a:p>
              <a:endParaRPr dirty="0"/>
            </a:p>
            <a:p>
              <a:pPr>
                <a:buClr>
                  <a:srgbClr val="000000"/>
                </a:buClr>
                <a:buSzPct val="100000"/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200" dirty="0" err="1">
                  <a:sym typeface="+mn-ea"/>
                </a:rPr>
                <a:t>Пользовательский</a:t>
              </a:r>
              <a:r>
                <a:rPr lang="ru-RU" sz="1200" dirty="0">
                  <a:sym typeface="+mn-ea"/>
                </a:rPr>
                <a:t> и</a:t>
              </a:r>
              <a:r>
                <a:rPr sz="1200" dirty="0" err="1">
                  <a:sym typeface="+mn-ea"/>
                </a:rPr>
                <a:t>нтерфейс</a:t>
              </a:r>
              <a:r>
                <a:rPr lang="ru-RU" sz="1200" dirty="0">
                  <a:sym typeface="+mn-ea"/>
                </a:rPr>
                <a:t> </a:t>
              </a:r>
              <a:r>
                <a:rPr sz="1200" dirty="0">
                  <a:sym typeface="+mn-ea"/>
                </a:rPr>
                <a:t>(</a:t>
              </a:r>
              <a:r>
                <a:rPr sz="1200" dirty="0" err="1">
                  <a:sym typeface="+mn-ea"/>
                </a:rPr>
                <a:t>мобильное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приложение</a:t>
              </a:r>
              <a:r>
                <a:rPr sz="1200" dirty="0">
                  <a:sym typeface="+mn-ea"/>
                </a:rPr>
                <a:t>)</a:t>
              </a:r>
              <a:endParaRPr sz="1200" dirty="0">
                <a:solidFill>
                  <a:srgbClr val="FFFFFF"/>
                </a:solidFill>
              </a:endParaRPr>
            </a:p>
            <a:p>
              <a:pPr>
                <a:buClr>
                  <a:srgbClr val="000000"/>
                </a:buClr>
                <a:buSzPct val="100000"/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200" dirty="0" err="1">
                  <a:sym typeface="+mn-ea"/>
                </a:rPr>
                <a:t>Серверная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часть</a:t>
              </a:r>
              <a:r>
                <a:rPr sz="1200" dirty="0">
                  <a:sym typeface="+mn-ea"/>
                </a:rPr>
                <a:t>(API Gateway, </a:t>
              </a:r>
              <a:r>
                <a:rPr sz="1200" dirty="0" err="1">
                  <a:sym typeface="+mn-ea"/>
                </a:rPr>
                <a:t>Микросервисы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аутентификации</a:t>
              </a:r>
              <a:r>
                <a:rPr sz="1200" dirty="0">
                  <a:sym typeface="+mn-ea"/>
                </a:rPr>
                <a:t>,  </a:t>
              </a:r>
              <a:r>
                <a:rPr sz="1200" dirty="0" err="1">
                  <a:sym typeface="+mn-ea"/>
                </a:rPr>
                <a:t>авторизации</a:t>
              </a:r>
              <a:r>
                <a:rPr sz="1200" dirty="0">
                  <a:sym typeface="+mn-ea"/>
                </a:rPr>
                <a:t>, </a:t>
              </a:r>
              <a:r>
                <a:rPr sz="1200" dirty="0" err="1">
                  <a:sym typeface="+mn-ea"/>
                </a:rPr>
                <a:t>управления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учебным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контентом</a:t>
              </a:r>
              <a:r>
                <a:rPr sz="1200" dirty="0">
                  <a:sym typeface="+mn-ea"/>
                </a:rPr>
                <a:t>, </a:t>
              </a:r>
              <a:r>
                <a:rPr sz="1200" dirty="0" err="1">
                  <a:sym typeface="+mn-ea"/>
                </a:rPr>
                <a:t>профилей</a:t>
              </a:r>
              <a:r>
                <a:rPr sz="1200" dirty="0">
                  <a:sym typeface="+mn-ea"/>
                </a:rPr>
                <a:t> и </a:t>
              </a:r>
              <a:r>
                <a:rPr sz="1200" dirty="0" err="1">
                  <a:sym typeface="+mn-ea"/>
                </a:rPr>
                <a:t>прогресса</a:t>
              </a:r>
              <a:r>
                <a:rPr sz="1200" dirty="0">
                  <a:sym typeface="+mn-ea"/>
                </a:rPr>
                <a:t>, </a:t>
              </a:r>
              <a:r>
                <a:rPr sz="1200" dirty="0" err="1">
                  <a:sym typeface="+mn-ea"/>
                </a:rPr>
                <a:t>Ядро</a:t>
              </a:r>
              <a:r>
                <a:rPr sz="1200" dirty="0">
                  <a:sym typeface="+mn-ea"/>
                </a:rPr>
                <a:t> ИИ, </a:t>
              </a:r>
              <a:r>
                <a:rPr sz="1200" dirty="0" err="1">
                  <a:sym typeface="+mn-ea"/>
                </a:rPr>
                <a:t>Агент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планирования</a:t>
              </a:r>
              <a:r>
                <a:rPr sz="1200" dirty="0">
                  <a:sym typeface="+mn-ea"/>
                </a:rPr>
                <a:t>)</a:t>
              </a:r>
              <a:endParaRPr sz="1200" dirty="0">
                <a:solidFill>
                  <a:srgbClr val="FFFFFF"/>
                </a:solidFill>
              </a:endParaRPr>
            </a:p>
            <a:p>
              <a:pPr>
                <a:buClr>
                  <a:srgbClr val="000000"/>
                </a:buClr>
                <a:buSzPct val="100000"/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200" dirty="0" err="1">
                  <a:sym typeface="+mn-ea"/>
                </a:rPr>
                <a:t>Базы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данных</a:t>
              </a:r>
              <a:r>
                <a:rPr sz="1200" dirty="0">
                  <a:sym typeface="+mn-ea"/>
                </a:rPr>
                <a:t>(</a:t>
              </a:r>
              <a:r>
                <a:rPr sz="1200" dirty="0" err="1">
                  <a:sym typeface="+mn-ea"/>
                </a:rPr>
                <a:t>Операционная</a:t>
              </a:r>
              <a:r>
                <a:rPr sz="1200" dirty="0">
                  <a:sym typeface="+mn-ea"/>
                </a:rPr>
                <a:t> БД, </a:t>
              </a:r>
              <a:r>
                <a:rPr sz="1200" dirty="0" err="1">
                  <a:sym typeface="+mn-ea"/>
                </a:rPr>
                <a:t>Векторная</a:t>
              </a:r>
              <a:r>
                <a:rPr sz="1200" dirty="0">
                  <a:sym typeface="+mn-ea"/>
                </a:rPr>
                <a:t> БД, </a:t>
              </a:r>
              <a:r>
                <a:rPr sz="1200" dirty="0" err="1">
                  <a:sym typeface="+mn-ea"/>
                </a:rPr>
                <a:t>Кэш</a:t>
              </a:r>
              <a:r>
                <a:rPr sz="1200" dirty="0">
                  <a:sym typeface="+mn-ea"/>
                </a:rPr>
                <a:t>)</a:t>
              </a:r>
              <a:endParaRPr sz="1200" dirty="0">
                <a:solidFill>
                  <a:srgbClr val="FFFFFF"/>
                </a:solidFill>
              </a:endParaRPr>
            </a:p>
            <a:p>
              <a:pPr>
                <a:buClr>
                  <a:srgbClr val="000000"/>
                </a:buClr>
                <a:buSzPct val="100000"/>
                <a:defRPr sz="1000">
                  <a:solidFill>
                    <a:srgbClr val="F9FAFB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200" dirty="0" err="1">
                  <a:sym typeface="+mn-ea"/>
                </a:rPr>
                <a:t>Внешние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сервисы</a:t>
              </a:r>
              <a:r>
                <a:rPr sz="1200" dirty="0">
                  <a:sym typeface="+mn-ea"/>
                </a:rPr>
                <a:t> и </a:t>
              </a:r>
              <a:r>
                <a:rPr sz="1200" dirty="0" err="1">
                  <a:sym typeface="+mn-ea"/>
                </a:rPr>
                <a:t>интеграции</a:t>
              </a:r>
              <a:r>
                <a:rPr sz="1200" dirty="0">
                  <a:sym typeface="+mn-ea"/>
                </a:rPr>
                <a:t>(</a:t>
              </a:r>
              <a:r>
                <a:rPr sz="1200" dirty="0" err="1">
                  <a:sym typeface="+mn-ea"/>
                </a:rPr>
                <a:t>Сервис</a:t>
              </a:r>
              <a:r>
                <a:rPr sz="1200" dirty="0">
                  <a:sym typeface="+mn-ea"/>
                </a:rPr>
                <a:t> </a:t>
              </a:r>
              <a:r>
                <a:rPr sz="1200" dirty="0" err="1">
                  <a:sym typeface="+mn-ea"/>
                </a:rPr>
                <a:t>уведомлений</a:t>
              </a:r>
              <a:r>
                <a:rPr sz="1200" dirty="0">
                  <a:sym typeface="+mn-ea"/>
                </a:rPr>
                <a:t>, </a:t>
              </a:r>
              <a:r>
                <a:rPr sz="1200" dirty="0" err="1">
                  <a:sym typeface="+mn-ea"/>
                </a:rPr>
                <a:t>аналитика</a:t>
              </a:r>
              <a:r>
                <a:rPr sz="1200" dirty="0">
                  <a:sym typeface="+mn-ea"/>
                </a:rPr>
                <a:t>)</a:t>
              </a:r>
              <a:endParaRPr sz="1200" dirty="0">
                <a:solidFill>
                  <a:srgbClr val="FFFFFF"/>
                </a:solidFill>
              </a:endParaRPr>
            </a:p>
            <a:p>
              <a:endParaRPr dirty="0">
                <a:solidFill>
                  <a:srgbClr val="FFFFFF"/>
                </a:solidFill>
              </a:endParaRPr>
            </a:p>
          </p:txBody>
        </p:sp>
      </p:grpSp>
      <p:sp>
        <p:nvSpPr>
          <p:cNvPr id="163" name="Укажите основные технические параметры продукта"/>
          <p:cNvSpPr txBox="1"/>
          <p:nvPr/>
        </p:nvSpPr>
        <p:spPr>
          <a:xfrm>
            <a:off x="3246733" y="-27114"/>
            <a:ext cx="5745526" cy="51706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24" tIns="91424" rIns="91424" bIns="91424" numCol="1" anchor="t">
            <a:spAutoFit/>
          </a:bodyPr>
          <a:lstStyle>
            <a:lvl1pPr>
              <a:defRPr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r>
              <a:rPr lang="en-US" altLang="en-US" sz="1600" b="1" dirty="0" err="1"/>
              <a:t>Основные</a:t>
            </a:r>
            <a:r>
              <a:rPr lang="en-US" altLang="ru-RU" sz="1600" b="1" dirty="0"/>
              <a:t> </a:t>
            </a:r>
            <a:r>
              <a:rPr lang="en-US" altLang="en-US" sz="1600" b="1" dirty="0" err="1"/>
              <a:t>технические</a:t>
            </a:r>
            <a:r>
              <a:rPr lang="en-US" altLang="ru-RU" sz="1600" b="1" dirty="0"/>
              <a:t> </a:t>
            </a:r>
            <a:r>
              <a:rPr lang="en-US" altLang="en-US" sz="1600" b="1" dirty="0" err="1"/>
              <a:t>параметры</a:t>
            </a:r>
            <a:r>
              <a:rPr lang="en-US" altLang="ru-RU" sz="1600" b="1" dirty="0"/>
              <a:t> </a:t>
            </a:r>
            <a:r>
              <a:rPr lang="en-US" altLang="en-US" sz="1600" b="1" dirty="0" err="1"/>
              <a:t>продукта</a:t>
            </a:r>
            <a:r>
              <a:rPr lang="en-US" altLang="ru-RU" sz="1600" b="1" dirty="0"/>
              <a:t> </a:t>
            </a:r>
            <a:r>
              <a:rPr lang="en-US" altLang="en-US" u="sng" dirty="0" err="1"/>
              <a:t>Производительность</a:t>
            </a:r>
            <a:r>
              <a:rPr lang="en-US" altLang="ru-RU" u="sng" dirty="0"/>
              <a:t>:</a:t>
            </a:r>
            <a:endParaRPr lang="en-US" altLang="ru-RU" u="sng" dirty="0"/>
          </a:p>
          <a:p>
            <a:r>
              <a:rPr lang="en-US" altLang="en-US" dirty="0" err="1"/>
              <a:t>Ответ</a:t>
            </a:r>
            <a:r>
              <a:rPr lang="en-US" altLang="ru-RU" dirty="0"/>
              <a:t> </a:t>
            </a:r>
            <a:r>
              <a:rPr lang="en-US" altLang="en-US" dirty="0" err="1"/>
              <a:t>на</a:t>
            </a:r>
            <a:r>
              <a:rPr lang="en-US" altLang="ru-RU" dirty="0"/>
              <a:t> </a:t>
            </a:r>
            <a:r>
              <a:rPr lang="en-US" altLang="en-US" dirty="0" err="1"/>
              <a:t>запрос</a:t>
            </a:r>
            <a:r>
              <a:rPr lang="en-US" altLang="ru-RU" dirty="0"/>
              <a:t> 10-30 </a:t>
            </a:r>
            <a:r>
              <a:rPr lang="en-US" altLang="en-US" dirty="0" err="1"/>
              <a:t>секунд</a:t>
            </a:r>
            <a:endParaRPr lang="en-US" altLang="en-US" dirty="0"/>
          </a:p>
          <a:p>
            <a:r>
              <a:rPr lang="en-US" altLang="en-US" dirty="0" err="1"/>
              <a:t>Поддержка</a:t>
            </a:r>
            <a:r>
              <a:rPr lang="en-US" altLang="ru-RU" dirty="0"/>
              <a:t> </a:t>
            </a:r>
            <a:r>
              <a:rPr lang="ru-RU" altLang="en-US" dirty="0"/>
              <a:t>и </a:t>
            </a:r>
            <a:r>
              <a:rPr lang="en-US" altLang="ru-RU" dirty="0"/>
              <a:t>1000+ </a:t>
            </a:r>
            <a:r>
              <a:rPr lang="en-US" altLang="en-US" dirty="0" err="1"/>
              <a:t>пользователей</a:t>
            </a:r>
            <a:r>
              <a:rPr lang="en-US" altLang="ru-RU" dirty="0"/>
              <a:t> </a:t>
            </a:r>
            <a:r>
              <a:rPr lang="en-US" altLang="en-US" dirty="0" err="1"/>
              <a:t>одновременно</a:t>
            </a:r>
            <a:endParaRPr lang="en-US" altLang="en-US" dirty="0"/>
          </a:p>
          <a:p>
            <a:r>
              <a:rPr lang="en-US" altLang="en-US" dirty="0" err="1"/>
              <a:t>Работа</a:t>
            </a:r>
            <a:r>
              <a:rPr lang="en-US" altLang="ru-RU" dirty="0"/>
              <a:t> 24/7</a:t>
            </a:r>
            <a:endParaRPr lang="en-US" altLang="ru-RU" dirty="0"/>
          </a:p>
          <a:p>
            <a:r>
              <a:rPr lang="en-US" altLang="en-US" u="sng" dirty="0" err="1"/>
              <a:t>Безопасность</a:t>
            </a:r>
            <a:r>
              <a:rPr lang="en-US" altLang="ru-RU" u="sng" dirty="0"/>
              <a:t>:</a:t>
            </a:r>
            <a:endParaRPr lang="en-US" altLang="ru-RU" u="sng" dirty="0"/>
          </a:p>
          <a:p>
            <a:r>
              <a:rPr lang="en-US" altLang="en-US" dirty="0" err="1"/>
              <a:t>Шифрование</a:t>
            </a:r>
            <a:r>
              <a:rPr lang="en-US" altLang="ru-RU" dirty="0"/>
              <a:t> </a:t>
            </a:r>
            <a:r>
              <a:rPr lang="en-US" altLang="en-US" dirty="0" err="1"/>
              <a:t>всех</a:t>
            </a:r>
            <a:r>
              <a:rPr lang="en-US" altLang="ru-RU" dirty="0"/>
              <a:t> </a:t>
            </a:r>
            <a:r>
              <a:rPr lang="en-US" altLang="en-US" dirty="0" err="1"/>
              <a:t>данных</a:t>
            </a:r>
            <a:endParaRPr lang="en-US" altLang="en-US" dirty="0"/>
          </a:p>
          <a:p>
            <a:r>
              <a:rPr lang="en-US" altLang="en-US" dirty="0" err="1"/>
              <a:t>История</a:t>
            </a:r>
            <a:r>
              <a:rPr lang="en-US" altLang="ru-RU" dirty="0"/>
              <a:t> </a:t>
            </a:r>
            <a:r>
              <a:rPr lang="en-US" altLang="en-US" dirty="0" err="1"/>
              <a:t>диалогов</a:t>
            </a:r>
            <a:r>
              <a:rPr lang="en-US" altLang="ru-RU" dirty="0"/>
              <a:t> </a:t>
            </a:r>
            <a:r>
              <a:rPr lang="en-US" altLang="en-US" dirty="0" err="1"/>
              <a:t>только</a:t>
            </a:r>
            <a:r>
              <a:rPr lang="en-US" altLang="ru-RU" dirty="0"/>
              <a:t> </a:t>
            </a:r>
            <a:r>
              <a:rPr lang="en-US" altLang="en-US" dirty="0" err="1"/>
              <a:t>для</a:t>
            </a:r>
            <a:r>
              <a:rPr lang="en-US" altLang="ru-RU" dirty="0"/>
              <a:t> </a:t>
            </a:r>
            <a:r>
              <a:rPr lang="en-US" altLang="en-US" dirty="0" err="1"/>
              <a:t>пользователя</a:t>
            </a:r>
            <a:endParaRPr lang="en-US" altLang="en-US" dirty="0"/>
          </a:p>
          <a:p>
            <a:r>
              <a:rPr lang="en-US" altLang="en-US" dirty="0" err="1"/>
              <a:t>Раздельный</a:t>
            </a:r>
            <a:r>
              <a:rPr lang="en-US" altLang="ru-RU" dirty="0"/>
              <a:t> </a:t>
            </a:r>
            <a:r>
              <a:rPr lang="en-US" altLang="en-US" dirty="0" err="1"/>
              <a:t>доступ</a:t>
            </a:r>
            <a:r>
              <a:rPr lang="en-US" altLang="ru-RU" dirty="0"/>
              <a:t> </a:t>
            </a:r>
            <a:r>
              <a:rPr lang="en-US" altLang="en-US" dirty="0" err="1"/>
              <a:t>студентов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 err="1"/>
              <a:t>преподавателей</a:t>
            </a:r>
            <a:endParaRPr lang="en-US" altLang="en-US" dirty="0"/>
          </a:p>
          <a:p>
            <a:r>
              <a:rPr lang="en-US" altLang="en-US" u="sng" dirty="0"/>
              <a:t>ИИ</a:t>
            </a:r>
            <a:r>
              <a:rPr lang="en-US" altLang="ru-RU" u="sng" dirty="0"/>
              <a:t>-</a:t>
            </a:r>
            <a:r>
              <a:rPr lang="en-US" altLang="en-US" u="sng" dirty="0" err="1"/>
              <a:t>ядро</a:t>
            </a:r>
            <a:r>
              <a:rPr lang="en-US" altLang="ru-RU" u="sng" dirty="0"/>
              <a:t>:</a:t>
            </a:r>
            <a:endParaRPr lang="en-US" altLang="ru-RU" u="sng" dirty="0"/>
          </a:p>
          <a:p>
            <a:r>
              <a:rPr lang="en-US" altLang="en-US" dirty="0" err="1"/>
              <a:t>Точность</a:t>
            </a:r>
            <a:r>
              <a:rPr lang="en-US" altLang="ru-RU" dirty="0"/>
              <a:t> </a:t>
            </a:r>
            <a:r>
              <a:rPr lang="en-US" altLang="en-US" dirty="0" err="1"/>
              <a:t>ответов</a:t>
            </a:r>
            <a:r>
              <a:rPr lang="en-US" altLang="ru-RU" dirty="0"/>
              <a:t> ≥ 90%</a:t>
            </a:r>
            <a:endParaRPr lang="en-US" altLang="ru-RU" dirty="0"/>
          </a:p>
          <a:p>
            <a:r>
              <a:rPr lang="en-US" altLang="en-US" dirty="0" err="1"/>
              <a:t>Адаптация</a:t>
            </a:r>
            <a:r>
              <a:rPr lang="en-US" altLang="ru-RU" dirty="0"/>
              <a:t> </a:t>
            </a:r>
            <a:r>
              <a:rPr lang="en-US" altLang="en-US" dirty="0" err="1"/>
              <a:t>под</a:t>
            </a:r>
            <a:r>
              <a:rPr lang="en-US" altLang="ru-RU" dirty="0"/>
              <a:t> </a:t>
            </a:r>
            <a:r>
              <a:rPr lang="en-US" altLang="en-US" dirty="0" err="1"/>
              <a:t>уровень</a:t>
            </a:r>
            <a:r>
              <a:rPr lang="en-US" altLang="ru-RU" dirty="0"/>
              <a:t> </a:t>
            </a:r>
            <a:r>
              <a:rPr lang="en-US" altLang="en-US" dirty="0" err="1"/>
              <a:t>знаний</a:t>
            </a:r>
            <a:r>
              <a:rPr lang="en-US" altLang="ru-RU" dirty="0"/>
              <a:t> </a:t>
            </a:r>
            <a:r>
              <a:rPr lang="en-US" altLang="en-US" dirty="0" err="1"/>
              <a:t>студента</a:t>
            </a:r>
            <a:endParaRPr lang="en-US" altLang="en-US" dirty="0"/>
          </a:p>
          <a:p>
            <a:r>
              <a:rPr lang="en-US" altLang="en-US" dirty="0" err="1"/>
              <a:t>Интеграция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 err="1"/>
              <a:t>программами</a:t>
            </a:r>
            <a:r>
              <a:rPr lang="en-US" altLang="ru-RU" dirty="0"/>
              <a:t> </a:t>
            </a:r>
            <a:r>
              <a:rPr lang="en-US" altLang="en-US" dirty="0" err="1"/>
              <a:t>университета</a:t>
            </a:r>
            <a:endParaRPr lang="en-US" altLang="en-US" dirty="0"/>
          </a:p>
          <a:p>
            <a:r>
              <a:rPr lang="en-US" altLang="en-US" u="sng" dirty="0" err="1"/>
              <a:t>Интеграция</a:t>
            </a:r>
            <a:r>
              <a:rPr lang="en-US" altLang="ru-RU" u="sng" dirty="0"/>
              <a:t>:</a:t>
            </a:r>
            <a:endParaRPr lang="en-US" altLang="ru-RU" dirty="0"/>
          </a:p>
          <a:p>
            <a:r>
              <a:rPr lang="en-US" altLang="en-US" dirty="0" err="1"/>
              <a:t>Синхронизация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 err="1"/>
              <a:t>системами</a:t>
            </a:r>
            <a:r>
              <a:rPr lang="en-US" altLang="ru-RU" dirty="0"/>
              <a:t> </a:t>
            </a:r>
            <a:r>
              <a:rPr lang="en-US" altLang="en-US" dirty="0" err="1"/>
              <a:t>университета</a:t>
            </a:r>
            <a:r>
              <a:rPr lang="en-US" altLang="ru-RU" dirty="0"/>
              <a:t> </a:t>
            </a:r>
            <a:endParaRPr lang="en-US" altLang="ru-RU" dirty="0"/>
          </a:p>
          <a:p>
            <a:r>
              <a:rPr lang="en-US" altLang="ru-RU" dirty="0"/>
              <a:t>Push-</a:t>
            </a:r>
            <a:r>
              <a:rPr lang="en-US" altLang="en-US" dirty="0" err="1"/>
              <a:t>уведомления</a:t>
            </a:r>
            <a:r>
              <a:rPr lang="en-US" altLang="ru-RU" dirty="0"/>
              <a:t> </a:t>
            </a:r>
            <a:r>
              <a:rPr lang="en-US" altLang="en-US" dirty="0"/>
              <a:t>о</a:t>
            </a:r>
            <a:r>
              <a:rPr lang="en-US" altLang="ru-RU" dirty="0"/>
              <a:t> </a:t>
            </a:r>
            <a:r>
              <a:rPr lang="en-US" altLang="en-US" dirty="0" err="1"/>
              <a:t>изменениях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 err="1"/>
              <a:t>дедлайнах</a:t>
            </a:r>
            <a:endParaRPr lang="en-US" altLang="ru-RU" dirty="0"/>
          </a:p>
          <a:p>
            <a:r>
              <a:rPr lang="en-US" altLang="en-US" u="sng" dirty="0" err="1"/>
              <a:t>Персонализация</a:t>
            </a:r>
            <a:r>
              <a:rPr lang="en-US" altLang="ru-RU" u="sng" dirty="0"/>
              <a:t>:</a:t>
            </a:r>
            <a:endParaRPr lang="en-US" altLang="ru-RU" u="sng" dirty="0"/>
          </a:p>
          <a:p>
            <a:r>
              <a:rPr lang="en-US" altLang="en-US" dirty="0" err="1"/>
              <a:t>Индивидуальная</a:t>
            </a:r>
            <a:r>
              <a:rPr lang="en-US" altLang="ru-RU" dirty="0"/>
              <a:t> </a:t>
            </a:r>
            <a:r>
              <a:rPr lang="en-US" altLang="en-US" dirty="0" err="1"/>
              <a:t>траектория</a:t>
            </a:r>
            <a:r>
              <a:rPr lang="en-US" altLang="ru-RU" dirty="0"/>
              <a:t> </a:t>
            </a:r>
            <a:r>
              <a:rPr lang="en-US" altLang="en-US" dirty="0" err="1"/>
              <a:t>обучения</a:t>
            </a:r>
            <a:endParaRPr lang="en-US" altLang="ru-RU" dirty="0"/>
          </a:p>
          <a:p>
            <a:r>
              <a:rPr lang="en-US" altLang="en-US" dirty="0" err="1"/>
              <a:t>Выявление</a:t>
            </a:r>
            <a:r>
              <a:rPr lang="en-US" altLang="ru-RU" dirty="0"/>
              <a:t> </a:t>
            </a:r>
            <a:r>
              <a:rPr lang="en-US" altLang="en-US" dirty="0" err="1"/>
              <a:t>пробелов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 err="1"/>
              <a:t>знаниях</a:t>
            </a:r>
            <a:endParaRPr lang="en-US" altLang="ru-RU" dirty="0"/>
          </a:p>
          <a:p>
            <a:r>
              <a:rPr lang="en-US" altLang="en-US" dirty="0" err="1"/>
              <a:t>Разные</a:t>
            </a:r>
            <a:r>
              <a:rPr lang="en-US" altLang="ru-RU" dirty="0"/>
              <a:t> </a:t>
            </a:r>
            <a:r>
              <a:rPr lang="en-US" altLang="en-US" dirty="0" err="1"/>
              <a:t>способы</a:t>
            </a:r>
            <a:r>
              <a:rPr lang="en-US" altLang="ru-RU" dirty="0"/>
              <a:t> </a:t>
            </a:r>
            <a:r>
              <a:rPr lang="en-US" altLang="en-US" dirty="0" err="1"/>
              <a:t>объяснения</a:t>
            </a:r>
            <a:r>
              <a:rPr lang="en-US" altLang="ru-RU" dirty="0"/>
              <a:t> </a:t>
            </a:r>
            <a:r>
              <a:rPr lang="en-US" altLang="en-US" dirty="0" err="1"/>
              <a:t>тем</a:t>
            </a:r>
            <a:endParaRPr lang="en-US" altLang="ru-RU" dirty="0"/>
          </a:p>
          <a:p>
            <a:r>
              <a:rPr lang="en-US" altLang="en-US" u="sng" dirty="0" err="1"/>
              <a:t>Аналитика</a:t>
            </a:r>
            <a:r>
              <a:rPr lang="en-US" altLang="ru-RU" u="sng" dirty="0"/>
              <a:t>:</a:t>
            </a:r>
            <a:endParaRPr lang="en-US" altLang="ru-RU" u="sng" dirty="0"/>
          </a:p>
          <a:p>
            <a:r>
              <a:rPr lang="en-US" altLang="en-US" dirty="0" err="1"/>
              <a:t>Автоматические</a:t>
            </a:r>
            <a:r>
              <a:rPr lang="en-US" altLang="ru-RU" dirty="0"/>
              <a:t> </a:t>
            </a:r>
            <a:r>
              <a:rPr lang="en-US" altLang="en-US" dirty="0" err="1"/>
              <a:t>сводки</a:t>
            </a:r>
            <a:r>
              <a:rPr lang="en-US" altLang="ru-RU" dirty="0"/>
              <a:t> </a:t>
            </a:r>
            <a:r>
              <a:rPr lang="en-US" altLang="en-US" dirty="0" err="1"/>
              <a:t>для</a:t>
            </a:r>
            <a:r>
              <a:rPr lang="en-US" altLang="ru-RU" dirty="0"/>
              <a:t> </a:t>
            </a:r>
            <a:r>
              <a:rPr lang="en-US" altLang="en-US" dirty="0" err="1"/>
              <a:t>преподавателей</a:t>
            </a:r>
            <a:endParaRPr lang="en-US" altLang="ru-RU" dirty="0"/>
          </a:p>
          <a:p>
            <a:r>
              <a:rPr lang="en-US" altLang="en-US" dirty="0" err="1"/>
              <a:t>Мониторинг</a:t>
            </a:r>
            <a:r>
              <a:rPr lang="en-US" altLang="ru-RU" dirty="0"/>
              <a:t> </a:t>
            </a:r>
            <a:r>
              <a:rPr lang="en-US" altLang="en-US" dirty="0" err="1"/>
              <a:t>прогресса</a:t>
            </a:r>
            <a:r>
              <a:rPr lang="en-US" altLang="ru-RU" dirty="0"/>
              <a:t> </a:t>
            </a:r>
            <a:r>
              <a:rPr lang="en-US" altLang="en-US" dirty="0" err="1"/>
              <a:t>студентов</a:t>
            </a:r>
            <a:endParaRPr lang="en-US" altLang="ru-RU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210;p27"/>
          <p:cNvSpPr txBox="1"/>
          <p:nvPr/>
        </p:nvSpPr>
        <p:spPr>
          <a:xfrm>
            <a:off x="198755" y="116205"/>
            <a:ext cx="200914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технология</a:t>
            </a:r>
            <a:endParaRPr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6" name="Технологии работы с…"/>
          <p:cNvSpPr txBox="1"/>
          <p:nvPr/>
        </p:nvSpPr>
        <p:spPr>
          <a:xfrm>
            <a:off x="1892595" y="1047475"/>
            <a:ext cx="5876873" cy="984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22" tIns="91422" rIns="91422" bIns="91422" numCol="1" anchor="t">
            <a:spAutoFit/>
          </a:bodyPr>
          <a:lstStyle/>
          <a:p>
            <a:pPr>
              <a:defRPr b="1">
                <a:solidFill>
                  <a:srgbClr val="F3F4F5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2000" dirty="0" err="1"/>
              <a:t>Технологии</a:t>
            </a:r>
            <a:r>
              <a:rPr sz="2000" dirty="0"/>
              <a:t> </a:t>
            </a:r>
            <a:r>
              <a:rPr sz="2000" dirty="0" err="1"/>
              <a:t>работы</a:t>
            </a:r>
            <a:r>
              <a:rPr sz="2000" dirty="0"/>
              <a:t> с</a:t>
            </a:r>
            <a:r>
              <a:rPr lang="en-US" sz="2000" dirty="0"/>
              <a:t> </a:t>
            </a:r>
            <a:r>
              <a:rPr sz="2000" dirty="0" err="1"/>
              <a:t>большими</a:t>
            </a:r>
            <a:r>
              <a:rPr sz="2000" dirty="0"/>
              <a:t> </a:t>
            </a:r>
            <a:r>
              <a:rPr sz="2000" dirty="0" err="1"/>
              <a:t>данными</a:t>
            </a:r>
            <a:br>
              <a:rPr sz="1600" b="1" dirty="0">
                <a:solidFill>
                  <a:srgbClr val="F3F4F5"/>
                </a:solidFill>
              </a:rPr>
            </a:br>
            <a:br>
              <a:rPr sz="1600" b="1" dirty="0">
                <a:solidFill>
                  <a:srgbClr val="F3F4F5"/>
                </a:solidFill>
              </a:rPr>
            </a:br>
            <a:endParaRPr sz="1600" b="1" dirty="0">
              <a:solidFill>
                <a:srgbClr val="F3F4F5"/>
              </a:solidFill>
            </a:endParaRPr>
          </a:p>
        </p:txBody>
      </p:sp>
      <p:grpSp>
        <p:nvGrpSpPr>
          <p:cNvPr id="170" name="Google Shape;217;p27"/>
          <p:cNvGrpSpPr/>
          <p:nvPr/>
        </p:nvGrpSpPr>
        <p:grpSpPr>
          <a:xfrm>
            <a:off x="329609" y="2020185"/>
            <a:ext cx="8537392" cy="2234505"/>
            <a:chOff x="0" y="0"/>
            <a:chExt cx="2784370" cy="2431063"/>
          </a:xfrm>
        </p:grpSpPr>
        <p:sp>
          <p:nvSpPr>
            <p:cNvPr id="168" name="Закругленный прямоугольник"/>
            <p:cNvSpPr/>
            <p:nvPr/>
          </p:nvSpPr>
          <p:spPr>
            <a:xfrm>
              <a:off x="0" y="0"/>
              <a:ext cx="2784370" cy="2347650"/>
            </a:xfrm>
            <a:prstGeom prst="roundRect">
              <a:avLst>
                <a:gd name="adj" fmla="val 11982"/>
              </a:avLst>
            </a:prstGeom>
            <a:solidFill>
              <a:srgbClr val="3F98FF"/>
            </a:solidFill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69" name="Примеры существующих продуктов со схожими технологиями / решениями:…"/>
            <p:cNvSpPr txBox="1"/>
            <p:nvPr/>
          </p:nvSpPr>
          <p:spPr>
            <a:xfrm>
              <a:off x="87151" y="87151"/>
              <a:ext cx="2610068" cy="23439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/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b="1" u="sng" dirty="0" err="1"/>
                <a:t>Примеры</a:t>
              </a:r>
              <a:r>
                <a:rPr sz="1600" b="1" u="sng" dirty="0"/>
                <a:t> </a:t>
              </a:r>
              <a:r>
                <a:rPr sz="1600" b="1" u="sng" dirty="0" err="1"/>
                <a:t>существующих</a:t>
              </a:r>
              <a:r>
                <a:rPr sz="1600" b="1" u="sng" dirty="0"/>
                <a:t> </a:t>
              </a:r>
              <a:r>
                <a:rPr sz="1600" b="1" u="sng" dirty="0" err="1"/>
                <a:t>продуктов</a:t>
              </a:r>
              <a:r>
                <a:rPr sz="1600" b="1" u="sng" dirty="0"/>
                <a:t> </a:t>
              </a:r>
              <a:r>
                <a:rPr sz="1600" b="1" u="sng" dirty="0" err="1"/>
                <a:t>со</a:t>
              </a:r>
              <a:r>
                <a:rPr sz="1600" b="1" u="sng" dirty="0"/>
                <a:t> </a:t>
              </a:r>
              <a:r>
                <a:rPr sz="1600" b="1" u="sng" dirty="0" err="1"/>
                <a:t>схожими</a:t>
              </a:r>
              <a:r>
                <a:rPr sz="1600" b="1" u="sng" dirty="0"/>
                <a:t> </a:t>
              </a:r>
              <a:r>
                <a:rPr sz="1600" b="1" u="sng" dirty="0" err="1"/>
                <a:t>технологиями</a:t>
              </a:r>
              <a:r>
                <a:rPr sz="1600" b="1" u="sng" dirty="0"/>
                <a:t> / </a:t>
              </a:r>
              <a:r>
                <a:rPr sz="1600" b="1" u="sng" dirty="0" err="1"/>
                <a:t>решениями</a:t>
              </a:r>
              <a:r>
                <a:rPr sz="1600" b="1" u="sng" dirty="0"/>
                <a:t>: </a:t>
              </a:r>
              <a:endParaRPr sz="1600" b="1" u="sng" dirty="0"/>
            </a:p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/>
                <a:t>1.Khan Academy / Duolingo( </a:t>
              </a:r>
              <a:r>
                <a:rPr sz="1600" dirty="0" err="1"/>
                <a:t>Используют</a:t>
              </a:r>
              <a:r>
                <a:rPr sz="1600" dirty="0"/>
                <a:t> </a:t>
              </a:r>
              <a:r>
                <a:rPr sz="1600" dirty="0" err="1"/>
                <a:t>алгоритмы</a:t>
              </a:r>
              <a:r>
                <a:rPr sz="1600" dirty="0"/>
                <a:t> </a:t>
              </a:r>
              <a:r>
                <a:rPr sz="1600" dirty="0" err="1"/>
                <a:t>для</a:t>
              </a:r>
              <a:r>
                <a:rPr sz="1600" dirty="0"/>
                <a:t> </a:t>
              </a:r>
              <a:r>
                <a:rPr sz="1600" dirty="0" err="1"/>
                <a:t>подбора</a:t>
              </a:r>
              <a:r>
                <a:rPr sz="1600" dirty="0"/>
                <a:t> </a:t>
              </a:r>
              <a:r>
                <a:rPr sz="1600" dirty="0" err="1"/>
                <a:t>заданий</a:t>
              </a:r>
              <a:r>
                <a:rPr sz="1600" dirty="0"/>
                <a:t> в </a:t>
              </a:r>
              <a:r>
                <a:rPr sz="1600" dirty="0" err="1"/>
                <a:t>зависимости</a:t>
              </a:r>
              <a:r>
                <a:rPr sz="1600" dirty="0"/>
                <a:t> </a:t>
              </a:r>
              <a:r>
                <a:rPr sz="1600" dirty="0" err="1"/>
                <a:t>от</a:t>
              </a:r>
              <a:r>
                <a:rPr sz="1600" dirty="0"/>
                <a:t> </a:t>
              </a:r>
              <a:r>
                <a:rPr sz="1600" dirty="0" err="1"/>
                <a:t>правильности</a:t>
              </a:r>
              <a:r>
                <a:rPr sz="1600" dirty="0"/>
                <a:t> </a:t>
              </a:r>
              <a:r>
                <a:rPr sz="1600" dirty="0" err="1"/>
                <a:t>ответов</a:t>
              </a:r>
              <a:r>
                <a:rPr sz="1600" dirty="0"/>
                <a:t> </a:t>
              </a:r>
              <a:r>
                <a:rPr sz="1600" dirty="0" err="1"/>
                <a:t>пользователя</a:t>
              </a:r>
              <a:r>
                <a:rPr sz="1600" dirty="0"/>
                <a:t>. Duolingo </a:t>
              </a:r>
              <a:r>
                <a:rPr sz="1600" dirty="0" err="1"/>
                <a:t>интегрировал</a:t>
              </a:r>
              <a:r>
                <a:rPr sz="1600" dirty="0"/>
                <a:t> AI </a:t>
              </a:r>
              <a:r>
                <a:rPr sz="1600" dirty="0" err="1"/>
                <a:t>для</a:t>
              </a:r>
              <a:r>
                <a:rPr sz="1600" dirty="0"/>
                <a:t> </a:t>
              </a:r>
              <a:r>
                <a:rPr sz="1600" dirty="0" err="1"/>
                <a:t>объяснения</a:t>
              </a:r>
              <a:r>
                <a:rPr sz="1600" dirty="0"/>
                <a:t> </a:t>
              </a:r>
              <a:r>
                <a:rPr sz="1600" dirty="0" err="1"/>
                <a:t>грамматических</a:t>
              </a:r>
              <a:r>
                <a:rPr sz="1600" dirty="0"/>
                <a:t> </a:t>
              </a:r>
              <a:r>
                <a:rPr sz="1600" dirty="0" err="1"/>
                <a:t>правил</a:t>
              </a:r>
              <a:r>
                <a:rPr sz="1600" dirty="0"/>
                <a:t>)</a:t>
              </a:r>
              <a:endParaRPr sz="1600" dirty="0"/>
            </a:p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/>
                <a:t>2.Piazza(</a:t>
              </a:r>
              <a:r>
                <a:rPr sz="1600" dirty="0" err="1"/>
                <a:t>Платформа</a:t>
              </a:r>
              <a:r>
                <a:rPr sz="1600" dirty="0"/>
                <a:t> </a:t>
              </a:r>
              <a:r>
                <a:rPr sz="1600" dirty="0" err="1"/>
                <a:t>для</a:t>
              </a:r>
              <a:r>
                <a:rPr sz="1600" dirty="0"/>
                <a:t> </a:t>
              </a:r>
              <a:r>
                <a:rPr sz="1600" dirty="0" err="1"/>
                <a:t>вопросов</a:t>
              </a:r>
              <a:r>
                <a:rPr sz="1600" dirty="0"/>
                <a:t> и </a:t>
              </a:r>
              <a:r>
                <a:rPr sz="1600" dirty="0" err="1"/>
                <a:t>ответов</a:t>
              </a:r>
              <a:r>
                <a:rPr sz="1600" dirty="0"/>
                <a:t> </a:t>
              </a:r>
              <a:r>
                <a:rPr sz="1600" dirty="0" err="1"/>
                <a:t>по</a:t>
              </a:r>
              <a:r>
                <a:rPr sz="1600" dirty="0"/>
                <a:t> </a:t>
              </a:r>
              <a:r>
                <a:rPr sz="1600" dirty="0" err="1"/>
                <a:t>курсу</a:t>
              </a:r>
              <a:r>
                <a:rPr sz="1600" dirty="0"/>
                <a:t>, </a:t>
              </a:r>
              <a:r>
                <a:rPr sz="1600" dirty="0" err="1"/>
                <a:t>где</a:t>
              </a:r>
              <a:r>
                <a:rPr sz="1600" dirty="0"/>
                <a:t> </a:t>
              </a:r>
              <a:r>
                <a:rPr sz="1600" dirty="0" err="1"/>
                <a:t>на</a:t>
              </a:r>
              <a:r>
                <a:rPr sz="1600" dirty="0"/>
                <a:t> </a:t>
              </a:r>
              <a:r>
                <a:rPr sz="1600" dirty="0" err="1"/>
                <a:t>вопросы</a:t>
              </a:r>
              <a:r>
                <a:rPr sz="1600" dirty="0"/>
                <a:t> </a:t>
              </a:r>
              <a:r>
                <a:rPr sz="1600" dirty="0" err="1"/>
                <a:t>студентов</a:t>
              </a:r>
              <a:r>
                <a:rPr sz="1600" dirty="0"/>
                <a:t> </a:t>
              </a:r>
              <a:r>
                <a:rPr sz="1600" dirty="0" err="1"/>
                <a:t>могут</a:t>
              </a:r>
              <a:r>
                <a:rPr sz="1600" dirty="0"/>
                <a:t> </a:t>
              </a:r>
              <a:r>
                <a:rPr sz="1600" dirty="0" err="1"/>
                <a:t>отвечать</a:t>
              </a:r>
              <a:r>
                <a:rPr sz="1600" dirty="0"/>
                <a:t> </a:t>
              </a:r>
              <a:r>
                <a:rPr sz="1600" dirty="0" err="1"/>
                <a:t>как</a:t>
              </a:r>
              <a:r>
                <a:rPr sz="1600" dirty="0"/>
                <a:t> </a:t>
              </a:r>
              <a:r>
                <a:rPr sz="1600" dirty="0" err="1"/>
                <a:t>преподаватели</a:t>
              </a:r>
              <a:r>
                <a:rPr sz="1600" dirty="0"/>
                <a:t>, </a:t>
              </a:r>
              <a:r>
                <a:rPr sz="1600" dirty="0" err="1"/>
                <a:t>так</a:t>
              </a:r>
              <a:r>
                <a:rPr sz="1600" dirty="0"/>
                <a:t> и </a:t>
              </a:r>
              <a:r>
                <a:rPr sz="1600" dirty="0" err="1"/>
                <a:t>другие</a:t>
              </a:r>
              <a:r>
                <a:rPr sz="1600" dirty="0"/>
                <a:t> </a:t>
              </a:r>
              <a:r>
                <a:rPr sz="1600" dirty="0" err="1"/>
                <a:t>студенты</a:t>
              </a:r>
              <a:r>
                <a:rPr sz="1600" dirty="0"/>
                <a:t>)</a:t>
              </a:r>
              <a:endParaRPr sz="1600" dirty="0"/>
            </a:p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/>
                <a:t>3.Coursera / EdX( </a:t>
              </a:r>
              <a:r>
                <a:rPr sz="1600" dirty="0" err="1"/>
                <a:t>Обладают</a:t>
              </a:r>
              <a:r>
                <a:rPr sz="1600" dirty="0"/>
                <a:t> </a:t>
              </a:r>
              <a:r>
                <a:rPr sz="1600" dirty="0" err="1"/>
                <a:t>мощными</a:t>
              </a:r>
              <a:r>
                <a:rPr sz="1600" dirty="0"/>
                <a:t> </a:t>
              </a:r>
              <a:r>
                <a:rPr sz="1600" dirty="0" err="1"/>
                <a:t>системами</a:t>
              </a:r>
              <a:r>
                <a:rPr sz="1600" dirty="0"/>
                <a:t>  (LMS), </a:t>
              </a:r>
              <a:r>
                <a:rPr sz="1600" dirty="0" err="1"/>
                <a:t>рекомендациями</a:t>
              </a:r>
              <a:r>
                <a:rPr sz="1600" dirty="0"/>
                <a:t> </a:t>
              </a:r>
              <a:r>
                <a:rPr sz="1600" dirty="0" err="1"/>
                <a:t>курсов</a:t>
              </a:r>
              <a:r>
                <a:rPr sz="1600" dirty="0"/>
                <a:t> и </a:t>
              </a:r>
              <a:r>
                <a:rPr sz="1600" dirty="0" err="1"/>
                <a:t>отслеживанием</a:t>
              </a:r>
              <a:r>
                <a:rPr sz="1600" dirty="0"/>
                <a:t> </a:t>
              </a:r>
              <a:r>
                <a:rPr sz="1600" dirty="0" err="1"/>
                <a:t>прогресса</a:t>
              </a:r>
              <a:r>
                <a:rPr dirty="0"/>
                <a:t>)</a:t>
              </a:r>
              <a:endParaRPr dirty="0"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222;p28"/>
          <p:cNvSpPr txBox="1"/>
          <p:nvPr/>
        </p:nvSpPr>
        <p:spPr>
          <a:xfrm>
            <a:off x="198755" y="116205"/>
            <a:ext cx="257429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</a:rPr>
              <a:t>дизайн-макет</a:t>
            </a:r>
            <a:endParaRPr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76" name="Google Shape;227;p28"/>
          <p:cNvGrpSpPr/>
          <p:nvPr/>
        </p:nvGrpSpPr>
        <p:grpSpPr>
          <a:xfrm>
            <a:off x="692262" y="3524548"/>
            <a:ext cx="4718913" cy="875702"/>
            <a:chOff x="0" y="0"/>
            <a:chExt cx="4718912" cy="875701"/>
          </a:xfrm>
        </p:grpSpPr>
        <p:sp>
          <p:nvSpPr>
            <p:cNvPr id="174" name="Закругленный прямоугольник"/>
            <p:cNvSpPr/>
            <p:nvPr/>
          </p:nvSpPr>
          <p:spPr>
            <a:xfrm>
              <a:off x="0" y="0"/>
              <a:ext cx="4718912" cy="875701"/>
            </a:xfrm>
            <a:prstGeom prst="roundRect">
              <a:avLst>
                <a:gd name="adj" fmla="val 14378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75" name="Пошаговый сценарий использования: учащийся заходит на платформу, знакомиться с самим сайтом, (где интуитивно понятна и проста вся информация), выбирает курс, тему курса и начинает работать с чат-ботом."/>
            <p:cNvSpPr txBox="1"/>
            <p:nvPr/>
          </p:nvSpPr>
          <p:spPr>
            <a:xfrm>
              <a:off x="41639" y="41639"/>
              <a:ext cx="4635633" cy="6432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t>Пошаговый сценарий использования: учащийся заходит </a:t>
              </a:r>
              <a:r>
                <a:rPr lang="ru-RU"/>
                <a:t>в приложение</a:t>
              </a:r>
              <a:r>
                <a:t>, знакомиться с </a:t>
              </a:r>
              <a:r>
                <a:rPr lang="ru-RU"/>
                <a:t>ним</a:t>
              </a:r>
              <a:r>
                <a:t>, (где интуитивно понятна и проста вся информация), выбирает курс, </a:t>
              </a:r>
              <a:r>
                <a:rPr lang="ru-RU"/>
                <a:t>направление</a:t>
              </a:r>
              <a:r>
                <a:t> курса и начинает работать с чат-ботом.</a:t>
              </a:r>
              <a:endParaRPr b="1"/>
            </a:p>
          </p:txBody>
        </p:sp>
      </p:grpSp>
      <p:sp>
        <p:nvSpPr>
          <p:cNvPr id="177" name="Текстовое поле 1112713369"/>
          <p:cNvSpPr txBox="1"/>
          <p:nvPr/>
        </p:nvSpPr>
        <p:spPr>
          <a:xfrm>
            <a:off x="6462579" y="857250"/>
            <a:ext cx="2270581" cy="37523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t>Черновой макет:</a:t>
            </a:r>
          </a:p>
        </p:txBody>
      </p:sp>
      <p:pic>
        <p:nvPicPr>
          <p:cNvPr id="178" name="Изображение 756836519" descr="Изображение 7568365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1" y="1282200"/>
            <a:ext cx="2746013" cy="20544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9" name="Изображение 1987353023" descr="Изображение 19873530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623" y="1283747"/>
            <a:ext cx="2696201" cy="205288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0" name="Текстовое поле 440149552"/>
          <p:cNvSpPr txBox="1"/>
          <p:nvPr/>
        </p:nvSpPr>
        <p:spPr>
          <a:xfrm>
            <a:off x="1855037" y="857250"/>
            <a:ext cx="3368297" cy="37523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t>Визуальные референсы:</a:t>
            </a:r>
          </a:p>
        </p:txBody>
      </p:sp>
      <p:pic>
        <p:nvPicPr>
          <p:cNvPr id="181" name="Изображение 1794739045" descr="Изображение 17947390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265" y="1283747"/>
            <a:ext cx="2810850" cy="322103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232;p29"/>
          <p:cNvSpPr txBox="1"/>
          <p:nvPr/>
        </p:nvSpPr>
        <p:spPr>
          <a:xfrm>
            <a:off x="182245" y="-102870"/>
            <a:ext cx="376174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</a:rPr>
              <a:t>конкурентный анализ</a:t>
            </a:r>
            <a:endParaRPr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184" name="Google Shape;236;p29"/>
          <p:cNvGraphicFramePr/>
          <p:nvPr/>
        </p:nvGraphicFramePr>
        <p:xfrm>
          <a:off x="67645" y="361748"/>
          <a:ext cx="8972541" cy="448212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530000"/>
                <a:gridCol w="1620000"/>
                <a:gridCol w="1980000"/>
                <a:gridCol w="1889997"/>
                <a:gridCol w="1952544"/>
              </a:tblGrid>
              <a:tr h="576221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horzOverflow="overflow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14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Edgy</a:t>
                      </a:r>
                      <a:endParaRPr lang="en-US" sz="14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anchor="ctr" horzOverflow="overflow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Отзывус</a:t>
                      </a:r>
                      <a:endParaRPr sz="14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anchor="ctr" horzOverflow="overflow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Студенты старшего курса</a:t>
                      </a:r>
                      <a:endParaRPr sz="14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anchor="ctr" horzOverflow="overflow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Преподаватели</a:t>
                      </a:r>
                      <a:endParaRPr sz="14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anchor="ctr" horzOverflow="overflow">
                    <a:solidFill>
                      <a:srgbClr val="3F98FF"/>
                    </a:solidFill>
                  </a:tcPr>
                </a:tc>
              </a:tr>
              <a:tr h="7464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Объективность</a:t>
                      </a:r>
                      <a:endParaRPr sz="10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>
                    <a:solidFill>
                      <a:schemeClr val="accent2">
                        <a:lumOff val="2176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00B05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Высокая.</a:t>
                      </a:r>
                      <a:r>
                        <a:rPr b="0"/>
                        <a:t> На основе данных</a:t>
                      </a:r>
                      <a:br>
                        <a:rPr b="0"/>
                      </a:br>
                      <a:r>
                        <a:rPr b="0"/>
                        <a:t>(информация о курсе, рассписание, учебный план)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Субъективные мнения студентов, подверженные эффекту "громкого меньшинства". Нет верификации данных.</a:t>
                      </a:r>
                      <a:endParaRPr sz="1000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Низкая.</a:t>
                      </a:r>
                      <a:r>
                        <a:rPr b="0"/>
                        <a:t> Основано на личном, ограниченном опыте ("мне помогло").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Средняя.</a:t>
                      </a:r>
                      <a:r>
                        <a:rPr b="0"/>
                        <a:t> Зависит от личного опыта и знаний преподавателя. Может быть предвзятость к "своим" курсам.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</a:tr>
              <a:tr h="60459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9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Скорость и доступность</a:t>
                      </a:r>
                      <a:endParaRPr sz="9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>
                    <a:solidFill>
                      <a:schemeClr val="accent2">
                        <a:lumOff val="2176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00B05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Мгновенная.</a:t>
                      </a:r>
                      <a:r>
                        <a:rPr b="0"/>
                        <a:t> 24/7 в любом месте.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Зависит от активности сообщества. Поиск и анализ отзывов требует времени.</a:t>
                      </a:r>
                      <a:endParaRPr sz="1000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Замедленная.</a:t>
                      </a:r>
                      <a:r>
                        <a:rPr b="0"/>
                        <a:t> Нужно искать, читать, фильтровать отзывы.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Ограниченная.</a:t>
                      </a:r>
                      <a:r>
                        <a:rPr b="0"/>
                        <a:t> Только в часы приема или по договоренности.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</a:tr>
              <a:tr h="7464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Конфиденциальность</a:t>
                      </a:r>
                      <a:endParaRPr sz="8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>
                    <a:solidFill>
                      <a:schemeClr val="accent2">
                        <a:lumOff val="2176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B05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Полная анонимность и отсутствие полного стеснения</a:t>
                      </a:r>
                      <a:r>
                        <a:rPr>
                          <a:solidFill>
                            <a:srgbClr val="FFFFFF"/>
                          </a:solidFill>
                        </a:rPr>
                        <a:t>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Публичные отзывы, возможность идентификации авторов. Риск негативных последствий за критику.</a:t>
                      </a:r>
                      <a:endParaRPr sz="1000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Псевдо-анонимность.</a:t>
                      </a:r>
                      <a:r>
                        <a:rPr b="0"/>
                        <a:t> Часто можно идентифицировать автора.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Риск осуждения.</a:t>
                      </a:r>
                      <a:r>
                        <a:rPr b="0"/>
                        <a:t> Студент может бояться показаться некомпетентным.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</a:tr>
              <a:tr h="7464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Актуальность</a:t>
                      </a:r>
                      <a:endParaRPr sz="10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>
                    <a:solidFill>
                      <a:schemeClr val="accent2">
                        <a:lumOff val="2176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00B05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Высокая.</a:t>
                      </a:r>
                      <a:r>
                        <a:rPr b="0"/>
                        <a:t> Интегрирован с LMS, данные обновляются автоматически.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Отзывы могут устаревать, нет механизма актуализации.</a:t>
                      </a:r>
                      <a:endParaRPr sz="1000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Устаревающая.</a:t>
                      </a:r>
                      <a:r>
                        <a:rPr b="0"/>
                        <a:t> Отзывы о курсах 2-3-летней давности могут быть нерелевантны.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Переменная.</a:t>
                      </a:r>
                      <a:r>
                        <a:rPr b="0"/>
                        <a:t> Зависит от вовлеченности преподавателя в обновление программ.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</a:tr>
              <a:tr h="70275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Глубина анализа</a:t>
                      </a:r>
                      <a:endParaRPr sz="1000" b="1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>
                    <a:solidFill>
                      <a:schemeClr val="accent2">
                        <a:lumOff val="2176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00B05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Системная.</a:t>
                      </a:r>
                      <a:r>
                        <a:rPr b="0"/>
                        <a:t> Анализирует весь учебный план, цели и пробелы.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Фрагментарная информация, отсутствие комплексного подхода.</a:t>
                      </a:r>
                      <a:endParaRPr sz="1000">
                        <a:solidFill>
                          <a:srgbClr val="F9FAFB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Поверхностная.</a:t>
                      </a:r>
                      <a:r>
                        <a:rPr b="0"/>
                        <a:t> Фокус на общих впечатлениях, а не на структурном анализе.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algn="l">
                        <a:defRPr b="1">
                          <a:solidFill>
                            <a:srgbClr val="F9FAFB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Глубокая, но узкая.</a:t>
                      </a:r>
                      <a:r>
                        <a:rPr b="0"/>
                        <a:t> Глубокое знание своей области, но слабое видение смежных.</a:t>
                      </a:r>
                      <a:endParaRPr b="0"/>
                    </a:p>
                  </a:txBody>
                  <a:tcPr marL="91425" marR="91425" marT="91425" marB="91425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257;p31"/>
          <p:cNvSpPr txBox="1"/>
          <p:nvPr/>
        </p:nvSpPr>
        <p:spPr>
          <a:xfrm>
            <a:off x="198755" y="116205"/>
            <a:ext cx="176720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</a:rPr>
              <a:t>гипотезы</a:t>
            </a:r>
            <a:endParaRPr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189" name="Google Shape;259;p31"/>
          <p:cNvGrpSpPr/>
          <p:nvPr/>
        </p:nvGrpSpPr>
        <p:grpSpPr>
          <a:xfrm>
            <a:off x="198474" y="685598"/>
            <a:ext cx="3955400" cy="2032713"/>
            <a:chOff x="0" y="0"/>
            <a:chExt cx="3955399" cy="2032712"/>
          </a:xfrm>
        </p:grpSpPr>
        <p:sp>
          <p:nvSpPr>
            <p:cNvPr id="187" name="Закругленный прямоугольник"/>
            <p:cNvSpPr/>
            <p:nvPr/>
          </p:nvSpPr>
          <p:spPr>
            <a:xfrm>
              <a:off x="0" y="0"/>
              <a:ext cx="3955399" cy="2032712"/>
            </a:xfrm>
            <a:prstGeom prst="roundRect">
              <a:avLst>
                <a:gd name="adj" fmla="val 7737"/>
              </a:avLst>
            </a:prstGeom>
            <a:solidFill>
              <a:srgbClr val="EC664C"/>
            </a:solidFill>
            <a:ln w="9525" cap="flat">
              <a:solidFill>
                <a:srgbClr val="EC664C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88" name="70% студентов тюмгу тратят более 30 минут при выборе элективных курсов и испытывают трудности при построении своего учебного плана"/>
            <p:cNvSpPr txBox="1"/>
            <p:nvPr/>
          </p:nvSpPr>
          <p:spPr>
            <a:xfrm>
              <a:off x="50825" y="50825"/>
              <a:ext cx="3853749" cy="1473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t>70% студентов тюмгу тратят более 30 минут </a:t>
              </a:r>
              <a:r>
                <a:rPr lang="ru-RU"/>
                <a:t>на поиск нужной информации в университете,</a:t>
              </a:r>
              <a:r>
                <a:t> испытывают трудности при построении своего учебного плана</a:t>
              </a:r>
              <a:r>
                <a:rPr lang="ru-RU"/>
                <a:t> и пропускают различные мероприятия из за отсутствия регулярных напоминаний.</a:t>
              </a:r>
              <a:endParaRPr lang="ru-RU"/>
            </a:p>
          </p:txBody>
        </p:sp>
      </p:grpSp>
      <p:grpSp>
        <p:nvGrpSpPr>
          <p:cNvPr id="192" name="Google Shape;261;p31"/>
          <p:cNvGrpSpPr/>
          <p:nvPr/>
        </p:nvGrpSpPr>
        <p:grpSpPr>
          <a:xfrm>
            <a:off x="198474" y="2862198"/>
            <a:ext cx="3955400" cy="2052701"/>
            <a:chOff x="0" y="0"/>
            <a:chExt cx="3955399" cy="2052699"/>
          </a:xfrm>
        </p:grpSpPr>
        <p:sp>
          <p:nvSpPr>
            <p:cNvPr id="190" name="Закругленный прямоугольник"/>
            <p:cNvSpPr/>
            <p:nvPr/>
          </p:nvSpPr>
          <p:spPr>
            <a:xfrm>
              <a:off x="0" y="0"/>
              <a:ext cx="3955399" cy="2052699"/>
            </a:xfrm>
            <a:prstGeom prst="roundRect">
              <a:avLst>
                <a:gd name="adj" fmla="val 14378"/>
              </a:avLst>
            </a:prstGeom>
            <a:noFill/>
            <a:ln w="9525" cap="flat">
              <a:solidFill>
                <a:srgbClr val="EC664C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91" name="опрос  100 Респондентов"/>
            <p:cNvSpPr txBox="1"/>
            <p:nvPr/>
          </p:nvSpPr>
          <p:spPr>
            <a:xfrm>
              <a:off x="91205" y="91205"/>
              <a:ext cx="3772989" cy="6155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/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dirty="0" err="1"/>
                <a:t>опрос</a:t>
              </a:r>
              <a:r>
                <a:rPr dirty="0"/>
                <a:t> </a:t>
              </a:r>
              <a:br>
                <a:rPr dirty="0"/>
              </a:br>
              <a:r>
                <a:rPr lang="ru-RU" dirty="0"/>
                <a:t>57 </a:t>
              </a:r>
              <a:r>
                <a:rPr dirty="0" err="1"/>
                <a:t>Респондентов</a:t>
              </a:r>
              <a:endParaRPr dirty="0"/>
            </a:p>
          </p:txBody>
        </p:sp>
      </p:grpSp>
      <p:grpSp>
        <p:nvGrpSpPr>
          <p:cNvPr id="195" name="Google Shape;262;p31"/>
          <p:cNvGrpSpPr/>
          <p:nvPr/>
        </p:nvGrpSpPr>
        <p:grpSpPr>
          <a:xfrm>
            <a:off x="4315798" y="685598"/>
            <a:ext cx="4667251" cy="4337631"/>
            <a:chOff x="0" y="0"/>
            <a:chExt cx="4667249" cy="4337629"/>
          </a:xfrm>
        </p:grpSpPr>
        <p:sp>
          <p:nvSpPr>
            <p:cNvPr id="193" name="Закругленный прямоугольник"/>
            <p:cNvSpPr/>
            <p:nvPr/>
          </p:nvSpPr>
          <p:spPr>
            <a:xfrm>
              <a:off x="0" y="0"/>
              <a:ext cx="4667249" cy="4276924"/>
            </a:xfrm>
            <a:prstGeom prst="roundRect">
              <a:avLst>
                <a:gd name="adj" fmla="val 4634"/>
              </a:avLst>
            </a:prstGeom>
            <a:noFill/>
            <a:ln w="9525" cap="flat">
              <a:solidFill>
                <a:srgbClr val="EC664C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194" name="На каком вы курсе?…"/>
            <p:cNvSpPr txBox="1"/>
            <p:nvPr/>
          </p:nvSpPr>
          <p:spPr>
            <a:xfrm>
              <a:off x="62811" y="62811"/>
              <a:ext cx="4541627" cy="42748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/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dirty="0" err="1"/>
                <a:t>На</a:t>
              </a:r>
              <a:r>
                <a:rPr dirty="0"/>
                <a:t> </a:t>
              </a:r>
              <a:r>
                <a:rPr dirty="0" err="1"/>
                <a:t>каком</a:t>
              </a:r>
              <a:r>
                <a:rPr dirty="0"/>
                <a:t> </a:t>
              </a:r>
              <a:r>
                <a:rPr dirty="0" err="1"/>
                <a:t>вы</a:t>
              </a:r>
              <a:r>
                <a:rPr dirty="0"/>
                <a:t> </a:t>
              </a:r>
              <a:r>
                <a:rPr dirty="0" err="1"/>
                <a:t>курсе</a:t>
              </a:r>
              <a:r>
                <a:rPr dirty="0"/>
                <a:t>?</a:t>
              </a:r>
              <a:endParaRPr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dirty="0"/>
                <a:t>Забывали ли вы о внеплановых мероприятиях?</a:t>
              </a:r>
              <a:endParaRPr lang="ru-RU"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lang="ru-RU"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dirty="0"/>
                <a:t>Устраивает ли вас система уведомлений и обратной связи в университете?(</a:t>
              </a:r>
              <a:r>
                <a:rPr lang="ru-RU" dirty="0" err="1"/>
                <a:t>яндекс</a:t>
              </a:r>
              <a:r>
                <a:rPr lang="ru-RU" dirty="0"/>
                <a:t> почта</a:t>
              </a:r>
              <a:r>
                <a:rPr lang="en-US" dirty="0"/>
                <a:t>/</a:t>
              </a:r>
              <a:r>
                <a:rPr lang="ru-RU" altLang="en-US" dirty="0"/>
                <a:t>мессенджер</a:t>
              </a:r>
              <a:r>
                <a:rPr lang="en-US" altLang="ru-RU" dirty="0"/>
                <a:t>/</a:t>
              </a:r>
              <a:r>
                <a:rPr lang="en-US" altLang="ru-RU" dirty="0" err="1"/>
                <a:t>Modeus</a:t>
              </a:r>
              <a:r>
                <a:rPr lang="en-US" altLang="ru-RU" dirty="0"/>
                <a:t>)</a:t>
              </a:r>
              <a:endParaRPr lang="ru-RU" altLang="ru-RU"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br>
                <a:rPr dirty="0"/>
              </a:br>
              <a:r>
                <a:rPr dirty="0" err="1"/>
                <a:t>Испытывали</a:t>
              </a:r>
              <a:r>
                <a:rPr dirty="0"/>
                <a:t> </a:t>
              </a:r>
              <a:r>
                <a:rPr dirty="0" err="1"/>
                <a:t>ли</a:t>
              </a:r>
              <a:r>
                <a:rPr dirty="0"/>
                <a:t> </a:t>
              </a:r>
              <a:r>
                <a:rPr dirty="0" err="1"/>
                <a:t>вы</a:t>
              </a:r>
              <a:r>
                <a:rPr dirty="0"/>
                <a:t> </a:t>
              </a:r>
              <a:r>
                <a:rPr dirty="0" err="1"/>
                <a:t>трудности</a:t>
              </a:r>
              <a:r>
                <a:rPr dirty="0"/>
                <a:t> в </a:t>
              </a:r>
              <a:r>
                <a:rPr dirty="0" err="1"/>
                <a:t>планировании</a:t>
              </a:r>
              <a:r>
                <a:rPr dirty="0"/>
                <a:t> </a:t>
              </a:r>
              <a:r>
                <a:rPr dirty="0" err="1"/>
                <a:t>своей</a:t>
              </a:r>
              <a:r>
                <a:rPr dirty="0"/>
                <a:t> </a:t>
              </a:r>
              <a:r>
                <a:rPr dirty="0" err="1"/>
                <a:t>учебной</a:t>
              </a:r>
              <a:r>
                <a:rPr dirty="0"/>
                <a:t> </a:t>
              </a:r>
              <a:r>
                <a:rPr dirty="0" err="1"/>
                <a:t>нагрузки</a:t>
              </a:r>
              <a:r>
                <a:rPr dirty="0"/>
                <a:t>?</a:t>
              </a:r>
              <a:endParaRPr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dirty="0"/>
                <a:t>Тратите ли у вы более 30 минут на поиск информации связанной с университетом?</a:t>
              </a:r>
              <a:endParaRPr lang="ru-RU"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lang="ru-RU" dirty="0"/>
            </a:p>
            <a:p>
              <a:pPr>
                <a:defRPr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ru-RU" dirty="0"/>
                <a:t>С помощью каких ресурсов искали её?</a:t>
              </a:r>
              <a:br>
                <a:rPr dirty="0"/>
              </a:br>
              <a:br>
                <a:rPr dirty="0"/>
              </a:br>
              <a:br>
                <a:rPr dirty="0"/>
              </a:br>
              <a:endParaRPr dirty="0"/>
            </a:p>
          </p:txBody>
        </p: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152;p21"/>
          <p:cNvSpPr/>
          <p:nvPr/>
        </p:nvSpPr>
        <p:spPr>
          <a:xfrm>
            <a:off x="436928" y="181424"/>
            <a:ext cx="2682264" cy="331649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4" name="Google Shape;152;p21"/>
          <p:cNvSpPr/>
          <p:nvPr/>
        </p:nvSpPr>
        <p:spPr>
          <a:xfrm>
            <a:off x="3224339" y="181610"/>
            <a:ext cx="2800472" cy="448310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Забывали ли вы о внеплановых мероприятиях?</a:t>
            </a:r>
            <a:endParaRPr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5" name="Google Shape;152;p21"/>
          <p:cNvSpPr/>
          <p:nvPr/>
        </p:nvSpPr>
        <p:spPr>
          <a:xfrm>
            <a:off x="6164459" y="181610"/>
            <a:ext cx="2800472" cy="448310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6" name="Google Shape;152;p21"/>
          <p:cNvSpPr/>
          <p:nvPr/>
        </p:nvSpPr>
        <p:spPr>
          <a:xfrm>
            <a:off x="179070" y="2533685"/>
            <a:ext cx="2940122" cy="441925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7" name="Google Shape;152;p21"/>
          <p:cNvSpPr/>
          <p:nvPr/>
        </p:nvSpPr>
        <p:spPr>
          <a:xfrm>
            <a:off x="3455670" y="2533650"/>
            <a:ext cx="3051176" cy="441960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8" name="Google Shape;152;p21"/>
          <p:cNvSpPr/>
          <p:nvPr/>
        </p:nvSpPr>
        <p:spPr>
          <a:xfrm>
            <a:off x="6725284" y="2533650"/>
            <a:ext cx="2239646" cy="441960"/>
          </a:xfrm>
          <a:prstGeom prst="roundRect">
            <a:avLst>
              <a:gd name="adj" fmla="val 9294"/>
            </a:avLst>
          </a:prstGeom>
          <a:ln>
            <a:solidFill>
              <a:srgbClr val="EC664C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574" y="173842"/>
            <a:ext cx="2388971" cy="331649"/>
          </a:xfrm>
        </p:spPr>
        <p:txBody>
          <a:bodyPr>
            <a:no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На каком курсе вы обучаетесь?</a:t>
            </a:r>
            <a:endParaRPr lang="en-US"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0" y="520655"/>
          <a:ext cx="3224338" cy="177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2520950" y="670523"/>
          <a:ext cx="4091940" cy="206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/>
          <p:cNvGraphicFramePr/>
          <p:nvPr/>
        </p:nvGraphicFramePr>
        <p:xfrm>
          <a:off x="5853010" y="697591"/>
          <a:ext cx="3377828" cy="187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919664" y="159834"/>
            <a:ext cx="3377828" cy="4603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Устраивает ли вас система уведомлений</a:t>
            </a:r>
            <a:endParaRPr lang="ru-RU"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и обратной связи в университете?</a:t>
            </a:r>
            <a:endParaRPr lang="en-US"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739739" y="2513945"/>
            <a:ext cx="477774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algn="ctr">
              <a:defRPr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Испытывали ли вы трудности в </a:t>
            </a:r>
            <a:endParaRPr lang="ru-RU" sz="1200" dirty="0"/>
          </a:p>
          <a:p>
            <a:pPr algn="ctr">
              <a:defRPr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/>
              <a:t>планировании своей учебной нагрузки?</a:t>
            </a:r>
            <a:endParaRPr lang="ru-RU" sz="1200" dirty="0"/>
          </a:p>
        </p:txBody>
      </p:sp>
      <p:graphicFrame>
        <p:nvGraphicFramePr>
          <p:cNvPr id="27" name="Диаграмма 26"/>
          <p:cNvGraphicFramePr/>
          <p:nvPr/>
        </p:nvGraphicFramePr>
        <p:xfrm>
          <a:off x="-295398" y="2909438"/>
          <a:ext cx="3738810" cy="2022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458210" y="2523490"/>
            <a:ext cx="3232150" cy="4603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>
              <a:defRPr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lang="ru-RU" sz="1200" dirty="0">
                <a:sym typeface="+mn-ea"/>
              </a:rPr>
              <a:t>Тратите ли у вы более 30 минут на поиск информации связанной с университетом?</a:t>
            </a:r>
            <a:endParaRPr lang="ru-RU" sz="1200" dirty="0"/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972545" y="2890396"/>
          <a:ext cx="3800250" cy="207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506846" y="2518409"/>
            <a:ext cx="260782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 помощью каких ресурсов</a:t>
            </a:r>
            <a:endParaRPr lang="ru-RU"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искали её?</a:t>
            </a:r>
            <a:endParaRPr lang="en-US" sz="1200" b="1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3" name="Диаграмма 32"/>
          <p:cNvGraphicFramePr/>
          <p:nvPr/>
        </p:nvGraphicFramePr>
        <p:xfrm>
          <a:off x="6024811" y="3018154"/>
          <a:ext cx="3290461" cy="1848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304;p36"/>
          <p:cNvSpPr txBox="1"/>
          <p:nvPr/>
        </p:nvSpPr>
        <p:spPr>
          <a:xfrm>
            <a:off x="198755" y="116205"/>
            <a:ext cx="307022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</a:rPr>
              <a:t>точка завершения</a:t>
            </a:r>
            <a:endParaRPr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13" name="Google Shape;306;p36"/>
          <p:cNvGrpSpPr/>
          <p:nvPr/>
        </p:nvGrpSpPr>
        <p:grpSpPr>
          <a:xfrm>
            <a:off x="300499" y="1540900"/>
            <a:ext cx="8237711" cy="2713502"/>
            <a:chOff x="0" y="0"/>
            <a:chExt cx="3973199" cy="2713501"/>
          </a:xfrm>
        </p:grpSpPr>
        <p:sp>
          <p:nvSpPr>
            <p:cNvPr id="211" name="Закругленный прямоугольник"/>
            <p:cNvSpPr/>
            <p:nvPr/>
          </p:nvSpPr>
          <p:spPr>
            <a:xfrm>
              <a:off x="0" y="0"/>
              <a:ext cx="3973199" cy="2713501"/>
            </a:xfrm>
            <a:prstGeom prst="roundRect">
              <a:avLst>
                <a:gd name="adj" fmla="val 7737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12" name="Проект реализован в момент, когда:…"/>
            <p:cNvSpPr txBox="1"/>
            <p:nvPr/>
          </p:nvSpPr>
          <p:spPr>
            <a:xfrm>
              <a:off x="66252" y="66252"/>
              <a:ext cx="3840695" cy="2174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4" tIns="91424" rIns="91424" bIns="91424" numCol="1" anchor="t">
              <a:spAutoFit/>
            </a:bodyPr>
            <a:lstStyle/>
            <a:p>
              <a:pPr algn="ctr"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2000" u="sng" dirty="0"/>
                <a:t>Проект </a:t>
              </a:r>
              <a:r>
                <a:rPr sz="2000" u="sng" dirty="0" err="1"/>
                <a:t>реализован</a:t>
              </a:r>
              <a:r>
                <a:rPr sz="2000" u="sng" dirty="0"/>
                <a:t> в </a:t>
              </a:r>
              <a:r>
                <a:rPr sz="2000" u="sng" dirty="0" err="1"/>
                <a:t>момент</a:t>
              </a:r>
              <a:r>
                <a:rPr sz="2000" u="sng" dirty="0"/>
                <a:t>, </a:t>
              </a:r>
              <a:r>
                <a:rPr sz="2000" u="sng" dirty="0" err="1"/>
                <a:t>когда</a:t>
              </a:r>
              <a:r>
                <a:rPr sz="2000" u="sng" dirty="0"/>
                <a:t>:</a:t>
              </a:r>
              <a:endParaRPr sz="2000" u="sng" dirty="0"/>
            </a:p>
            <a:p>
              <a:pPr marL="457200" indent="-292100">
                <a:spcBef>
                  <a:spcPts val="400"/>
                </a:spcBef>
                <a:buClr>
                  <a:srgbClr val="FFFFFF"/>
                </a:buClr>
                <a:buSzPts val="1400"/>
                <a:buFont typeface="Arial" panose="020B0604020202020204"/>
                <a:buChar char="●"/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  <a:p>
              <a:pPr marL="457200" indent="-292100" algn="ctr">
                <a:spcBef>
                  <a:spcPts val="400"/>
                </a:spcBef>
                <a:buClr>
                  <a:srgbClr val="FFFFFF"/>
                </a:buClr>
                <a:buSzPts val="1400"/>
                <a:buFont typeface="Arial" panose="020B0604020202020204"/>
                <a:buChar char="●"/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sz="2400" dirty="0"/>
            </a:p>
            <a:p>
              <a:pPr marL="457200" indent="-292100" algn="ctr">
                <a:spcBef>
                  <a:spcPts val="400"/>
                </a:spcBef>
                <a:buClr>
                  <a:srgbClr val="FFFFFF"/>
                </a:buClr>
                <a:buSzPts val="1400"/>
                <a:buFont typeface="Arial" panose="020B0604020202020204"/>
                <a:buChar char="●"/>
                <a:defRPr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2400" dirty="0" err="1"/>
                <a:t>Средний</a:t>
              </a:r>
              <a:r>
                <a:rPr sz="2400" dirty="0"/>
                <a:t> </a:t>
              </a:r>
              <a:r>
                <a:rPr sz="2400" dirty="0" err="1"/>
                <a:t>балл</a:t>
              </a:r>
              <a:r>
                <a:rPr sz="2400" dirty="0"/>
                <a:t> </a:t>
              </a:r>
              <a:r>
                <a:rPr sz="2400" dirty="0" err="1"/>
                <a:t>студентов</a:t>
              </a:r>
              <a:r>
                <a:rPr sz="2400" dirty="0"/>
                <a:t> </a:t>
              </a:r>
              <a:r>
                <a:rPr sz="2400" dirty="0" err="1"/>
                <a:t>будет</a:t>
              </a:r>
              <a:r>
                <a:rPr sz="2400" dirty="0"/>
                <a:t> </a:t>
              </a:r>
              <a:r>
                <a:rPr sz="2400" dirty="0" err="1"/>
                <a:t>стабильно</a:t>
              </a:r>
              <a:r>
                <a:rPr sz="2400" dirty="0"/>
                <a:t> </a:t>
              </a:r>
              <a:r>
                <a:rPr sz="2400" dirty="0" err="1"/>
                <a:t>выше</a:t>
              </a:r>
              <a:r>
                <a:rPr sz="2400" dirty="0"/>
                <a:t> </a:t>
              </a:r>
              <a:r>
                <a:rPr sz="2400" dirty="0" err="1"/>
                <a:t>либо</a:t>
              </a:r>
              <a:r>
                <a:rPr sz="2400" dirty="0"/>
                <a:t> </a:t>
              </a:r>
              <a:r>
                <a:rPr sz="2400" dirty="0" err="1"/>
                <a:t>равен</a:t>
              </a:r>
              <a:r>
                <a:rPr sz="2400" dirty="0"/>
                <a:t> 4.0 в </a:t>
              </a:r>
              <a:r>
                <a:rPr sz="2400" dirty="0" err="1"/>
                <a:t>течении</a:t>
              </a:r>
              <a:r>
                <a:rPr sz="2400" dirty="0"/>
                <a:t> </a:t>
              </a:r>
              <a:r>
                <a:rPr sz="2400" dirty="0" err="1"/>
                <a:t>всего</a:t>
              </a:r>
              <a:r>
                <a:rPr sz="2400" dirty="0"/>
                <a:t> </a:t>
              </a:r>
              <a:r>
                <a:rPr sz="2400" dirty="0" err="1"/>
                <a:t>курса</a:t>
              </a:r>
              <a:r>
                <a:rPr sz="2400" dirty="0"/>
                <a:t>.</a:t>
              </a:r>
              <a:endParaRPr sz="2400" dirty="0"/>
            </a:p>
            <a:p>
              <a:pPr>
                <a:spcBef>
                  <a:spcPts val="400"/>
                </a:spcBef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</p:txBody>
        </p: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312;p37"/>
          <p:cNvSpPr txBox="1"/>
          <p:nvPr/>
        </p:nvSpPr>
        <p:spPr>
          <a:xfrm>
            <a:off x="785034" y="192352"/>
            <a:ext cx="271018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бизнес-модель</a:t>
            </a:r>
            <a:endParaRPr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18" name="Google Shape;314;p37"/>
          <p:cNvGrpSpPr/>
          <p:nvPr/>
        </p:nvGrpSpPr>
        <p:grpSpPr>
          <a:xfrm>
            <a:off x="291973" y="1040130"/>
            <a:ext cx="3696302" cy="2114736"/>
            <a:chOff x="0" y="0"/>
            <a:chExt cx="3696300" cy="1597135"/>
          </a:xfrm>
        </p:grpSpPr>
        <p:sp>
          <p:nvSpPr>
            <p:cNvPr id="216" name="Закругленный прямоугольник"/>
            <p:cNvSpPr/>
            <p:nvPr/>
          </p:nvSpPr>
          <p:spPr>
            <a:xfrm>
              <a:off x="0" y="0"/>
              <a:ext cx="3696300" cy="1545199"/>
            </a:xfrm>
            <a:prstGeom prst="roundRect">
              <a:avLst>
                <a:gd name="adj" fmla="val 7737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17" name="Наш продукт создаёт ценность для Тюменского Государственного Университета, благодаря нашему продукту узнаваемость и отзывы университета повысяться и университет сможет заработать больше денежных средств."/>
            <p:cNvSpPr txBox="1"/>
            <p:nvPr/>
          </p:nvSpPr>
          <p:spPr>
            <a:xfrm>
              <a:off x="39778" y="39778"/>
              <a:ext cx="3616744" cy="1557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/>
            <a:p>
              <a:pPr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i="1" dirty="0" err="1"/>
                <a:t>Наш</a:t>
              </a:r>
              <a:r>
                <a:rPr sz="1600" i="1" dirty="0"/>
                <a:t> </a:t>
              </a:r>
              <a:r>
                <a:rPr sz="1600" i="1" dirty="0" err="1"/>
                <a:t>продукт</a:t>
              </a:r>
              <a:r>
                <a:rPr sz="1600" i="1" dirty="0"/>
                <a:t> </a:t>
              </a:r>
              <a:r>
                <a:rPr sz="1600" i="1" dirty="0" err="1"/>
                <a:t>создаёт</a:t>
              </a:r>
              <a:r>
                <a:rPr sz="1600" i="1" dirty="0"/>
                <a:t> </a:t>
              </a:r>
              <a:r>
                <a:rPr sz="1600" i="1" dirty="0" err="1"/>
                <a:t>ценность</a:t>
              </a:r>
              <a:r>
                <a:rPr sz="1600" i="1" dirty="0"/>
                <a:t> </a:t>
              </a:r>
              <a:r>
                <a:rPr sz="1600" i="1" dirty="0" err="1"/>
                <a:t>для</a:t>
              </a:r>
              <a:r>
                <a:rPr sz="1600" i="1" dirty="0"/>
                <a:t> </a:t>
              </a:r>
              <a:r>
                <a:rPr sz="1600" i="1" dirty="0" err="1"/>
                <a:t>Тюменского</a:t>
              </a:r>
              <a:r>
                <a:rPr sz="1600" i="1" dirty="0"/>
                <a:t> </a:t>
              </a:r>
              <a:r>
                <a:rPr sz="1600" i="1" dirty="0" err="1"/>
                <a:t>Государственного</a:t>
              </a:r>
              <a:r>
                <a:rPr sz="1600" i="1" dirty="0"/>
                <a:t> </a:t>
              </a:r>
              <a:r>
                <a:rPr sz="1600" i="1" dirty="0" err="1"/>
                <a:t>Университета</a:t>
              </a:r>
              <a:r>
                <a:rPr sz="1600" i="1" dirty="0"/>
                <a:t>, </a:t>
              </a:r>
              <a:r>
                <a:rPr sz="1600" i="1" dirty="0" err="1"/>
                <a:t>благодаря</a:t>
              </a:r>
              <a:r>
                <a:rPr sz="1600" i="1" dirty="0"/>
                <a:t> </a:t>
              </a:r>
              <a:r>
                <a:rPr sz="1600" i="1" dirty="0" err="1"/>
                <a:t>нашему</a:t>
              </a:r>
              <a:r>
                <a:rPr sz="1600" i="1" dirty="0"/>
                <a:t> </a:t>
              </a:r>
              <a:r>
                <a:rPr sz="1600" i="1" dirty="0" err="1"/>
                <a:t>продукту</a:t>
              </a:r>
              <a:r>
                <a:rPr sz="1600" i="1" dirty="0"/>
                <a:t> </a:t>
              </a:r>
              <a:r>
                <a:rPr sz="1600" i="1" dirty="0" err="1"/>
                <a:t>узнаваемость</a:t>
              </a:r>
              <a:r>
                <a:rPr sz="1600" i="1" dirty="0"/>
                <a:t> и </a:t>
              </a:r>
              <a:r>
                <a:rPr sz="1600" i="1" dirty="0" err="1"/>
                <a:t>отзывы</a:t>
              </a:r>
              <a:r>
                <a:rPr sz="1600" i="1" dirty="0"/>
                <a:t> </a:t>
              </a:r>
              <a:r>
                <a:rPr sz="1600" i="1" dirty="0" err="1"/>
                <a:t>университета</a:t>
              </a:r>
              <a:r>
                <a:rPr sz="1600" i="1" dirty="0"/>
                <a:t> </a:t>
              </a:r>
              <a:r>
                <a:rPr sz="1600" i="1" dirty="0" err="1"/>
                <a:t>повысяться</a:t>
              </a:r>
              <a:r>
                <a:rPr sz="1600" i="1" dirty="0"/>
                <a:t> и </a:t>
              </a:r>
              <a:r>
                <a:rPr sz="1600" i="1" dirty="0" err="1"/>
                <a:t>университет</a:t>
              </a:r>
              <a:r>
                <a:rPr sz="1600" i="1" dirty="0"/>
                <a:t> </a:t>
              </a:r>
              <a:r>
                <a:rPr sz="1600" i="1" dirty="0" err="1"/>
                <a:t>сможет</a:t>
              </a:r>
              <a:r>
                <a:rPr sz="1600" i="1" dirty="0"/>
                <a:t> </a:t>
              </a:r>
              <a:r>
                <a:rPr sz="1600" i="1" dirty="0" err="1"/>
                <a:t>заработать</a:t>
              </a:r>
              <a:r>
                <a:rPr sz="1600" i="1" dirty="0"/>
                <a:t> </a:t>
              </a:r>
              <a:r>
                <a:rPr sz="1600" i="1" dirty="0" err="1"/>
                <a:t>больше</a:t>
              </a:r>
              <a:r>
                <a:rPr sz="1600" i="1" dirty="0"/>
                <a:t> </a:t>
              </a:r>
              <a:r>
                <a:rPr sz="1600" i="1" dirty="0" err="1"/>
                <a:t>денежных</a:t>
              </a:r>
              <a:r>
                <a:rPr sz="1600" i="1" dirty="0"/>
                <a:t> </a:t>
              </a:r>
              <a:r>
                <a:rPr sz="1600" i="1" dirty="0" err="1"/>
                <a:t>средств</a:t>
              </a:r>
              <a:r>
                <a:rPr sz="1600" dirty="0"/>
                <a:t>.</a:t>
              </a:r>
              <a:endParaRPr sz="1600" dirty="0"/>
            </a:p>
            <a:p>
              <a:pPr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</p:txBody>
        </p:sp>
      </p:grpSp>
      <p:grpSp>
        <p:nvGrpSpPr>
          <p:cNvPr id="221" name="Google Shape;317;p37"/>
          <p:cNvGrpSpPr/>
          <p:nvPr/>
        </p:nvGrpSpPr>
        <p:grpSpPr>
          <a:xfrm>
            <a:off x="300036" y="3303186"/>
            <a:ext cx="3704702" cy="1440263"/>
            <a:chOff x="0" y="0"/>
            <a:chExt cx="3704700" cy="1176075"/>
          </a:xfrm>
        </p:grpSpPr>
        <p:sp>
          <p:nvSpPr>
            <p:cNvPr id="219" name="Закругленный прямоугольник"/>
            <p:cNvSpPr/>
            <p:nvPr/>
          </p:nvSpPr>
          <p:spPr>
            <a:xfrm>
              <a:off x="0" y="0"/>
              <a:ext cx="3704700" cy="1176075"/>
            </a:xfrm>
            <a:prstGeom prst="roundRect">
              <a:avLst>
                <a:gd name="adj" fmla="val 14378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20" name="Наша целевая аудитория – руководство ТюмГУ, следовательно каналами продвижения будут различные общественные движения и палаты,  на которых присутствует его руководство."/>
            <p:cNvSpPr txBox="1"/>
            <p:nvPr/>
          </p:nvSpPr>
          <p:spPr>
            <a:xfrm>
              <a:off x="54289" y="54289"/>
              <a:ext cx="3596121" cy="10303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>
              <a:lvl1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rPr sz="1400" b="1" dirty="0" err="1"/>
                <a:t>Наша</a:t>
              </a:r>
              <a:r>
                <a:rPr sz="1400" b="1" dirty="0"/>
                <a:t> </a:t>
              </a:r>
              <a:r>
                <a:rPr sz="1400" b="1" dirty="0" err="1"/>
                <a:t>целевая</a:t>
              </a:r>
              <a:r>
                <a:rPr sz="1400" b="1" dirty="0"/>
                <a:t> </a:t>
              </a:r>
              <a:r>
                <a:rPr sz="1400" b="1" dirty="0" err="1"/>
                <a:t>аудитория</a:t>
              </a:r>
              <a:r>
                <a:rPr sz="1400" b="1" dirty="0"/>
                <a:t> </a:t>
              </a:r>
              <a:r>
                <a:rPr sz="1400" dirty="0"/>
                <a:t>– </a:t>
              </a:r>
              <a:r>
                <a:rPr sz="1400" dirty="0" err="1"/>
                <a:t>руководство</a:t>
              </a:r>
              <a:r>
                <a:rPr sz="1400" dirty="0"/>
                <a:t> </a:t>
              </a:r>
              <a:r>
                <a:rPr sz="1400" dirty="0" err="1"/>
                <a:t>ТюмГУ</a:t>
              </a:r>
              <a:r>
                <a:rPr sz="1400" dirty="0"/>
                <a:t>, </a:t>
              </a:r>
              <a:r>
                <a:rPr sz="1400" dirty="0" err="1"/>
                <a:t>следовательно</a:t>
              </a:r>
              <a:r>
                <a:rPr sz="1400" dirty="0"/>
                <a:t> </a:t>
              </a:r>
              <a:r>
                <a:rPr sz="1400" dirty="0" err="1"/>
                <a:t>каналами</a:t>
              </a:r>
              <a:r>
                <a:rPr sz="1400" dirty="0"/>
                <a:t> </a:t>
              </a:r>
              <a:r>
                <a:rPr sz="1400" dirty="0" err="1"/>
                <a:t>продвижения</a:t>
              </a:r>
              <a:r>
                <a:rPr sz="1400" dirty="0"/>
                <a:t> </a:t>
              </a:r>
              <a:r>
                <a:rPr sz="1400" dirty="0" err="1"/>
                <a:t>будут</a:t>
              </a:r>
              <a:r>
                <a:rPr sz="1400" dirty="0"/>
                <a:t> </a:t>
              </a:r>
              <a:r>
                <a:rPr sz="1400" dirty="0" err="1"/>
                <a:t>различные</a:t>
              </a:r>
              <a:r>
                <a:rPr sz="1400" dirty="0"/>
                <a:t> </a:t>
              </a:r>
              <a:r>
                <a:rPr sz="1400" dirty="0" err="1"/>
                <a:t>общественные</a:t>
              </a:r>
              <a:r>
                <a:rPr sz="1400" dirty="0"/>
                <a:t> </a:t>
              </a:r>
              <a:r>
                <a:rPr sz="1400" dirty="0" err="1"/>
                <a:t>движения</a:t>
              </a:r>
              <a:r>
                <a:rPr sz="1400" dirty="0"/>
                <a:t> и </a:t>
              </a:r>
              <a:r>
                <a:rPr sz="1400" dirty="0" err="1"/>
                <a:t>палаты</a:t>
              </a:r>
              <a:r>
                <a:rPr sz="1400" dirty="0"/>
                <a:t>,  </a:t>
              </a:r>
              <a:r>
                <a:rPr sz="1400" dirty="0" err="1"/>
                <a:t>на</a:t>
              </a:r>
              <a:r>
                <a:rPr sz="1400" dirty="0"/>
                <a:t> </a:t>
              </a:r>
              <a:r>
                <a:rPr sz="1400" dirty="0" err="1"/>
                <a:t>которых</a:t>
              </a:r>
              <a:r>
                <a:rPr sz="1400" dirty="0"/>
                <a:t> </a:t>
              </a:r>
              <a:r>
                <a:rPr sz="1400" dirty="0" err="1"/>
                <a:t>присутствует</a:t>
              </a:r>
              <a:r>
                <a:rPr sz="1400" dirty="0"/>
                <a:t> </a:t>
              </a:r>
              <a:r>
                <a:rPr sz="1400" dirty="0" err="1"/>
                <a:t>его</a:t>
              </a:r>
              <a:r>
                <a:rPr sz="1400" dirty="0"/>
                <a:t> </a:t>
              </a:r>
              <a:r>
                <a:rPr sz="1400" dirty="0" err="1"/>
                <a:t>руководство</a:t>
              </a:r>
              <a:r>
                <a:rPr sz="1400" dirty="0"/>
                <a:t>.</a:t>
              </a:r>
              <a:endParaRPr sz="1400" dirty="0"/>
            </a:p>
          </p:txBody>
        </p:sp>
      </p:grpSp>
      <p:grpSp>
        <p:nvGrpSpPr>
          <p:cNvPr id="224" name="Google Shape;318;p37"/>
          <p:cNvGrpSpPr/>
          <p:nvPr/>
        </p:nvGrpSpPr>
        <p:grpSpPr>
          <a:xfrm>
            <a:off x="4337620" y="511775"/>
            <a:ext cx="4422594" cy="2654335"/>
            <a:chOff x="0" y="0"/>
            <a:chExt cx="4159528" cy="1690667"/>
          </a:xfrm>
        </p:grpSpPr>
        <p:sp>
          <p:nvSpPr>
            <p:cNvPr id="222" name="Закругленный прямоугольник"/>
            <p:cNvSpPr/>
            <p:nvPr/>
          </p:nvSpPr>
          <p:spPr>
            <a:xfrm>
              <a:off x="0" y="0"/>
              <a:ext cx="4159529" cy="1690668"/>
            </a:xfrm>
            <a:prstGeom prst="roundRect">
              <a:avLst>
                <a:gd name="adj" fmla="val 7737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23" name="Модель монетизации:…"/>
            <p:cNvSpPr txBox="1"/>
            <p:nvPr/>
          </p:nvSpPr>
          <p:spPr>
            <a:xfrm>
              <a:off x="42619" y="42619"/>
              <a:ext cx="4074290" cy="12633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noAutofit/>
            </a:bodyPr>
            <a:lstStyle/>
            <a:p>
              <a:pPr algn="ctr"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800" u="sng" dirty="0" err="1"/>
                <a:t>Модель</a:t>
              </a:r>
              <a:r>
                <a:rPr sz="1800" u="sng" dirty="0"/>
                <a:t> </a:t>
              </a:r>
              <a:r>
                <a:rPr sz="1800" u="sng" dirty="0" err="1"/>
                <a:t>монетизации</a:t>
              </a:r>
              <a:r>
                <a:rPr sz="1800" u="sng" dirty="0"/>
                <a:t>:</a:t>
              </a:r>
              <a:endParaRPr sz="1800" u="sng" dirty="0"/>
            </a:p>
            <a:p>
              <a:pPr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  <a:p>
              <a:pPr marL="314960" indent="-292100">
                <a:buClr>
                  <a:srgbClr val="FFFFFF"/>
                </a:buClr>
                <a:buSzPts val="1000"/>
                <a:buFont typeface="Arial" panose="020B0604020202020204"/>
                <a:buChar char="●"/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долгосрочное</a:t>
              </a:r>
              <a:r>
                <a:rPr sz="1600" dirty="0"/>
                <a:t> </a:t>
              </a:r>
              <a:r>
                <a:rPr sz="1600" dirty="0" err="1"/>
                <a:t>партнёрстве</a:t>
              </a:r>
              <a:r>
                <a:rPr sz="1600" dirty="0"/>
                <a:t> </a:t>
              </a:r>
              <a:r>
                <a:rPr sz="1600" dirty="0" err="1"/>
                <a:t>через</a:t>
              </a:r>
              <a:r>
                <a:rPr sz="1600" dirty="0"/>
                <a:t> </a:t>
              </a:r>
              <a:r>
                <a:rPr sz="1600" dirty="0" err="1"/>
                <a:t>механизм</a:t>
              </a:r>
              <a:r>
                <a:rPr sz="1600" dirty="0"/>
                <a:t> </a:t>
              </a:r>
              <a:r>
                <a:rPr sz="1600" dirty="0" err="1"/>
                <a:t>лицензирования</a:t>
              </a:r>
              <a:r>
                <a:rPr sz="1600" dirty="0"/>
                <a:t>.</a:t>
              </a:r>
              <a:endParaRPr sz="1600" dirty="0"/>
            </a:p>
            <a:p>
              <a:pPr marL="314960" indent="-292100">
                <a:buClr>
                  <a:srgbClr val="FFFFFF"/>
                </a:buClr>
                <a:buSzPts val="1000"/>
                <a:buFont typeface="Arial" panose="020B0604020202020204"/>
                <a:buChar char="●"/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Цена</a:t>
              </a:r>
              <a:r>
                <a:rPr sz="1600" dirty="0"/>
                <a:t> </a:t>
              </a:r>
              <a:r>
                <a:rPr sz="1600" dirty="0" err="1"/>
                <a:t>чат-бота</a:t>
              </a:r>
              <a:r>
                <a:rPr sz="1600" dirty="0"/>
                <a:t> </a:t>
              </a:r>
              <a:r>
                <a:rPr sz="1600" dirty="0" err="1"/>
                <a:t>будет</a:t>
              </a:r>
              <a:r>
                <a:rPr sz="1600" dirty="0"/>
                <a:t> </a:t>
              </a:r>
              <a:r>
                <a:rPr sz="1600" dirty="0" err="1"/>
                <a:t>зависеть</a:t>
              </a:r>
              <a:r>
                <a:rPr sz="1600" dirty="0"/>
                <a:t> </a:t>
              </a:r>
              <a:r>
                <a:rPr sz="1600" dirty="0" err="1"/>
                <a:t>от</a:t>
              </a:r>
              <a:r>
                <a:rPr sz="1600" dirty="0"/>
                <a:t> </a:t>
              </a:r>
              <a:r>
                <a:rPr sz="1600" dirty="0" err="1"/>
                <a:t>конечных</a:t>
              </a:r>
              <a:r>
                <a:rPr sz="1600" dirty="0"/>
                <a:t> </a:t>
              </a:r>
              <a:r>
                <a:rPr sz="1600" dirty="0" err="1"/>
                <a:t>затрат</a:t>
              </a:r>
              <a:r>
                <a:rPr sz="1600" dirty="0"/>
                <a:t>, </a:t>
              </a:r>
              <a:r>
                <a:rPr sz="1600" dirty="0" err="1"/>
                <a:t>которые</a:t>
              </a:r>
              <a:r>
                <a:rPr sz="1600" dirty="0"/>
                <a:t> </a:t>
              </a:r>
              <a:r>
                <a:rPr sz="1600" dirty="0" err="1"/>
                <a:t>будут</a:t>
              </a:r>
              <a:r>
                <a:rPr sz="1600" dirty="0"/>
                <a:t> </a:t>
              </a:r>
              <a:r>
                <a:rPr sz="1600" dirty="0" err="1"/>
                <a:t>произведены</a:t>
              </a:r>
              <a:r>
                <a:rPr sz="1600" dirty="0"/>
                <a:t> в </a:t>
              </a:r>
              <a:r>
                <a:rPr sz="1600" dirty="0" err="1"/>
                <a:t>ходе</a:t>
              </a:r>
              <a:r>
                <a:rPr sz="1600" dirty="0"/>
                <a:t> </a:t>
              </a:r>
              <a:r>
                <a:rPr sz="1600" dirty="0" err="1"/>
                <a:t>его</a:t>
              </a:r>
              <a:r>
                <a:rPr sz="1600" dirty="0"/>
                <a:t> </a:t>
              </a:r>
              <a:r>
                <a:rPr sz="1600" dirty="0" err="1"/>
                <a:t>реализации</a:t>
              </a:r>
              <a:r>
                <a:rPr sz="1600" dirty="0"/>
                <a:t> (</a:t>
              </a:r>
              <a:r>
                <a:rPr sz="1600" dirty="0" err="1"/>
                <a:t>итоговая</a:t>
              </a:r>
              <a:r>
                <a:rPr sz="1600" dirty="0"/>
                <a:t> </a:t>
              </a:r>
              <a:r>
                <a:rPr sz="1600" dirty="0" err="1"/>
                <a:t>цена</a:t>
              </a:r>
              <a:r>
                <a:rPr sz="1600" dirty="0"/>
                <a:t>: 1млн </a:t>
              </a:r>
              <a:r>
                <a:rPr sz="1600" dirty="0" err="1"/>
                <a:t>рублей</a:t>
              </a:r>
              <a:r>
                <a:rPr sz="1600" dirty="0"/>
                <a:t>)</a:t>
              </a:r>
              <a:endParaRPr sz="1600" dirty="0"/>
            </a:p>
            <a:p>
              <a:pPr marL="314960" indent="-292100">
                <a:spcBef>
                  <a:spcPts val="400"/>
                </a:spcBef>
                <a:buClr>
                  <a:srgbClr val="FFFFFF"/>
                </a:buClr>
                <a:buSzPts val="1000"/>
                <a:buFont typeface="Arial" panose="020B0604020202020204"/>
                <a:buChar char="●"/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/>
                <a:t>В </a:t>
              </a:r>
              <a:r>
                <a:rPr sz="1600" dirty="0" err="1"/>
                <a:t>дальнейшем</a:t>
              </a:r>
              <a:r>
                <a:rPr sz="1600" dirty="0"/>
                <a:t> </a:t>
              </a:r>
              <a:r>
                <a:rPr sz="1600" dirty="0" err="1"/>
                <a:t>можно</a:t>
              </a:r>
              <a:r>
                <a:rPr sz="1600" dirty="0"/>
                <a:t> </a:t>
              </a:r>
              <a:r>
                <a:rPr sz="1600" dirty="0" err="1"/>
                <a:t>расширить</a:t>
              </a:r>
              <a:r>
                <a:rPr sz="1600" dirty="0"/>
                <a:t> </a:t>
              </a:r>
              <a:r>
                <a:rPr sz="1600" dirty="0" err="1"/>
                <a:t>рынок</a:t>
              </a:r>
              <a:r>
                <a:rPr sz="1600" dirty="0"/>
                <a:t> </a:t>
              </a:r>
              <a:r>
                <a:rPr sz="1600" dirty="0" err="1"/>
                <a:t>нашего</a:t>
              </a:r>
              <a:r>
                <a:rPr sz="1600" dirty="0"/>
                <a:t> </a:t>
              </a:r>
              <a:r>
                <a:rPr sz="1600" dirty="0" err="1"/>
                <a:t>чат-бота</a:t>
              </a:r>
              <a:r>
                <a:rPr sz="1600" dirty="0"/>
                <a:t> </a:t>
              </a:r>
              <a:r>
                <a:rPr sz="1600" dirty="0" err="1"/>
                <a:t>другим</a:t>
              </a:r>
              <a:r>
                <a:rPr sz="1600" dirty="0"/>
                <a:t> </a:t>
              </a:r>
              <a:r>
                <a:rPr sz="1600" dirty="0" err="1"/>
                <a:t>вузам</a:t>
              </a:r>
              <a:r>
                <a:rPr sz="1600" dirty="0"/>
                <a:t> и </a:t>
              </a:r>
              <a:r>
                <a:rPr sz="1600" dirty="0" err="1"/>
                <a:t>школам</a:t>
              </a:r>
              <a:r>
                <a:rPr sz="1600" dirty="0"/>
                <a:t>.</a:t>
              </a:r>
              <a:endParaRPr sz="1600" dirty="0"/>
            </a:p>
          </p:txBody>
        </p:sp>
      </p:grpSp>
      <p:grpSp>
        <p:nvGrpSpPr>
          <p:cNvPr id="227" name="Google Shape;319;p37"/>
          <p:cNvGrpSpPr/>
          <p:nvPr/>
        </p:nvGrpSpPr>
        <p:grpSpPr>
          <a:xfrm>
            <a:off x="4205872" y="3546073"/>
            <a:ext cx="4812397" cy="1487033"/>
            <a:chOff x="0" y="0"/>
            <a:chExt cx="4598400" cy="1073414"/>
          </a:xfrm>
        </p:grpSpPr>
        <p:sp>
          <p:nvSpPr>
            <p:cNvPr id="225" name="Закругленный прямоугольник"/>
            <p:cNvSpPr/>
            <p:nvPr/>
          </p:nvSpPr>
          <p:spPr>
            <a:xfrm>
              <a:off x="0" y="0"/>
              <a:ext cx="4598400" cy="933186"/>
            </a:xfrm>
            <a:prstGeom prst="roundRect">
              <a:avLst>
                <a:gd name="adj" fmla="val 14378"/>
              </a:avLst>
            </a:prstGeom>
            <a:noFill/>
            <a:ln w="9525" cap="flat">
              <a:solidFill>
                <a:srgbClr val="3F98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26" name="Партнёры: Тюменский Государственный Университет.…"/>
            <p:cNvSpPr txBox="1"/>
            <p:nvPr/>
          </p:nvSpPr>
          <p:spPr>
            <a:xfrm>
              <a:off x="44060" y="44060"/>
              <a:ext cx="4510279" cy="102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2" tIns="91422" rIns="91422" bIns="91422" numCol="1" anchor="t">
              <a:spAutoFit/>
            </a:bodyPr>
            <a:lstStyle/>
            <a:p>
              <a:pPr>
                <a:spcBef>
                  <a:spcPts val="400"/>
                </a:spcBef>
                <a:defRPr sz="1000" b="1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Партнёры</a:t>
              </a:r>
              <a:r>
                <a:rPr sz="1600" b="0" dirty="0"/>
                <a:t>: </a:t>
              </a:r>
              <a:r>
                <a:rPr sz="1600" b="0" dirty="0" err="1"/>
                <a:t>Тюменский</a:t>
              </a:r>
              <a:r>
                <a:rPr sz="1600" b="0" dirty="0"/>
                <a:t> </a:t>
              </a:r>
              <a:r>
                <a:rPr sz="1600" b="0" dirty="0" err="1"/>
                <a:t>Государственный</a:t>
              </a:r>
              <a:r>
                <a:rPr sz="1600" b="0" dirty="0"/>
                <a:t> </a:t>
              </a:r>
              <a:r>
                <a:rPr sz="1600" b="0" dirty="0" err="1"/>
                <a:t>Университет</a:t>
              </a:r>
              <a:r>
                <a:rPr sz="1600" b="0" dirty="0"/>
                <a:t>.</a:t>
              </a:r>
              <a:endParaRPr sz="1600" b="0" dirty="0"/>
            </a:p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Общественная</a:t>
              </a:r>
              <a:r>
                <a:rPr sz="1600" dirty="0"/>
                <a:t> </a:t>
              </a:r>
              <a:r>
                <a:rPr sz="1600" dirty="0" err="1"/>
                <a:t>Молодёжная</a:t>
              </a:r>
              <a:r>
                <a:rPr sz="1600" dirty="0"/>
                <a:t> </a:t>
              </a:r>
              <a:r>
                <a:rPr sz="1600" dirty="0" err="1"/>
                <a:t>Палата</a:t>
              </a:r>
              <a:r>
                <a:rPr sz="1600" dirty="0"/>
                <a:t> - </a:t>
              </a:r>
              <a:r>
                <a:rPr sz="1600" dirty="0" err="1"/>
                <a:t>для</a:t>
              </a:r>
              <a:r>
                <a:rPr sz="1600" dirty="0"/>
                <a:t> </a:t>
              </a:r>
              <a:r>
                <a:rPr sz="1600" dirty="0" err="1"/>
                <a:t>рекомендации</a:t>
              </a:r>
              <a:r>
                <a:rPr sz="1600" dirty="0"/>
                <a:t> и </a:t>
              </a:r>
              <a:r>
                <a:rPr sz="1600" dirty="0" err="1"/>
                <a:t>продвижения</a:t>
              </a:r>
              <a:r>
                <a:rPr sz="1600" dirty="0"/>
                <a:t> </a:t>
              </a:r>
              <a:r>
                <a:rPr sz="1600" dirty="0" err="1"/>
                <a:t>нашего</a:t>
              </a:r>
              <a:r>
                <a:rPr sz="1600" dirty="0"/>
                <a:t> </a:t>
              </a:r>
              <a:r>
                <a:rPr sz="1600" dirty="0" err="1"/>
                <a:t>продукта</a:t>
              </a:r>
              <a:r>
                <a:rPr sz="1600" dirty="0"/>
                <a:t>.</a:t>
              </a:r>
              <a:endParaRPr sz="1600" dirty="0"/>
            </a:p>
            <a:p>
              <a:pPr>
                <a:spcBef>
                  <a:spcPts val="400"/>
                </a:spcBef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dirty="0"/>
            </a:p>
          </p:txBody>
        </p: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324;p38"/>
          <p:cNvSpPr txBox="1"/>
          <p:nvPr/>
        </p:nvSpPr>
        <p:spPr>
          <a:xfrm>
            <a:off x="198755" y="116205"/>
            <a:ext cx="292671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</a:rPr>
              <a:t>план реализации</a:t>
            </a:r>
            <a:endParaRPr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0" name="Google Shape;326;p38"/>
          <p:cNvSpPr/>
          <p:nvPr/>
        </p:nvSpPr>
        <p:spPr>
          <a:xfrm>
            <a:off x="2249805" y="760095"/>
            <a:ext cx="4147820" cy="3907155"/>
          </a:xfrm>
          <a:prstGeom prst="roundRect">
            <a:avLst>
              <a:gd name="adj" fmla="val 7737"/>
            </a:avLst>
          </a:prstGeom>
          <a:ln>
            <a:solidFill>
              <a:srgbClr val="3F98FF"/>
            </a:solidFill>
          </a:ln>
        </p:spPr>
        <p:txBody>
          <a:bodyPr lIns="0" tIns="0" rIns="0" bIns="0"/>
          <a:lstStyle/>
          <a:p/>
        </p:txBody>
      </p:sp>
      <p:sp>
        <p:nvSpPr>
          <p:cNvPr id="2" name="Текстовое поле 1"/>
          <p:cNvSpPr txBox="1"/>
          <p:nvPr/>
        </p:nvSpPr>
        <p:spPr>
          <a:xfrm>
            <a:off x="2386330" y="850265"/>
            <a:ext cx="4011295" cy="37465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Функции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модули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,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которые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должны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войти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MVP: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Базовый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бот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,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принимающий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текстовые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запросы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студентов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Модуль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поиска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ru-RU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информации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ключевым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словам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Простая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база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данных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с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информацией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об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университете.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Простейший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-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модуль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для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анализа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подбора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релевантных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решений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Возможность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уточнения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(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бот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задаёт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дополнительные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вопросы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,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если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неполный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).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Моментальное уведомление об изменениях в расписании.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Возможность видеть кто отправил сообщение в мессенджер.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Получать сводку по всем группам и потоку(</a:t>
            </a:r>
            <a:r>
              <a:rPr kumimoji="0" lang="ru-RU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преподователю</a:t>
            </a: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)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Выставлять дополнительные напоминания</a:t>
            </a:r>
            <a:endParaRPr kumimoji="0" lang="ru-RU" altLang="en-US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Получение актуального календаря из системы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Modeus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Что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можно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оставить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на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потом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: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Персонализация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рекомендаций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на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основе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истории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запросов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студента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нтерфейс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для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администратора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Поддержка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голосовых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запросов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мультиязычности</a:t>
            </a:r>
            <a:r>
              <a:rPr kumimoji="0" lang="en-US" altLang="ru-RU" sz="1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.</a:t>
            </a: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ru-RU" sz="1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334;p39"/>
          <p:cNvSpPr txBox="1"/>
          <p:nvPr/>
        </p:nvSpPr>
        <p:spPr>
          <a:xfrm>
            <a:off x="198755" y="116205"/>
            <a:ext cx="2005330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ресурсы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14625" y="484903"/>
            <a:ext cx="45945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Helvetica" panose="020B0604020202020204" pitchFamily="34" charset="0"/>
                <a:cs typeface="Arial Unicode MS" panose="020B0604020202020204" pitchFamily="34" charset="-128"/>
              </a:rPr>
              <a:t>Минимальная команда (гонорары после запуска)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292860" y="828730"/>
          <a:ext cx="5566411" cy="34860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91413"/>
                <a:gridCol w="909250"/>
                <a:gridCol w="1363874"/>
                <a:gridCol w="1601874"/>
              </a:tblGrid>
              <a:tr h="732920"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Роль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Кол-во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Ставка после запуска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Аванс на жизнь (на 6 мес)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85"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Project Manager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Arial Unicode MS" panose="020B0604020202020204" pitchFamily="34" charset="-128"/>
                        </a:rPr>
                        <a:t>2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Arial Unicode MS" panose="020B0604020202020204" pitchFamily="34" charset="-128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15% от прибыли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150 000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0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85"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AI-разработчик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Arial Unicode MS" panose="020B0604020202020204" pitchFamily="34" charset="-128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20% от прибыли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200 000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0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85"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Fullstack-разработчик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Arial Unicode MS" panose="020B0604020202020204" pitchFamily="34" charset="-128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15% от прибыли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150 000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0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85"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UX/UI-дизайнер (на </a:t>
                      </a:r>
                      <a:r>
                        <a:rPr lang="en-US" sz="12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аутсорсе</a:t>
                      </a:r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100 000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0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85"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Итого по команде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3+1</a:t>
                      </a:r>
                      <a:endParaRPr lang="en-US" sz="7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50% от прибыли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147892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600 000</a:t>
                      </a:r>
                      <a:endParaRPr lang="en-US" sz="7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47892" marR="0" marT="92432" marB="924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553" y="557293"/>
          <a:ext cx="4355064" cy="40670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52200"/>
                <a:gridCol w="2002864"/>
              </a:tblGrid>
              <a:tr h="6228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Статья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Стоимость за 6 месяцев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0369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08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Хостинг (дешёвый VPS)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30 000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0369" marR="0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3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OpenAI API (экономный режим)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50 000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0369" marR="0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Домены, SSL-сертификаты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5 000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0369" marR="0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82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Итого</a:t>
                      </a:r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 по инфраструктуре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0369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85 000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0369" marR="0" marT="125231" marB="12523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572000" y="1096627"/>
          <a:ext cx="4355064" cy="1991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4765"/>
                <a:gridCol w="1530299"/>
              </a:tblGrid>
              <a:tr h="4687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Статья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Стоимость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Figma</a:t>
                      </a:r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 (дизайн)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Notion/Trello (управление)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5 000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Итого по инструментам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15 000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8590" y="192366"/>
            <a:ext cx="45720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 Unicode MS" panose="020B0604020202020204" pitchFamily="34" charset="-128"/>
                <a:cs typeface="Times New Roman" panose="02020603050405020304" charset="0"/>
              </a:rPr>
              <a:t>Инфраструктура </a:t>
            </a:r>
            <a:r>
              <a:rPr lang="en-US" sz="1400" b="1" u="sng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 Unicode MS" panose="020B0604020202020204" pitchFamily="34" charset="-128"/>
                <a:cs typeface="Times New Roman" panose="02020603050405020304" charset="0"/>
              </a:rPr>
              <a:t>(</a:t>
            </a:r>
            <a:r>
              <a:rPr lang="ru-RU" sz="1400" b="1" u="sng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 Unicode MS" panose="020B0604020202020204" pitchFamily="34" charset="-128"/>
                <a:cs typeface="Times New Roman" panose="02020603050405020304" charset="0"/>
              </a:rPr>
              <a:t>минимально необходимая</a:t>
            </a:r>
            <a:r>
              <a:rPr lang="en-US" sz="1400" b="1" u="sng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 Unicode MS" panose="020B0604020202020204" pitchFamily="34" charset="-128"/>
                <a:cs typeface="Times New Roman" panose="02020603050405020304" charset="0"/>
              </a:rPr>
              <a:t>)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83630" y="674550"/>
            <a:ext cx="324612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 Unicode MS" panose="020B0604020202020204" pitchFamily="34" charset="-128"/>
                <a:cs typeface="Times New Roman" panose="02020603050405020304" charset="0"/>
              </a:rPr>
              <a:t>Инструменты и сервисы</a:t>
            </a:r>
            <a:endParaRPr lang="en-US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6208" y="590550"/>
          <a:ext cx="4011930" cy="1981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823"/>
                <a:gridCol w="1582107"/>
              </a:tblGrid>
              <a:tr h="3986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Статья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Сумма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Налоги, </a:t>
                      </a:r>
                      <a:endParaRPr lang="ru-RU" sz="16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непредвиденные платежи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100 000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6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Итого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100 000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23872" y="834390"/>
          <a:ext cx="4614863" cy="1493520"/>
        </p:xfrm>
        <a:graphic>
          <a:graphicData uri="http://schemas.openxmlformats.org/drawingml/2006/table">
            <a:tbl>
              <a:tblPr firstRow="1" firstCol="1" bandRow="1">
                <a:solidFill>
                  <a:schemeClr val="tx1"/>
                </a:solidFill>
                <a:tableStyleId>{5940675A-B579-460E-94D1-54222C63F5DA}</a:tableStyleId>
              </a:tblPr>
              <a:tblGrid>
                <a:gridCol w="2815567"/>
                <a:gridCol w="179929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Статья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Сумма</a:t>
                      </a:r>
                      <a:endParaRPr lang="en-US" sz="1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Регистрация ИП/ООО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50 000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8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Итого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50 000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78329" y="3059430"/>
          <a:ext cx="4752975" cy="14935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78790"/>
                <a:gridCol w="147418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Статья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Сумма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704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Пилот в 1-2 вузах (партнёрство)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150 </a:t>
                      </a:r>
                      <a:r>
                        <a:rPr lang="en-US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  <a:endParaRPr lang="en-US" sz="1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Итого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0" marR="20320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cs typeface="Times New Roman" panose="02020603050405020304" charset="0"/>
                        </a:rPr>
                        <a:t>150 000</a:t>
                      </a:r>
                      <a:endParaRPr lang="en-US" sz="1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Helvetica Neue"/>
                        <a:cs typeface="Times New Roman" panose="02020603050405020304" charset="0"/>
                      </a:endParaRPr>
                    </a:p>
                  </a:txBody>
                  <a:tcPr marL="203200" marR="0" marT="127000" marB="127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74560" y="846806"/>
          <a:ext cx="4077009" cy="34498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73002"/>
                <a:gridCol w="1504007"/>
              </a:tblGrid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Категория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Сумма (руб.)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174301" marT="108938" marB="108938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Команда (аванс)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600 000</a:t>
                      </a:r>
                      <a:endParaRPr lang="en-US" sz="9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Инфраструктура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85 000</a:t>
                      </a:r>
                      <a:endParaRPr lang="en-US" sz="9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Инструменты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15 000</a:t>
                      </a:r>
                      <a:endParaRPr lang="en-US" sz="9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Непредвиденные расходы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100 000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Юридическое оформление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50 000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Маркетинг</a:t>
                      </a:r>
                      <a:endParaRPr lang="en-US" sz="9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150 000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7">
                <a:tc>
                  <a:txBody>
                    <a:bodyPr/>
                    <a:lstStyle/>
                    <a:p>
                      <a:r>
                        <a:rPr lang="en-US" sz="14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Общая сумма</a:t>
                      </a:r>
                      <a:endParaRPr lang="en-US" sz="9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0" marR="174301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1 000 000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Neue"/>
                        <a:ea typeface="Helvetica Neue"/>
                        <a:cs typeface="Helvetica Neue"/>
                      </a:endParaRPr>
                    </a:p>
                  </a:txBody>
                  <a:tcPr marL="174301" marR="0" marT="108938" marB="108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440921" y="264131"/>
            <a:ext cx="22621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en-US" sz="2000" b="1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Helvetica" panose="020B0604020202020204" pitchFamily="34" charset="0"/>
                <a:cs typeface="Arial Unicode MS" panose="020B0604020202020204" pitchFamily="34" charset="-128"/>
              </a:rPr>
              <a:t>Итоговая смета</a:t>
            </a:r>
            <a:r>
              <a:rPr kumimoji="0" lang="ru-RU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Helvetica" panose="020B0604020202020204" pitchFamily="34" charset="0"/>
                <a:cs typeface="Arial Unicode MS" panose="020B0604020202020204" pitchFamily="34" charset="-128"/>
              </a:rPr>
              <a:t>:</a:t>
            </a:r>
            <a:endParaRPr kumimoji="0" lang="ru-RU" alt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7390" y="282506"/>
            <a:ext cx="5474970" cy="4399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ПРОЕКТ: Умный помощник для студентов и преподавателей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endParaRPr lang="ru-RU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СРОК: 6 месяцев (01.12.2024 - 23.03.2025)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endParaRPr lang="ru-RU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МЕСЯЦ 1 (декабрь):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Проектирование БД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Дизайн-макеты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Начало разработки ядра бота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МЕСЯЦ 2 (январь):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✓ Интеграция с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Modeus</a:t>
            </a:r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Чат-интерфейс для студентов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AI-модуль (NLP)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МЕСЯЦ 3 (февраль):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Интерфейс для преподавателей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Модуль уведомлений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Начало интеграции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МЕСЯЦ 4-6 (март):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Тестирование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Исправление ошибок </a:t>
            </a:r>
            <a:endParaRPr lang="ru-RU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✓ Запуск MVP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Google Shape;326;p38"/>
          <p:cNvSpPr/>
          <p:nvPr/>
        </p:nvSpPr>
        <p:spPr>
          <a:xfrm>
            <a:off x="1808199" y="173797"/>
            <a:ext cx="5474970" cy="4509913"/>
          </a:xfrm>
          <a:prstGeom prst="roundRect">
            <a:avLst>
              <a:gd name="adj" fmla="val 7737"/>
            </a:avLst>
          </a:prstGeom>
          <a:ln>
            <a:solidFill>
              <a:srgbClr val="3F98FF"/>
            </a:solidFill>
          </a:ln>
        </p:spPr>
        <p:txBody>
          <a:bodyPr lIns="0" tIns="0" rIns="0" bIns="0"/>
          <a:lstStyle/>
          <a:p/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361;p41"/>
          <p:cNvSpPr txBox="1"/>
          <p:nvPr/>
        </p:nvSpPr>
        <p:spPr>
          <a:xfrm>
            <a:off x="198755" y="116205"/>
            <a:ext cx="198437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результаты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46" name="Google Shape;364;p41"/>
          <p:cNvGrpSpPr/>
          <p:nvPr/>
        </p:nvGrpSpPr>
        <p:grpSpPr>
          <a:xfrm>
            <a:off x="2212427" y="681990"/>
            <a:ext cx="4595211" cy="4215669"/>
            <a:chOff x="1664487" y="-719973"/>
            <a:chExt cx="4000500" cy="3533750"/>
          </a:xfrm>
        </p:grpSpPr>
        <p:sp>
          <p:nvSpPr>
            <p:cNvPr id="244" name="Закругленный прямоугольник"/>
            <p:cNvSpPr/>
            <p:nvPr/>
          </p:nvSpPr>
          <p:spPr>
            <a:xfrm>
              <a:off x="1664487" y="-719973"/>
              <a:ext cx="4000500" cy="3533750"/>
            </a:xfrm>
            <a:prstGeom prst="roundRect">
              <a:avLst>
                <a:gd name="adj" fmla="val 7737"/>
              </a:avLst>
            </a:prstGeom>
            <a:noFill/>
            <a:ln w="9525" cap="flat">
              <a:solidFill>
                <a:srgbClr val="EC664C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</a:p>
          </p:txBody>
        </p:sp>
        <p:sp>
          <p:nvSpPr>
            <p:cNvPr id="245" name="Еженедельная активная аудитория (WAU): 500+ уникальных студентов еженедельно обращаются к чат-боту для консультации по учебному плану или курсам.…"/>
            <p:cNvSpPr txBox="1"/>
            <p:nvPr/>
          </p:nvSpPr>
          <p:spPr>
            <a:xfrm>
              <a:off x="1772381" y="-643279"/>
              <a:ext cx="3892606" cy="34570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91424" tIns="91424" rIns="91424" bIns="91424" numCol="1" anchor="t">
              <a:spAutoFit/>
            </a:bodyPr>
            <a:lstStyle/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Еженедельная</a:t>
              </a:r>
              <a:r>
                <a:rPr sz="1600" dirty="0"/>
                <a:t> </a:t>
              </a:r>
              <a:r>
                <a:rPr sz="1600" dirty="0" err="1"/>
                <a:t>активная</a:t>
              </a:r>
              <a:r>
                <a:rPr sz="1600" dirty="0"/>
                <a:t> </a:t>
              </a:r>
              <a:r>
                <a:rPr sz="1600" dirty="0" err="1"/>
                <a:t>аудитория</a:t>
              </a:r>
              <a:r>
                <a:rPr sz="1600" dirty="0"/>
                <a:t> (WAU): </a:t>
              </a:r>
              <a:r>
                <a:rPr lang="ru-RU" sz="1600" dirty="0"/>
                <a:t>5</a:t>
              </a:r>
              <a:r>
                <a:rPr sz="1600" dirty="0"/>
                <a:t>00+ </a:t>
              </a:r>
              <a:r>
                <a:rPr sz="1600" dirty="0" err="1"/>
                <a:t>уникальных</a:t>
              </a:r>
              <a:r>
                <a:rPr sz="1600" dirty="0"/>
                <a:t> </a:t>
              </a:r>
              <a:r>
                <a:rPr sz="1600" dirty="0" err="1"/>
                <a:t>студентов</a:t>
              </a:r>
              <a:r>
                <a:rPr sz="1600" dirty="0"/>
                <a:t> </a:t>
              </a:r>
              <a:r>
                <a:rPr sz="1600" dirty="0" err="1"/>
                <a:t>еженедельно</a:t>
              </a:r>
              <a:r>
                <a:rPr sz="1600" dirty="0"/>
                <a:t> </a:t>
              </a:r>
              <a:r>
                <a:rPr sz="1600" dirty="0" err="1"/>
                <a:t>обращаются</a:t>
              </a:r>
              <a:r>
                <a:rPr sz="1600" dirty="0"/>
                <a:t> к </a:t>
              </a:r>
              <a:r>
                <a:rPr sz="1600" dirty="0" err="1"/>
                <a:t>чат-боту</a:t>
              </a:r>
              <a:r>
                <a:rPr sz="1600" dirty="0"/>
                <a:t> </a:t>
              </a:r>
              <a:r>
                <a:rPr sz="1600" dirty="0" err="1"/>
                <a:t>для</a:t>
              </a:r>
              <a:r>
                <a:rPr sz="1600" dirty="0"/>
                <a:t> </a:t>
              </a:r>
              <a:r>
                <a:rPr sz="1600" dirty="0" err="1"/>
                <a:t>консультации</a:t>
              </a:r>
              <a:r>
                <a:rPr sz="1600" dirty="0"/>
                <a:t> </a:t>
              </a:r>
              <a:r>
                <a:rPr sz="1600" dirty="0" err="1"/>
                <a:t>по</a:t>
              </a:r>
              <a:r>
                <a:rPr sz="1600" dirty="0"/>
                <a:t> </a:t>
              </a:r>
              <a:r>
                <a:rPr sz="1600" dirty="0" err="1"/>
                <a:t>учебному</a:t>
              </a:r>
              <a:r>
                <a:rPr sz="1600" dirty="0"/>
                <a:t> </a:t>
              </a:r>
              <a:r>
                <a:rPr sz="1600" dirty="0" err="1"/>
                <a:t>плану</a:t>
              </a:r>
              <a:r>
                <a:rPr sz="1600" dirty="0"/>
                <a:t> </a:t>
              </a:r>
              <a:r>
                <a:rPr sz="1600" dirty="0" err="1"/>
                <a:t>или</a:t>
              </a:r>
              <a:r>
                <a:rPr sz="1600" dirty="0"/>
                <a:t> </a:t>
              </a:r>
              <a:r>
                <a:rPr lang="ru-RU" sz="1600" dirty="0"/>
                <a:t>получению иной информации</a:t>
              </a:r>
              <a:r>
                <a:rPr sz="1600" dirty="0"/>
                <a:t>.</a:t>
              </a:r>
              <a:endParaRPr sz="1600" dirty="0"/>
            </a:p>
            <a:p>
              <a:pPr>
                <a:defRPr sz="10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sz="1600" dirty="0"/>
            </a:p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Среднее</a:t>
              </a:r>
              <a:r>
                <a:rPr sz="1600" dirty="0"/>
                <a:t> </a:t>
              </a:r>
              <a:r>
                <a:rPr sz="1600" dirty="0" err="1"/>
                <a:t>время</a:t>
              </a:r>
              <a:r>
                <a:rPr sz="1600" dirty="0"/>
                <a:t> </a:t>
              </a:r>
              <a:r>
                <a:rPr sz="1600" dirty="0" err="1"/>
                <a:t>на</a:t>
              </a:r>
              <a:r>
                <a:rPr sz="1600" dirty="0"/>
                <a:t> </a:t>
              </a:r>
              <a:r>
                <a:rPr sz="1600" dirty="0" err="1"/>
                <a:t>консультацию</a:t>
              </a:r>
              <a:r>
                <a:rPr sz="1600" dirty="0"/>
                <a:t>: ≤ 5 </a:t>
              </a:r>
              <a:r>
                <a:rPr sz="1600" dirty="0" err="1"/>
                <a:t>минут</a:t>
              </a:r>
              <a:r>
                <a:rPr sz="1600" dirty="0"/>
                <a:t> </a:t>
              </a:r>
              <a:r>
                <a:rPr lang="ru-RU" sz="1600" dirty="0"/>
                <a:t>- </a:t>
              </a:r>
              <a:r>
                <a:rPr sz="1600" dirty="0" err="1"/>
                <a:t>среднее</a:t>
              </a:r>
              <a:r>
                <a:rPr sz="1600" dirty="0"/>
                <a:t> </a:t>
              </a:r>
              <a:r>
                <a:rPr sz="1600" dirty="0" err="1"/>
                <a:t>время</a:t>
              </a:r>
              <a:r>
                <a:rPr sz="1600" dirty="0"/>
                <a:t> </a:t>
              </a:r>
              <a:r>
                <a:rPr sz="1600" dirty="0" err="1"/>
                <a:t>от</a:t>
              </a:r>
              <a:r>
                <a:rPr sz="1600" dirty="0"/>
                <a:t> </a:t>
              </a:r>
              <a:r>
                <a:rPr sz="1600" dirty="0" err="1"/>
                <a:t>начала</a:t>
              </a:r>
              <a:r>
                <a:rPr sz="1600" dirty="0"/>
                <a:t> </a:t>
              </a:r>
              <a:r>
                <a:rPr sz="1600" dirty="0" err="1"/>
                <a:t>диалога</a:t>
              </a:r>
              <a:r>
                <a:rPr sz="1600" dirty="0"/>
                <a:t> </a:t>
              </a:r>
              <a:r>
                <a:rPr sz="1600" dirty="0" err="1"/>
                <a:t>до</a:t>
              </a:r>
              <a:r>
                <a:rPr sz="1600" dirty="0"/>
                <a:t> </a:t>
              </a:r>
              <a:r>
                <a:rPr sz="1600" dirty="0" err="1"/>
                <a:t>получения</a:t>
              </a:r>
              <a:r>
                <a:rPr sz="1600" dirty="0"/>
                <a:t> </a:t>
              </a:r>
              <a:r>
                <a:rPr sz="1600" dirty="0" err="1"/>
                <a:t>студентом</a:t>
              </a:r>
              <a:r>
                <a:rPr sz="1600" dirty="0"/>
                <a:t> </a:t>
              </a:r>
              <a:r>
                <a:rPr sz="1600" dirty="0" err="1"/>
                <a:t>готового</a:t>
              </a:r>
              <a:r>
                <a:rPr sz="1600" dirty="0"/>
                <a:t> </a:t>
              </a:r>
              <a:r>
                <a:rPr sz="1600" dirty="0" err="1"/>
                <a:t>плана</a:t>
              </a:r>
              <a:r>
                <a:rPr sz="1600" dirty="0"/>
                <a:t> </a:t>
              </a:r>
              <a:r>
                <a:rPr sz="1600" dirty="0" err="1"/>
                <a:t>или</a:t>
              </a:r>
              <a:r>
                <a:rPr sz="1600" dirty="0"/>
                <a:t> </a:t>
              </a:r>
              <a:r>
                <a:rPr sz="1600" dirty="0" err="1"/>
                <a:t>ответа</a:t>
              </a:r>
              <a:r>
                <a:rPr sz="1600" dirty="0"/>
                <a:t>.</a:t>
              </a:r>
              <a:endParaRPr sz="1600" dirty="0"/>
            </a:p>
            <a:p>
              <a:pPr>
                <a:defRPr sz="1000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sz="1600" dirty="0"/>
            </a:p>
            <a:p>
              <a:pPr>
                <a:defRPr sz="1000">
                  <a:solidFill>
                    <a:srgbClr val="FFFFFF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sz="1600" dirty="0" err="1"/>
                <a:t>Конверсия</a:t>
              </a:r>
              <a:r>
                <a:rPr sz="1600" dirty="0"/>
                <a:t> в </a:t>
              </a:r>
              <a:r>
                <a:rPr sz="1600" dirty="0" err="1"/>
                <a:t>целевое</a:t>
              </a:r>
              <a:r>
                <a:rPr sz="1600" dirty="0"/>
                <a:t> </a:t>
              </a:r>
              <a:r>
                <a:rPr sz="1600" dirty="0" err="1"/>
                <a:t>действие</a:t>
              </a:r>
              <a:r>
                <a:rPr sz="1600" dirty="0"/>
                <a:t>: </a:t>
              </a:r>
              <a:r>
                <a:rPr lang="ru-RU" sz="1600" dirty="0"/>
                <a:t>4</a:t>
              </a:r>
              <a:r>
                <a:rPr sz="1600" dirty="0"/>
                <a:t>0% </a:t>
              </a:r>
              <a:r>
                <a:rPr sz="1600" dirty="0" err="1"/>
                <a:t>пользователей</a:t>
              </a:r>
              <a:r>
                <a:rPr sz="1600" dirty="0"/>
                <a:t>, </a:t>
              </a:r>
              <a:r>
                <a:rPr sz="1600" dirty="0" err="1"/>
                <a:t>получивших</a:t>
              </a:r>
              <a:r>
                <a:rPr sz="1600" dirty="0"/>
                <a:t> </a:t>
              </a:r>
              <a:r>
                <a:rPr sz="1600" dirty="0" err="1"/>
                <a:t>рекомендацию</a:t>
              </a:r>
              <a:r>
                <a:rPr sz="1600" dirty="0"/>
                <a:t>, в </a:t>
              </a:r>
              <a:r>
                <a:rPr sz="1600" dirty="0" err="1"/>
                <a:t>течение</a:t>
              </a:r>
              <a:r>
                <a:rPr sz="1600" dirty="0"/>
                <a:t> 2 </a:t>
              </a:r>
              <a:r>
                <a:rPr sz="1600" dirty="0" err="1"/>
                <a:t>недель</a:t>
              </a:r>
              <a:r>
                <a:rPr sz="1600" dirty="0"/>
                <a:t> </a:t>
              </a:r>
              <a:r>
                <a:rPr sz="1600" dirty="0" err="1"/>
                <a:t>записываются</a:t>
              </a:r>
              <a:r>
                <a:rPr sz="1600" dirty="0"/>
                <a:t> </a:t>
              </a:r>
              <a:r>
                <a:rPr sz="1600" dirty="0" err="1"/>
                <a:t>на</a:t>
              </a:r>
              <a:r>
                <a:rPr sz="1600" dirty="0"/>
                <a:t> </a:t>
              </a:r>
              <a:r>
                <a:rPr sz="1600" dirty="0" err="1"/>
                <a:t>рекомендованный</a:t>
              </a:r>
              <a:r>
                <a:rPr sz="1600" dirty="0"/>
                <a:t> </a:t>
              </a:r>
              <a:r>
                <a:rPr sz="1600" dirty="0" err="1"/>
                <a:t>курс</a:t>
              </a:r>
              <a:r>
                <a:rPr sz="1600" dirty="0"/>
                <a:t>/</a:t>
              </a:r>
              <a:r>
                <a:rPr sz="1600" dirty="0" err="1"/>
                <a:t>электив</a:t>
              </a:r>
              <a:r>
                <a:rPr sz="1600" dirty="0"/>
                <a:t> </a:t>
              </a:r>
              <a:r>
                <a:rPr sz="1600" dirty="0" err="1"/>
                <a:t>или</a:t>
              </a:r>
              <a:r>
                <a:rPr sz="1600" dirty="0"/>
                <a:t> </a:t>
              </a:r>
              <a:r>
                <a:rPr sz="1600" dirty="0" err="1"/>
                <a:t>используют</a:t>
              </a:r>
              <a:r>
                <a:rPr sz="1600" dirty="0"/>
                <a:t> </a:t>
              </a:r>
              <a:r>
                <a:rPr sz="1600" dirty="0" err="1"/>
                <a:t>сгенерированный</a:t>
              </a:r>
              <a:r>
                <a:rPr sz="1600" dirty="0"/>
                <a:t> </a:t>
              </a:r>
              <a:r>
                <a:rPr sz="1600" dirty="0" err="1"/>
                <a:t>план</a:t>
              </a:r>
              <a:r>
                <a:rPr lang="ru-RU" sz="1600" dirty="0"/>
                <a:t> для решения задач, а так же не пропускают дополнительные или основные встречи.</a:t>
              </a:r>
              <a:endParaRPr lang="ru-RU" sz="1600" dirty="0"/>
            </a:p>
          </p:txBody>
        </p: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361;p41"/>
          <p:cNvSpPr txBox="1"/>
          <p:nvPr/>
        </p:nvSpPr>
        <p:spPr>
          <a:xfrm>
            <a:off x="198755" y="116205"/>
            <a:ext cx="1984375" cy="565785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>
            <a:lvl1pPr>
              <a:defRPr sz="2500" b="1">
                <a:solidFill>
                  <a:srgbClr val="434343"/>
                </a:solidFill>
              </a:defRPr>
            </a:lvl1pPr>
          </a:lstStyle>
          <a:p>
            <a:r>
              <a:rPr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результаты</a:t>
            </a:r>
            <a:endParaRPr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8" name="Снижение когнитивной нагрузки и стресса при выборе. Студенты перестают ощущать себя &quot;потерянными&quot; в учебном плане. Исчезает пассивное ожидание и прокрастинация, вызванные страхом сделать неправильный выбор.…"/>
          <p:cNvSpPr txBox="1"/>
          <p:nvPr/>
        </p:nvSpPr>
        <p:spPr>
          <a:xfrm>
            <a:off x="953295" y="926095"/>
            <a:ext cx="7237410" cy="3641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91422" tIns="91422" rIns="91422" bIns="91422" numCol="1" anchor="t">
            <a:spAutoFit/>
          </a:bodyPr>
          <a:lstStyle/>
          <a:p>
            <a:pPr>
              <a:spcBef>
                <a:spcPts val="10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Снижение</a:t>
            </a:r>
            <a:r>
              <a:rPr sz="1600" dirty="0"/>
              <a:t> </a:t>
            </a:r>
            <a:r>
              <a:rPr sz="1600" dirty="0" err="1"/>
              <a:t>когнитивной</a:t>
            </a:r>
            <a:r>
              <a:rPr sz="1600" dirty="0"/>
              <a:t> </a:t>
            </a:r>
            <a:r>
              <a:rPr sz="1600" dirty="0" err="1"/>
              <a:t>нагрузки</a:t>
            </a:r>
            <a:r>
              <a:rPr sz="1600" dirty="0"/>
              <a:t> и </a:t>
            </a:r>
            <a:r>
              <a:rPr sz="1600" dirty="0" err="1"/>
              <a:t>стресса</a:t>
            </a:r>
            <a:r>
              <a:rPr sz="1600" dirty="0"/>
              <a:t> </a:t>
            </a:r>
            <a:r>
              <a:rPr lang="ru-RU" sz="1600" dirty="0"/>
              <a:t>во время учебы</a:t>
            </a:r>
            <a:r>
              <a:rPr sz="1600" dirty="0"/>
              <a:t>. </a:t>
            </a:r>
            <a:r>
              <a:rPr sz="1600" dirty="0" err="1"/>
              <a:t>Студенты</a:t>
            </a:r>
            <a:r>
              <a:rPr sz="1600" dirty="0"/>
              <a:t> </a:t>
            </a:r>
            <a:r>
              <a:rPr sz="1600" dirty="0" err="1"/>
              <a:t>перестают</a:t>
            </a:r>
            <a:r>
              <a:rPr sz="1600" dirty="0"/>
              <a:t> </a:t>
            </a:r>
            <a:r>
              <a:rPr sz="1600" dirty="0" err="1"/>
              <a:t>ощущать</a:t>
            </a:r>
            <a:r>
              <a:rPr sz="1600" dirty="0"/>
              <a:t> </a:t>
            </a:r>
            <a:r>
              <a:rPr sz="1600" dirty="0" err="1"/>
              <a:t>себя</a:t>
            </a:r>
            <a:r>
              <a:rPr sz="1600" dirty="0"/>
              <a:t> "</a:t>
            </a:r>
            <a:r>
              <a:rPr sz="1600" dirty="0" err="1"/>
              <a:t>потерянными</a:t>
            </a:r>
            <a:r>
              <a:rPr sz="1600" dirty="0"/>
              <a:t>" в </a:t>
            </a:r>
            <a:r>
              <a:rPr sz="1600" dirty="0" err="1"/>
              <a:t>учебном</a:t>
            </a:r>
            <a:r>
              <a:rPr sz="1600" dirty="0"/>
              <a:t> </a:t>
            </a:r>
            <a:r>
              <a:rPr sz="1600" dirty="0" err="1"/>
              <a:t>плане</a:t>
            </a:r>
            <a:r>
              <a:rPr sz="1600" dirty="0"/>
              <a:t>. </a:t>
            </a:r>
            <a:r>
              <a:rPr sz="1600" dirty="0" err="1"/>
              <a:t>Исчезает</a:t>
            </a:r>
            <a:r>
              <a:rPr sz="1600" dirty="0"/>
              <a:t> </a:t>
            </a:r>
            <a:r>
              <a:rPr sz="1600" dirty="0" err="1"/>
              <a:t>пассивное</a:t>
            </a:r>
            <a:r>
              <a:rPr sz="1600" dirty="0"/>
              <a:t> </a:t>
            </a:r>
            <a:r>
              <a:rPr sz="1600" dirty="0" err="1"/>
              <a:t>ожидание</a:t>
            </a:r>
            <a:r>
              <a:rPr sz="1600" dirty="0"/>
              <a:t> и </a:t>
            </a:r>
            <a:r>
              <a:rPr sz="1600" dirty="0" err="1"/>
              <a:t>прокрастинация</a:t>
            </a:r>
            <a:r>
              <a:rPr sz="1600" dirty="0"/>
              <a:t>, </a:t>
            </a:r>
            <a:r>
              <a:rPr sz="1600" dirty="0" err="1"/>
              <a:t>вызванные</a:t>
            </a:r>
            <a:r>
              <a:rPr sz="1600" dirty="0"/>
              <a:t> </a:t>
            </a:r>
            <a:r>
              <a:rPr sz="1600" dirty="0" err="1"/>
              <a:t>страхом</a:t>
            </a:r>
            <a:r>
              <a:rPr sz="1600" dirty="0"/>
              <a:t> </a:t>
            </a:r>
            <a:r>
              <a:rPr sz="1600" dirty="0" err="1"/>
              <a:t>сделать</a:t>
            </a:r>
            <a:r>
              <a:rPr sz="1600" dirty="0"/>
              <a:t> </a:t>
            </a:r>
            <a:r>
              <a:rPr sz="1600" dirty="0" err="1"/>
              <a:t>неправильный</a:t>
            </a:r>
            <a:r>
              <a:rPr sz="1600" dirty="0"/>
              <a:t> </a:t>
            </a:r>
            <a:r>
              <a:rPr sz="1600" dirty="0" err="1"/>
              <a:t>выбор</a:t>
            </a:r>
            <a:r>
              <a:rPr lang="ru-RU" sz="1600" dirty="0"/>
              <a:t> или получить </a:t>
            </a:r>
            <a:r>
              <a:rPr lang="ru-RU" sz="1600" dirty="0" err="1"/>
              <a:t>некореектную</a:t>
            </a:r>
            <a:r>
              <a:rPr lang="ru-RU" sz="1600" dirty="0"/>
              <a:t> информацию</a:t>
            </a:r>
            <a:r>
              <a:rPr sz="1600" dirty="0"/>
              <a:t>.</a:t>
            </a:r>
            <a:endParaRPr sz="1600" dirty="0"/>
          </a:p>
          <a:p>
            <a:pPr>
              <a:spcBef>
                <a:spcPts val="10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Формирование</a:t>
            </a:r>
            <a:r>
              <a:rPr sz="1600" dirty="0"/>
              <a:t> </a:t>
            </a:r>
            <a:r>
              <a:rPr sz="1600" dirty="0" err="1"/>
              <a:t>культуры</a:t>
            </a:r>
            <a:r>
              <a:rPr sz="1600" dirty="0"/>
              <a:t> </a:t>
            </a:r>
            <a:r>
              <a:rPr lang="ru-RU" sz="1600" dirty="0"/>
              <a:t>осознанного </a:t>
            </a:r>
            <a:r>
              <a:rPr sz="1600" dirty="0" err="1"/>
              <a:t>принятия</a:t>
            </a:r>
            <a:r>
              <a:rPr sz="1600" dirty="0"/>
              <a:t> </a:t>
            </a:r>
            <a:r>
              <a:rPr sz="1600" dirty="0" err="1"/>
              <a:t>образовательных</a:t>
            </a:r>
            <a:r>
              <a:rPr sz="1600" dirty="0"/>
              <a:t> </a:t>
            </a:r>
            <a:r>
              <a:rPr sz="1600" dirty="0" err="1"/>
              <a:t>решений</a:t>
            </a:r>
            <a:r>
              <a:rPr sz="1600" dirty="0"/>
              <a:t>. </a:t>
            </a:r>
            <a:r>
              <a:rPr sz="1600" dirty="0" err="1"/>
              <a:t>Студенты</a:t>
            </a:r>
            <a:r>
              <a:rPr sz="1600" dirty="0"/>
              <a:t> </a:t>
            </a:r>
            <a:r>
              <a:rPr sz="1600" dirty="0" err="1"/>
              <a:t>начинают</a:t>
            </a:r>
            <a:r>
              <a:rPr sz="1600" dirty="0"/>
              <a:t> </a:t>
            </a:r>
            <a:r>
              <a:rPr sz="1600" dirty="0" err="1"/>
              <a:t>доверять</a:t>
            </a:r>
            <a:r>
              <a:rPr sz="1600" dirty="0"/>
              <a:t> </a:t>
            </a:r>
            <a:r>
              <a:rPr sz="1600" dirty="0" err="1"/>
              <a:t>не</a:t>
            </a:r>
            <a:r>
              <a:rPr sz="1600" dirty="0"/>
              <a:t> </a:t>
            </a:r>
            <a:r>
              <a:rPr sz="1600" dirty="0" err="1"/>
              <a:t>только</a:t>
            </a:r>
            <a:r>
              <a:rPr sz="1600" dirty="0"/>
              <a:t> </a:t>
            </a:r>
            <a:r>
              <a:rPr sz="1600" dirty="0" err="1"/>
              <a:t>советам</a:t>
            </a:r>
            <a:r>
              <a:rPr sz="1600" dirty="0"/>
              <a:t> </a:t>
            </a:r>
            <a:r>
              <a:rPr sz="1600" dirty="0" err="1"/>
              <a:t>друзей</a:t>
            </a:r>
            <a:r>
              <a:rPr sz="1600" dirty="0"/>
              <a:t> </a:t>
            </a:r>
            <a:r>
              <a:rPr sz="1600" dirty="0" err="1"/>
              <a:t>или</a:t>
            </a:r>
            <a:r>
              <a:rPr sz="1600" dirty="0"/>
              <a:t> </a:t>
            </a:r>
            <a:r>
              <a:rPr sz="1600" dirty="0" err="1"/>
              <a:t>интуиции</a:t>
            </a:r>
            <a:r>
              <a:rPr sz="1600" dirty="0"/>
              <a:t>, а </a:t>
            </a:r>
            <a:r>
              <a:rPr sz="1600" dirty="0" err="1"/>
              <a:t>структурированным</a:t>
            </a:r>
            <a:r>
              <a:rPr sz="1600" dirty="0"/>
              <a:t> </a:t>
            </a:r>
            <a:r>
              <a:rPr sz="1600" dirty="0" err="1"/>
              <a:t>данным</a:t>
            </a:r>
            <a:r>
              <a:rPr sz="1600" dirty="0"/>
              <a:t> и </a:t>
            </a:r>
            <a:r>
              <a:rPr sz="1600" dirty="0" err="1"/>
              <a:t>алгоритмам</a:t>
            </a:r>
            <a:r>
              <a:rPr sz="1600" dirty="0"/>
              <a:t>, </a:t>
            </a:r>
            <a:r>
              <a:rPr sz="1600" dirty="0" err="1"/>
              <a:t>которые</a:t>
            </a:r>
            <a:r>
              <a:rPr sz="1600" dirty="0"/>
              <a:t> </a:t>
            </a:r>
            <a:r>
              <a:rPr sz="1600" dirty="0" err="1"/>
              <a:t>учитывают</a:t>
            </a:r>
            <a:r>
              <a:rPr sz="1600" dirty="0"/>
              <a:t> </a:t>
            </a:r>
            <a:r>
              <a:rPr sz="1600" dirty="0" err="1"/>
              <a:t>их</a:t>
            </a:r>
            <a:r>
              <a:rPr sz="1600" dirty="0"/>
              <a:t> </a:t>
            </a:r>
            <a:r>
              <a:rPr sz="1600" dirty="0" err="1"/>
              <a:t>успеваемость</a:t>
            </a:r>
            <a:r>
              <a:rPr sz="1600" dirty="0"/>
              <a:t> и </a:t>
            </a:r>
            <a:r>
              <a:rPr sz="1600" dirty="0" err="1"/>
              <a:t>карьерные</a:t>
            </a:r>
            <a:r>
              <a:rPr sz="1600" dirty="0"/>
              <a:t> </a:t>
            </a:r>
            <a:r>
              <a:rPr sz="1600" dirty="0" err="1"/>
              <a:t>цели</a:t>
            </a:r>
            <a:r>
              <a:rPr lang="ru-RU" sz="1600" dirty="0"/>
              <a:t> и </a:t>
            </a:r>
            <a:r>
              <a:rPr lang="ru-RU" sz="1600" dirty="0" err="1"/>
              <a:t>основывются</a:t>
            </a:r>
            <a:r>
              <a:rPr lang="ru-RU" sz="1600" dirty="0"/>
              <a:t> на базе университета</a:t>
            </a:r>
            <a:r>
              <a:rPr sz="1600" dirty="0"/>
              <a:t>.</a:t>
            </a:r>
            <a:endParaRPr sz="1600" dirty="0"/>
          </a:p>
          <a:p>
            <a:pPr>
              <a:spcBef>
                <a:spcPts val="1000"/>
              </a:spcBef>
              <a:defRPr sz="10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pPr>
            <a:r>
              <a:rPr sz="1600" dirty="0" err="1"/>
              <a:t>Повышение</a:t>
            </a:r>
            <a:r>
              <a:rPr sz="1600" dirty="0"/>
              <a:t> </a:t>
            </a:r>
            <a:r>
              <a:rPr sz="1600" dirty="0" err="1"/>
              <a:t>осознанности</a:t>
            </a:r>
            <a:r>
              <a:rPr sz="1600" dirty="0"/>
              <a:t> и </a:t>
            </a:r>
            <a:r>
              <a:rPr sz="1600" dirty="0" err="1"/>
              <a:t>проактивности</a:t>
            </a:r>
            <a:r>
              <a:rPr sz="1600" dirty="0"/>
              <a:t> в </a:t>
            </a:r>
            <a:r>
              <a:rPr sz="1600" dirty="0" err="1"/>
              <a:t>построении</a:t>
            </a:r>
            <a:r>
              <a:rPr sz="1600" dirty="0"/>
              <a:t> </a:t>
            </a:r>
            <a:r>
              <a:rPr sz="1600" dirty="0" err="1"/>
              <a:t>индивидуальной</a:t>
            </a:r>
            <a:r>
              <a:rPr sz="1600" dirty="0"/>
              <a:t> </a:t>
            </a:r>
            <a:r>
              <a:rPr sz="1600" dirty="0" err="1"/>
              <a:t>траектории</a:t>
            </a:r>
            <a:r>
              <a:rPr sz="1600" dirty="0"/>
              <a:t>. </a:t>
            </a:r>
            <a:r>
              <a:rPr sz="1600" dirty="0" err="1"/>
              <a:t>Студент</a:t>
            </a:r>
            <a:r>
              <a:rPr sz="1600" dirty="0"/>
              <a:t> </a:t>
            </a:r>
            <a:r>
              <a:rPr sz="1600" dirty="0" err="1"/>
              <a:t>из</a:t>
            </a:r>
            <a:r>
              <a:rPr sz="1600" dirty="0"/>
              <a:t> </a:t>
            </a:r>
            <a:r>
              <a:rPr sz="1600" dirty="0" err="1"/>
              <a:t>пассивного</a:t>
            </a:r>
            <a:r>
              <a:rPr lang="ru-RU" sz="1600" dirty="0"/>
              <a:t> </a:t>
            </a:r>
            <a:r>
              <a:rPr sz="1600" dirty="0"/>
              <a:t>"</a:t>
            </a:r>
            <a:r>
              <a:rPr sz="1600" dirty="0" err="1"/>
              <a:t>слушателя</a:t>
            </a:r>
            <a:r>
              <a:rPr sz="1600" dirty="0"/>
              <a:t>"  </a:t>
            </a:r>
            <a:r>
              <a:rPr sz="1600" dirty="0" err="1"/>
              <a:t>превращается</a:t>
            </a:r>
            <a:r>
              <a:rPr sz="1600" dirty="0"/>
              <a:t> в </a:t>
            </a:r>
            <a:r>
              <a:rPr sz="1600" dirty="0" err="1"/>
              <a:t>активного</a:t>
            </a:r>
            <a:r>
              <a:rPr sz="1600" dirty="0"/>
              <a:t> "</a:t>
            </a:r>
            <a:r>
              <a:rPr sz="1600" dirty="0" err="1"/>
              <a:t>архитектора</a:t>
            </a:r>
            <a:r>
              <a:rPr sz="1600" dirty="0"/>
              <a:t>" </a:t>
            </a:r>
            <a:r>
              <a:rPr sz="1600" dirty="0" err="1"/>
              <a:t>своего</a:t>
            </a:r>
            <a:r>
              <a:rPr sz="1600" dirty="0"/>
              <a:t> </a:t>
            </a:r>
            <a:r>
              <a:rPr sz="1600" dirty="0" err="1"/>
              <a:t>образования</a:t>
            </a:r>
            <a:r>
              <a:rPr sz="1600" dirty="0"/>
              <a:t>, </a:t>
            </a:r>
            <a:r>
              <a:rPr sz="1600" dirty="0" err="1"/>
              <a:t>так</a:t>
            </a:r>
            <a:r>
              <a:rPr sz="1600" dirty="0"/>
              <a:t> </a:t>
            </a:r>
            <a:r>
              <a:rPr sz="1600" dirty="0" err="1"/>
              <a:t>как</a:t>
            </a:r>
            <a:r>
              <a:rPr sz="1600" dirty="0"/>
              <a:t> </a:t>
            </a:r>
            <a:r>
              <a:rPr sz="1600" dirty="0" err="1"/>
              <a:t>видит</a:t>
            </a:r>
            <a:r>
              <a:rPr sz="1600" dirty="0"/>
              <a:t> </a:t>
            </a:r>
            <a:r>
              <a:rPr sz="1600" dirty="0" err="1"/>
              <a:t>четкую</a:t>
            </a:r>
            <a:r>
              <a:rPr sz="1600" dirty="0"/>
              <a:t> </a:t>
            </a:r>
            <a:r>
              <a:rPr sz="1600" dirty="0" err="1"/>
              <a:t>связь</a:t>
            </a:r>
            <a:r>
              <a:rPr sz="1600" dirty="0"/>
              <a:t> </a:t>
            </a:r>
            <a:r>
              <a:rPr sz="1600" dirty="0" err="1"/>
              <a:t>между</a:t>
            </a:r>
            <a:r>
              <a:rPr sz="1600" dirty="0"/>
              <a:t> </a:t>
            </a:r>
            <a:r>
              <a:rPr sz="1600" dirty="0" err="1"/>
              <a:t>своими</a:t>
            </a:r>
            <a:r>
              <a:rPr sz="1600" dirty="0"/>
              <a:t> </a:t>
            </a:r>
            <a:r>
              <a:rPr sz="1600" dirty="0" err="1"/>
              <a:t>действиями</a:t>
            </a:r>
            <a:r>
              <a:rPr sz="1600" dirty="0"/>
              <a:t>  и </a:t>
            </a:r>
            <a:r>
              <a:rPr sz="1600" dirty="0" err="1"/>
              <a:t>будущим</a:t>
            </a:r>
            <a:r>
              <a:rPr sz="1600" dirty="0"/>
              <a:t> </a:t>
            </a:r>
            <a:r>
              <a:rPr sz="1600" dirty="0" err="1"/>
              <a:t>результатом</a:t>
            </a:r>
            <a:r>
              <a:rPr sz="1600" dirty="0"/>
              <a:t>.</a:t>
            </a:r>
            <a:br>
              <a:rPr sz="1600" dirty="0"/>
            </a:br>
            <a:endParaRPr sz="1600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2635250" y="2320290"/>
            <a:ext cx="4030980" cy="50355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charset="0"/>
                <a:ea typeface="+mn-ea"/>
                <a:cs typeface="Times New Roman" panose="02020603050405020304" charset="0"/>
                <a:sym typeface="Arial" panose="020B0604020202020204"/>
              </a:rPr>
              <a:t>Спасибо за внимание!</a:t>
            </a:r>
            <a:endParaRPr kumimoji="0" lang="ru-RU" altLang="en-US" sz="32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charset="0"/>
              <a:ea typeface="+mn-ea"/>
              <a:cs typeface="Times New Roman" panose="02020603050405020304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13952</Words>
  <Application>WPS Presentation</Application>
  <PresentationFormat>Экран (16:9)</PresentationFormat>
  <Paragraphs>549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SimSun</vt:lpstr>
      <vt:lpstr>Wingdings</vt:lpstr>
      <vt:lpstr>Arial</vt:lpstr>
      <vt:lpstr>Times New Roman</vt:lpstr>
      <vt:lpstr>Times New Roman</vt:lpstr>
      <vt:lpstr>Carlito</vt:lpstr>
      <vt:lpstr>Segoe Print</vt:lpstr>
      <vt:lpstr>Microsoft YaHei</vt:lpstr>
      <vt:lpstr>Arial Unicode MS</vt:lpstr>
      <vt:lpstr>Helvetica</vt:lpstr>
      <vt:lpstr>Arial Unicode MS</vt:lpstr>
      <vt:lpstr>Helvetica Neue</vt:lpstr>
      <vt:lpstr>Roboto</vt:lpstr>
      <vt:lpstr>Simple Light</vt:lpstr>
      <vt:lpstr>Выполнили: Гарбуза Дмитрий  Строева Юлия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На каком курсе вы обучаетесь?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Чорная</dc:creator>
  <cp:lastModifiedBy>qwerty</cp:lastModifiedBy>
  <cp:revision>25</cp:revision>
  <dcterms:created xsi:type="dcterms:W3CDTF">2025-11-06T20:22:00Z</dcterms:created>
  <dcterms:modified xsi:type="dcterms:W3CDTF">2025-11-10T09:26:28Z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5CAA2F45ED4D426F8214B680B93BA1A6_13</vt:lpwstr>
  </property>
  <property fmtid="{D5CDD505-2E9C-101B-9397-08002B2CF9AE}" pid="3" name="KSOProductBuildVer">
    <vt:lpwstr>1049-12.2.0.23155</vt:lpwstr>
  </property>
</Properties>
</file>