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Light" panose="000004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q/7cXjP/UpM5/Tqd6mORQdnmQ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FEB180-E9A8-4B60-925D-8556587483C6}" v="427" dt="2025-11-04T20:29:38.913"/>
    <p1510:client id="{F33AA926-243A-49B7-B403-8B5D34DDB8D0}" v="1476" dt="2025-11-04T21:46:40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FDA739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Лого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67261" y="4475135"/>
            <a:ext cx="4599716" cy="680186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13897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13895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131664" y="2026805"/>
            <a:ext cx="4287000" cy="1267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8750">
              <a:lnSpc>
                <a:spcPct val="115000"/>
              </a:lnSpc>
              <a:spcBef>
                <a:spcPts val="1200"/>
              </a:spcBef>
              <a:buSzPts val="1050"/>
            </a:pPr>
            <a:r>
              <a:rPr lang="ru-RU" sz="1050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</a:rPr>
              <a:t>Создание доступных вендинговых аппаратов, продающих свежую еду - от горячих блюд до холодных напитков. Они решают проблему питания студентов в ходе учебного дня. Достигнуто это будет широким ассортиментом и доступностью автоматов.</a:t>
            </a:r>
            <a:endParaRPr lang="ru-RU" sz="1050" b="0" i="0" u="none" strike="noStrike" cap="none" dirty="0">
              <a:solidFill>
                <a:schemeClr val="dk1"/>
              </a:solidFill>
              <a:latin typeface="Montserrat Light"/>
              <a:ea typeface="Montserrat Light"/>
              <a:cs typeface="Montserrat Light"/>
            </a:endParaRPr>
          </a:p>
        </p:txBody>
      </p:sp>
      <p:sp>
        <p:nvSpPr>
          <p:cNvPr id="61" name="Google Shape;61;p1"/>
          <p:cNvSpPr txBox="1">
            <a:spLocks noGrp="1"/>
          </p:cNvSpPr>
          <p:nvPr>
            <p:ph type="ctrTitle"/>
          </p:nvPr>
        </p:nvSpPr>
        <p:spPr>
          <a:xfrm>
            <a:off x="181980" y="310794"/>
            <a:ext cx="4399457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ru-RU" sz="2400" b="1" dirty="0">
                <a:solidFill>
                  <a:srgbClr val="9F00FF"/>
                </a:solidFill>
                <a:latin typeface="Montserrat"/>
                <a:sym typeface="Montserrat"/>
              </a:rPr>
              <a:t>Автоматизация точек вендинга</a:t>
            </a:r>
            <a:endParaRPr lang="ru-RU" dirty="0"/>
          </a:p>
        </p:txBody>
      </p:sp>
      <p:sp>
        <p:nvSpPr>
          <p:cNvPr id="62" name="Google Shape;62;p1"/>
          <p:cNvSpPr txBox="1"/>
          <p:nvPr/>
        </p:nvSpPr>
        <p:spPr>
          <a:xfrm>
            <a:off x="260778" y="169620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 чем проект</a:t>
            </a:r>
            <a:endParaRPr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/>
            <a:r>
              <a:rPr lang="ru-RU" sz="1200" dirty="0" err="1">
                <a:latin typeface="Montserrat Light"/>
                <a:ea typeface="Montserrat Light"/>
                <a:cs typeface="Montserrat Light"/>
              </a:rPr>
              <a:t>Уржунцев</a:t>
            </a:r>
            <a:r>
              <a:rPr lang="ru-RU" sz="1200" dirty="0">
                <a:latin typeface="Montserrat Light"/>
                <a:ea typeface="Montserrat Light"/>
                <a:cs typeface="Montserrat Light"/>
              </a:rPr>
              <a:t> Глеб Юрьевич</a:t>
            </a:r>
            <a:br>
              <a:rPr lang="ru-RU" sz="1200" b="0" i="0" u="none" strike="noStrike" cap="none" dirty="0">
                <a:latin typeface="Montserrat Light"/>
                <a:ea typeface="Montserrat Light"/>
                <a:cs typeface="Montserrat Light"/>
              </a:rPr>
            </a:br>
            <a:r>
              <a:rPr lang="ru-RU" sz="1200" dirty="0">
                <a:latin typeface="Montserrat Light"/>
                <a:ea typeface="Montserrat Light"/>
                <a:cs typeface="Montserrat Light"/>
                <a:sym typeface="Montserrat Light"/>
              </a:rPr>
              <a:t>+7 999 006 66 28</a:t>
            </a:r>
            <a:endParaRPr lang="ru-RU" sz="9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0800" y="4534663"/>
            <a:ext cx="1448725" cy="5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0793" y="99196"/>
            <a:ext cx="1738225" cy="13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 title="УлГТУ.png"/>
          <p:cNvPicPr preferRelativeResize="0"/>
          <p:nvPr/>
        </p:nvPicPr>
        <p:blipFill rotWithShape="1">
          <a:blip r:embed="rId6">
            <a:alphaModFix/>
          </a:blip>
          <a:srcRect l="20710" t="26523" r="24541" b="37406"/>
          <a:stretch/>
        </p:blipFill>
        <p:spPr>
          <a:xfrm>
            <a:off x="4705425" y="2447225"/>
            <a:ext cx="1803600" cy="118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 t="35549" b="33612"/>
          <a:stretch/>
        </p:blipFill>
        <p:spPr>
          <a:xfrm>
            <a:off x="6750600" y="2355981"/>
            <a:ext cx="2361925" cy="7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83100" y="29335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Студенты УлГТУ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Нехватка питания или его недоступность. Например из-за короткой перемены и отсутствия столовых или других вендинговых аппаратов поблизости, студенты могут пропустить обед.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449851" y="324813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Вендинговый аппарат: умный торговый автомат с пищей.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Венд. аппарат можно расставлять где угодно и они раздают пищу.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С гарантированным питанием студенты смогут эффективнее работать на лекциях, семинарах и лабораторных работах.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Tech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2963538" y="4247483"/>
            <a:ext cx="6004193" cy="346551"/>
          </a:xfrm>
          <a:prstGeom prst="wedgeRectCallout">
            <a:avLst>
              <a:gd name="adj1" fmla="val -25469"/>
              <a:gd name="adj2" fmla="val -47485"/>
            </a:avLst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lin ang="5400012" scaled="0"/>
          </a:gradFill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ru-RU"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тади</a:t>
            </a:r>
            <a:r>
              <a:rPr lang="ru-RU" sz="15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я -</a:t>
            </a:r>
            <a:r>
              <a:rPr lang="ru-RU"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15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тести</a:t>
            </a:r>
            <a:r>
              <a:rPr lang="ru-RU"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рование идей</a:t>
            </a:r>
            <a:endParaRPr sz="11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Рынок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strategy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В корпусах и других помещениях УлГТУ.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SOM=11,88 млн рублей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ТАМ=98,1 млрд рублей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https://marketing.rbc.ru/articles/16121/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5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Другие компании вендинговых аппаратов и столовые.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Потому, что в наши аппараты автономны и имеют встроенные интеллектуальные датчики, греющие и охлаждающие еду.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None-market Competitive Advantage 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Customers sources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B2G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Инновационная бизнес модель.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Вендинговый аппарат.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Партнёры - фабрика-кухня.</a:t>
            </a:r>
            <a:endParaRPr sz="20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>
                <a:latin typeface="Montserrat Light"/>
                <a:ea typeface="Montserrat Light"/>
                <a:cs typeface="Montserrat Light"/>
                <a:sym typeface="Montserrat Light"/>
              </a:rPr>
              <a:t>Соцсети, реклама, расположение.</a:t>
            </a: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449851" y="3248139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Actions of the client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 Light"/>
                <a:ea typeface="Montserrat Light"/>
                <a:cs typeface="Montserrat Light"/>
                <a:sym typeface="Montserrat Light"/>
              </a:rPr>
              <a:t>Unit Economics - прогноз для проектов на стадии MVP, идеи</a:t>
            </a:r>
            <a:endParaRPr sz="4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2809300" y="1244312"/>
            <a:ext cx="6169500" cy="3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CAC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APC - 21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 Light"/>
              <a:buChar char="●"/>
            </a:pP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AvPrice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- 150 рублей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55600">
              <a:buSzPts val="2000"/>
              <a:buFont typeface="Montserrat Light"/>
              <a:buChar char="●"/>
            </a:pPr>
            <a:r>
              <a:rPr lang="ru-RU" sz="20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COGs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(период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- месяц) - 56 500 рублей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 сложных бизнес моделей - по каждой аудитории в виде инфографики 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Планы на 3 года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План проекта:</a:t>
            </a:r>
          </a:p>
          <a:p>
            <a:pPr marL="533400" indent="-457200"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Теоретическая веха</a:t>
            </a:r>
          </a:p>
          <a:p>
            <a:pPr marL="533400" indent="-457200">
              <a:buSzPts val="2400"/>
              <a:buAutoNum type="arabicPeriod"/>
            </a:pP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Изготовительная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веха</a:t>
            </a:r>
          </a:p>
          <a:p>
            <a:pPr marL="533400" indent="-457200"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Практическая веха</a:t>
            </a:r>
          </a:p>
          <a:p>
            <a:pPr marL="76200">
              <a:buSzPts val="2400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Результаты после достижения каждой вехи:</a:t>
            </a:r>
          </a:p>
          <a:p>
            <a:pPr marL="533400" indent="-457200"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Разработан чертёж аппарата, далее нужно будет найти способ изготовления.</a:t>
            </a:r>
          </a:p>
          <a:p>
            <a:pPr marL="533400" indent="-457200"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Найден способ изготовления аппарата, осталось установить аппарат.</a:t>
            </a:r>
          </a:p>
          <a:p>
            <a:pPr marL="533400" indent="-457200">
              <a:buSzPts val="2400"/>
              <a:buAutoNum type="arabicPeriod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Аппарат установлен, проект завершён.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440671" y="1586428"/>
            <a:ext cx="1949986" cy="11457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Hard skills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8" name="Google Shape;128;p9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Лера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Воротилина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- лидер</a:t>
            </a:r>
            <a:endParaRPr lang="ru-RU" dirty="0">
              <a:ea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Уржунцев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Глеб - заместитель лидера</a:t>
            </a:r>
            <a:endParaRPr lang="ru-RU" dirty="0"/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Адиля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Ислямова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- 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соц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эксперт </a:t>
            </a: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Илья Леушкин -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задумщик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идей</a:t>
            </a: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Карина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Хохорина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- логист</a:t>
            </a: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Наша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компентенция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укреплена наставничеством Инны Семечко во время планировки проекта.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Запрос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2809300" y="1244312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Запрос на инвестиции - УлГТУ, они часто одобряют проекты студентов и всячески помогают.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партнерства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 - кампании по производству еды и аппаратов для создания первых вендинговых машин и обеспечения их едой.</a:t>
            </a:r>
            <a:endParaRPr sz="14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Запрос на поиск экспертизы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- некоторые личности в УлГТУ или наставники.</a:t>
            </a:r>
            <a:endParaRPr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440671" y="1586428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opportunity backlog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311700" y="14793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3108238" y="218515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Благодарним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 вас</a:t>
            </a: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за внимание и желаем вам хорошего питания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 err="1">
                <a:latin typeface="Montserrat Light"/>
                <a:ea typeface="Montserrat Light"/>
                <a:cs typeface="Montserrat Light"/>
              </a:rPr>
              <a:t>Уржунцев</a:t>
            </a:r>
            <a:r>
              <a:rPr lang="ru-RU" sz="2000" dirty="0">
                <a:latin typeface="Montserrat Light"/>
                <a:ea typeface="Montserrat Light"/>
                <a:cs typeface="Montserrat Light"/>
              </a:rPr>
              <a:t> Глеб Юрьевич</a:t>
            </a:r>
            <a:endParaRPr lang="ru-RU" sz="20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  <a:cs typeface="Montserrat Light"/>
              </a:rPr>
              <a:t>+</a:t>
            </a:r>
            <a:r>
              <a:rPr lang="ru-RU" sz="2000" dirty="0">
                <a:latin typeface="Montserrat Light"/>
                <a:ea typeface="Montserrat Light"/>
              </a:rPr>
              <a:t>7 999 006 66 28</a:t>
            </a:r>
            <a:endParaRPr lang="ru-RU" sz="2000" dirty="0">
              <a:latin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dirty="0">
                <a:latin typeface="Montserrat Light"/>
                <a:ea typeface="Montserrat Light"/>
              </a:rPr>
              <a:t>Почта: g4ver100@gmail.com</a:t>
            </a:r>
            <a:endParaRPr lang="ru-RU" sz="2000" dirty="0">
              <a:latin typeface="Montserrat Light"/>
              <a:ea typeface="Montserrat Light"/>
              <a:sym typeface="Montserrat Light"/>
            </a:endParaRPr>
          </a:p>
          <a:p>
            <a:pPr marL="457200" indent="-381000">
              <a:buSzPts val="2400"/>
              <a:buFont typeface="Montserrat Light"/>
              <a:buChar char="●"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Зона ответственности </a:t>
            </a:r>
            <a:r>
              <a:rPr lang="ru-RU" sz="2000" dirty="0">
                <a:latin typeface="Montserrat Light"/>
                <a:ea typeface="Montserrat Light"/>
                <a:cs typeface="Montserrat Light"/>
                <a:sym typeface="Montserrat Light"/>
              </a:rPr>
              <a:t>- Лера </a:t>
            </a:r>
            <a:r>
              <a:rPr lang="ru-RU" sz="2000" dirty="0" err="1">
                <a:latin typeface="Montserrat Light"/>
                <a:ea typeface="Montserrat Light"/>
                <a:cs typeface="Montserrat Light"/>
                <a:sym typeface="Montserrat Light"/>
              </a:rPr>
              <a:t>Воротилина</a:t>
            </a:r>
            <a:endParaRPr sz="1400" b="0" i="0" u="none" strike="noStrike" cap="none" dirty="0" err="1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440671" y="1786069"/>
            <a:ext cx="1950000" cy="114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contacts</a:t>
            </a:r>
            <a:endParaRPr sz="1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8" name="Google Shape;14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242793">
            <a:off x="117765" y="395584"/>
            <a:ext cx="1043848" cy="40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1" title="УлГТУ.png"/>
          <p:cNvPicPr preferRelativeResize="0"/>
          <p:nvPr/>
        </p:nvPicPr>
        <p:blipFill rotWithShape="1">
          <a:blip r:embed="rId5">
            <a:alphaModFix/>
          </a:blip>
          <a:srcRect l="23489" t="32910" r="24542" b="37407"/>
          <a:stretch/>
        </p:blipFill>
        <p:spPr>
          <a:xfrm>
            <a:off x="4147850" y="177788"/>
            <a:ext cx="1712000" cy="9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1"/>
          <p:cNvPicPr preferRelativeResize="0"/>
          <p:nvPr/>
        </p:nvPicPr>
        <p:blipFill rotWithShape="1">
          <a:blip r:embed="rId6">
            <a:alphaModFix/>
          </a:blip>
          <a:srcRect l="9197" t="35549" r="8239" b="33612"/>
          <a:stretch/>
        </p:blipFill>
        <p:spPr>
          <a:xfrm>
            <a:off x="1516800" y="283000"/>
            <a:ext cx="1950000" cy="7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11</Slides>
  <Notes>11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Simple Light</vt:lpstr>
      <vt:lpstr>Автоматизация точек вендинга</vt:lpstr>
      <vt:lpstr>Задача </vt:lpstr>
      <vt:lpstr>Описание решения / продукт </vt:lpstr>
      <vt:lpstr>Рынок</vt:lpstr>
      <vt:lpstr>Сравнение с конкурентами</vt:lpstr>
      <vt:lpstr>Бизнес модель</vt:lpstr>
      <vt:lpstr>Unit Economics - прогноз для проектов на стадии MVP, идеи</vt:lpstr>
      <vt:lpstr>Планы на 3 года</vt:lpstr>
      <vt:lpstr>Команда</vt:lpstr>
      <vt:lpstr>Запрос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Сергей</dc:creator>
  <cp:revision>261</cp:revision>
  <dcterms:modified xsi:type="dcterms:W3CDTF">2025-11-04T21:47:10Z</dcterms:modified>
</cp:coreProperties>
</file>