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99" r:id="rId10"/>
    <p:sldId id="304" r:id="rId11"/>
    <p:sldId id="301" r:id="rId12"/>
    <p:sldId id="300" r:id="rId13"/>
    <p:sldId id="309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9196" autoAdjust="0"/>
  </p:normalViewPr>
  <p:slideViewPr>
    <p:cSldViewPr>
      <p:cViewPr varScale="1">
        <p:scale>
          <a:sx n="82" d="100"/>
          <a:sy n="82" d="100"/>
        </p:scale>
        <p:origin x="816" y="7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4;&#1072;&#1085;&#1080;&#1083;\Downloads\&#1043;&#1088;&#1072;&#1092;&#1082;%20&#1043;&#1072;&#1085;&#1090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007365559125738"/>
          <c:y val="7.0146937676593718E-2"/>
          <c:w val="0.74356453432415337"/>
          <c:h val="0.9205615442356738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Лист1!$C$2</c:f>
              <c:strCache>
                <c:ptCount val="1"/>
                <c:pt idx="0">
                  <c:v>Начало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Лист1!$B$3:$B$17</c:f>
              <c:strCache>
                <c:ptCount val="15"/>
                <c:pt idx="0">
                  <c:v>Открытие проекта</c:v>
                </c:pt>
                <c:pt idx="1">
                  <c:v>Составление финансового плана</c:v>
                </c:pt>
                <c:pt idx="2">
                  <c:v>Составление организационного плана</c:v>
                </c:pt>
                <c:pt idx="3">
                  <c:v>Аренда помещения</c:v>
                </c:pt>
                <c:pt idx="4">
                  <c:v>Заключение договора с кафе</c:v>
                </c:pt>
                <c:pt idx="5">
                  <c:v>Покупка/аренда оборудования</c:v>
                </c:pt>
                <c:pt idx="6">
                  <c:v>Найм временных работников</c:v>
                </c:pt>
                <c:pt idx="7">
                  <c:v>Заключение договора с фотографом-оператором</c:v>
                </c:pt>
                <c:pt idx="8">
                  <c:v>Организация экспертного жюри</c:v>
                </c:pt>
                <c:pt idx="9">
                  <c:v>Заключение договора с дизайнером рекламы</c:v>
                </c:pt>
                <c:pt idx="10">
                  <c:v>Запуск рекламной кампании</c:v>
                </c:pt>
                <c:pt idx="11">
                  <c:v>Заключение договора с дизайнером мероприятия</c:v>
                </c:pt>
                <c:pt idx="12">
                  <c:v>Заключение договоров со спонсорами</c:v>
                </c:pt>
                <c:pt idx="13">
                  <c:v>Организация мероприятия</c:v>
                </c:pt>
                <c:pt idx="14">
                  <c:v>Закрытие проекта</c:v>
                </c:pt>
              </c:strCache>
            </c:strRef>
          </c:cat>
          <c:val>
            <c:numRef>
              <c:f>Лист1!$C$3:$C$17</c:f>
              <c:numCache>
                <c:formatCode>m/d/yyyy</c:formatCode>
                <c:ptCount val="15"/>
                <c:pt idx="0">
                  <c:v>45047</c:v>
                </c:pt>
                <c:pt idx="1">
                  <c:v>45056</c:v>
                </c:pt>
                <c:pt idx="2">
                  <c:v>45066</c:v>
                </c:pt>
                <c:pt idx="3">
                  <c:v>45078</c:v>
                </c:pt>
                <c:pt idx="4">
                  <c:v>45078</c:v>
                </c:pt>
                <c:pt idx="5">
                  <c:v>45085</c:v>
                </c:pt>
                <c:pt idx="6">
                  <c:v>45082</c:v>
                </c:pt>
                <c:pt idx="7">
                  <c:v>45089</c:v>
                </c:pt>
                <c:pt idx="8">
                  <c:v>45092</c:v>
                </c:pt>
                <c:pt idx="9">
                  <c:v>45100</c:v>
                </c:pt>
                <c:pt idx="10">
                  <c:v>45095</c:v>
                </c:pt>
                <c:pt idx="11">
                  <c:v>45103</c:v>
                </c:pt>
                <c:pt idx="12">
                  <c:v>45108</c:v>
                </c:pt>
                <c:pt idx="13">
                  <c:v>45108</c:v>
                </c:pt>
                <c:pt idx="14">
                  <c:v>45134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C-4F8B-A3E5-40347301F16D}"/>
            </c:ext>
          </c:extLst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Длительность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Лист1!$B$3:$B$17</c:f>
              <c:strCache>
                <c:ptCount val="15"/>
                <c:pt idx="0">
                  <c:v>Открытие проекта</c:v>
                </c:pt>
                <c:pt idx="1">
                  <c:v>Составление финансового плана</c:v>
                </c:pt>
                <c:pt idx="2">
                  <c:v>Составление организационного плана</c:v>
                </c:pt>
                <c:pt idx="3">
                  <c:v>Аренда помещения</c:v>
                </c:pt>
                <c:pt idx="4">
                  <c:v>Заключение договора с кафе</c:v>
                </c:pt>
                <c:pt idx="5">
                  <c:v>Покупка/аренда оборудования</c:v>
                </c:pt>
                <c:pt idx="6">
                  <c:v>Найм временных работников</c:v>
                </c:pt>
                <c:pt idx="7">
                  <c:v>Заключение договора с фотографом-оператором</c:v>
                </c:pt>
                <c:pt idx="8">
                  <c:v>Организация экспертного жюри</c:v>
                </c:pt>
                <c:pt idx="9">
                  <c:v>Заключение договора с дизайнером рекламы</c:v>
                </c:pt>
                <c:pt idx="10">
                  <c:v>Запуск рекламной кампании</c:v>
                </c:pt>
                <c:pt idx="11">
                  <c:v>Заключение договора с дизайнером мероприятия</c:v>
                </c:pt>
                <c:pt idx="12">
                  <c:v>Заключение договоров со спонсорами</c:v>
                </c:pt>
                <c:pt idx="13">
                  <c:v>Организация мероприятия</c:v>
                </c:pt>
                <c:pt idx="14">
                  <c:v>Закрытие проекта</c:v>
                </c:pt>
              </c:strCache>
            </c:strRef>
          </c:cat>
          <c:val>
            <c:numRef>
              <c:f>Лист1!$D$3:$D$17</c:f>
              <c:numCache>
                <c:formatCode>General</c:formatCode>
                <c:ptCount val="15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8</c:v>
                </c:pt>
                <c:pt idx="4">
                  <c:v>5</c:v>
                </c:pt>
                <c:pt idx="5">
                  <c:v>11</c:v>
                </c:pt>
                <c:pt idx="6">
                  <c:v>8</c:v>
                </c:pt>
                <c:pt idx="7">
                  <c:v>4</c:v>
                </c:pt>
                <c:pt idx="8">
                  <c:v>9</c:v>
                </c:pt>
                <c:pt idx="9">
                  <c:v>4</c:v>
                </c:pt>
                <c:pt idx="10">
                  <c:v>13</c:v>
                </c:pt>
                <c:pt idx="11">
                  <c:v>5</c:v>
                </c:pt>
                <c:pt idx="12">
                  <c:v>11</c:v>
                </c:pt>
                <c:pt idx="13">
                  <c:v>26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C-4F8B-A3E5-40347301F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8163936"/>
        <c:axId val="448160696"/>
      </c:barChart>
      <c:catAx>
        <c:axId val="448163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8160696"/>
        <c:crosses val="autoZero"/>
        <c:auto val="1"/>
        <c:lblAlgn val="ctr"/>
        <c:lblOffset val="100"/>
        <c:noMultiLvlLbl val="0"/>
      </c:catAx>
      <c:valAx>
        <c:axId val="448160696"/>
        <c:scaling>
          <c:orientation val="minMax"/>
          <c:max val="45135"/>
          <c:min val="45047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d/m;@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8163936"/>
        <c:crosses val="autoZero"/>
        <c:crossBetween val="between"/>
        <c:majorUnit val="5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Кинологический клуб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2000" b="0" i="0" u="none" dirty="0">
              <a:latin typeface="Century Gothic" panose="020B0502020202020204" pitchFamily="34" charset="0"/>
            </a:rPr>
            <a:t>Клуб расположен на окраине города, вследствие чего не известен большей части целевой аудитории</a:t>
          </a:r>
          <a:endParaRPr lang="ru-RU" sz="2000" dirty="0">
            <a:latin typeface="Century Gothic" panose="020B0502020202020204" pitchFamily="34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32649" custLinFactNeighborY="1732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Предоставляют следующие услуги: обучение собак различных пород основам послушания, следовой и защитной работы, а также гостиницу  питомца на время отпуска владельца, в клубе работает </a:t>
          </a:r>
          <a:r>
            <a:rPr lang="ru-RU" dirty="0" err="1">
              <a:latin typeface="Century Gothic" panose="020B0502020202020204" pitchFamily="34" charset="0"/>
            </a:rPr>
            <a:t>зоосалон</a:t>
          </a:r>
          <a:r>
            <a:rPr lang="ru-RU" dirty="0">
              <a:latin typeface="Century Gothic" panose="020B0502020202020204" pitchFamily="34" charset="0"/>
            </a:rPr>
            <a:t> (парикмахерская для собак и кошек).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>
              <a:latin typeface="Century Gothic" panose="020B0502020202020204" pitchFamily="34" charset="0"/>
            </a:rPr>
            <a:t> Кинологический клуб  “Оружейный Град”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Широкий выбор услуг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71BD9CB4-5C45-4062-81B7-86EC5D80980B}">
      <dgm:prSet/>
      <dgm:spPr/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Занимаются  всеми видами кинологической и </a:t>
          </a:r>
          <a:r>
            <a:rPr lang="ru-RU" dirty="0" err="1">
              <a:latin typeface="Century Gothic" panose="020B0502020202020204" pitchFamily="34" charset="0"/>
            </a:rPr>
            <a:t>фелинологической</a:t>
          </a:r>
          <a:r>
            <a:rPr lang="ru-RU" dirty="0">
              <a:latin typeface="Century Gothic" panose="020B0502020202020204" pitchFamily="34" charset="0"/>
            </a:rPr>
            <a:t> деятельностью на профессиональном уровне, предоставляют судей и ветврачей на выставки собак. </a:t>
          </a:r>
        </a:p>
      </dgm:t>
    </dgm:pt>
    <dgm:pt modelId="{21339BA8-203D-4C20-B2DA-A12801C5A496}" type="parTrans" cxnId="{C55FBB51-D511-495F-B4F3-1F65F7EAF22C}">
      <dgm:prSet/>
      <dgm:spPr/>
      <dgm:t>
        <a:bodyPr/>
        <a:lstStyle/>
        <a:p>
          <a:endParaRPr lang="ru-RU"/>
        </a:p>
      </dgm:t>
    </dgm:pt>
    <dgm:pt modelId="{AC9179F6-8305-43F5-9790-CAD3137D4A9C}" type="sibTrans" cxnId="{C55FBB51-D511-495F-B4F3-1F65F7EAF22C}">
      <dgm:prSet/>
      <dgm:spPr/>
      <dgm:t>
        <a:bodyPr/>
        <a:lstStyle/>
        <a:p>
          <a:endParaRPr lang="ru-RU"/>
        </a:p>
      </dgm:t>
    </dgm:pt>
    <dgm:pt modelId="{00213CA2-3E64-41AF-A21C-BDF16DA1BE4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dirty="0">
              <a:latin typeface="Century Gothic" panose="020B0502020202020204" pitchFamily="34" charset="0"/>
            </a:rPr>
            <a:t> Клуб любителей собак «Восток» </a:t>
          </a:r>
        </a:p>
      </dgm:t>
    </dgm:pt>
    <dgm:pt modelId="{62E5176C-0960-4A3F-90C5-0B2D28617643}" type="parTrans" cxnId="{30A631BA-2B89-4C19-A5C1-8F206ABF1C2A}">
      <dgm:prSet/>
      <dgm:spPr/>
      <dgm:t>
        <a:bodyPr/>
        <a:lstStyle/>
        <a:p>
          <a:endParaRPr lang="ru-RU"/>
        </a:p>
      </dgm:t>
    </dgm:pt>
    <dgm:pt modelId="{D2F00F33-0C93-429C-BF2B-F3763C841272}" type="sibTrans" cxnId="{30A631BA-2B89-4C19-A5C1-8F206ABF1C2A}">
      <dgm:prSet/>
      <dgm:spPr/>
      <dgm:t>
        <a:bodyPr/>
        <a:lstStyle/>
        <a:p>
          <a:endParaRPr lang="ru-RU"/>
        </a:p>
      </dgm:t>
    </dgm:pt>
    <dgm:pt modelId="{1D4DC0D4-F320-46A6-899A-302B2B888CE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Высококачественное оборудование для дрессировки собак</a:t>
          </a:r>
        </a:p>
      </dgm:t>
    </dgm:pt>
    <dgm:pt modelId="{53470788-DC22-46B3-B26A-9C9E23B87083}" type="parTrans" cxnId="{6417C2C5-85C6-4F92-AC4F-113B199BFAAD}">
      <dgm:prSet/>
      <dgm:spPr/>
      <dgm:t>
        <a:bodyPr/>
        <a:lstStyle/>
        <a:p>
          <a:endParaRPr lang="ru-RU"/>
        </a:p>
      </dgm:t>
    </dgm:pt>
    <dgm:pt modelId="{5309125D-FE35-4372-A3BF-9B82E711475D}" type="sibTrans" cxnId="{6417C2C5-85C6-4F92-AC4F-113B199BFAAD}">
      <dgm:prSet/>
      <dgm:spPr/>
      <dgm:t>
        <a:bodyPr/>
        <a:lstStyle/>
        <a:p>
          <a:endParaRPr lang="ru-RU"/>
        </a:p>
      </dgm:t>
    </dgm:pt>
    <dgm:pt modelId="{756EDB2A-33D7-462D-9F5D-7C6FD212E42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Индивидуальный подход к каждой собаке</a:t>
          </a:r>
        </a:p>
      </dgm:t>
    </dgm:pt>
    <dgm:pt modelId="{82859659-F270-4FFA-A4DC-99BF1730F4C4}" type="parTrans" cxnId="{5FF57CC7-5EEF-4E9D-A375-2421714225CD}">
      <dgm:prSet/>
      <dgm:spPr/>
      <dgm:t>
        <a:bodyPr/>
        <a:lstStyle/>
        <a:p>
          <a:endParaRPr lang="ru-RU"/>
        </a:p>
      </dgm:t>
    </dgm:pt>
    <dgm:pt modelId="{7E736026-6240-48FF-9D56-BD06DC51A4CC}" type="sibTrans" cxnId="{5FF57CC7-5EEF-4E9D-A375-2421714225CD}">
      <dgm:prSet/>
      <dgm:spPr/>
      <dgm:t>
        <a:bodyPr/>
        <a:lstStyle/>
        <a:p>
          <a:endParaRPr lang="ru-RU"/>
        </a:p>
      </dgm:t>
    </dgm:pt>
    <dgm:pt modelId="{7AC9CF91-F136-4123-A040-4ECD417C89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Профессиональный подход к обучению собак</a:t>
          </a:r>
        </a:p>
      </dgm:t>
    </dgm:pt>
    <dgm:pt modelId="{C17BC801-9E0C-42AA-9AE6-8B87155B541C}" type="parTrans" cxnId="{B664950D-07C3-4D3E-AAD7-2E50DA989BF6}">
      <dgm:prSet/>
      <dgm:spPr/>
    </dgm:pt>
    <dgm:pt modelId="{BFEE6C6C-C8D1-467F-8573-C9B43A807329}" type="sibTrans" cxnId="{B664950D-07C3-4D3E-AAD7-2E50DA989BF6}">
      <dgm:prSet/>
      <dgm:spPr/>
    </dgm:pt>
    <dgm:pt modelId="{4BDDCD97-1E92-43D6-BF64-689FC77D483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latin typeface="Century Gothic" panose="020B0502020202020204" pitchFamily="34" charset="0"/>
            </a:rPr>
            <a:t> Разнообразие программ занятий с собаками</a:t>
          </a:r>
        </a:p>
      </dgm:t>
    </dgm:pt>
    <dgm:pt modelId="{0EEE1A15-4AC3-4746-B86A-C172D8BEF12A}" type="parTrans" cxnId="{578C6FA9-6628-4D56-95F5-46CB6D4DD3DC}">
      <dgm:prSet/>
      <dgm:spPr/>
    </dgm:pt>
    <dgm:pt modelId="{EAAE9B4B-9EF7-4019-8958-2507AC347D34}" type="sibTrans" cxnId="{578C6FA9-6628-4D56-95F5-46CB6D4DD3DC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B664950D-07C3-4D3E-AAD7-2E50DA989BF6}" srcId="{C1DCF8D2-41C8-416E-B988-A9BFE3AC37E6}" destId="{7AC9CF91-F136-4123-A040-4ECD417C899E}" srcOrd="3" destOrd="0" parTransId="{C17BC801-9E0C-42AA-9AE6-8B87155B541C}" sibTransId="{BFEE6C6C-C8D1-467F-8573-C9B43A807329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55FBB51-D511-495F-B4F3-1F65F7EAF22C}" srcId="{861A968E-9660-4770-82EB-9C2FFC889440}" destId="{71BD9CB4-5C45-4062-81B7-86EC5D80980B}" srcOrd="1" destOrd="0" parTransId="{21339BA8-203D-4C20-B2DA-A12801C5A496}" sibTransId="{AC9179F6-8305-43F5-9790-CAD3137D4A9C}"/>
    <dgm:cxn modelId="{35251377-B782-4D3E-92CA-370707902E3F}" type="presOf" srcId="{1D4DC0D4-F320-46A6-899A-302B2B888CE2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85690E8D-5BB5-42DC-B3F8-A823436F9F65}" type="presOf" srcId="{71BD9CB4-5C45-4062-81B7-86EC5D80980B}" destId="{B206DAC4-D1DF-4053-8506-5DE426BC8BEF}" srcOrd="0" destOrd="1" presId="urn:microsoft.com/office/officeart/2005/8/layout/hList1"/>
    <dgm:cxn modelId="{D3A95491-4244-49DB-A8CA-45464F4FF6CF}" type="presOf" srcId="{7AC9CF91-F136-4123-A040-4ECD417C899E}" destId="{0C85A15E-56D2-44B3-8E52-7FFFB1AE2983}" srcOrd="0" destOrd="3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578C6FA9-6628-4D56-95F5-46CB6D4DD3DC}" srcId="{C1DCF8D2-41C8-416E-B988-A9BFE3AC37E6}" destId="{4BDDCD97-1E92-43D6-BF64-689FC77D4832}" srcOrd="4" destOrd="0" parTransId="{0EEE1A15-4AC3-4746-B86A-C172D8BEF12A}" sibTransId="{EAAE9B4B-9EF7-4019-8958-2507AC347D34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0A631BA-2B89-4C19-A5C1-8F206ABF1C2A}" srcId="{FD45624C-83CF-47B9-8EDE-C4DE60E9F279}" destId="{00213CA2-3E64-41AF-A21C-BDF16DA1BE4E}" srcOrd="1" destOrd="0" parTransId="{62E5176C-0960-4A3F-90C5-0B2D28617643}" sibTransId="{D2F00F33-0C93-429C-BF2B-F3763C841272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417C2C5-85C6-4F92-AC4F-113B199BFAAD}" srcId="{C1DCF8D2-41C8-416E-B988-A9BFE3AC37E6}" destId="{1D4DC0D4-F320-46A6-899A-302B2B888CE2}" srcOrd="1" destOrd="0" parTransId="{53470788-DC22-46B3-B26A-9C9E23B87083}" sibTransId="{5309125D-FE35-4372-A3BF-9B82E711475D}"/>
    <dgm:cxn modelId="{5FF57CC7-5EEF-4E9D-A375-2421714225CD}" srcId="{C1DCF8D2-41C8-416E-B988-A9BFE3AC37E6}" destId="{756EDB2A-33D7-462D-9F5D-7C6FD212E422}" srcOrd="2" destOrd="0" parTransId="{82859659-F270-4FFA-A4DC-99BF1730F4C4}" sibTransId="{7E736026-6240-48FF-9D56-BD06DC51A4CC}"/>
    <dgm:cxn modelId="{BFF4FFD4-3C0B-402D-84E8-9B93C81C5BE0}" type="presOf" srcId="{4BDDCD97-1E92-43D6-BF64-689FC77D4832}" destId="{0C85A15E-56D2-44B3-8E52-7FFFB1AE2983}" srcOrd="0" destOrd="4" presId="urn:microsoft.com/office/officeart/2005/8/layout/hList1"/>
    <dgm:cxn modelId="{B5C352D9-BBDE-4D26-AE1F-87C8EC902ABD}" type="presOf" srcId="{756EDB2A-33D7-462D-9F5D-7C6FD212E422}" destId="{0C85A15E-56D2-44B3-8E52-7FFFB1AE2983}" srcOrd="0" destOrd="2" presId="urn:microsoft.com/office/officeart/2005/8/layout/hList1"/>
    <dgm:cxn modelId="{59E7DEF4-5171-441F-845A-6685F9B67598}" type="presOf" srcId="{00213CA2-3E64-41AF-A21C-BDF16DA1BE4E}" destId="{400F4E5D-F016-41EA-97FB-BF5BA36522C2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u="none" kern="1200" dirty="0">
              <a:latin typeface="Century Gothic" panose="020B0502020202020204" pitchFamily="34" charset="0"/>
            </a:rPr>
            <a:t>Клуб расположен на окраине города, вследствие чего не известен большей части целевой аудитории</a:t>
          </a:r>
          <a:endParaRPr lang="ru-RU" sz="2000" kern="1200" dirty="0">
            <a:latin typeface="Century Gothic" panose="020B0502020202020204" pitchFamily="34" charset="0"/>
          </a:endParaRP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Кинологический клуб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46634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Конкуренты Продукты/Услуги</a:t>
          </a:r>
        </a:p>
      </dsp:txBody>
      <dsp:txXfrm>
        <a:off x="3137" y="146634"/>
        <a:ext cx="3059169" cy="432000"/>
      </dsp:txXfrm>
    </dsp:sp>
    <dsp:sp modelId="{B206DAC4-D1DF-4053-8506-5DE426BC8BEF}">
      <dsp:nvSpPr>
        <dsp:cNvPr id="0" name=""/>
        <dsp:cNvSpPr/>
      </dsp:nvSpPr>
      <dsp:spPr>
        <a:xfrm>
          <a:off x="0" y="516049"/>
          <a:ext cx="3059169" cy="403515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Предоставляют следующие услуги: обучение собак различных пород основам послушания, следовой и защитной работы, а также гостиницу  питомца на время отпуска владельца, в клубе работает </a:t>
          </a:r>
          <a:r>
            <a:rPr lang="ru-RU" sz="1500" kern="1200" dirty="0" err="1">
              <a:latin typeface="Century Gothic" panose="020B0502020202020204" pitchFamily="34" charset="0"/>
            </a:rPr>
            <a:t>зоосалон</a:t>
          </a:r>
          <a:r>
            <a:rPr lang="ru-RU" sz="1500" kern="1200" dirty="0">
              <a:latin typeface="Century Gothic" panose="020B0502020202020204" pitchFamily="34" charset="0"/>
            </a:rPr>
            <a:t> (парикмахерская для собак и кошек).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Занимаются  всеми видами кинологической и </a:t>
          </a:r>
          <a:r>
            <a:rPr lang="ru-RU" sz="1500" kern="1200" dirty="0" err="1">
              <a:latin typeface="Century Gothic" panose="020B0502020202020204" pitchFamily="34" charset="0"/>
            </a:rPr>
            <a:t>фелинологической</a:t>
          </a:r>
          <a:r>
            <a:rPr lang="ru-RU" sz="1500" kern="1200" dirty="0">
              <a:latin typeface="Century Gothic" panose="020B0502020202020204" pitchFamily="34" charset="0"/>
            </a:rPr>
            <a:t> деятельностью на профессиональном уровне, предоставляют судей и ветврачей на выставки собак. </a:t>
          </a:r>
        </a:p>
      </dsp:txBody>
      <dsp:txXfrm>
        <a:off x="0" y="516049"/>
        <a:ext cx="3059169" cy="4035150"/>
      </dsp:txXfrm>
    </dsp:sp>
    <dsp:sp modelId="{34E68AF3-FEED-4A3D-869A-6E2B7BBFBA4D}">
      <dsp:nvSpPr>
        <dsp:cNvPr id="0" name=""/>
        <dsp:cNvSpPr/>
      </dsp:nvSpPr>
      <dsp:spPr>
        <a:xfrm>
          <a:off x="3490590" y="146634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Фирмы конкуренты</a:t>
          </a:r>
        </a:p>
      </dsp:txBody>
      <dsp:txXfrm>
        <a:off x="3490590" y="146634"/>
        <a:ext cx="3059169" cy="432000"/>
      </dsp:txXfrm>
    </dsp:sp>
    <dsp:sp modelId="{400F4E5D-F016-41EA-97FB-BF5BA36522C2}">
      <dsp:nvSpPr>
        <dsp:cNvPr id="0" name=""/>
        <dsp:cNvSpPr/>
      </dsp:nvSpPr>
      <dsp:spPr>
        <a:xfrm>
          <a:off x="3490590" y="578634"/>
          <a:ext cx="3059169" cy="40351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Кинологический клуб  “Оружейный Град”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Клуб любителей собак «Восток» </a:t>
          </a:r>
        </a:p>
      </dsp:txBody>
      <dsp:txXfrm>
        <a:off x="3490590" y="578634"/>
        <a:ext cx="3059169" cy="4035150"/>
      </dsp:txXfrm>
    </dsp:sp>
    <dsp:sp modelId="{869E6585-1C72-4E82-914E-39E2C4E28665}">
      <dsp:nvSpPr>
        <dsp:cNvPr id="0" name=""/>
        <dsp:cNvSpPr/>
      </dsp:nvSpPr>
      <dsp:spPr>
        <a:xfrm>
          <a:off x="6981180" y="143057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Наши преимущества</a:t>
          </a:r>
        </a:p>
      </dsp:txBody>
      <dsp:txXfrm>
        <a:off x="6981180" y="143057"/>
        <a:ext cx="3059169" cy="432000"/>
      </dsp:txXfrm>
    </dsp:sp>
    <dsp:sp modelId="{0C85A15E-56D2-44B3-8E52-7FFFB1AE2983}">
      <dsp:nvSpPr>
        <dsp:cNvPr id="0" name=""/>
        <dsp:cNvSpPr/>
      </dsp:nvSpPr>
      <dsp:spPr>
        <a:xfrm>
          <a:off x="6978043" y="578634"/>
          <a:ext cx="3059169" cy="403515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Широкий выбор услуг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Высококачественное оборудование для дрессировки собак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Индивидуальный подход к каждой собаке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Профессиональный подход к обучению собак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Century Gothic" panose="020B0502020202020204" pitchFamily="34" charset="0"/>
            </a:rPr>
            <a:t> Разнообразие программ занятий с собаками</a:t>
          </a:r>
        </a:p>
      </dsp:txBody>
      <dsp:txXfrm>
        <a:off x="6978043" y="578634"/>
        <a:ext cx="3059169" cy="4035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lina2004@mail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15776" y="2001675"/>
            <a:ext cx="6731280" cy="166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ДЕСЯТИЛЕТНЕЕ СИЯНИЕ СИРИУСА</a:t>
            </a:r>
          </a:p>
          <a:p>
            <a:pPr algn="ctr"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7EB9DC6-F9CB-EE6E-A685-6E04D8F187C8}"/>
              </a:ext>
            </a:extLst>
          </p:cNvPr>
          <p:cNvCxnSpPr>
            <a:cxnSpLocks/>
          </p:cNvCxnSpPr>
          <p:nvPr/>
        </p:nvCxnSpPr>
        <p:spPr>
          <a:xfrm flipH="1">
            <a:off x="2376016" y="3267323"/>
            <a:ext cx="2474692" cy="0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95946" y="819050"/>
            <a:ext cx="1152128" cy="2962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10836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0" strike="noStrike" spc="-1" dirty="0">
                <a:latin typeface="Century Gothic" panose="020B0502020202020204" pitchFamily="34" charset="0"/>
              </a:rPr>
              <a:t>лидер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pic>
        <p:nvPicPr>
          <p:cNvPr id="1026" name="Picture 2" descr="https://lh5.googleusercontent.com/hnUPJyCyugaQiWW8H2Qm4j7H2CGTaGrtsdzJ9i51TEnWLSSvP2bNhfcfjZ-AtW4gjsPxoje-R8GHUvJ9Losx2JlFdtV-MqP9EvAzMu83bkgIjaWZJ6y_PQ1h0NwrF5VfsmAcaTzqkdE5zk4RZ6I=s204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2" b="13958"/>
          <a:stretch/>
        </p:blipFill>
        <p:spPr bwMode="auto">
          <a:xfrm>
            <a:off x="575816" y="1179091"/>
            <a:ext cx="1980672" cy="2548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64048" y="967156"/>
            <a:ext cx="20162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Century Gothic" panose="020B0502020202020204" pitchFamily="34" charset="0"/>
              </a:rPr>
              <a:t>Богатырёва</a:t>
            </a:r>
            <a:r>
              <a:rPr lang="ru-RU" b="1" dirty="0">
                <a:latin typeface="Century Gothic" panose="020B0502020202020204" pitchFamily="34" charset="0"/>
              </a:rPr>
              <a:t> Анастасия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Руководитель проекта,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ответственный за организацию, декорации проекта и установление связей.</a:t>
            </a:r>
          </a:p>
          <a:p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664048" y="1179091"/>
            <a:ext cx="0" cy="2548217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776614" y="1210451"/>
            <a:ext cx="2326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5064036" y="3987403"/>
            <a:ext cx="2640572" cy="0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75816" y="3915395"/>
            <a:ext cx="2088232" cy="0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34824" y="4137255"/>
            <a:ext cx="34563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Навыки: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anose="020B0502020202020204" pitchFamily="34" charset="0"/>
              </a:rPr>
              <a:t>владение графическими редакторами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anose="020B0502020202020204" pitchFamily="34" charset="0"/>
              </a:rPr>
              <a:t>копирайтинг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064036" y="4108373"/>
            <a:ext cx="5038725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Навыки: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anose="020B0502020202020204" pitchFamily="34" charset="0"/>
              </a:rPr>
              <a:t>владение тремя языками: английский, русский, удмуртский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anose="020B0502020202020204" pitchFamily="34" charset="0"/>
              </a:rPr>
              <a:t>аналитические навыки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53352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277733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87345" y="4064944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Организация тематической выставки собак в честь десятилетнего юбилея клуба с целью повысить имидж и уровень известности кинологического клуба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33372" y="4090754"/>
            <a:ext cx="0" cy="964041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3808" y="1820569"/>
            <a:ext cx="72728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entury Gothic" panose="020B0502020202020204" pitchFamily="34" charset="0"/>
              </a:rPr>
              <a:t>На данный момент составлен организационный и финансовые планы проекта.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3808" y="3767566"/>
            <a:ext cx="6883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Визуальной составляющей (прототипа нет)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9792" y="1681014"/>
            <a:ext cx="0" cy="2548217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04179"/>
              </p:ext>
            </p:extLst>
          </p:nvPr>
        </p:nvGraphicFramePr>
        <p:xfrm>
          <a:off x="481263" y="1275347"/>
          <a:ext cx="9239568" cy="3987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748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8410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6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861532">
                <a:tc>
                  <a:txBody>
                    <a:bodyPr/>
                    <a:lstStyle/>
                    <a:p>
                      <a:r>
                        <a:rPr lang="ru-RU" sz="2400" dirty="0"/>
                        <a:t>Инновационность </a:t>
                      </a:r>
                    </a:p>
                    <a:p>
                      <a:r>
                        <a:rPr lang="ru-RU" sz="2400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2400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453131">
                <a:tc>
                  <a:txBody>
                    <a:bodyPr/>
                    <a:lstStyle/>
                    <a:p>
                      <a:r>
                        <a:rPr lang="ru-RU" sz="2400" dirty="0"/>
                        <a:t>Рынок НТИ</a:t>
                      </a:r>
                    </a:p>
                    <a:p>
                      <a:r>
                        <a:rPr lang="ru-RU" sz="2400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2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2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endParaRPr lang="ru-RU" sz="2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888931">
                <a:tc>
                  <a:txBody>
                    <a:bodyPr/>
                    <a:lstStyle/>
                    <a:p>
                      <a:r>
                        <a:rPr lang="ru-RU" sz="2400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2400" dirty="0"/>
                    </a:p>
                    <a:p>
                      <a:r>
                        <a:rPr lang="ru-RU" sz="2400" dirty="0"/>
                        <a:t>           не используются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05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5856" y="1179091"/>
            <a:ext cx="72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Century Gothic" panose="020B0502020202020204" pitchFamily="34" charset="0"/>
              </a:rPr>
              <a:t>Примерное количество потребителей</a:t>
            </a:r>
            <a:r>
              <a:rPr lang="ru-RU" sz="2200" dirty="0">
                <a:latin typeface="Century Gothic" panose="020B0502020202020204" pitchFamily="34" charset="0"/>
              </a:rPr>
              <a:t>: Потенциальное: 4.000  человек</a:t>
            </a:r>
          </a:p>
          <a:p>
            <a:r>
              <a:rPr lang="ru-RU" sz="2200" dirty="0">
                <a:latin typeface="Century Gothic" panose="020B0502020202020204" pitchFamily="34" charset="0"/>
              </a:rPr>
              <a:t>Реальное: 500 человек </a:t>
            </a:r>
          </a:p>
          <a:p>
            <a:endParaRPr lang="ru-RU" sz="2200" dirty="0">
              <a:latin typeface="Century Gothic" panose="020B0502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200" dirty="0">
                <a:latin typeface="Century Gothic" panose="020B0502020202020204" pitchFamily="34" charset="0"/>
              </a:rPr>
              <a:t>Любой пол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200" dirty="0">
                <a:latin typeface="Century Gothic" panose="020B0502020202020204" pitchFamily="34" charset="0"/>
              </a:rPr>
              <a:t>Возраст: 16-18 лет, 19-25 лет, 26+ лет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200" dirty="0" err="1">
                <a:latin typeface="Century Gothic" panose="020B0502020202020204" pitchFamily="34" charset="0"/>
              </a:rPr>
              <a:t>Геоположение</a:t>
            </a:r>
            <a:r>
              <a:rPr lang="ru-RU" sz="2200" dirty="0">
                <a:latin typeface="Century Gothic" panose="020B0502020202020204" pitchFamily="34" charset="0"/>
              </a:rPr>
              <a:t>: г. Ижевск, районы Удмуртии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200" dirty="0">
                <a:latin typeface="Century Gothic" panose="020B0502020202020204" pitchFamily="34" charset="0"/>
              </a:rPr>
              <a:t>Наличие собаки (ранее или в настоящее время)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200" dirty="0">
                <a:latin typeface="Century Gothic" panose="020B0502020202020204" pitchFamily="34" charset="0"/>
              </a:rPr>
              <a:t>уровень дохода — средний по Удмуртии (около  56 тыс. </a:t>
            </a:r>
            <a:r>
              <a:rPr lang="ru-RU" sz="2200" dirty="0" err="1">
                <a:latin typeface="Century Gothic" panose="020B0502020202020204" pitchFamily="34" charset="0"/>
              </a:rPr>
              <a:t>руб</a:t>
            </a:r>
            <a:r>
              <a:rPr lang="ru-RU" sz="2200" dirty="0">
                <a:latin typeface="Century Gothic" panose="020B0502020202020204" pitchFamily="34" charset="0"/>
              </a:rPr>
              <a:t>)</a:t>
            </a:r>
          </a:p>
          <a:p>
            <a:endParaRPr lang="ru-RU" sz="2200" dirty="0">
              <a:latin typeface="Century Gothic" panose="020B0502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03808" y="1297558"/>
            <a:ext cx="0" cy="3456384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8943825"/>
              </p:ext>
            </p:extLst>
          </p:nvPr>
        </p:nvGraphicFramePr>
        <p:xfrm>
          <a:off x="55708" y="81905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1640" y="-108359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20477"/>
              </p:ext>
            </p:extLst>
          </p:nvPr>
        </p:nvGraphicFramePr>
        <p:xfrm>
          <a:off x="-16324" y="812521"/>
          <a:ext cx="10080874" cy="4762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373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2203902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Планирование и координация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Регистрация участников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Судейство и оценка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Подготовка выставочной площадки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Продвижение и маркетинг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Обеспечение безопасности и комфорта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956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443105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54193" y="1284773"/>
            <a:ext cx="191605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1) Нишевой рынок - т.к. кинологический клуб  организован для тех людей, у которых есть собаки либо они им интересны.</a:t>
            </a:r>
            <a:b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</a:b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2) Многопрофильное предприятие - т.к. наш кинологический клуб предоставляет большой спектр услуг от дрессировки собак до определения генеалогического древа собаки.</a:t>
            </a:r>
            <a:endParaRPr lang="ru-RU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55008" y="1284773"/>
            <a:ext cx="194421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Качество породы и стандартов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Образование и информирование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Популяризация пород и разнообразие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Здоровье и благополучие собак</a:t>
            </a:r>
            <a:endParaRPr lang="ru-RU" sz="1100" dirty="0">
              <a:latin typeface="Century Gothic" panose="020B0502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Сообщество и связи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Развлечение и праздник</a:t>
            </a:r>
            <a:endParaRPr lang="ru-RU" sz="900" i="1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91522" y="3490160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Прямые </a:t>
            </a:r>
            <a:r>
              <a:rPr lang="ru-RU" sz="1200" dirty="0">
                <a:latin typeface="Century Gothic" panose="020B0502020202020204" pitchFamily="34" charset="0"/>
              </a:rPr>
              <a:t>(продажи через интернет)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49393"/>
            <a:ext cx="184411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Персональная поддержка (служба тех. поддержки клуба)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Автоматизированное обслуживание (продажа билетов через сайт)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Сообщества ( группа кинологического клуба в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вк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,  телеграмм)</a:t>
            </a:r>
            <a:b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</a:br>
            <a:endParaRPr lang="ru-RU" sz="90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29820" y="4590550"/>
            <a:ext cx="415896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Century Gothic" panose="020B0502020202020204" pitchFamily="34" charset="0"/>
              </a:rPr>
              <a:t>Доход от продажи билетов на выставку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358" y="3365976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atin typeface="Century Gothic" panose="020B0502020202020204" pitchFamily="34" charset="0"/>
              </a:rPr>
              <a:t> </a:t>
            </a:r>
            <a:r>
              <a:rPr lang="ru-RU" sz="1200" dirty="0">
                <a:latin typeface="Century Gothic" panose="020B0502020202020204" pitchFamily="34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 Трудовые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 Финансовые ресурсы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0" y="1292959"/>
            <a:ext cx="2018100" cy="2300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Партнеры: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FeelGOOD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,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Olin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dog’s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,</a:t>
            </a:r>
            <a:r>
              <a:rPr lang="ru-RU" sz="11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KARMY,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Monge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</a:t>
            </a:r>
            <a:b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</a:b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Посредники: 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Light" panose="00000400000000000000" pitchFamily="2" charset="-52"/>
                <a:cs typeface="Montserrat Light" panose="00000400000000000000" pitchFamily="2" charset="-52"/>
              </a:rPr>
              <a:t>Сервис краудфандинга 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Planeta.ru. Поставщики: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FeelGOOD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, KARMY,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Monge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.</a:t>
            </a:r>
            <a:b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</a:b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поставщики ковровых дорожек,  столов и стульев  - продавцы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авито</a:t>
            </a: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; поставщики ограждений - </a:t>
            </a:r>
            <a:r>
              <a:rPr lang="ru-RU" sz="1100" dirty="0" err="1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СварИж</a:t>
            </a:r>
            <a:r>
              <a:rPr lang="ru-RU" sz="12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.</a:t>
            </a:r>
            <a:br>
              <a:rPr lang="ru-RU" sz="12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</a:br>
            <a:endParaRPr lang="ru-RU" sz="105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04950" y="4558322"/>
            <a:ext cx="4608512" cy="846386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Century Gothic" panose="020B0502020202020204" pitchFamily="34" charset="0"/>
                <a:ea typeface="Montserrat Medium" panose="00000600000000000000" pitchFamily="2" charset="-52"/>
                <a:cs typeface="Montserrat Medium" panose="00000600000000000000" pitchFamily="2" charset="-52"/>
              </a:rPr>
              <a:t> Фиксированные издержки (</a:t>
            </a:r>
            <a:r>
              <a:rPr lang="ru-RU" sz="1100" dirty="0">
                <a:solidFill>
                  <a:srgbClr val="333333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заработная плата сотрудников, арендная плата и аренда оборудования, проведение рекламной кампании)</a:t>
            </a:r>
            <a:endParaRPr lang="ru-RU" sz="100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FD688C-3986-52C6-6218-977D2511F156}"/>
              </a:ext>
            </a:extLst>
          </p:cNvPr>
          <p:cNvSpPr txBox="1"/>
          <p:nvPr/>
        </p:nvSpPr>
        <p:spPr>
          <a:xfrm>
            <a:off x="2514754" y="4333175"/>
            <a:ext cx="238994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Переменные издержки </a:t>
            </a:r>
            <a:r>
              <a:rPr lang="ru-RU" sz="1100" dirty="0">
                <a:solidFill>
                  <a:srgbClr val="333333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( в зависимости от количества участников будет разный объем товаров) - траты на   услуги кафе,  грамоты, сертификаты.</a:t>
            </a:r>
            <a:br>
              <a:rPr lang="ru-RU" sz="1100" dirty="0">
                <a:solidFill>
                  <a:srgbClr val="333333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</a:b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3710" y="1323107"/>
            <a:ext cx="95391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200" b="1" dirty="0">
                <a:latin typeface="Century Gothic" panose="020B0502020202020204" pitchFamily="34" charset="0"/>
              </a:rPr>
              <a:t>Инициализация</a:t>
            </a:r>
            <a:r>
              <a:rPr lang="ru-RU" sz="1200" dirty="0">
                <a:latin typeface="Century Gothic" panose="020B0502020202020204" pitchFamily="34" charset="0"/>
              </a:rPr>
              <a:t>. Осознание проблемы неизвестности кинологического клуба по последним отчётам прибыли организации, посещения сайта и по количеству новых зарегистрированных в клубе клиентов; постановка цели, обоснование актуальности, поиск возможных путей решения проблемы; анализ возможностей бюджета и реализации проекта, определение целей и продукта проекта, заказчика проекта, руководителя и куратора проекта. </a:t>
            </a:r>
          </a:p>
          <a:p>
            <a:pPr marL="228600" indent="-228600">
              <a:buAutoNum type="arabicPeriod"/>
            </a:pPr>
            <a:endParaRPr lang="ru-RU" sz="1200" dirty="0"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latin typeface="Century Gothic" panose="020B0502020202020204" pitchFamily="34" charset="0"/>
              </a:rPr>
              <a:t>Планирование.</a:t>
            </a:r>
            <a:r>
              <a:rPr lang="ru-RU" sz="1200" dirty="0">
                <a:latin typeface="Century Gothic" panose="020B0502020202020204" pitchFamily="34" charset="0"/>
              </a:rPr>
              <a:t> Определение требований к проекту и состава работ проекта, ключевых событий, сроков проекта, определение рисков проекта, каналов коммуникации с целевой аудиторией и </a:t>
            </a:r>
            <a:r>
              <a:rPr lang="ru-RU" sz="1200" dirty="0" err="1">
                <a:latin typeface="Century Gothic" panose="020B0502020202020204" pitchFamily="34" charset="0"/>
              </a:rPr>
              <a:t>стейкхолдерами</a:t>
            </a:r>
            <a:r>
              <a:rPr lang="ru-RU" sz="1200" dirty="0">
                <a:latin typeface="Century Gothic" panose="020B0502020202020204" pitchFamily="34" charset="0"/>
              </a:rPr>
              <a:t>; формирование команды проекта и распределение ролей; расчёт бюджета и финансирования проекта.</a:t>
            </a:r>
          </a:p>
          <a:p>
            <a:pPr marL="228600" indent="-228600">
              <a:buAutoNum type="arabicPeriod"/>
            </a:pPr>
            <a:endParaRPr lang="ru-RU" sz="1200" dirty="0"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latin typeface="Century Gothic" panose="020B0502020202020204" pitchFamily="34" charset="0"/>
              </a:rPr>
              <a:t>Исполнение</a:t>
            </a:r>
            <a:r>
              <a:rPr lang="ru-RU" sz="1200" b="1" i="1" dirty="0">
                <a:latin typeface="Century Gothic" panose="020B0502020202020204" pitchFamily="34" charset="0"/>
              </a:rPr>
              <a:t>.</a:t>
            </a:r>
            <a:r>
              <a:rPr lang="ru-RU" sz="1200" dirty="0">
                <a:latin typeface="Century Gothic" panose="020B0502020202020204" pitchFamily="34" charset="0"/>
              </a:rPr>
              <a:t> Выполнение проекта согласно разработанному плану: аренда помещения, разработка рекламы и пресс-релиза, подписание договоров с кафе, рекламным агентством, покупка или аренда необходимого оборудования, продвижение сайта для информирования и продажи билетов, привлечение наёмных работников, осуществление коммуникации с заинтересованными лицами. При необходимости корректировка исполнения проекта при выявлении проблем/отклонений. </a:t>
            </a:r>
          </a:p>
          <a:p>
            <a:pPr marL="228600" indent="-228600">
              <a:buAutoNum type="arabicPeriod"/>
            </a:pPr>
            <a:endParaRPr lang="ru-RU" sz="1200" dirty="0"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latin typeface="Century Gothic" panose="020B0502020202020204" pitchFamily="34" charset="0"/>
              </a:rPr>
              <a:t>Контроль и мониторинг</a:t>
            </a:r>
            <a:r>
              <a:rPr lang="ru-RU" sz="1200" i="1" dirty="0">
                <a:latin typeface="Century Gothic" panose="020B0502020202020204" pitchFamily="34" charset="0"/>
              </a:rPr>
              <a:t>.</a:t>
            </a:r>
            <a:r>
              <a:rPr lang="ru-RU" sz="1200" dirty="0">
                <a:latin typeface="Century Gothic" panose="020B0502020202020204" pitchFamily="34" charset="0"/>
              </a:rPr>
              <a:t> Промежуточная оценка осуществления проекта, проверка оборудования, отчеты о выполнении работ, контроль качества, мониторинг просмотров сайта и купленных билетов, корректировка исполнения проекта при необходимости, сопоставление ожидаемых результатов с реальными показателями.  </a:t>
            </a:r>
          </a:p>
          <a:p>
            <a:pPr marL="228600" indent="-228600">
              <a:buAutoNum type="arabicPeriod"/>
            </a:pPr>
            <a:endParaRPr lang="ru-RU" sz="1200" dirty="0"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1200" b="1" dirty="0">
                <a:latin typeface="Century Gothic" panose="020B0502020202020204" pitchFamily="34" charset="0"/>
              </a:rPr>
              <a:t>Завершение. </a:t>
            </a:r>
            <a:r>
              <a:rPr lang="ru-RU" sz="1200" dirty="0">
                <a:latin typeface="Century Gothic" panose="020B0502020202020204" pitchFamily="34" charset="0"/>
              </a:rPr>
              <a:t>Проведение выставки собак, закрытие всех договоров, информирование </a:t>
            </a:r>
            <a:r>
              <a:rPr lang="ru-RU" sz="1200" dirty="0" err="1">
                <a:latin typeface="Century Gothic" panose="020B0502020202020204" pitchFamily="34" charset="0"/>
              </a:rPr>
              <a:t>стейкхолдеров</a:t>
            </a:r>
            <a:r>
              <a:rPr lang="ru-RU" sz="1200" dirty="0">
                <a:latin typeface="Century Gothic" panose="020B0502020202020204" pitchFamily="34" charset="0"/>
              </a:rPr>
              <a:t> об окончании проекта, подведение итогов, оценка результата, отчеты по реализации проекта, документация всей информации о проекте. 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4B7E9-9BD1-B05C-4DD8-B611700ADAA9}"/>
              </a:ext>
            </a:extLst>
          </p:cNvPr>
          <p:cNvSpPr txBox="1"/>
          <p:nvPr/>
        </p:nvSpPr>
        <p:spPr>
          <a:xfrm>
            <a:off x="215776" y="1080001"/>
            <a:ext cx="9217024" cy="4145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Специфичная (</a:t>
            </a:r>
            <a:r>
              <a:rPr lang="ru-RU" sz="1800" b="1" dirty="0" err="1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Specific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) цель: </a:t>
            </a:r>
            <a:r>
              <a:rPr lang="ru-RU" sz="18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собачьей выставки для продвижения и популяризации кинологического клуба, различных пород собак, а также предоставление площадки для обмена знаниями и опытом между владельцами собак.</a:t>
            </a:r>
            <a:endParaRPr lang="ru-RU" sz="1600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Измеримая (</a:t>
            </a:r>
            <a:r>
              <a:rPr lang="ru-RU" sz="1800" b="1" dirty="0" err="1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Measurable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) цель</a:t>
            </a:r>
            <a:r>
              <a:rPr lang="ru-RU" sz="18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: Привлечение не менее 100 участников и 500 посетителей на выставку, а также организация не менее 5 различных мероприятий, таких как судейство, семинары и демонстрации.</a:t>
            </a:r>
            <a:endParaRPr lang="ru-RU" sz="1600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Достижимая (</a:t>
            </a:r>
            <a:r>
              <a:rPr lang="ru-RU" sz="1800" b="1" dirty="0" err="1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Achievable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) цель: </a:t>
            </a:r>
            <a:r>
              <a:rPr lang="ru-RU" sz="18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выставки будет основываться на доступных ресурсах и поддержке спонсоров и партнеров. Организационная команда будет иметь достаточно опыта и знаний в области организации событий подобного масштаба.</a:t>
            </a:r>
            <a:endParaRPr lang="ru-RU" sz="1600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4B7E9-9BD1-B05C-4DD8-B611700ADAA9}"/>
              </a:ext>
            </a:extLst>
          </p:cNvPr>
          <p:cNvSpPr txBox="1"/>
          <p:nvPr/>
        </p:nvSpPr>
        <p:spPr>
          <a:xfrm>
            <a:off x="467804" y="1616005"/>
            <a:ext cx="9145016" cy="363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ru-RU" sz="20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Связанная (</a:t>
            </a:r>
            <a:r>
              <a:rPr lang="ru-RU" sz="2000" b="1" dirty="0" err="1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Relevant</a:t>
            </a:r>
            <a:r>
              <a:rPr lang="ru-RU" sz="20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) цель: </a:t>
            </a:r>
            <a:r>
              <a:rPr lang="ru-RU" sz="20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собачьей выставки будет соответствовать стратегическим направлениям организации, например, поощрение здоровья и благополучия собак, развитие культуры собачьих пород и предоставление информации о различных породах собак.</a:t>
            </a:r>
            <a:endParaRPr lang="ru-RU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ru-RU" sz="20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Ограниченная по времени (Time-</a:t>
            </a:r>
            <a:r>
              <a:rPr lang="ru-RU" sz="2000" b="1" dirty="0" err="1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bound</a:t>
            </a:r>
            <a:r>
              <a:rPr lang="ru-RU" sz="2000" b="1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) цель: </a:t>
            </a:r>
            <a:r>
              <a:rPr lang="ru-RU" sz="20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собачьей выставки состоится в течение следующих 12 месяцев, с точно определенными датами проведения и сроками для подготовки и продвижения выставки</a:t>
            </a:r>
            <a:r>
              <a:rPr lang="ru-RU" sz="1800" dirty="0">
                <a:effectLst/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RU" sz="1600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0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9792" y="776903"/>
            <a:ext cx="90231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1) Собственные средства </a:t>
            </a:r>
            <a:r>
              <a:rPr lang="ru-RU" sz="2400" b="1" dirty="0">
                <a:latin typeface="Century Gothic" panose="020B0502020202020204" pitchFamily="34" charset="0"/>
              </a:rPr>
              <a:t>(703.797 </a:t>
            </a:r>
            <a:r>
              <a:rPr lang="ru-RU" sz="2400" b="1" dirty="0" err="1">
                <a:latin typeface="Century Gothic" panose="020B0502020202020204" pitchFamily="34" charset="0"/>
              </a:rPr>
              <a:t>руб</a:t>
            </a:r>
            <a:r>
              <a:rPr lang="ru-RU" sz="2400" b="1" dirty="0">
                <a:latin typeface="Century Gothic" panose="020B0502020202020204" pitchFamily="34" charset="0"/>
              </a:rPr>
              <a:t>)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 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2) Спонсоры </a:t>
            </a:r>
            <a:r>
              <a:rPr lang="ru-RU" sz="2400" b="1" dirty="0">
                <a:latin typeface="Century Gothic" panose="020B0502020202020204" pitchFamily="34" charset="0"/>
              </a:rPr>
              <a:t>(220.000руб):</a:t>
            </a:r>
          </a:p>
          <a:p>
            <a:r>
              <a:rPr lang="ru-RU" sz="2400" dirty="0" err="1">
                <a:latin typeface="Century Gothic" panose="020B0502020202020204" pitchFamily="34" charset="0"/>
              </a:rPr>
              <a:t>FeelGOOD</a:t>
            </a:r>
            <a:r>
              <a:rPr lang="ru-RU" sz="2400" dirty="0">
                <a:latin typeface="Century Gothic" panose="020B0502020202020204" pitchFamily="34" charset="0"/>
              </a:rPr>
              <a:t> – 80.000р</a:t>
            </a:r>
          </a:p>
          <a:p>
            <a:r>
              <a:rPr lang="ru-RU" sz="2400" dirty="0" err="1">
                <a:latin typeface="Century Gothic" panose="020B0502020202020204" pitchFamily="34" charset="0"/>
              </a:rPr>
              <a:t>Olin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err="1">
                <a:latin typeface="Century Gothic" panose="020B0502020202020204" pitchFamily="34" charset="0"/>
              </a:rPr>
              <a:t>Dog’s</a:t>
            </a:r>
            <a:r>
              <a:rPr lang="ru-RU" sz="2400" dirty="0">
                <a:latin typeface="Century Gothic" panose="020B0502020202020204" pitchFamily="34" charset="0"/>
              </a:rPr>
              <a:t> – 40.000р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KARMY – 50.000р</a:t>
            </a:r>
          </a:p>
          <a:p>
            <a:r>
              <a:rPr lang="ru-RU" sz="2400" dirty="0" err="1">
                <a:latin typeface="Century Gothic" panose="020B0502020202020204" pitchFamily="34" charset="0"/>
              </a:rPr>
              <a:t>Monge</a:t>
            </a:r>
            <a:r>
              <a:rPr lang="ru-RU" sz="2400" dirty="0">
                <a:latin typeface="Century Gothic" panose="020B0502020202020204" pitchFamily="34" charset="0"/>
              </a:rPr>
              <a:t> – 50.000р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 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3) Рекламодатели </a:t>
            </a:r>
            <a:r>
              <a:rPr lang="ru-RU" sz="2400" b="1" dirty="0">
                <a:latin typeface="Century Gothic" panose="020B0502020202020204" pitchFamily="34" charset="0"/>
              </a:rPr>
              <a:t>(100.000 </a:t>
            </a:r>
            <a:r>
              <a:rPr lang="ru-RU" sz="2400" b="1" dirty="0" err="1">
                <a:latin typeface="Century Gothic" panose="020B0502020202020204" pitchFamily="34" charset="0"/>
              </a:rPr>
              <a:t>руб</a:t>
            </a:r>
            <a:r>
              <a:rPr lang="ru-RU" sz="2400" b="1" dirty="0">
                <a:latin typeface="Century Gothic" panose="020B0502020202020204" pitchFamily="34" charset="0"/>
              </a:rPr>
              <a:t>): </a:t>
            </a:r>
          </a:p>
          <a:p>
            <a:r>
              <a:rPr lang="ru-RU" sz="2400" dirty="0" err="1">
                <a:latin typeface="Century Gothic" panose="020B0502020202020204" pitchFamily="34" charset="0"/>
              </a:rPr>
              <a:t>Ветклиника</a:t>
            </a:r>
            <a:r>
              <a:rPr lang="ru-RU" sz="2400" dirty="0">
                <a:latin typeface="Century Gothic" panose="020B0502020202020204" pitchFamily="34" charset="0"/>
              </a:rPr>
              <a:t> “Движение” – 25.000р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Корм для собак “</a:t>
            </a:r>
            <a:r>
              <a:rPr lang="ru-RU" sz="2400" dirty="0" err="1">
                <a:latin typeface="Century Gothic" panose="020B0502020202020204" pitchFamily="34" charset="0"/>
              </a:rPr>
              <a:t>Dingo</a:t>
            </a:r>
            <a:r>
              <a:rPr lang="ru-RU" sz="2400" dirty="0">
                <a:latin typeface="Century Gothic" panose="020B0502020202020204" pitchFamily="34" charset="0"/>
              </a:rPr>
              <a:t>” – 25.000р</a:t>
            </a:r>
          </a:p>
          <a:p>
            <a:r>
              <a:rPr lang="ru-RU" sz="2400" dirty="0" err="1">
                <a:latin typeface="Century Gothic" panose="020B0502020202020204" pitchFamily="34" charset="0"/>
              </a:rPr>
              <a:t>Зоомаркет</a:t>
            </a:r>
            <a:r>
              <a:rPr lang="ru-RU" sz="2400" dirty="0">
                <a:latin typeface="Century Gothic" panose="020B0502020202020204" pitchFamily="34" charset="0"/>
              </a:rPr>
              <a:t>  “Немо” – 25.000р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Шампунь “</a:t>
            </a:r>
            <a:r>
              <a:rPr lang="ru-RU" sz="2400" dirty="0" err="1">
                <a:latin typeface="Century Gothic" panose="020B0502020202020204" pitchFamily="34" charset="0"/>
              </a:rPr>
              <a:t>NaturesMiracle</a:t>
            </a:r>
            <a:r>
              <a:rPr lang="ru-RU" sz="2400" dirty="0">
                <a:latin typeface="Century Gothic" panose="020B0502020202020204" pitchFamily="34" charset="0"/>
              </a:rPr>
              <a:t>” – 25.000р</a:t>
            </a:r>
          </a:p>
        </p:txBody>
      </p:sp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1738" y="1539131"/>
            <a:ext cx="8890243" cy="3240360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>
              <a:lnSpc>
                <a:spcPct val="150000"/>
              </a:lnSpc>
              <a:buFont typeface="Times New Roman" pitchFamily="18" charset="0"/>
              <a:buNone/>
            </a:pPr>
            <a:r>
              <a:rPr lang="ru-RU" sz="3200" dirty="0">
                <a:latin typeface="Century Gothic" panose="020B0502020202020204" pitchFamily="34" charset="0"/>
                <a:ea typeface="MS Gothic" pitchFamily="49" charset="-128"/>
              </a:rPr>
              <a:t>Выбранная организационно-правовая форма </a:t>
            </a:r>
            <a:r>
              <a:rPr lang="ru-RU" sz="3200" dirty="0">
                <a:latin typeface="Century Gothic" panose="020B0502020202020204" pitchFamily="34" charset="0"/>
              </a:rPr>
              <a:t>– индивидуальный предприниматель. </a:t>
            </a:r>
            <a:r>
              <a:rPr lang="ru-RU" sz="3200" dirty="0">
                <a:latin typeface="Century Gothic" panose="020B0502020202020204" pitchFamily="34" charset="0"/>
                <a:ea typeface="MS Gothic" pitchFamily="49" charset="-128"/>
              </a:rPr>
              <a:t> </a:t>
            </a:r>
          </a:p>
          <a:p>
            <a:pPr>
              <a:lnSpc>
                <a:spcPct val="150000"/>
              </a:lnSpc>
              <a:buFont typeface="Times New Roman" pitchFamily="18" charset="0"/>
              <a:buNone/>
            </a:pPr>
            <a:endParaRPr lang="ru-RU" sz="3200" dirty="0">
              <a:latin typeface="Century Gothic" panose="020B0502020202020204" pitchFamily="34" charset="0"/>
              <a:ea typeface="MS Gothic" pitchFamily="49" charset="-128"/>
            </a:endParaRPr>
          </a:p>
          <a:p>
            <a:pPr>
              <a:lnSpc>
                <a:spcPct val="150000"/>
              </a:lnSpc>
            </a:pPr>
            <a:r>
              <a:rPr lang="ru-RU" sz="3200" dirty="0">
                <a:latin typeface="Century Gothic" panose="020B0502020202020204" pitchFamily="34" charset="0"/>
                <a:ea typeface="MS Gothic" pitchFamily="49" charset="-128"/>
              </a:rPr>
              <a:t>Выбранная система налогообложения </a:t>
            </a:r>
            <a:r>
              <a:rPr lang="ru-RU" sz="3200" dirty="0">
                <a:latin typeface="Century Gothic" panose="020B0502020202020204" pitchFamily="34" charset="0"/>
              </a:rPr>
              <a:t>–  упрощённая система налогообложения (6%)</a:t>
            </a:r>
            <a:endParaRPr lang="ru-RU" sz="3200" dirty="0">
              <a:latin typeface="Century Gothic" panose="020B0502020202020204" pitchFamily="34" charset="0"/>
              <a:ea typeface="MS Gothic" pitchFamily="49" charset="-128"/>
            </a:endParaRPr>
          </a:p>
          <a:p>
            <a:pPr>
              <a:lnSpc>
                <a:spcPct val="150000"/>
              </a:lnSpc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5E3C1D5-1DE5-63C8-8B5E-09392536F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919690"/>
              </p:ext>
            </p:extLst>
          </p:nvPr>
        </p:nvGraphicFramePr>
        <p:xfrm>
          <a:off x="359792" y="819051"/>
          <a:ext cx="9166873" cy="47493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014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5867764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758961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  <a:latin typeface="+mn-lt"/>
                        </a:rPr>
                        <a:t>Показатель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до налогообложения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523.203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 Налоги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92.820 руб. (6%)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 Чистая прибыль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430.383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Материальные затраты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517.761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865889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Денежные затраты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336.536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00500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Трудовые затраты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169.500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64329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Доходы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1.547.000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718977"/>
                  </a:ext>
                </a:extLst>
              </a:tr>
              <a:tr h="4756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Общие расходы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1.023.797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717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08249" y="98971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015215"/>
              </p:ext>
            </p:extLst>
          </p:nvPr>
        </p:nvGraphicFramePr>
        <p:xfrm>
          <a:off x="240632" y="1961147"/>
          <a:ext cx="9749728" cy="2890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8316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61539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11047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8826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579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  <a:latin typeface="+mn-lt"/>
                        </a:rPr>
                        <a:t>Показатель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  <a:latin typeface="+mn-lt"/>
                        </a:rPr>
                        <a:t>Ед.изм.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  <a:latin typeface="+mn-lt"/>
                        </a:rPr>
                        <a:t>ИТОГО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579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 шт</a:t>
                      </a:r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 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7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 Прибыль (после налогообложения)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430.383 руб.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430.383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579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 Стартовые инвестиции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+mn-lt"/>
                        </a:rPr>
                        <a:t>1.023.797 руб.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1.023.797 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78A5190-1128-0778-EB93-4708FA1A86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6012833"/>
              </p:ext>
            </p:extLst>
          </p:nvPr>
        </p:nvGraphicFramePr>
        <p:xfrm>
          <a:off x="179772" y="1107083"/>
          <a:ext cx="972108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149600" y="982799"/>
            <a:ext cx="2664296" cy="242854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ru-RU" sz="2100" b="1" dirty="0">
                <a:latin typeface="Century Gothic" panose="020B0502020202020204" pitchFamily="34" charset="0"/>
              </a:rPr>
              <a:t>БОГАТЫРЁВА АНАСТАСИЯ</a:t>
            </a:r>
          </a:p>
          <a:p>
            <a:pPr>
              <a:lnSpc>
                <a:spcPct val="170000"/>
              </a:lnSpc>
            </a:pPr>
            <a:r>
              <a:rPr lang="ru-RU" sz="2100" dirty="0">
                <a:latin typeface="Century Gothic" panose="020B0502020202020204" pitchFamily="34" charset="0"/>
              </a:rPr>
              <a:t>+79501542043</a:t>
            </a:r>
          </a:p>
          <a:p>
            <a:pPr>
              <a:lnSpc>
                <a:spcPct val="170000"/>
              </a:lnSpc>
            </a:pPr>
            <a:r>
              <a:rPr lang="en-US" sz="2100" dirty="0">
                <a:latin typeface="Century Gothic" panose="020B0502020202020204" pitchFamily="34" charset="0"/>
                <a:hlinkClick r:id="rId3"/>
              </a:rPr>
              <a:t>carollina2004@mail</a:t>
            </a:r>
            <a:r>
              <a:rPr lang="ru-RU" sz="2100" dirty="0">
                <a:latin typeface="Century Gothic" panose="020B0502020202020204" pitchFamily="34" charset="0"/>
                <a:hlinkClick r:id="rId3"/>
              </a:rPr>
              <a:t>.</a:t>
            </a:r>
            <a:r>
              <a:rPr lang="en-US" sz="2100" dirty="0" err="1">
                <a:latin typeface="Century Gothic" panose="020B0502020202020204" pitchFamily="34" charset="0"/>
                <a:hlinkClick r:id="rId3"/>
              </a:rPr>
              <a:t>ru</a:t>
            </a:r>
            <a:endParaRPr lang="en-US" sz="2100" dirty="0">
              <a:latin typeface="Century Gothic" panose="020B0502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n-US" sz="2100" dirty="0">
                <a:latin typeface="Century Gothic" panose="020B0502020202020204" pitchFamily="34" charset="0"/>
              </a:rPr>
              <a:t>t</a:t>
            </a:r>
            <a:r>
              <a:rPr lang="ru-RU" sz="2100" dirty="0">
                <a:latin typeface="Century Gothic" panose="020B0502020202020204" pitchFamily="34" charset="0"/>
              </a:rPr>
              <a:t>.</a:t>
            </a:r>
            <a:r>
              <a:rPr lang="en-US" sz="2100" dirty="0">
                <a:latin typeface="Century Gothic" panose="020B0502020202020204" pitchFamily="34" charset="0"/>
              </a:rPr>
              <a:t>me/</a:t>
            </a:r>
            <a:r>
              <a:rPr lang="en-US" sz="2100" dirty="0" err="1">
                <a:latin typeface="Century Gothic" panose="020B0502020202020204" pitchFamily="34" charset="0"/>
              </a:rPr>
              <a:t>Ancllair</a:t>
            </a:r>
            <a:endParaRPr lang="ru-RU" sz="2100" dirty="0">
              <a:latin typeface="Century Gothic" panose="020B0502020202020204" pitchFamily="34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2" descr="https://lh5.googleusercontent.com/hnUPJyCyugaQiWW8H2Qm4j7H2CGTaGrtsdzJ9i51TEnWLSSvP2bNhfcfjZ-AtW4gjsPxoje-R8GHUvJ9Losx2JlFdtV-MqP9EvAzMu83bkgIjaWZJ6y_PQ1h0NwrF5VfsmAcaTzqkdE5zk4RZ6I=s204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2" b="13958"/>
          <a:stretch/>
        </p:blipFill>
        <p:spPr bwMode="auto">
          <a:xfrm>
            <a:off x="331245" y="955285"/>
            <a:ext cx="2664296" cy="3427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8021</TotalTime>
  <Words>1181</Words>
  <Application>Microsoft Office PowerPoint</Application>
  <PresentationFormat>Произвольный</PresentationFormat>
  <Paragraphs>173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Century Gothic</vt:lpstr>
      <vt:lpstr>Futura PT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</cp:lastModifiedBy>
  <cp:revision>41</cp:revision>
  <dcterms:created xsi:type="dcterms:W3CDTF">2022-10-14T10:42:52Z</dcterms:created>
  <dcterms:modified xsi:type="dcterms:W3CDTF">2023-07-25T11:07:58Z</dcterms:modified>
  <dc:language>ru-RU</dc:language>
</cp:coreProperties>
</file>