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6699FF"/>
    <a:srgbClr val="605D5C"/>
    <a:srgbClr val="E63538"/>
    <a:srgbClr val="FF6600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115" d="100"/>
          <a:sy n="115" d="100"/>
        </p:scale>
        <p:origin x="654" y="138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08313C-1D5A-4D40-8EDF-A9E6C87D1B52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7A716761-0976-43A4-93E9-1E7D3C98EF4B}">
      <dgm:prSet phldrT="[Текст]"/>
      <dgm:spPr/>
      <dgm:t>
        <a:bodyPr/>
        <a:lstStyle/>
        <a:p>
          <a:r>
            <a:rPr lang="ru-RU" dirty="0"/>
            <a:t>Управляющие компании в сфере ЖКХ</a:t>
          </a:r>
        </a:p>
      </dgm:t>
    </dgm:pt>
    <dgm:pt modelId="{28F602AE-103C-4F6F-9399-785D579772EB}" type="parTrans" cxnId="{EFED30D0-1EE4-41CE-9E95-2BB090F0F5C6}">
      <dgm:prSet/>
      <dgm:spPr/>
      <dgm:t>
        <a:bodyPr/>
        <a:lstStyle/>
        <a:p>
          <a:endParaRPr lang="ru-RU"/>
        </a:p>
      </dgm:t>
    </dgm:pt>
    <dgm:pt modelId="{208199F0-5B54-467A-AA1C-39887890130D}" type="sibTrans" cxnId="{EFED30D0-1EE4-41CE-9E95-2BB090F0F5C6}">
      <dgm:prSet/>
      <dgm:spPr/>
      <dgm:t>
        <a:bodyPr/>
        <a:lstStyle/>
        <a:p>
          <a:endParaRPr lang="ru-RU"/>
        </a:p>
      </dgm:t>
    </dgm:pt>
    <dgm:pt modelId="{6F9BB7AE-C623-46C4-8F23-435866392DE7}">
      <dgm:prSet phldrT="[Текст]"/>
      <dgm:spPr/>
      <dgm:t>
        <a:bodyPr/>
        <a:lstStyle/>
        <a:p>
          <a:r>
            <a:rPr lang="ru-RU" dirty="0"/>
            <a:t>Товарищества собственников жилья</a:t>
          </a:r>
        </a:p>
      </dgm:t>
    </dgm:pt>
    <dgm:pt modelId="{AB72655C-A18B-4E11-A1F9-23C81D1C965E}" type="parTrans" cxnId="{B35559FE-29D1-4CC9-BC85-A24C422B6A20}">
      <dgm:prSet/>
      <dgm:spPr/>
      <dgm:t>
        <a:bodyPr/>
        <a:lstStyle/>
        <a:p>
          <a:endParaRPr lang="ru-RU"/>
        </a:p>
      </dgm:t>
    </dgm:pt>
    <dgm:pt modelId="{C4A4748C-471A-4456-8B1F-5A1E8DE3BE76}" type="sibTrans" cxnId="{B35559FE-29D1-4CC9-BC85-A24C422B6A20}">
      <dgm:prSet/>
      <dgm:spPr/>
      <dgm:t>
        <a:bodyPr/>
        <a:lstStyle/>
        <a:p>
          <a:endParaRPr lang="ru-RU"/>
        </a:p>
      </dgm:t>
    </dgm:pt>
    <dgm:pt modelId="{F0DA1F47-DCA0-4C61-A9F2-2D533540B97E}">
      <dgm:prSet phldrT="[Текст]"/>
      <dgm:spPr/>
      <dgm:t>
        <a:bodyPr/>
        <a:lstStyle/>
        <a:p>
          <a:r>
            <a:rPr lang="ru-RU" dirty="0"/>
            <a:t>Граждане</a:t>
          </a:r>
        </a:p>
      </dgm:t>
    </dgm:pt>
    <dgm:pt modelId="{8C5EA0EF-EE36-40B1-8BC1-795ED27A8803}" type="parTrans" cxnId="{FCF10730-A537-48D8-807D-A568B9ECEE64}">
      <dgm:prSet/>
      <dgm:spPr/>
      <dgm:t>
        <a:bodyPr/>
        <a:lstStyle/>
        <a:p>
          <a:endParaRPr lang="ru-RU"/>
        </a:p>
      </dgm:t>
    </dgm:pt>
    <dgm:pt modelId="{AD32031A-C76D-4596-A1AE-19113EC632CC}" type="sibTrans" cxnId="{FCF10730-A537-48D8-807D-A568B9ECEE64}">
      <dgm:prSet/>
      <dgm:spPr/>
      <dgm:t>
        <a:bodyPr/>
        <a:lstStyle/>
        <a:p>
          <a:endParaRPr lang="ru-RU"/>
        </a:p>
      </dgm:t>
    </dgm:pt>
    <dgm:pt modelId="{783CB44E-737C-47C0-8E37-91D87B075811}" type="pres">
      <dgm:prSet presAssocID="{8708313C-1D5A-4D40-8EDF-A9E6C87D1B52}" presName="Name0" presStyleCnt="0">
        <dgm:presLayoutVars>
          <dgm:dir/>
          <dgm:resizeHandles val="exact"/>
        </dgm:presLayoutVars>
      </dgm:prSet>
      <dgm:spPr/>
    </dgm:pt>
    <dgm:pt modelId="{B7BBA415-D3CC-483E-8DF5-39D4167D831E}" type="pres">
      <dgm:prSet presAssocID="{8708313C-1D5A-4D40-8EDF-A9E6C87D1B52}" presName="bkgdShp" presStyleLbl="alignAccFollowNode1" presStyleIdx="0" presStyleCnt="1"/>
      <dgm:spPr/>
    </dgm:pt>
    <dgm:pt modelId="{347FA1F5-3A2A-487F-AA31-3BA0202C9A22}" type="pres">
      <dgm:prSet presAssocID="{8708313C-1D5A-4D40-8EDF-A9E6C87D1B52}" presName="linComp" presStyleCnt="0"/>
      <dgm:spPr/>
    </dgm:pt>
    <dgm:pt modelId="{0B8C3263-CCB7-43D8-BDAC-271CEB713414}" type="pres">
      <dgm:prSet presAssocID="{7A716761-0976-43A4-93E9-1E7D3C98EF4B}" presName="compNode" presStyleCnt="0"/>
      <dgm:spPr/>
    </dgm:pt>
    <dgm:pt modelId="{75606DD5-0BD4-4D47-9388-CF16CAB4CB6C}" type="pres">
      <dgm:prSet presAssocID="{7A716761-0976-43A4-93E9-1E7D3C98EF4B}" presName="node" presStyleLbl="node1" presStyleIdx="0" presStyleCnt="3" custScaleY="500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742A6C-5298-4C7F-B62A-1478719F0A8D}" type="pres">
      <dgm:prSet presAssocID="{7A716761-0976-43A4-93E9-1E7D3C98EF4B}" presName="invisiNode" presStyleLbl="node1" presStyleIdx="0" presStyleCnt="3"/>
      <dgm:spPr/>
    </dgm:pt>
    <dgm:pt modelId="{7FA523C0-E521-4DEB-975A-17190F045F2E}" type="pres">
      <dgm:prSet presAssocID="{7A716761-0976-43A4-93E9-1E7D3C98EF4B}" presName="imagNode" presStyleLbl="fgImgPlace1" presStyleIdx="0" presStyleCnt="3" custScaleY="128846" custLinFactNeighborX="0" custLinFactNeighborY="-1515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B0CF960-DF97-4DF8-A49A-FAD9928F45D1}" type="pres">
      <dgm:prSet presAssocID="{208199F0-5B54-467A-AA1C-39887890130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0CEDE85-C423-4BC5-A53E-4E7AABB7807A}" type="pres">
      <dgm:prSet presAssocID="{6F9BB7AE-C623-46C4-8F23-435866392DE7}" presName="compNode" presStyleCnt="0"/>
      <dgm:spPr/>
    </dgm:pt>
    <dgm:pt modelId="{8BFCD290-A066-4FAE-A827-81D2DC3FA21D}" type="pres">
      <dgm:prSet presAssocID="{6F9BB7AE-C623-46C4-8F23-435866392DE7}" presName="node" presStyleLbl="node1" presStyleIdx="1" presStyleCnt="3" custScaleY="500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43C631-BF21-44A1-940C-178475E01356}" type="pres">
      <dgm:prSet presAssocID="{6F9BB7AE-C623-46C4-8F23-435866392DE7}" presName="invisiNode" presStyleLbl="node1" presStyleIdx="1" presStyleCnt="3"/>
      <dgm:spPr/>
    </dgm:pt>
    <dgm:pt modelId="{E4902DCC-648C-4968-B20C-BBD7A2A11FF9}" type="pres">
      <dgm:prSet presAssocID="{6F9BB7AE-C623-46C4-8F23-435866392DE7}" presName="imagNode" presStyleLbl="fgImgPlace1" presStyleIdx="1" presStyleCnt="3" custScaleX="94035" custScaleY="124923" custLinFactNeighborX="0" custLinFactNeighborY="-1704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F3F5DC9-84EF-4688-9797-AB2576B5311F}" type="pres">
      <dgm:prSet presAssocID="{C4A4748C-471A-4456-8B1F-5A1E8DE3BE7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AAE41C8-9F54-40A8-B163-3E0C3BF37E8E}" type="pres">
      <dgm:prSet presAssocID="{F0DA1F47-DCA0-4C61-A9F2-2D533540B97E}" presName="compNode" presStyleCnt="0"/>
      <dgm:spPr/>
    </dgm:pt>
    <dgm:pt modelId="{F9A0F118-92F3-4E79-9068-A32E7D12AF28}" type="pres">
      <dgm:prSet presAssocID="{F0DA1F47-DCA0-4C61-A9F2-2D533540B97E}" presName="node" presStyleLbl="node1" presStyleIdx="2" presStyleCnt="3" custScaleY="500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924A23-2C61-4FAB-9650-9B79E70D884E}" type="pres">
      <dgm:prSet presAssocID="{F0DA1F47-DCA0-4C61-A9F2-2D533540B97E}" presName="invisiNode" presStyleLbl="node1" presStyleIdx="2" presStyleCnt="3"/>
      <dgm:spPr/>
    </dgm:pt>
    <dgm:pt modelId="{743A8AA4-B2E2-4C34-A185-5038D992A18E}" type="pres">
      <dgm:prSet presAssocID="{F0DA1F47-DCA0-4C61-A9F2-2D533540B97E}" presName="imagNode" presStyleLbl="fgImgPlace1" presStyleIdx="2" presStyleCnt="3" custScaleX="100835" custScaleY="124925" custLinFactNeighborX="1241" custLinFactNeighborY="-1468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BCCC687C-B6DA-4803-87F0-953FF6B21E07}" type="presOf" srcId="{F0DA1F47-DCA0-4C61-A9F2-2D533540B97E}" destId="{F9A0F118-92F3-4E79-9068-A32E7D12AF28}" srcOrd="0" destOrd="0" presId="urn:microsoft.com/office/officeart/2005/8/layout/pList2"/>
    <dgm:cxn modelId="{413D44C8-690A-41F4-A254-BD76B068DDCF}" type="presOf" srcId="{208199F0-5B54-467A-AA1C-39887890130D}" destId="{2B0CF960-DF97-4DF8-A49A-FAD9928F45D1}" srcOrd="0" destOrd="0" presId="urn:microsoft.com/office/officeart/2005/8/layout/pList2"/>
    <dgm:cxn modelId="{EFED30D0-1EE4-41CE-9E95-2BB090F0F5C6}" srcId="{8708313C-1D5A-4D40-8EDF-A9E6C87D1B52}" destId="{7A716761-0976-43A4-93E9-1E7D3C98EF4B}" srcOrd="0" destOrd="0" parTransId="{28F602AE-103C-4F6F-9399-785D579772EB}" sibTransId="{208199F0-5B54-467A-AA1C-39887890130D}"/>
    <dgm:cxn modelId="{B2BE814B-AE09-4294-80AD-48DB0188C8E7}" type="presOf" srcId="{7A716761-0976-43A4-93E9-1E7D3C98EF4B}" destId="{75606DD5-0BD4-4D47-9388-CF16CAB4CB6C}" srcOrd="0" destOrd="0" presId="urn:microsoft.com/office/officeart/2005/8/layout/pList2"/>
    <dgm:cxn modelId="{FCF10730-A537-48D8-807D-A568B9ECEE64}" srcId="{8708313C-1D5A-4D40-8EDF-A9E6C87D1B52}" destId="{F0DA1F47-DCA0-4C61-A9F2-2D533540B97E}" srcOrd="2" destOrd="0" parTransId="{8C5EA0EF-EE36-40B1-8BC1-795ED27A8803}" sibTransId="{AD32031A-C76D-4596-A1AE-19113EC632CC}"/>
    <dgm:cxn modelId="{B35559FE-29D1-4CC9-BC85-A24C422B6A20}" srcId="{8708313C-1D5A-4D40-8EDF-A9E6C87D1B52}" destId="{6F9BB7AE-C623-46C4-8F23-435866392DE7}" srcOrd="1" destOrd="0" parTransId="{AB72655C-A18B-4E11-A1F9-23C81D1C965E}" sibTransId="{C4A4748C-471A-4456-8B1F-5A1E8DE3BE76}"/>
    <dgm:cxn modelId="{663E0D08-A9B6-49A6-A1A6-755527E0278B}" type="presOf" srcId="{6F9BB7AE-C623-46C4-8F23-435866392DE7}" destId="{8BFCD290-A066-4FAE-A827-81D2DC3FA21D}" srcOrd="0" destOrd="0" presId="urn:microsoft.com/office/officeart/2005/8/layout/pList2"/>
    <dgm:cxn modelId="{C5F5FC5E-3B5D-4BDF-B637-A30F14252D64}" type="presOf" srcId="{8708313C-1D5A-4D40-8EDF-A9E6C87D1B52}" destId="{783CB44E-737C-47C0-8E37-91D87B075811}" srcOrd="0" destOrd="0" presId="urn:microsoft.com/office/officeart/2005/8/layout/pList2"/>
    <dgm:cxn modelId="{F0E48E4F-F31A-4B6D-817E-09B776277A4F}" type="presOf" srcId="{C4A4748C-471A-4456-8B1F-5A1E8DE3BE76}" destId="{0F3F5DC9-84EF-4688-9797-AB2576B5311F}" srcOrd="0" destOrd="0" presId="urn:microsoft.com/office/officeart/2005/8/layout/pList2"/>
    <dgm:cxn modelId="{D0D0070B-18BC-46C1-8854-F946A03A81E7}" type="presParOf" srcId="{783CB44E-737C-47C0-8E37-91D87B075811}" destId="{B7BBA415-D3CC-483E-8DF5-39D4167D831E}" srcOrd="0" destOrd="0" presId="urn:microsoft.com/office/officeart/2005/8/layout/pList2"/>
    <dgm:cxn modelId="{BD2AAA28-DEB7-4E75-9299-DE6691A9565C}" type="presParOf" srcId="{783CB44E-737C-47C0-8E37-91D87B075811}" destId="{347FA1F5-3A2A-487F-AA31-3BA0202C9A22}" srcOrd="1" destOrd="0" presId="urn:microsoft.com/office/officeart/2005/8/layout/pList2"/>
    <dgm:cxn modelId="{9726F5CB-B002-4C71-AE89-910EFFFA64D9}" type="presParOf" srcId="{347FA1F5-3A2A-487F-AA31-3BA0202C9A22}" destId="{0B8C3263-CCB7-43D8-BDAC-271CEB713414}" srcOrd="0" destOrd="0" presId="urn:microsoft.com/office/officeart/2005/8/layout/pList2"/>
    <dgm:cxn modelId="{6A762BC2-1F39-48D4-9B7E-894B6EF086C4}" type="presParOf" srcId="{0B8C3263-CCB7-43D8-BDAC-271CEB713414}" destId="{75606DD5-0BD4-4D47-9388-CF16CAB4CB6C}" srcOrd="0" destOrd="0" presId="urn:microsoft.com/office/officeart/2005/8/layout/pList2"/>
    <dgm:cxn modelId="{3B5984E8-5A5D-465B-A1ED-4B4A82A2461C}" type="presParOf" srcId="{0B8C3263-CCB7-43D8-BDAC-271CEB713414}" destId="{B4742A6C-5298-4C7F-B62A-1478719F0A8D}" srcOrd="1" destOrd="0" presId="urn:microsoft.com/office/officeart/2005/8/layout/pList2"/>
    <dgm:cxn modelId="{202656E4-8468-4CA7-92B7-F553192187FB}" type="presParOf" srcId="{0B8C3263-CCB7-43D8-BDAC-271CEB713414}" destId="{7FA523C0-E521-4DEB-975A-17190F045F2E}" srcOrd="2" destOrd="0" presId="urn:microsoft.com/office/officeart/2005/8/layout/pList2"/>
    <dgm:cxn modelId="{90E788C9-3F3E-491E-8759-3F10AD323936}" type="presParOf" srcId="{347FA1F5-3A2A-487F-AA31-3BA0202C9A22}" destId="{2B0CF960-DF97-4DF8-A49A-FAD9928F45D1}" srcOrd="1" destOrd="0" presId="urn:microsoft.com/office/officeart/2005/8/layout/pList2"/>
    <dgm:cxn modelId="{261E0931-A141-4A92-A3C7-DB6CEC141E19}" type="presParOf" srcId="{347FA1F5-3A2A-487F-AA31-3BA0202C9A22}" destId="{B0CEDE85-C423-4BC5-A53E-4E7AABB7807A}" srcOrd="2" destOrd="0" presId="urn:microsoft.com/office/officeart/2005/8/layout/pList2"/>
    <dgm:cxn modelId="{65435710-7C43-497B-9F47-DB0703DFEE23}" type="presParOf" srcId="{B0CEDE85-C423-4BC5-A53E-4E7AABB7807A}" destId="{8BFCD290-A066-4FAE-A827-81D2DC3FA21D}" srcOrd="0" destOrd="0" presId="urn:microsoft.com/office/officeart/2005/8/layout/pList2"/>
    <dgm:cxn modelId="{3308200D-5EDC-429D-8839-45CF63E8D3B9}" type="presParOf" srcId="{B0CEDE85-C423-4BC5-A53E-4E7AABB7807A}" destId="{F043C631-BF21-44A1-940C-178475E01356}" srcOrd="1" destOrd="0" presId="urn:microsoft.com/office/officeart/2005/8/layout/pList2"/>
    <dgm:cxn modelId="{60E191EC-BF0F-465C-968C-FB649E5ED36E}" type="presParOf" srcId="{B0CEDE85-C423-4BC5-A53E-4E7AABB7807A}" destId="{E4902DCC-648C-4968-B20C-BBD7A2A11FF9}" srcOrd="2" destOrd="0" presId="urn:microsoft.com/office/officeart/2005/8/layout/pList2"/>
    <dgm:cxn modelId="{490C0BCB-17C8-46C8-A097-D8AC6E44729C}" type="presParOf" srcId="{347FA1F5-3A2A-487F-AA31-3BA0202C9A22}" destId="{0F3F5DC9-84EF-4688-9797-AB2576B5311F}" srcOrd="3" destOrd="0" presId="urn:microsoft.com/office/officeart/2005/8/layout/pList2"/>
    <dgm:cxn modelId="{4236B22D-E808-493B-B310-9F0D9B389AB8}" type="presParOf" srcId="{347FA1F5-3A2A-487F-AA31-3BA0202C9A22}" destId="{8AAE41C8-9F54-40A8-B163-3E0C3BF37E8E}" srcOrd="4" destOrd="0" presId="urn:microsoft.com/office/officeart/2005/8/layout/pList2"/>
    <dgm:cxn modelId="{AF1EB1FC-CDC0-4E74-A485-F496DB8BB66D}" type="presParOf" srcId="{8AAE41C8-9F54-40A8-B163-3E0C3BF37E8E}" destId="{F9A0F118-92F3-4E79-9068-A32E7D12AF28}" srcOrd="0" destOrd="0" presId="urn:microsoft.com/office/officeart/2005/8/layout/pList2"/>
    <dgm:cxn modelId="{847700F1-6978-4B81-BAFF-5077941FA68A}" type="presParOf" srcId="{8AAE41C8-9F54-40A8-B163-3E0C3BF37E8E}" destId="{1D924A23-2C61-4FAB-9650-9B79E70D884E}" srcOrd="1" destOrd="0" presId="urn:microsoft.com/office/officeart/2005/8/layout/pList2"/>
    <dgm:cxn modelId="{2539D9C9-B41F-4059-809C-BF8C8A025852}" type="presParOf" srcId="{8AAE41C8-9F54-40A8-B163-3E0C3BF37E8E}" destId="{743A8AA4-B2E2-4C34-A185-5038D992A18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BA415-D3CC-483E-8DF5-39D4167D831E}">
      <dsp:nvSpPr>
        <dsp:cNvPr id="0" name=""/>
        <dsp:cNvSpPr/>
      </dsp:nvSpPr>
      <dsp:spPr>
        <a:xfrm>
          <a:off x="0" y="186212"/>
          <a:ext cx="9288197" cy="243808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A523C0-E521-4DEB-975A-17190F045F2E}">
      <dsp:nvSpPr>
        <dsp:cNvPr id="0" name=""/>
        <dsp:cNvSpPr/>
      </dsp:nvSpPr>
      <dsp:spPr>
        <a:xfrm>
          <a:off x="280932" y="354900"/>
          <a:ext cx="2719881" cy="230367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606DD5-0BD4-4D47-9388-CF16CAB4CB6C}">
      <dsp:nvSpPr>
        <dsp:cNvPr id="0" name=""/>
        <dsp:cNvSpPr/>
      </dsp:nvSpPr>
      <dsp:spPr>
        <a:xfrm rot="10800000">
          <a:off x="280932" y="3741570"/>
          <a:ext cx="2719881" cy="149017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Управляющие компании в сфере ЖКХ</a:t>
          </a:r>
        </a:p>
      </dsp:txBody>
      <dsp:txXfrm rot="10800000">
        <a:off x="326760" y="3741570"/>
        <a:ext cx="2628225" cy="1444349"/>
      </dsp:txXfrm>
    </dsp:sp>
    <dsp:sp modelId="{E4902DCC-648C-4968-B20C-BBD7A2A11FF9}">
      <dsp:nvSpPr>
        <dsp:cNvPr id="0" name=""/>
        <dsp:cNvSpPr/>
      </dsp:nvSpPr>
      <dsp:spPr>
        <a:xfrm>
          <a:off x="3353923" y="356125"/>
          <a:ext cx="2557640" cy="22335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FCD290-A066-4FAE-A827-81D2DC3FA21D}">
      <dsp:nvSpPr>
        <dsp:cNvPr id="0" name=""/>
        <dsp:cNvSpPr/>
      </dsp:nvSpPr>
      <dsp:spPr>
        <a:xfrm rot="10800000">
          <a:off x="3272802" y="3741570"/>
          <a:ext cx="2719881" cy="149017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Товарищества собственников жилья</a:t>
          </a:r>
        </a:p>
      </dsp:txBody>
      <dsp:txXfrm rot="10800000">
        <a:off x="3318630" y="3741570"/>
        <a:ext cx="2628225" cy="1444349"/>
      </dsp:txXfrm>
    </dsp:sp>
    <dsp:sp modelId="{743A8AA4-B2E2-4C34-A185-5038D992A18E}">
      <dsp:nvSpPr>
        <dsp:cNvPr id="0" name=""/>
        <dsp:cNvSpPr/>
      </dsp:nvSpPr>
      <dsp:spPr>
        <a:xfrm>
          <a:off x="6298426" y="398427"/>
          <a:ext cx="2742592" cy="223356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0F118-92F3-4E79-9068-A32E7D12AF28}">
      <dsp:nvSpPr>
        <dsp:cNvPr id="0" name=""/>
        <dsp:cNvSpPr/>
      </dsp:nvSpPr>
      <dsp:spPr>
        <a:xfrm rot="10800000">
          <a:off x="6276028" y="3741570"/>
          <a:ext cx="2719881" cy="149017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Граждане</a:t>
          </a:r>
        </a:p>
      </dsp:txBody>
      <dsp:txXfrm rot="10800000">
        <a:off x="6321856" y="3741570"/>
        <a:ext cx="2628225" cy="14443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6755" y="2175493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устройства для борьбы с возникновением наледи на свесах крыши не зависящего от электропитания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805222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Мы делаем механизм «Гроза сосулек» для управляющих компаний и ТСЖ, что бы они могли </a:t>
            </a:r>
            <a:r>
              <a:rPr lang="ru-RU" sz="2000" dirty="0" err="1"/>
              <a:t>эффктивно</a:t>
            </a:r>
            <a:r>
              <a:rPr lang="ru-RU" sz="2000" dirty="0"/>
              <a:t> и безопасно очищать крыши от наледи.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70441" y="967078"/>
            <a:ext cx="11652226" cy="4511003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По статистике в России в результате падения сосулек погибает более 100 чел./год, а травмируется в 5 раз больше.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Число убытков, связанных с падением глыб и сосулек, составляет более 200 автомобилей/год. 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1600" dirty="0"/>
              <a:t> </a:t>
            </a:r>
          </a:p>
          <a:p>
            <a:endParaRPr lang="ru-RU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0"/>
          <a:stretch/>
        </p:blipFill>
        <p:spPr bwMode="auto">
          <a:xfrm>
            <a:off x="3564466" y="4647142"/>
            <a:ext cx="4199467" cy="2075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21" y="1720291"/>
            <a:ext cx="418782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067" y="1567890"/>
            <a:ext cx="3859213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2" y="1017505"/>
            <a:ext cx="6364008" cy="4952278"/>
          </a:xfrm>
        </p:spPr>
        <p:txBody>
          <a:bodyPr>
            <a:normAutofit/>
          </a:bodyPr>
          <a:lstStyle/>
          <a:p>
            <a:r>
              <a:rPr lang="ru-RU" sz="2000" dirty="0"/>
              <a:t>Наше решение состоит в создании не зависящего от электропитания механизма «Гроза сосулек», основанного на рычаге и работающего на основе человеческой (мускульной) силы.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975" y="2760687"/>
            <a:ext cx="3018235" cy="3758002"/>
          </a:xfrm>
          <a:prstGeom prst="rect">
            <a:avLst/>
          </a:prstGeom>
        </p:spPr>
      </p:pic>
      <p:pic>
        <p:nvPicPr>
          <p:cNvPr id="3074" name="Picture 2" descr="https://sun9-77.userapi.com/impg/eGaNsU-ZHpqsAKfvqorMowmGaPC9sN_OUAzJjQ/dfHdAQKhb-E.jpg?size=552x542&amp;quality=96&amp;sign=b07d89a52a97c9e812af0d5a920f5532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076" y="1017505"/>
            <a:ext cx="5091678" cy="536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4" name="AutoShape 2" descr="https://www.onstek.com/wp-content/uploads/2020/12/%D9%85%D9%86%D8%B5%D8%A9-%D8%A7%D9%84%D8%AA%D9%88%D8%B8%D9%8A%D9%81-%D8%A8%D9%88%D8%B2%D8%A7%D8%B1%D8%A9-%D8%A7%D9%84%D8%B5%D8%AD%D8%A9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051276531"/>
              </p:ext>
            </p:extLst>
          </p:nvPr>
        </p:nvGraphicFramePr>
        <p:xfrm>
          <a:off x="1329002" y="1110280"/>
          <a:ext cx="9288198" cy="5417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920336"/>
              </p:ext>
            </p:extLst>
          </p:nvPr>
        </p:nvGraphicFramePr>
        <p:xfrm>
          <a:off x="311110" y="1197033"/>
          <a:ext cx="11376586" cy="5160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5317">
                  <a:extLst>
                    <a:ext uri="{9D8B030D-6E8A-4147-A177-3AD203B41FA5}">
                      <a16:colId xmlns:a16="http://schemas.microsoft.com/office/drawing/2014/main" val="3615547180"/>
                    </a:ext>
                  </a:extLst>
                </a:gridCol>
                <a:gridCol w="2275317">
                  <a:extLst>
                    <a:ext uri="{9D8B030D-6E8A-4147-A177-3AD203B41FA5}">
                      <a16:colId xmlns:a16="http://schemas.microsoft.com/office/drawing/2014/main" val="2737300681"/>
                    </a:ext>
                  </a:extLst>
                </a:gridCol>
                <a:gridCol w="758439">
                  <a:extLst>
                    <a:ext uri="{9D8B030D-6E8A-4147-A177-3AD203B41FA5}">
                      <a16:colId xmlns:a16="http://schemas.microsoft.com/office/drawing/2014/main" val="2917784549"/>
                    </a:ext>
                  </a:extLst>
                </a:gridCol>
                <a:gridCol w="1516879">
                  <a:extLst>
                    <a:ext uri="{9D8B030D-6E8A-4147-A177-3AD203B41FA5}">
                      <a16:colId xmlns:a16="http://schemas.microsoft.com/office/drawing/2014/main" val="4219374828"/>
                    </a:ext>
                  </a:extLst>
                </a:gridCol>
                <a:gridCol w="2275317">
                  <a:extLst>
                    <a:ext uri="{9D8B030D-6E8A-4147-A177-3AD203B41FA5}">
                      <a16:colId xmlns:a16="http://schemas.microsoft.com/office/drawing/2014/main" val="2898922238"/>
                    </a:ext>
                  </a:extLst>
                </a:gridCol>
                <a:gridCol w="2275317">
                  <a:extLst>
                    <a:ext uri="{9D8B030D-6E8A-4147-A177-3AD203B41FA5}">
                      <a16:colId xmlns:a16="http://schemas.microsoft.com/office/drawing/2014/main" val="2016797568"/>
                    </a:ext>
                  </a:extLst>
                </a:gridCol>
              </a:tblGrid>
              <a:tr h="2567709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партнёры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Различные жилые комплексы и управляющие компании отделы безопасности производств.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процессы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 </a:t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Предлагаем решение проблемы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 grid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Достоинства предложения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Мы предлагаем механизм для удаления наледи с кровли без применения электроэнергии и минимальными затратами на обслуживание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Отношения с клиентами </a:t>
                      </a:r>
                    </a:p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Привлекаем за счёт простоты реализации механизма, простоты в эксплуатации без использования электричества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Сегменты ЦА 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        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Основные потребители это жилые комплексы, у которых проблема с образованием наледи и необходимо решение без использование электричеств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т.е.</a:t>
                      </a:r>
                      <a:r>
                        <a:rPr lang="ru-RU" sz="1600" u="none" strike="noStrike" baseline="0" dirty="0">
                          <a:effectLst/>
                        </a:rPr>
                        <a:t> граждане, управляющие компании </a:t>
                      </a:r>
                      <a:r>
                        <a:rPr lang="ru-RU" sz="1600" dirty="0"/>
                        <a:t>и ТСЖ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155582311"/>
                  </a:ext>
                </a:extLst>
              </a:tr>
              <a:tr h="4024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Ключевые ресурсы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/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Интеллектуальные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053980"/>
                  </a:ext>
                </a:extLst>
              </a:tr>
              <a:tr h="915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Каналы воздействия</a:t>
                      </a:r>
                    </a:p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   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20.35 университет</a:t>
                      </a:r>
                      <a:endParaRPr lang="ru-RU" sz="1600" b="0" i="0" u="none" strike="noStrike" dirty="0">
                        <a:solidFill>
                          <a:srgbClr val="4444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45365"/>
                  </a:ext>
                </a:extLst>
              </a:tr>
              <a:tr h="1275670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Затраты</a:t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Затраты на материалы, на оплату труда и</a:t>
                      </a:r>
                      <a:r>
                        <a:rPr lang="ru-RU" sz="16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монтаж</a:t>
                      </a:r>
                    </a:p>
                    <a:p>
                      <a:pPr algn="ctr" fontAlgn="t"/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t"/>
                      <a:r>
                        <a:rPr 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Себестоимость 40 тыс. рублей на 1 метр погонный крыши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1172261" rtl="0" eaLnBrk="1" fontAlgn="t" latinLnBrk="0" hangingPunct="1"/>
                      <a:r>
                        <a:rPr lang="ru-RU" sz="1600" b="1" u="none" strike="noStrike" dirty="0">
                          <a:effectLst/>
                        </a:rPr>
                        <a:t>Доходы</a:t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Доход с продажи механизма, монтажа и его обслуживания</a:t>
                      </a:r>
                    </a:p>
                    <a:p>
                      <a:pPr marL="0" algn="ctr" defTabSz="1172261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тыс. рублей на 1 метр погонный крыши</a:t>
                      </a:r>
                    </a:p>
                    <a:p>
                      <a:pPr marL="0" algn="ctr" defTabSz="1172261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тыс. рублей за</a:t>
                      </a:r>
                      <a:r>
                        <a:rPr lang="ru-RU" sz="16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обслуживание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869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1385744" cy="5144573"/>
          </a:xfrm>
        </p:spPr>
        <p:txBody>
          <a:bodyPr/>
          <a:lstStyle/>
          <a:p>
            <a:r>
              <a:rPr lang="ru-RU" dirty="0"/>
              <a:t>Северо-западный федеральный округ </a:t>
            </a:r>
          </a:p>
          <a:p>
            <a:r>
              <a:rPr lang="ru-RU" dirty="0"/>
              <a:t>Затраты на материалы и установку механизма, а также на обслуживание</a:t>
            </a:r>
          </a:p>
          <a:p>
            <a:r>
              <a:rPr lang="ru-RU" dirty="0"/>
              <a:t>Себестоимость 40 тыс. рублей и цена 50 тыс. рублей на 1 погонный метр крыши.</a:t>
            </a:r>
          </a:p>
          <a:p>
            <a:r>
              <a:rPr lang="ru-RU" dirty="0"/>
              <a:t>Срок окупаемости 6 месяцев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78" y="2949497"/>
            <a:ext cx="3483034" cy="19874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618" y="3408537"/>
            <a:ext cx="3389842" cy="3268776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>
            <a:off x="7556269" y="3202543"/>
            <a:ext cx="723207" cy="5548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968587" y="4362299"/>
            <a:ext cx="1344140" cy="405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058537" y="2571250"/>
            <a:ext cx="3024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Все управляющие компании и ТСЖ Северо-западного федерального округа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56917" y="3851890"/>
            <a:ext cx="3024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Управляющие компании и ТСЖ в Вологодской области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6968587" y="5691919"/>
            <a:ext cx="1440406" cy="129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79517" y="5376286"/>
            <a:ext cx="3024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Управляющая компания «Городок»  </a:t>
            </a:r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874107"/>
              </p:ext>
            </p:extLst>
          </p:nvPr>
        </p:nvGraphicFramePr>
        <p:xfrm>
          <a:off x="1060369" y="1589246"/>
          <a:ext cx="10345916" cy="342038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02910">
                  <a:extLst>
                    <a:ext uri="{9D8B030D-6E8A-4147-A177-3AD203B41FA5}">
                      <a16:colId xmlns:a16="http://schemas.microsoft.com/office/drawing/2014/main" val="3648990132"/>
                    </a:ext>
                  </a:extLst>
                </a:gridCol>
                <a:gridCol w="2324721">
                  <a:extLst>
                    <a:ext uri="{9D8B030D-6E8A-4147-A177-3AD203B41FA5}">
                      <a16:colId xmlns:a16="http://schemas.microsoft.com/office/drawing/2014/main" val="1446458203"/>
                    </a:ext>
                  </a:extLst>
                </a:gridCol>
                <a:gridCol w="2824501">
                  <a:extLst>
                    <a:ext uri="{9D8B030D-6E8A-4147-A177-3AD203B41FA5}">
                      <a16:colId xmlns:a16="http://schemas.microsoft.com/office/drawing/2014/main" val="2724641882"/>
                    </a:ext>
                  </a:extLst>
                </a:gridCol>
                <a:gridCol w="2993784">
                  <a:extLst>
                    <a:ext uri="{9D8B030D-6E8A-4147-A177-3AD203B41FA5}">
                      <a16:colId xmlns:a16="http://schemas.microsoft.com/office/drawing/2014/main" val="4207545776"/>
                    </a:ext>
                  </a:extLst>
                </a:gridCol>
              </a:tblGrid>
              <a:tr h="261379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Решение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Электропитание не исп.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Нет необходимости</a:t>
                      </a:r>
                      <a:r>
                        <a:rPr lang="ru-RU" sz="1600" baseline="0" dirty="0"/>
                        <a:t> ежегодного обновления </a:t>
                      </a:r>
                      <a:endParaRPr lang="ru-RU" sz="1600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656328"/>
                  </a:ext>
                </a:extLst>
              </a:tr>
              <a:tr h="451473">
                <a:tc>
                  <a:txBody>
                    <a:bodyPr/>
                    <a:lstStyle/>
                    <a:p>
                      <a:r>
                        <a:rPr lang="ru-RU" sz="1600" dirty="0"/>
                        <a:t>"</a:t>
                      </a:r>
                      <a:r>
                        <a:rPr lang="ru-RU" sz="1600" dirty="0" err="1"/>
                        <a:t>Антилед</a:t>
                      </a:r>
                      <a:r>
                        <a:rPr lang="ru-RU" sz="1600" dirty="0"/>
                        <a:t>"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материал(вещество), покрытие крыши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261195"/>
                  </a:ext>
                </a:extLst>
              </a:tr>
              <a:tr h="451473">
                <a:tc>
                  <a:txBody>
                    <a:bodyPr/>
                    <a:lstStyle/>
                    <a:p>
                      <a:r>
                        <a:rPr lang="ru-RU" sz="1600" dirty="0"/>
                        <a:t>"</a:t>
                      </a:r>
                      <a:r>
                        <a:rPr lang="ru-RU" sz="1600" dirty="0" err="1"/>
                        <a:t>xLayder</a:t>
                      </a:r>
                      <a:r>
                        <a:rPr lang="ru-RU" sz="1600" dirty="0"/>
                        <a:t>"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обогрев (проволокой)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994447"/>
                  </a:ext>
                </a:extLst>
              </a:tr>
              <a:tr h="363118">
                <a:tc>
                  <a:txBody>
                    <a:bodyPr/>
                    <a:lstStyle/>
                    <a:p>
                      <a:r>
                        <a:rPr lang="ru-RU" sz="1600" dirty="0"/>
                        <a:t>"</a:t>
                      </a:r>
                      <a:r>
                        <a:rPr lang="ru-RU" sz="1600" dirty="0" err="1"/>
                        <a:t>Caleo</a:t>
                      </a:r>
                      <a:r>
                        <a:rPr lang="ru-RU" sz="1600" dirty="0"/>
                        <a:t> UTH-X123ST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очистка крыши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802393"/>
                  </a:ext>
                </a:extLst>
              </a:tr>
              <a:tr h="261379">
                <a:tc>
                  <a:txBody>
                    <a:bodyPr/>
                    <a:lstStyle/>
                    <a:p>
                      <a:r>
                        <a:rPr lang="ru-RU" sz="1600" dirty="0"/>
                        <a:t>"</a:t>
                      </a:r>
                      <a:r>
                        <a:rPr lang="ru-RU" sz="1600" dirty="0" err="1"/>
                        <a:t>Caleo</a:t>
                      </a:r>
                      <a:r>
                        <a:rPr lang="ru-RU" sz="1600" dirty="0"/>
                        <a:t>"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умный обогрев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873394"/>
                  </a:ext>
                </a:extLst>
              </a:tr>
              <a:tr h="641566">
                <a:tc>
                  <a:txBody>
                    <a:bodyPr/>
                    <a:lstStyle/>
                    <a:p>
                      <a:r>
                        <a:rPr lang="ru-RU" sz="1600" dirty="0"/>
                        <a:t>"</a:t>
                      </a:r>
                      <a:r>
                        <a:rPr lang="ru-RU" sz="1600" dirty="0" err="1"/>
                        <a:t>Unilever</a:t>
                      </a:r>
                      <a:r>
                        <a:rPr lang="ru-RU" sz="1600" dirty="0"/>
                        <a:t>"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обогреве на кнопку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457884"/>
                  </a:ext>
                </a:extLst>
              </a:tr>
              <a:tr h="470707"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solidFill>
                            <a:srgbClr val="FF0000"/>
                          </a:solidFill>
                        </a:rPr>
                        <a:t>«Гроза сосулек»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rgbClr val="FF0000"/>
                          </a:solidFill>
                        </a:rPr>
                        <a:t>Механизм/рычаг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61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8928" y="883256"/>
            <a:ext cx="11418259" cy="511961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Мы уже </a:t>
            </a:r>
            <a:r>
              <a:rPr lang="ru-RU" sz="2400" b="1" dirty="0">
                <a:cs typeface="Times New Roman" panose="02020603050405020304" pitchFamily="18" charset="0"/>
              </a:rPr>
              <a:t>сделали</a:t>
            </a:r>
            <a:r>
              <a:rPr lang="ru-RU" sz="2000" b="1" dirty="0">
                <a:cs typeface="Times New Roman" panose="02020603050405020304" pitchFamily="18" charset="0"/>
              </a:rPr>
              <a:t>: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cs typeface="Times New Roman" panose="02020603050405020304" pitchFamily="18" charset="0"/>
              </a:rPr>
              <a:t>Уточнили проблему и сформулировали идею проекта.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cs typeface="Times New Roman" panose="02020603050405020304" pitchFamily="18" charset="0"/>
              </a:rPr>
              <a:t>Расширили знания о законодательных нормативах.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cs typeface="Times New Roman" panose="02020603050405020304" pitchFamily="18" charset="0"/>
              </a:rPr>
              <a:t>Провели анализ рынка и выявили конкурентов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cs typeface="Times New Roman" panose="02020603050405020304" pitchFamily="18" charset="0"/>
              </a:rPr>
              <a:t>Составили и утвердили техническое задание на проект</a:t>
            </a:r>
            <a:endParaRPr lang="ru-RU" sz="2000" dirty="0">
              <a:cs typeface="Traditional Arabic" panose="02020603050405020304" pitchFamily="18" charset="-78"/>
            </a:endParaRP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cs typeface="Traditional Arabic" panose="02020603050405020304" pitchFamily="18" charset="-78"/>
              </a:rPr>
              <a:t>Предложили нашу идею управляющей компании «Городок», они заинтересованы во внедрении нашего </a:t>
            </a:r>
            <a:r>
              <a:rPr lang="ru-RU" sz="2000" dirty="0"/>
              <a:t>механизма «Гроза сосулек»</a:t>
            </a:r>
            <a:r>
              <a:rPr lang="ru-RU" sz="2000" dirty="0">
                <a:cs typeface="Traditional Arabic" panose="02020603050405020304" pitchFamily="18" charset="-78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2000" dirty="0"/>
          </a:p>
        </p:txBody>
      </p:sp>
      <p:sp>
        <p:nvSpPr>
          <p:cNvPr id="3" name="AutoShape 2" descr="https://top-fon.com/uploads/posts/2023-02/1675330445_top-fon-com-p-fon-dlya-otcheta-prezentatsii-16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533" y="3843033"/>
            <a:ext cx="43200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421232" y="2194872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1998651" y="1948903"/>
            <a:ext cx="7851496" cy="64807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dk1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3213523" y="1814507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8"/>
          <p:cNvSpPr txBox="1"/>
          <p:nvPr/>
        </p:nvSpPr>
        <p:spPr>
          <a:xfrm>
            <a:off x="2066953" y="912327"/>
            <a:ext cx="2085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/>
              <a:t>16-20 ноября 2023 г. </a:t>
            </a:r>
          </a:p>
        </p:txBody>
      </p:sp>
      <p:sp>
        <p:nvSpPr>
          <p:cNvPr id="15" name="TextBox 9"/>
          <p:cNvSpPr txBox="1"/>
          <p:nvPr/>
        </p:nvSpPr>
        <p:spPr>
          <a:xfrm>
            <a:off x="4995284" y="910206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/>
              <a:t>20-30 мая</a:t>
            </a:r>
          </a:p>
          <a:p>
            <a:pPr algn="ctr"/>
            <a:r>
              <a:rPr lang="ru-RU" sz="2400" dirty="0"/>
              <a:t>2024 г. </a:t>
            </a:r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2113115" y="2641699"/>
            <a:ext cx="341214" cy="2770052"/>
          </a:xfrm>
          <a:prstGeom prst="leftBrace">
            <a:avLst>
              <a:gd name="adj1" fmla="val 0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5747993" y="2599551"/>
            <a:ext cx="259606" cy="2819801"/>
          </a:xfrm>
          <a:prstGeom prst="leftBrace">
            <a:avLst>
              <a:gd name="adj1" fmla="val 8333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16200000">
            <a:off x="9144379" y="2650226"/>
            <a:ext cx="290658" cy="2759248"/>
          </a:xfrm>
          <a:prstGeom prst="leftBrace">
            <a:avLst>
              <a:gd name="adj1" fmla="val 8333"/>
              <a:gd name="adj2" fmla="val 51795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334989" y="2777914"/>
            <a:ext cx="1182623" cy="517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7902453" y="2665116"/>
            <a:ext cx="2540499" cy="8272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Итоговый вариант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5072975" y="2806683"/>
            <a:ext cx="1717130" cy="517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Прототип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2119396" y="2817801"/>
            <a:ext cx="161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Идея</a:t>
            </a:r>
          </a:p>
        </p:txBody>
      </p:sp>
      <p:sp>
        <p:nvSpPr>
          <p:cNvPr id="23" name="TextBox 18"/>
          <p:cNvSpPr txBox="1"/>
          <p:nvPr/>
        </p:nvSpPr>
        <p:spPr>
          <a:xfrm>
            <a:off x="1623459" y="3563735"/>
            <a:ext cx="1894153" cy="315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sp>
        <p:nvSpPr>
          <p:cNvPr id="24" name="TextBox 19"/>
          <p:cNvSpPr txBox="1"/>
          <p:nvPr/>
        </p:nvSpPr>
        <p:spPr>
          <a:xfrm>
            <a:off x="5065834" y="3519999"/>
            <a:ext cx="1584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II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sp>
        <p:nvSpPr>
          <p:cNvPr id="25" name="TextBox 20"/>
          <p:cNvSpPr txBox="1"/>
          <p:nvPr/>
        </p:nvSpPr>
        <p:spPr>
          <a:xfrm>
            <a:off x="8489988" y="3546679"/>
            <a:ext cx="195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Задачи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III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такта 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111408" y="1803474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9085079" y="1803474"/>
            <a:ext cx="0" cy="7607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41"/>
          <p:cNvSpPr txBox="1"/>
          <p:nvPr/>
        </p:nvSpPr>
        <p:spPr>
          <a:xfrm>
            <a:off x="7727885" y="938976"/>
            <a:ext cx="22322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4-22 Сентября</a:t>
            </a:r>
          </a:p>
          <a:p>
            <a:pPr algn="ctr"/>
            <a:r>
              <a:rPr lang="ru-RU" dirty="0"/>
              <a:t>2024 г. </a:t>
            </a:r>
            <a:endParaRPr lang="ru-RU" sz="2400" dirty="0"/>
          </a:p>
        </p:txBody>
      </p:sp>
      <p:sp>
        <p:nvSpPr>
          <p:cNvPr id="29" name="TextBox 42"/>
          <p:cNvSpPr txBox="1"/>
          <p:nvPr/>
        </p:nvSpPr>
        <p:spPr>
          <a:xfrm>
            <a:off x="898693" y="4237117"/>
            <a:ext cx="2990288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Уточнение проблемы и формулировка идеи проекта.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Расширить знания о законодательных нормативах.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Провести анализ рынка и выявить конкурентов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Составление и утверждение технического задания на проект</a:t>
            </a:r>
            <a:r>
              <a:rPr lang="ru-RU" sz="1100" dirty="0">
                <a:cs typeface="Traditional Arabic" panose="02020603050405020304" pitchFamily="18" charset="-78"/>
              </a:rPr>
              <a:t>а.</a:t>
            </a:r>
            <a:endParaRPr lang="ru-RU" sz="1100" dirty="0">
              <a:cs typeface="Times New Roman" panose="02020603050405020304" pitchFamily="18" charset="0"/>
            </a:endParaRPr>
          </a:p>
        </p:txBody>
      </p:sp>
      <p:sp>
        <p:nvSpPr>
          <p:cNvPr id="30" name="TextBox 43"/>
          <p:cNvSpPr txBox="1"/>
          <p:nvPr/>
        </p:nvSpPr>
        <p:spPr>
          <a:xfrm>
            <a:off x="4144454" y="4250072"/>
            <a:ext cx="39339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Подготовка расчета стоимости проекта для целевой аудитории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Разработка прототипа механизма «Гроза сосулек»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Проведение пробного тестирования..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Рассмотрение проблемы (вопроса) безопасности от третьих лиц.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Расчёты.</a:t>
            </a:r>
          </a:p>
          <a:p>
            <a:endParaRPr lang="ru-RU" sz="1100" dirty="0">
              <a:cs typeface="Times New Roman" panose="02020603050405020304" pitchFamily="18" charset="0"/>
            </a:endParaRPr>
          </a:p>
        </p:txBody>
      </p:sp>
      <p:sp>
        <p:nvSpPr>
          <p:cNvPr id="31" name="TextBox 44"/>
          <p:cNvSpPr txBox="1"/>
          <p:nvPr/>
        </p:nvSpPr>
        <p:spPr>
          <a:xfrm>
            <a:off x="8086846" y="4175179"/>
            <a:ext cx="31530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Проведение повторных тестирований и сравнение с прошлыми результатами.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Уточнение расчета стоимости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Подготовка рабочей документации и модели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100" dirty="0">
                <a:cs typeface="Times New Roman" panose="02020603050405020304" pitchFamily="18" charset="0"/>
              </a:rPr>
              <a:t>Выход на рынок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1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05815" y="5483003"/>
            <a:ext cx="10971372" cy="874820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Для минимальной реализации проекта необходима сумма 130 тыс. рублей.</a:t>
            </a:r>
          </a:p>
          <a:p>
            <a:endParaRPr lang="ru-RU" dirty="0"/>
          </a:p>
          <a:p>
            <a:r>
              <a:rPr lang="ru-RU" dirty="0"/>
              <a:t>Возмещение ущерба пострадавшего имущества (автомобиля) от падения сосулек больше в разы</a:t>
            </a:r>
            <a:br>
              <a:rPr lang="ru-RU" dirty="0"/>
            </a:br>
            <a:r>
              <a:rPr lang="ru-RU" dirty="0"/>
              <a:t>Средняя цена нового автомобиля в РФ составляет 3,9 млн рублей</a:t>
            </a: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337993"/>
              </p:ext>
            </p:extLst>
          </p:nvPr>
        </p:nvGraphicFramePr>
        <p:xfrm>
          <a:off x="420838" y="1072343"/>
          <a:ext cx="11456349" cy="393451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664846">
                  <a:extLst>
                    <a:ext uri="{9D8B030D-6E8A-4147-A177-3AD203B41FA5}">
                      <a16:colId xmlns:a16="http://schemas.microsoft.com/office/drawing/2014/main" val="1931646430"/>
                    </a:ext>
                  </a:extLst>
                </a:gridCol>
                <a:gridCol w="4547062">
                  <a:extLst>
                    <a:ext uri="{9D8B030D-6E8A-4147-A177-3AD203B41FA5}">
                      <a16:colId xmlns:a16="http://schemas.microsoft.com/office/drawing/2014/main" val="1403333402"/>
                    </a:ext>
                  </a:extLst>
                </a:gridCol>
                <a:gridCol w="1482029">
                  <a:extLst>
                    <a:ext uri="{9D8B030D-6E8A-4147-A177-3AD203B41FA5}">
                      <a16:colId xmlns:a16="http://schemas.microsoft.com/office/drawing/2014/main" val="378305586"/>
                    </a:ext>
                  </a:extLst>
                </a:gridCol>
                <a:gridCol w="1272367">
                  <a:extLst>
                    <a:ext uri="{9D8B030D-6E8A-4147-A177-3AD203B41FA5}">
                      <a16:colId xmlns:a16="http://schemas.microsoft.com/office/drawing/2014/main" val="876985958"/>
                    </a:ext>
                  </a:extLst>
                </a:gridCol>
                <a:gridCol w="1490045">
                  <a:extLst>
                    <a:ext uri="{9D8B030D-6E8A-4147-A177-3AD203B41FA5}">
                      <a16:colId xmlns:a16="http://schemas.microsoft.com/office/drawing/2014/main" val="3333215484"/>
                    </a:ext>
                  </a:extLst>
                </a:gridCol>
              </a:tblGrid>
              <a:tr h="8267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Вид затрат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Наименование затрат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Количество единиц / объем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Цена за 1 единицу, руб.(час)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Общая стоимость, руб.(час)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4917638"/>
                  </a:ext>
                </a:extLst>
              </a:tr>
              <a:tr h="337503">
                <a:tc rowSpan="4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Основные расходы </a:t>
                      </a:r>
                    </a:p>
                    <a:p>
                      <a:pPr algn="ctr"/>
                      <a:r>
                        <a:rPr lang="ru-RU" sz="1400" dirty="0"/>
                        <a:t>На 1 метр погонный крыши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1) Металлическая основа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</a:t>
                      </a:r>
                      <a:r>
                        <a:rPr lang="ru-RU" sz="1400" baseline="0" dirty="0"/>
                        <a:t> 000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</a:t>
                      </a:r>
                      <a:r>
                        <a:rPr lang="ru-RU" sz="1400" baseline="0" dirty="0"/>
                        <a:t> 000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6072207"/>
                  </a:ext>
                </a:extLst>
              </a:tr>
              <a:tr h="337503">
                <a:tc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2) Напыление против конденсата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5637667"/>
                  </a:ext>
                </a:extLst>
              </a:tr>
              <a:tr h="373519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3)Помещение</a:t>
                      </a:r>
                      <a:r>
                        <a:rPr lang="ru-RU" sz="1400" baseline="0" dirty="0"/>
                        <a:t> с оборудованием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15 000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15 000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996592"/>
                  </a:ext>
                </a:extLst>
              </a:tr>
              <a:tr h="337503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4)Монтаж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</a:t>
                      </a:r>
                      <a:r>
                        <a:rPr lang="ru-RU" sz="1400" baseline="0" dirty="0"/>
                        <a:t> 000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/>
                        <a:t>10 </a:t>
                      </a:r>
                      <a:r>
                        <a:rPr lang="ru-RU" sz="1400" dirty="0"/>
                        <a:t>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9023121"/>
                  </a:ext>
                </a:extLst>
              </a:tr>
              <a:tr h="337503">
                <a:tc rowSpan="4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Временные расходы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1) Разработка чертежей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15 000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5077836"/>
                  </a:ext>
                </a:extLst>
              </a:tr>
              <a:tr h="337503">
                <a:tc vMerge="1"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2) Технические</a:t>
                      </a:r>
                      <a:r>
                        <a:rPr lang="ru-RU" sz="1400" baseline="0" dirty="0"/>
                        <a:t> р</a:t>
                      </a:r>
                      <a:r>
                        <a:rPr lang="ru-RU" sz="1400" dirty="0"/>
                        <a:t>асчеты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3198940"/>
                  </a:ext>
                </a:extLst>
              </a:tr>
              <a:tr h="348894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3) Работа</a:t>
                      </a:r>
                      <a:r>
                        <a:rPr lang="ru-RU" sz="1400" baseline="0" dirty="0"/>
                        <a:t> над прототипом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51298"/>
                  </a:ext>
                </a:extLst>
              </a:tr>
              <a:tr h="348894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4)Экономические</a:t>
                      </a:r>
                      <a:r>
                        <a:rPr lang="ru-RU" sz="1400" baseline="0" dirty="0"/>
                        <a:t> расчеты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</a:t>
                      </a:r>
                      <a:r>
                        <a:rPr lang="ru-RU" sz="1400" baseline="0" dirty="0"/>
                        <a:t> 000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6213538"/>
                  </a:ext>
                </a:extLst>
              </a:tr>
              <a:tr h="34889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Сумма</a:t>
                      </a:r>
                      <a:r>
                        <a:rPr lang="ru-RU" sz="1400" baseline="0" dirty="0"/>
                        <a:t> трат: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130 000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9722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 Экспериментаторы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4632205" y="4231689"/>
            <a:ext cx="7061562" cy="2541522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9029" t="17065" r="17595" b="31240"/>
          <a:stretch/>
        </p:blipFill>
        <p:spPr>
          <a:xfrm>
            <a:off x="472231" y="1096706"/>
            <a:ext cx="1692892" cy="159029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63702" y="2833071"/>
            <a:ext cx="2124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Лидер, Организатор</a:t>
            </a:r>
          </a:p>
          <a:p>
            <a:pPr algn="ctr"/>
            <a:r>
              <a:rPr lang="ru-RU" sz="1200" dirty="0"/>
              <a:t>Анна Парфенова </a:t>
            </a:r>
          </a:p>
          <a:p>
            <a:pPr algn="ctr"/>
            <a:r>
              <a:rPr lang="ru-RU" sz="1200" dirty="0"/>
              <a:t>89005560902</a:t>
            </a:r>
          </a:p>
          <a:p>
            <a:pPr algn="ctr"/>
            <a:r>
              <a:rPr lang="en-US" sz="1200" dirty="0"/>
              <a:t>anyamix17@list.ru</a:t>
            </a:r>
            <a:endParaRPr lang="ru-RU" sz="1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14241" r="24807" b="18808"/>
          <a:stretch/>
        </p:blipFill>
        <p:spPr>
          <a:xfrm>
            <a:off x="2488444" y="1600104"/>
            <a:ext cx="1361644" cy="16165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172794" y="3371879"/>
            <a:ext cx="2070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Проектировщик</a:t>
            </a:r>
          </a:p>
          <a:p>
            <a:pPr algn="ctr"/>
            <a:r>
              <a:rPr lang="ru-RU" sz="1200" dirty="0"/>
              <a:t>Роман Селедкин </a:t>
            </a:r>
          </a:p>
          <a:p>
            <a:pPr algn="ctr"/>
            <a:r>
              <a:rPr lang="en-US" sz="1200" dirty="0" err="1"/>
              <a:t>Selyodkin</a:t>
            </a:r>
            <a:r>
              <a:rPr lang="ru-RU" sz="1200" dirty="0"/>
              <a:t>.</a:t>
            </a:r>
            <a:r>
              <a:rPr lang="en-US" sz="1200" dirty="0"/>
              <a:t>roma02@mail</a:t>
            </a:r>
            <a:r>
              <a:rPr lang="ru-RU" sz="1200" dirty="0"/>
              <a:t>.</a:t>
            </a:r>
            <a:r>
              <a:rPr lang="en-US" sz="1200" dirty="0" err="1"/>
              <a:t>ru</a:t>
            </a:r>
            <a:endParaRPr lang="ru-RU" sz="1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r="600" b="22351"/>
          <a:stretch/>
        </p:blipFill>
        <p:spPr>
          <a:xfrm>
            <a:off x="4196614" y="1170822"/>
            <a:ext cx="1481781" cy="158847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15769" t="28464" r="45455" b="26703"/>
          <a:stretch/>
        </p:blipFill>
        <p:spPr>
          <a:xfrm>
            <a:off x="9945994" y="1623325"/>
            <a:ext cx="1484306" cy="171720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TextBox 25"/>
          <p:cNvSpPr txBox="1"/>
          <p:nvPr/>
        </p:nvSpPr>
        <p:spPr>
          <a:xfrm>
            <a:off x="5678395" y="3444725"/>
            <a:ext cx="248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/>
              <a:t>Менеджер</a:t>
            </a:r>
          </a:p>
          <a:p>
            <a:pPr algn="ctr"/>
            <a:r>
              <a:rPr lang="ru-RU" sz="1200" dirty="0"/>
              <a:t>Егор Павлов</a:t>
            </a:r>
            <a:endParaRPr lang="en-US" sz="1200" dirty="0"/>
          </a:p>
          <a:p>
            <a:pPr algn="ctr"/>
            <a:r>
              <a:rPr lang="en-US" sz="1200" dirty="0" err="1"/>
              <a:t>pavlov</a:t>
            </a:r>
            <a:r>
              <a:rPr lang="ru-RU" sz="1200" dirty="0"/>
              <a:t>.</a:t>
            </a:r>
            <a:r>
              <a:rPr lang="en-US" sz="1200" dirty="0" err="1"/>
              <a:t>pavlov-egor@yandex</a:t>
            </a:r>
            <a:r>
              <a:rPr lang="ru-RU" sz="1200" dirty="0"/>
              <a:t>.</a:t>
            </a:r>
            <a:r>
              <a:rPr lang="en-US" sz="1200" dirty="0" err="1"/>
              <a:t>ru</a:t>
            </a:r>
            <a:endParaRPr lang="ru-RU" sz="1200" dirty="0"/>
          </a:p>
        </p:txBody>
      </p:sp>
      <p:sp>
        <p:nvSpPr>
          <p:cNvPr id="12" name="TextBox 27"/>
          <p:cNvSpPr txBox="1"/>
          <p:nvPr/>
        </p:nvSpPr>
        <p:spPr>
          <a:xfrm>
            <a:off x="7874221" y="2877995"/>
            <a:ext cx="1719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130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226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58391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452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065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6782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0291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89043" algn="l" defTabSz="1172261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/>
              <a:t>Редактор</a:t>
            </a:r>
          </a:p>
          <a:p>
            <a:pPr algn="ctr"/>
            <a:r>
              <a:rPr lang="ru-RU" sz="1200" dirty="0"/>
              <a:t>Даниил Парфёнов</a:t>
            </a:r>
            <a:endParaRPr lang="en-US" sz="1200" dirty="0"/>
          </a:p>
          <a:p>
            <a:pPr algn="ctr"/>
            <a:r>
              <a:rPr lang="en-US" sz="1200" dirty="0" err="1"/>
              <a:t>Dnparfenov@chsu</a:t>
            </a:r>
            <a:r>
              <a:rPr lang="ru-RU" sz="1200" dirty="0"/>
              <a:t>.</a:t>
            </a:r>
            <a:r>
              <a:rPr lang="en-US" sz="1200" dirty="0" err="1"/>
              <a:t>ru</a:t>
            </a:r>
            <a:endParaRPr lang="ru-RU" sz="1200" dirty="0"/>
          </a:p>
        </p:txBody>
      </p:sp>
      <p:pic>
        <p:nvPicPr>
          <p:cNvPr id="13" name="Picture 12" descr="https://sun9-north.userapi.com/sun9-80/s/v1/ig2/Hn7l7nfXVwy_PHyjHYi3uwwlw-08T4NMAASvGh80a3y6CpHsmx0908AW8xX68GD29M77mXmk_fnNkyhVWMcP_RMD.jpg?size=413x531&amp;quality=96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9" t="11399" r="1654" b="13206"/>
          <a:stretch/>
        </p:blipFill>
        <p:spPr bwMode="auto">
          <a:xfrm>
            <a:off x="6062318" y="1668174"/>
            <a:ext cx="1671446" cy="162750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016714" y="2925405"/>
            <a:ext cx="2070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Аналитик</a:t>
            </a:r>
          </a:p>
          <a:p>
            <a:pPr algn="ctr"/>
            <a:r>
              <a:rPr lang="ru-RU" sz="1200" dirty="0"/>
              <a:t>Наталья Путилова</a:t>
            </a:r>
            <a:endParaRPr lang="en-US" sz="1200" dirty="0"/>
          </a:p>
          <a:p>
            <a:pPr algn="ctr"/>
            <a:r>
              <a:rPr lang="en-US" sz="1200" dirty="0" err="1"/>
              <a:t>listsevan@yandex</a:t>
            </a:r>
            <a:r>
              <a:rPr lang="ru-RU" sz="1200" dirty="0"/>
              <a:t>.</a:t>
            </a:r>
            <a:r>
              <a:rPr lang="en-US" sz="1200" dirty="0" err="1"/>
              <a:t>ru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9974692" y="3427608"/>
            <a:ext cx="1719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Участник </a:t>
            </a:r>
          </a:p>
          <a:p>
            <a:pPr algn="ctr"/>
            <a:r>
              <a:rPr lang="ru-RU" sz="1200" dirty="0"/>
              <a:t>Марк Чистяков</a:t>
            </a:r>
          </a:p>
        </p:txBody>
      </p:sp>
      <p:pic>
        <p:nvPicPr>
          <p:cNvPr id="16" name="Picture 18" descr="https://sun9-west.userapi.com/sun9-67/s/v1/ig2/HvMlE46RneZk0JACo_My4HKQrdhy7Poj4-5ikZ3v0YPz2NmODKc53zgLM6W4NwaTCiq1KZxsdoq1aTg-BTMQpfIJ.jpg?size=894x1169&amp;quality=96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2" r="102" b="21"/>
          <a:stretch/>
        </p:blipFill>
        <p:spPr bwMode="auto">
          <a:xfrm>
            <a:off x="8110514" y="1039446"/>
            <a:ext cx="1321344" cy="168833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792" y="3906390"/>
            <a:ext cx="1448002" cy="176237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3410880" y="4364440"/>
            <a:ext cx="864576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Мы принимали участие в следующих мероприятиях:</a:t>
            </a:r>
          </a:p>
          <a:p>
            <a:r>
              <a:rPr lang="ru-RU" sz="1600" dirty="0"/>
              <a:t>04.09.23 - Мастер-класс «Методология бережливый </a:t>
            </a:r>
            <a:r>
              <a:rPr lang="ru-RU" sz="1600" dirty="0" err="1"/>
              <a:t>стартап</a:t>
            </a:r>
            <a:r>
              <a:rPr lang="ru-RU" sz="1600" dirty="0"/>
              <a:t>: тестирование идеи и проведения быстрых экспериментов на целевой аудитории.</a:t>
            </a:r>
          </a:p>
          <a:p>
            <a:r>
              <a:rPr lang="ru-RU" sz="1600" dirty="0"/>
              <a:t>12.09.23 - Лекция «Сегментация целевой аудитории. Работа с целевыми рынками». Мастер-класс «Маркетинг и продвижение продуктов.»</a:t>
            </a:r>
          </a:p>
          <a:p>
            <a:r>
              <a:rPr lang="ru-RU" sz="1600" dirty="0"/>
              <a:t>03.10.23 - Тренинг предпринимательских компетенций.</a:t>
            </a:r>
          </a:p>
          <a:p>
            <a:r>
              <a:rPr lang="ru-RU" sz="1600" dirty="0"/>
              <a:t>11.10.23 - Лекция «Каналы поиска и привлечения инвестиций в </a:t>
            </a:r>
            <a:r>
              <a:rPr lang="ru-RU" sz="1600" dirty="0" err="1"/>
              <a:t>стартап</a:t>
            </a:r>
            <a:r>
              <a:rPr lang="ru-RU" sz="1600" dirty="0"/>
              <a:t>». Групповой тренинг </a:t>
            </a:r>
            <a:r>
              <a:rPr lang="ru-RU" sz="1600" dirty="0" err="1"/>
              <a:t>стартап</a:t>
            </a:r>
            <a:r>
              <a:rPr lang="ru-RU" sz="1600" dirty="0"/>
              <a:t>-команд по поиску каналов привлечения инвестиций в </a:t>
            </a:r>
            <a:r>
              <a:rPr lang="ru-RU" sz="1600" dirty="0" err="1"/>
              <a:t>стартап</a:t>
            </a:r>
            <a:r>
              <a:rPr lang="ru-RU" sz="1600" dirty="0"/>
              <a:t>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17360" y="5781414"/>
            <a:ext cx="28250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cs typeface="Times New Roman" panose="02020603050405020304" pitchFamily="18" charset="0"/>
              </a:rPr>
              <a:t>Трекер</a:t>
            </a:r>
            <a:endParaRPr lang="en-US" sz="1400" dirty="0"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cs typeface="Times New Roman" panose="02020603050405020304" pitchFamily="18" charset="0"/>
              </a:rPr>
              <a:t>Белозор Марина Юрьевна, доцент, кандидат технических наук</a:t>
            </a: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http://schemas.microsoft.com/office/infopath/2007/PartnerControls"/>
    <ds:schemaRef ds:uri="http://schemas.microsoft.com/office/2006/metadata/properties"/>
    <ds:schemaRef ds:uri="http://purl.org/dc/terms/"/>
    <ds:schemaRef ds:uri="4c612441-9502-4d03-96ef-459065c861af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2b9d9955-93fb-4bd4-bcdb-8e7ddc259c2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2b9d9955-93fb-4bd4-bcdb-8e7ddc259c20"/>
    <ds:schemaRef ds:uri="4c612441-9502-4d03-96ef-459065c861af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3506</TotalTime>
  <Words>676</Words>
  <Application>Microsoft Office PowerPoint</Application>
  <PresentationFormat>Произвольный</PresentationFormat>
  <Paragraphs>207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Traditional Arabic</vt:lpstr>
      <vt:lpstr>Презентация</vt:lpstr>
      <vt:lpstr>Разработка устройства для борьбы с возникновением наледи на свесах крыши не зависящего от электропитания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 Экспериментаторы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Анька</cp:lastModifiedBy>
  <cp:revision>336</cp:revision>
  <dcterms:created xsi:type="dcterms:W3CDTF">2022-04-04T12:37:27Z</dcterms:created>
  <dcterms:modified xsi:type="dcterms:W3CDTF">2023-11-19T16:40:41Z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