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00" r:id="rId2"/>
    <p:sldId id="284" r:id="rId3"/>
    <p:sldId id="285" r:id="rId4"/>
    <p:sldId id="290" r:id="rId5"/>
    <p:sldId id="281" r:id="rId6"/>
    <p:sldId id="275" r:id="rId7"/>
    <p:sldId id="291" r:id="rId8"/>
    <p:sldId id="293" r:id="rId9"/>
    <p:sldId id="297" r:id="rId10"/>
    <p:sldId id="295" r:id="rId11"/>
    <p:sldId id="289" r:id="rId12"/>
    <p:sldId id="302" r:id="rId13"/>
    <p:sldId id="301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4F81BD"/>
    <a:srgbClr val="F79646"/>
    <a:srgbClr val="FFAC00"/>
    <a:srgbClr val="FF7C80"/>
    <a:srgbClr val="ED3833"/>
    <a:srgbClr val="8F00FF"/>
    <a:srgbClr val="ADDAE3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33" autoAdjust="0"/>
    <p:restoredTop sz="95332" autoAdjust="0"/>
  </p:normalViewPr>
  <p:slideViewPr>
    <p:cSldViewPr>
      <p:cViewPr varScale="1">
        <p:scale>
          <a:sx n="85" d="100"/>
          <a:sy n="85" d="100"/>
        </p:scale>
        <p:origin x="336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26270A-E3A6-4905-BEB2-29E0E9226219}" type="datetimeFigureOut">
              <a:rPr lang="ru-RU" smtClean="0"/>
              <a:t>19.06.2024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3172E-BA0F-4E8A-B081-F5193B5792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555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dirty="0" smtClean="0"/>
              <a:t>Здравствуйте,</a:t>
            </a:r>
            <a:r>
              <a:rPr lang="ru-RU" baseline="0" dirty="0" smtClean="0"/>
              <a:t> меня зовут Егоров Никита Павлович, сегодня хочу представить свой проект разработки средства для профилактики грибковых осложнений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0907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ru-RU" sz="12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 решаемая нашим продуктом является</a:t>
            </a:r>
            <a:r>
              <a:rPr lang="ru-RU" sz="1200" b="0" i="0" u="none" strike="noStrike" cap="none" baseline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грибковые осложнения возникающие на фоне вирусных инфекций в области глотки и полости рта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200" b="0" i="0" u="none" strike="noStrike" cap="none" baseline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Как правило, люди сталкиваются с такими трудностями как  </a:t>
            </a:r>
            <a:r>
              <a:rPr lang="ru-RU" sz="1200" b="0" i="0" u="none" strike="noStrike" cap="none" baseline="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отстувие</a:t>
            </a:r>
            <a:r>
              <a:rPr lang="ru-RU" sz="1200" b="0" i="0" u="none" strike="noStrike" cap="none" baseline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0" i="0" u="none" strike="noStrike" cap="none" baseline="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легкодоступоной</a:t>
            </a:r>
            <a:r>
              <a:rPr lang="ru-RU" sz="1200" b="0" i="0" u="none" strike="noStrike" cap="none" baseline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и повсеместной диагностики грибковых заболеваний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200" b="0" i="0" u="none" strike="noStrike" cap="none" baseline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Несвоевременном и полноценном лечением врачом </a:t>
            </a:r>
            <a:r>
              <a:rPr lang="ru-RU" sz="1200" b="0" i="0" u="none" strike="noStrike" cap="none" baseline="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микозные</a:t>
            </a:r>
            <a:r>
              <a:rPr lang="ru-RU" sz="1200" b="0" i="0" u="none" strike="noStrike" cap="none" baseline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осложнений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200" b="0" i="0" u="none" strike="noStrike" cap="none" baseline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Отс</a:t>
            </a:r>
            <a:r>
              <a:rPr lang="ru-RU" sz="1200" b="0" i="0" u="none" strike="noStrike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утствии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противогрибковых средств с местным действием применяемых в ЛОР-органах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ru-RU" sz="1200" b="0" i="0" u="none" strike="noStrike" cap="none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3172E-BA0F-4E8A-B081-F5193B57922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868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Мы предлагаем</a:t>
            </a:r>
            <a:r>
              <a:rPr lang="ru-RU" baseline="0" dirty="0" smtClean="0"/>
              <a:t> собственное решение – это </a:t>
            </a:r>
            <a:r>
              <a:rPr lang="ru-RU" baseline="0" dirty="0" err="1" smtClean="0"/>
              <a:t>срдство</a:t>
            </a:r>
            <a:r>
              <a:rPr lang="ru-RU" baseline="0" dirty="0" smtClean="0"/>
              <a:t> для профилактики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осложнений инфекционного характера в области  глотки и полости рта штаммами грибов на фоне вирусных инфекций, в том числе </a:t>
            </a:r>
            <a:r>
              <a:rPr lang="en-GB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Covid-19,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основе шалфее лекарственном в виде спрея</a:t>
            </a:r>
            <a:r>
              <a:rPr lang="ru-RU" sz="1200" baseline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микстуры для полоскания рта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3172E-BA0F-4E8A-B081-F5193B57922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0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dirty="0" smtClean="0"/>
              <a:t>На</a:t>
            </a:r>
            <a:r>
              <a:rPr lang="ru-RU" baseline="0" dirty="0" smtClean="0"/>
              <a:t> данный момент мы достигли общее представление </a:t>
            </a:r>
            <a:r>
              <a:rPr lang="ru-RU" baseline="0" dirty="0" err="1" smtClean="0"/>
              <a:t>фарм</a:t>
            </a:r>
            <a:r>
              <a:rPr lang="ru-RU" baseline="0" dirty="0" smtClean="0"/>
              <a:t> рынка на противогрибковые средства, в результате чего </a:t>
            </a:r>
            <a:r>
              <a:rPr lang="ru-RU" baseline="0" dirty="0" err="1" smtClean="0"/>
              <a:t>разраблотали</a:t>
            </a:r>
            <a:r>
              <a:rPr lang="ru-RU" baseline="0" dirty="0" smtClean="0"/>
              <a:t> прототипы спрея и микстуры с противогрибковым эффектом, также предварительный бизнес план проекта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63925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Одними из ключевых</a:t>
            </a:r>
            <a:r>
              <a:rPr lang="ru-RU" baseline="0" dirty="0" smtClean="0"/>
              <a:t> потребителей  будут люди с диагнозом </a:t>
            </a:r>
            <a:r>
              <a:rPr lang="ru-RU" baseline="0" dirty="0" err="1" smtClean="0"/>
              <a:t>ВиЧ</a:t>
            </a:r>
            <a:r>
              <a:rPr lang="ru-RU" baseline="0" dirty="0" smtClean="0"/>
              <a:t> и гепатит С, и страдающие а также  перенесшие  вирусные простудные заболевания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3172E-BA0F-4E8A-B081-F5193B57922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119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 smtClean="0"/>
              <a:t>Для оценки ассортимента средств с</a:t>
            </a:r>
            <a:r>
              <a:rPr lang="ru-RU" baseline="0" dirty="0" smtClean="0"/>
              <a:t> </a:t>
            </a:r>
            <a:r>
              <a:rPr lang="ru-RU" dirty="0" smtClean="0"/>
              <a:t>противогрибковой активностью нами проанализирован ассортимент по реестру лекарственных</a:t>
            </a:r>
            <a:r>
              <a:rPr lang="ru-RU" baseline="0" dirty="0" smtClean="0"/>
              <a:t> средств</a:t>
            </a:r>
            <a:r>
              <a:rPr lang="ru-RU" dirty="0" smtClean="0"/>
              <a:t> . </a:t>
            </a:r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 smtClean="0"/>
              <a:t>На слайде представлены предполагаемые аналоги, разрабатываемого нами средства. </a:t>
            </a:r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dirty="0" smtClean="0"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 smtClean="0"/>
              <a:t>Основным недостатком аналогов </a:t>
            </a:r>
            <a:r>
              <a:rPr lang="ru-RU" dirty="0" err="1" smtClean="0"/>
              <a:t>фитопрепаратов</a:t>
            </a:r>
            <a:r>
              <a:rPr lang="ru-RU" dirty="0" smtClean="0"/>
              <a:t> являются: </a:t>
            </a:r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 smtClean="0"/>
              <a:t>2. Отсутствие противогрибковой активности в показаниях к применению препарата</a:t>
            </a:r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 smtClean="0"/>
              <a:t>Основными Недостатками аналогов синтетиков является: </a:t>
            </a:r>
            <a:br>
              <a:rPr lang="ru-RU" dirty="0" smtClean="0"/>
            </a:br>
            <a:r>
              <a:rPr lang="ru-RU" dirty="0" smtClean="0"/>
              <a:t>1.  их ценовая политика – курс лечения дороже 1000 </a:t>
            </a:r>
            <a:r>
              <a:rPr lang="ru-RU" dirty="0" err="1" smtClean="0"/>
              <a:t>руб</a:t>
            </a:r>
            <a:endParaRPr lang="ru-RU" dirty="0" smtClean="0"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 smtClean="0"/>
              <a:t>2. В ряде случаев высокая токсичность </a:t>
            </a:r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 smtClean="0"/>
              <a:t>3. Также</a:t>
            </a:r>
            <a:r>
              <a:rPr lang="ru-RU" baseline="0" dirty="0" smtClean="0"/>
              <a:t> узкий спектр противогрибковой активности</a:t>
            </a:r>
            <a:endParaRPr lang="ru-RU" dirty="0" smtClean="0"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 smtClean="0"/>
              <a:t>Все</a:t>
            </a:r>
            <a:r>
              <a:rPr lang="ru-RU" baseline="0" dirty="0" smtClean="0"/>
              <a:t> аналоги применяются при лечении , а не профилактики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3172E-BA0F-4E8A-B081-F5193B57922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1462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dirty="0" smtClean="0"/>
              <a:t>При</a:t>
            </a:r>
            <a:r>
              <a:rPr lang="ru-RU" baseline="0" dirty="0" smtClean="0"/>
              <a:t> оценки рынка с 19 по 23 года ежегодно объём продаж </a:t>
            </a:r>
            <a:r>
              <a:rPr lang="ru-RU" baseline="0" dirty="0" err="1" smtClean="0"/>
              <a:t>БАДов</a:t>
            </a:r>
            <a:r>
              <a:rPr lang="ru-RU" baseline="0" dirty="0" smtClean="0"/>
              <a:t> увеличивалось на 13%. Общий потенциал рынка препаратов применяемых при заболевании дыхательной системы составляет до 6,320 млрд руб.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120E7D-D2A0-4DCF-8842-E4C346EA641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0582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При разработки предварительной</a:t>
            </a:r>
            <a:r>
              <a:rPr lang="ru-RU" baseline="0" dirty="0" smtClean="0"/>
              <a:t> бизнес модели была рассчитана себестоимость </a:t>
            </a:r>
            <a:r>
              <a:rPr lang="ru-RU" baseline="0" dirty="0" err="1" smtClean="0"/>
              <a:t>фитопродуктов</a:t>
            </a:r>
            <a:r>
              <a:rPr lang="ru-RU" baseline="0" dirty="0" smtClean="0"/>
              <a:t> , а также их средняя розничная стоимость. И пути реализации продукта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120E7D-D2A0-4DCF-8842-E4C346EA641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9907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baseline="0" dirty="0" err="1" smtClean="0"/>
              <a:t>Близжайший</a:t>
            </a:r>
            <a:r>
              <a:rPr lang="ru-RU" baseline="0" dirty="0" smtClean="0"/>
              <a:t> год планируем с создания  юр лицо, разработки </a:t>
            </a:r>
            <a:r>
              <a:rPr lang="ru-RU" baseline="0" dirty="0" err="1" smtClean="0"/>
              <a:t>фитопродукции</a:t>
            </a:r>
            <a:r>
              <a:rPr lang="ru-RU" baseline="0" dirty="0" smtClean="0"/>
              <a:t> с торговым брендом до начала реализации первой партии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120E7D-D2A0-4DCF-8842-E4C346EA641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5369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Проектом заинтересовались</a:t>
            </a:r>
            <a:r>
              <a:rPr lang="ru-RU" baseline="0" dirty="0" smtClean="0"/>
              <a:t> стоматологи из клиник Постникова и </a:t>
            </a:r>
            <a:r>
              <a:rPr lang="ru-RU" baseline="0" dirty="0" err="1" smtClean="0"/>
              <a:t>фарм</a:t>
            </a:r>
            <a:r>
              <a:rPr lang="ru-RU" baseline="0" dirty="0" smtClean="0"/>
              <a:t> организация </a:t>
            </a:r>
            <a:r>
              <a:rPr lang="ru-RU" baseline="0" dirty="0" err="1" smtClean="0"/>
              <a:t>ФармСайнс</a:t>
            </a:r>
            <a:r>
              <a:rPr lang="ru-RU" baseline="0" dirty="0" smtClean="0"/>
              <a:t> и Самарская фармацевтическая фабрика в качестве производственной площадки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120E7D-D2A0-4DCF-8842-E4C346EA641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7681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7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 smtClean="0"/>
              <a:t>Команда</a:t>
            </a:r>
            <a:r>
              <a:rPr lang="ru-RU" baseline="0" dirty="0" smtClean="0"/>
              <a:t> </a:t>
            </a:r>
            <a:r>
              <a:rPr lang="ru-RU" baseline="0" dirty="0" err="1" smtClean="0"/>
              <a:t>состит</a:t>
            </a:r>
            <a:r>
              <a:rPr lang="ru-RU" baseline="0" dirty="0" smtClean="0"/>
              <a:t> из меня аспиранта </a:t>
            </a:r>
            <a:r>
              <a:rPr lang="ru-RU" baseline="0" dirty="0" err="1" smtClean="0"/>
              <a:t>самгму</a:t>
            </a:r>
            <a:r>
              <a:rPr lang="ru-RU" baseline="0" dirty="0" smtClean="0"/>
              <a:t>, я являюсь победителем первого медицинского акселератора </a:t>
            </a:r>
            <a:r>
              <a:rPr lang="ru-RU" baseline="0" dirty="0" err="1" smtClean="0"/>
              <a:t>самгму</a:t>
            </a:r>
            <a:r>
              <a:rPr lang="ru-RU" baseline="0" dirty="0" smtClean="0"/>
              <a:t>, а также из опытных специалистов такие как провизоров- </a:t>
            </a:r>
            <a:r>
              <a:rPr lang="ru-RU" baseline="0" dirty="0" err="1" smtClean="0"/>
              <a:t>анатлитиков</a:t>
            </a:r>
            <a:r>
              <a:rPr lang="ru-RU" baseline="0" dirty="0" smtClean="0"/>
              <a:t>, технологов и организаторов , также врачей бактериологов и микологов.</a:t>
            </a:r>
            <a:endParaRPr lang="ru-RU" dirty="0" smtClean="0"/>
          </a:p>
        </p:txBody>
      </p:sp>
      <p:sp>
        <p:nvSpPr>
          <p:cNvPr id="128" name="Google Shape;12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435267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 также молодое</a:t>
            </a:r>
            <a:r>
              <a:rPr lang="ru-RU" baseline="0" dirty="0" smtClean="0"/>
              <a:t> поколение ученых в лице студентов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87903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2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53" name="Google Shape;15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13985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19.06.2024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0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19.06.2024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19.06.2024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19.06.2024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19.06.2024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81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19.06.2024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5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19.06.2024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52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19.06.2024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19.06.2024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9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19.06.2024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2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19.06.2024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0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5"/>
          <p:cNvSpPr txBox="1">
            <a:spLocks noGrp="1"/>
          </p:cNvSpPr>
          <p:nvPr>
            <p:ph type="title"/>
          </p:nvPr>
        </p:nvSpPr>
        <p:spPr>
          <a:xfrm>
            <a:off x="415600" y="205785"/>
            <a:ext cx="11360800" cy="414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5"/>
          <p:cNvSpPr txBox="1">
            <a:spLocks noGrp="1"/>
          </p:cNvSpPr>
          <p:nvPr>
            <p:ph type="body" idx="1"/>
          </p:nvPr>
        </p:nvSpPr>
        <p:spPr>
          <a:xfrm>
            <a:off x="415600" y="106854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sldNum" idx="12"/>
          </p:nvPr>
        </p:nvSpPr>
        <p:spPr>
          <a:xfrm>
            <a:off x="10822684" y="6492637"/>
            <a:ext cx="1053640" cy="159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35843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609585" lvl="0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1219170" lvl="1" indent="-406390" algn="l">
              <a:lnSpc>
                <a:spcPct val="115000"/>
              </a:lnSpc>
              <a:spcBef>
                <a:spcPts val="1904"/>
              </a:spcBef>
              <a:spcAft>
                <a:spcPts val="0"/>
              </a:spcAft>
              <a:buSzPts val="1200"/>
              <a:buChar char="○"/>
              <a:defRPr sz="1467"/>
            </a:lvl2pPr>
            <a:lvl3pPr marL="1828754" lvl="2" indent="-406390" algn="l">
              <a:lnSpc>
                <a:spcPct val="115000"/>
              </a:lnSpc>
              <a:spcBef>
                <a:spcPts val="1904"/>
              </a:spcBef>
              <a:spcAft>
                <a:spcPts val="0"/>
              </a:spcAft>
              <a:buSzPts val="1200"/>
              <a:buChar char="■"/>
              <a:defRPr sz="1467"/>
            </a:lvl3pPr>
            <a:lvl4pPr marL="2438339" lvl="3" indent="-406390" algn="l">
              <a:lnSpc>
                <a:spcPct val="115000"/>
              </a:lnSpc>
              <a:spcBef>
                <a:spcPts val="1904"/>
              </a:spcBef>
              <a:spcAft>
                <a:spcPts val="0"/>
              </a:spcAft>
              <a:buSzPts val="1200"/>
              <a:buChar char="●"/>
              <a:defRPr sz="1467"/>
            </a:lvl4pPr>
            <a:lvl5pPr marL="3047924" lvl="4" indent="-406390" algn="l">
              <a:lnSpc>
                <a:spcPct val="115000"/>
              </a:lnSpc>
              <a:spcBef>
                <a:spcPts val="1904"/>
              </a:spcBef>
              <a:spcAft>
                <a:spcPts val="0"/>
              </a:spcAft>
              <a:buSzPts val="1200"/>
              <a:buChar char="○"/>
              <a:defRPr sz="1467"/>
            </a:lvl5pPr>
            <a:lvl6pPr marL="3657509" lvl="5" indent="-406390" algn="l">
              <a:lnSpc>
                <a:spcPct val="115000"/>
              </a:lnSpc>
              <a:spcBef>
                <a:spcPts val="1904"/>
              </a:spcBef>
              <a:spcAft>
                <a:spcPts val="0"/>
              </a:spcAft>
              <a:buSzPts val="1200"/>
              <a:buChar char="■"/>
              <a:defRPr sz="1467"/>
            </a:lvl6pPr>
            <a:lvl7pPr marL="4267093" lvl="6" indent="-406390" algn="l">
              <a:lnSpc>
                <a:spcPct val="115000"/>
              </a:lnSpc>
              <a:spcBef>
                <a:spcPts val="1904"/>
              </a:spcBef>
              <a:spcAft>
                <a:spcPts val="0"/>
              </a:spcAft>
              <a:buSzPts val="1200"/>
              <a:buChar char="●"/>
              <a:defRPr sz="1467"/>
            </a:lvl7pPr>
            <a:lvl8pPr marL="4876678" lvl="7" indent="-406390" algn="l">
              <a:lnSpc>
                <a:spcPct val="115000"/>
              </a:lnSpc>
              <a:spcBef>
                <a:spcPts val="1904"/>
              </a:spcBef>
              <a:spcAft>
                <a:spcPts val="0"/>
              </a:spcAft>
              <a:buSzPts val="1200"/>
              <a:buChar char="○"/>
              <a:defRPr sz="1467"/>
            </a:lvl8pPr>
            <a:lvl9pPr marL="5486263" lvl="8" indent="-406390" algn="l">
              <a:lnSpc>
                <a:spcPct val="115000"/>
              </a:lnSpc>
              <a:spcBef>
                <a:spcPts val="1904"/>
              </a:spcBef>
              <a:spcAft>
                <a:spcPts val="1904"/>
              </a:spcAft>
              <a:buSzPts val="1200"/>
              <a:buChar char="■"/>
              <a:defRPr sz="1467"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609585" lvl="0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1219170" lvl="1" indent="-406390" algn="l">
              <a:lnSpc>
                <a:spcPct val="115000"/>
              </a:lnSpc>
              <a:spcBef>
                <a:spcPts val="1904"/>
              </a:spcBef>
              <a:spcAft>
                <a:spcPts val="0"/>
              </a:spcAft>
              <a:buSzPts val="1200"/>
              <a:buChar char="○"/>
              <a:defRPr sz="1467"/>
            </a:lvl2pPr>
            <a:lvl3pPr marL="1828754" lvl="2" indent="-406390" algn="l">
              <a:lnSpc>
                <a:spcPct val="115000"/>
              </a:lnSpc>
              <a:spcBef>
                <a:spcPts val="1904"/>
              </a:spcBef>
              <a:spcAft>
                <a:spcPts val="0"/>
              </a:spcAft>
              <a:buSzPts val="1200"/>
              <a:buChar char="■"/>
              <a:defRPr sz="1467"/>
            </a:lvl3pPr>
            <a:lvl4pPr marL="2438339" lvl="3" indent="-406390" algn="l">
              <a:lnSpc>
                <a:spcPct val="115000"/>
              </a:lnSpc>
              <a:spcBef>
                <a:spcPts val="1904"/>
              </a:spcBef>
              <a:spcAft>
                <a:spcPts val="0"/>
              </a:spcAft>
              <a:buSzPts val="1200"/>
              <a:buChar char="●"/>
              <a:defRPr sz="1467"/>
            </a:lvl4pPr>
            <a:lvl5pPr marL="3047924" lvl="4" indent="-406390" algn="l">
              <a:lnSpc>
                <a:spcPct val="115000"/>
              </a:lnSpc>
              <a:spcBef>
                <a:spcPts val="1904"/>
              </a:spcBef>
              <a:spcAft>
                <a:spcPts val="0"/>
              </a:spcAft>
              <a:buSzPts val="1200"/>
              <a:buChar char="○"/>
              <a:defRPr sz="1467"/>
            </a:lvl5pPr>
            <a:lvl6pPr marL="3657509" lvl="5" indent="-406390" algn="l">
              <a:lnSpc>
                <a:spcPct val="115000"/>
              </a:lnSpc>
              <a:spcBef>
                <a:spcPts val="1904"/>
              </a:spcBef>
              <a:spcAft>
                <a:spcPts val="0"/>
              </a:spcAft>
              <a:buSzPts val="1200"/>
              <a:buChar char="■"/>
              <a:defRPr sz="1467"/>
            </a:lvl6pPr>
            <a:lvl7pPr marL="4267093" lvl="6" indent="-406390" algn="l">
              <a:lnSpc>
                <a:spcPct val="115000"/>
              </a:lnSpc>
              <a:spcBef>
                <a:spcPts val="1904"/>
              </a:spcBef>
              <a:spcAft>
                <a:spcPts val="0"/>
              </a:spcAft>
              <a:buSzPts val="1200"/>
              <a:buChar char="●"/>
              <a:defRPr sz="1467"/>
            </a:lvl7pPr>
            <a:lvl8pPr marL="4876678" lvl="7" indent="-406390" algn="l">
              <a:lnSpc>
                <a:spcPct val="115000"/>
              </a:lnSpc>
              <a:spcBef>
                <a:spcPts val="1904"/>
              </a:spcBef>
              <a:spcAft>
                <a:spcPts val="0"/>
              </a:spcAft>
              <a:buSzPts val="1200"/>
              <a:buChar char="○"/>
              <a:defRPr sz="1467"/>
            </a:lvl8pPr>
            <a:lvl9pPr marL="5486263" lvl="8" indent="-406390" algn="l">
              <a:lnSpc>
                <a:spcPct val="115000"/>
              </a:lnSpc>
              <a:spcBef>
                <a:spcPts val="1904"/>
              </a:spcBef>
              <a:spcAft>
                <a:spcPts val="1904"/>
              </a:spcAft>
              <a:buSzPts val="1200"/>
              <a:buChar char="■"/>
              <a:defRPr sz="1467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55885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6967-96B6-47F9-BEF7-899C0338F779}" type="datetimeFigureOut">
              <a:rPr lang="ru-RU" smtClean="0"/>
              <a:t>19.06.2024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microsoft.com/office/2007/relationships/hdphoto" Target="../media/hdphoto7.wdp"/><Relationship Id="rId3" Type="http://schemas.openxmlformats.org/officeDocument/2006/relationships/image" Target="../media/image13.jpg"/><Relationship Id="rId7" Type="http://schemas.microsoft.com/office/2007/relationships/hdphoto" Target="../media/hdphoto4.wdp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11" Type="http://schemas.microsoft.com/office/2007/relationships/hdphoto" Target="../media/hdphoto6.wdp"/><Relationship Id="rId5" Type="http://schemas.openxmlformats.org/officeDocument/2006/relationships/image" Target="../media/image15.jpg"/><Relationship Id="rId15" Type="http://schemas.microsoft.com/office/2007/relationships/hdphoto" Target="../media/hdphoto8.wdp"/><Relationship Id="rId10" Type="http://schemas.openxmlformats.org/officeDocument/2006/relationships/image" Target="../media/image18.png"/><Relationship Id="rId4" Type="http://schemas.openxmlformats.org/officeDocument/2006/relationships/image" Target="../media/image14.jpg"/><Relationship Id="rId9" Type="http://schemas.microsoft.com/office/2007/relationships/hdphoto" Target="../media/hdphoto5.wdp"/><Relationship Id="rId1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0.wdp"/><Relationship Id="rId5" Type="http://schemas.openxmlformats.org/officeDocument/2006/relationships/image" Target="../media/image22.png"/><Relationship Id="rId10" Type="http://schemas.microsoft.com/office/2007/relationships/hdphoto" Target="../media/hdphoto12.wdp"/><Relationship Id="rId4" Type="http://schemas.microsoft.com/office/2007/relationships/hdphoto" Target="../media/hdphoto9.wdp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6;p15">
            <a:extLst>
              <a:ext uri="{FF2B5EF4-FFF2-40B4-BE49-F238E27FC236}">
                <a16:creationId xmlns:a16="http://schemas.microsoft.com/office/drawing/2014/main" id="{4F6C1ED7-8229-440A-B756-A38656EBD714}"/>
              </a:ext>
            </a:extLst>
          </p:cNvPr>
          <p:cNvSpPr txBox="1"/>
          <p:nvPr/>
        </p:nvSpPr>
        <p:spPr>
          <a:xfrm>
            <a:off x="479376" y="1805736"/>
            <a:ext cx="10782269" cy="2986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751" rIns="51525" bIns="25751" anchor="t" anchorCtr="0">
            <a:noAutofit/>
          </a:bodyPr>
          <a:lstStyle/>
          <a:p>
            <a:pPr lvl="0">
              <a:buClr>
                <a:srgbClr val="262626"/>
              </a:buClr>
              <a:buSzPts val="1600"/>
            </a:pPr>
            <a:r>
              <a:rPr lang="ru-RU" sz="3600" b="1" dirty="0">
                <a:latin typeface="Arial" panose="020B0604020202020204" pitchFamily="34" charset="0"/>
                <a:ea typeface="Yu Gothic UI Semibold" panose="020B0700000000000000" pitchFamily="34" charset="-128"/>
                <a:cs typeface="Arial" panose="020B0604020202020204" pitchFamily="34" charset="0"/>
              </a:rPr>
              <a:t>Разработка средства для профилактики грибковых осложнений на фоне вирусных инфекций в ЛОР-органах</a:t>
            </a:r>
            <a:endParaRPr lang="ru-RU" sz="3600" dirty="0">
              <a:latin typeface="Arial" panose="020B0604020202020204" pitchFamily="34" charset="0"/>
              <a:ea typeface="Yu Gothic UI Semibold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C516DF3F-D2A3-4043-A890-C202F2E7B9AF}"/>
              </a:ext>
            </a:extLst>
          </p:cNvPr>
          <p:cNvSpPr txBox="1">
            <a:spLocks/>
          </p:cNvSpPr>
          <p:nvPr/>
        </p:nvSpPr>
        <p:spPr>
          <a:xfrm>
            <a:off x="407368" y="4792384"/>
            <a:ext cx="8867707" cy="2137675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Аспирант кафедры фармакогнозии с ботаникой и основами фитотерапии ФГБОУ ВО </a:t>
            </a:r>
            <a:r>
              <a:rPr lang="ru-RU" sz="2000" dirty="0" err="1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СамГМУ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 Минздрава России, </a:t>
            </a:r>
          </a:p>
          <a:p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финалист первого медицинского 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акселератора</a:t>
            </a:r>
            <a:endParaRPr lang="ru-RU" sz="2000" i="1" dirty="0">
              <a:solidFill>
                <a:schemeClr val="tx1"/>
              </a:solidFill>
              <a:latin typeface="Arial" panose="020B0604020202020204" pitchFamily="34" charset="0"/>
              <a:ea typeface="Yu Gothic UI" panose="020B0500000000000000" pitchFamily="34" charset="-128"/>
              <a:cs typeface="Arial" panose="020B0604020202020204" pitchFamily="34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Егоров Никита Павлович</a:t>
            </a:r>
          </a:p>
          <a:p>
            <a:endParaRPr lang="ru-RU" sz="28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4734CF3-2840-48C7-8A73-36FABCECB9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444" y="26976"/>
            <a:ext cx="1480132" cy="11663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31" t="80491" r="16512" b="5834"/>
          <a:stretch/>
        </p:blipFill>
        <p:spPr>
          <a:xfrm>
            <a:off x="3426579" y="160418"/>
            <a:ext cx="1619648" cy="100529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6" t="25295" r="12490" b="36654"/>
          <a:stretch/>
        </p:blipFill>
        <p:spPr>
          <a:xfrm>
            <a:off x="476604" y="162749"/>
            <a:ext cx="2949975" cy="100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06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4"/>
          <p:cNvSpPr txBox="1">
            <a:spLocks/>
          </p:cNvSpPr>
          <p:nvPr/>
        </p:nvSpPr>
        <p:spPr>
          <a:xfrm>
            <a:off x="0" y="207796"/>
            <a:ext cx="11856640" cy="1466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Грибковые осложнения на фоне вирусных инфекций в ЛОР-органах</a:t>
            </a:r>
          </a:p>
        </p:txBody>
      </p:sp>
      <p:sp>
        <p:nvSpPr>
          <p:cNvPr id="15" name="Google Shape;89;p2"/>
          <p:cNvSpPr txBox="1">
            <a:spLocks/>
          </p:cNvSpPr>
          <p:nvPr/>
        </p:nvSpPr>
        <p:spPr>
          <a:xfrm>
            <a:off x="479376" y="1844824"/>
            <a:ext cx="11521280" cy="446449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58300" tIns="58300" rIns="58300" bIns="58300" rtlCol="0" anchor="t" anchorCtr="0">
            <a:noAutofit/>
          </a:bodyPr>
          <a:lstStyle>
            <a:lvl1pPr lvl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 marL="342900" indent="-342900">
              <a:buFont typeface="+mj-lt"/>
              <a:buAutoNum type="arabicPeriod"/>
            </a:pP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1. Отсутствие легкодоступной и повсеместной диагностики грибковых заболеваний.</a:t>
            </a:r>
          </a:p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2. Несвоевременное и полноценное лечение врачом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микозные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осложнения.</a:t>
            </a:r>
          </a:p>
          <a:p>
            <a:pPr marL="342900" indent="-342900">
              <a:buFont typeface="+mj-lt"/>
              <a:buAutoNum type="arabicPeriod"/>
            </a:pP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3. Отсутствие противогрибковых средств с местным действием применяемых в полости рта и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глотки. 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Номер слайда 3"/>
          <p:cNvSpPr>
            <a:spLocks noGrp="1"/>
          </p:cNvSpPr>
          <p:nvPr>
            <p:ph type="sldNum" idx="12"/>
          </p:nvPr>
        </p:nvSpPr>
        <p:spPr>
          <a:xfrm>
            <a:off x="11711163" y="6527634"/>
            <a:ext cx="473647" cy="330366"/>
          </a:xfrm>
        </p:spPr>
        <p:txBody>
          <a:bodyPr/>
          <a:lstStyle/>
          <a:p>
            <a:r>
              <a:rPr lang="ru-RU" sz="2400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0667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8438115"/>
              </p:ext>
            </p:extLst>
          </p:nvPr>
        </p:nvGraphicFramePr>
        <p:xfrm>
          <a:off x="10039826" y="1933611"/>
          <a:ext cx="1601725" cy="43466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" r:id="rId4" imgW="3136320" imgH="8482320" progId="">
                  <p:embed/>
                </p:oleObj>
              </mc:Choice>
              <mc:Fallback>
                <p:oleObj r:id="rId4" imgW="3136320" imgH="8482320" progId="">
                  <p:embed/>
                  <p:pic>
                    <p:nvPicPr>
                      <p:cNvPr id="17" name="Объект 1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039826" y="1933611"/>
                        <a:ext cx="1601725" cy="43466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8595492"/>
              </p:ext>
            </p:extLst>
          </p:nvPr>
        </p:nvGraphicFramePr>
        <p:xfrm>
          <a:off x="5978680" y="2057985"/>
          <a:ext cx="1469705" cy="42612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8" r:id="rId6" imgW="2133000" imgH="6171120" progId="">
                  <p:embed/>
                </p:oleObj>
              </mc:Choice>
              <mc:Fallback>
                <p:oleObj r:id="rId6" imgW="2133000" imgH="6171120" progId="">
                  <p:embed/>
                  <p:pic>
                    <p:nvPicPr>
                      <p:cNvPr id="18" name="Объект 1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978680" y="2057985"/>
                        <a:ext cx="1469705" cy="42612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816178"/>
              </p:ext>
            </p:extLst>
          </p:nvPr>
        </p:nvGraphicFramePr>
        <p:xfrm>
          <a:off x="7767606" y="1416729"/>
          <a:ext cx="1952999" cy="486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9" r:id="rId8" imgW="2590560" imgH="6455520" progId="">
                  <p:embed/>
                </p:oleObj>
              </mc:Choice>
              <mc:Fallback>
                <p:oleObj r:id="rId8" imgW="2590560" imgH="6455520" progId="">
                  <p:embed/>
                  <p:pic>
                    <p:nvPicPr>
                      <p:cNvPr id="19" name="Объект 1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767606" y="1416729"/>
                        <a:ext cx="1952999" cy="486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Объект 2"/>
          <p:cNvSpPr txBox="1">
            <a:spLocks/>
          </p:cNvSpPr>
          <p:nvPr/>
        </p:nvSpPr>
        <p:spPr>
          <a:xfrm>
            <a:off x="695400" y="1475748"/>
            <a:ext cx="4584769" cy="48245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Средство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профилактики 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осложнений инфекционного характера в области  глотки и полости рта штаммами грибов на фоне вирусных инфекций, в том числе </a:t>
            </a:r>
            <a:r>
              <a:rPr lang="en-GB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Covid-19,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основе шалфее лекарственном в виде спрея, микстуры для полоскания рта</a:t>
            </a:r>
          </a:p>
        </p:txBody>
      </p:sp>
      <p:sp>
        <p:nvSpPr>
          <p:cNvPr id="9" name="Google Shape;94;p2"/>
          <p:cNvSpPr txBox="1"/>
          <p:nvPr/>
        </p:nvSpPr>
        <p:spPr>
          <a:xfrm>
            <a:off x="767408" y="332656"/>
            <a:ext cx="2719918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>
              <a:lnSpc>
                <a:spcPct val="150000"/>
              </a:lnSpc>
              <a:buClr>
                <a:schemeClr val="dk1"/>
              </a:buClr>
              <a:buSzPts val="2800"/>
            </a:pPr>
            <a:r>
              <a:rPr lang="ru-RU" sz="40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r>
              <a:rPr lang="ru-RU" sz="4000" b="1" dirty="0">
                <a:solidFill>
                  <a:schemeClr val="dk1"/>
                </a:solidFill>
              </a:rPr>
              <a:t> </a:t>
            </a:r>
          </a:p>
        </p:txBody>
      </p:sp>
      <p:sp>
        <p:nvSpPr>
          <p:cNvPr id="12" name="Номер слайда 3"/>
          <p:cNvSpPr>
            <a:spLocks noGrp="1"/>
          </p:cNvSpPr>
          <p:nvPr>
            <p:ph type="sldNum" idx="12"/>
          </p:nvPr>
        </p:nvSpPr>
        <p:spPr>
          <a:xfrm>
            <a:off x="11718353" y="6527634"/>
            <a:ext cx="473647" cy="330366"/>
          </a:xfrm>
        </p:spPr>
        <p:txBody>
          <a:bodyPr/>
          <a:lstStyle/>
          <a:p>
            <a:r>
              <a:rPr lang="ru-RU" sz="18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Номер слайда 3"/>
          <p:cNvSpPr txBox="1">
            <a:spLocks/>
          </p:cNvSpPr>
          <p:nvPr/>
        </p:nvSpPr>
        <p:spPr>
          <a:xfrm>
            <a:off x="11711163" y="6527634"/>
            <a:ext cx="473647" cy="3303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13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190427E-7966-4381-ADED-C8B70B3811CA}"/>
              </a:ext>
            </a:extLst>
          </p:cNvPr>
          <p:cNvSpPr txBox="1"/>
          <p:nvPr/>
        </p:nvSpPr>
        <p:spPr>
          <a:xfrm>
            <a:off x="922985" y="5284062"/>
            <a:ext cx="105736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450"/>
              </a:spcAft>
              <a:defRPr/>
            </a:pPr>
            <a:r>
              <a:rPr lang="ru-RU" sz="24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Ориентировочная финансовая модель бизнеса и реализации </a:t>
            </a:r>
            <a:r>
              <a:rPr lang="ru-RU" sz="2400" dirty="0" err="1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фитопродуктов</a:t>
            </a:r>
            <a:r>
              <a:rPr lang="ru-RU" sz="24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.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223713-61B5-4C75-A277-11FCFD850AF8}"/>
              </a:ext>
            </a:extLst>
          </p:cNvPr>
          <p:cNvSpPr txBox="1"/>
          <p:nvPr/>
        </p:nvSpPr>
        <p:spPr>
          <a:xfrm>
            <a:off x="911423" y="3790166"/>
            <a:ext cx="10602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450"/>
              </a:spcAft>
              <a:defRPr/>
            </a:pPr>
            <a:r>
              <a:rPr lang="ru-RU" sz="24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Проведен ряд исследований на противогрибковую </a:t>
            </a:r>
            <a:r>
              <a:rPr lang="ru-RU" sz="24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активность. 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0080" y="1644824"/>
            <a:ext cx="587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01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223713-61B5-4C75-A277-11FCFD850AF8}"/>
              </a:ext>
            </a:extLst>
          </p:cNvPr>
          <p:cNvSpPr txBox="1"/>
          <p:nvPr/>
        </p:nvSpPr>
        <p:spPr>
          <a:xfrm>
            <a:off x="911424" y="1628800"/>
            <a:ext cx="105070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450"/>
              </a:spcAft>
              <a:defRPr/>
            </a:pPr>
            <a:r>
              <a:rPr lang="ru-RU" sz="24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Проанализирован фармацевтических рынок на противогрибковые </a:t>
            </a:r>
            <a:r>
              <a:rPr lang="ru-RU" sz="24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средства.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223713-61B5-4C75-A277-11FCFD850AF8}"/>
              </a:ext>
            </a:extLst>
          </p:cNvPr>
          <p:cNvSpPr txBox="1"/>
          <p:nvPr/>
        </p:nvSpPr>
        <p:spPr>
          <a:xfrm>
            <a:off x="903937" y="3142091"/>
            <a:ext cx="104968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450"/>
              </a:spcAft>
              <a:defRPr/>
            </a:pPr>
            <a:r>
              <a:rPr lang="ru-RU" sz="24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Разработаны прототипы лек форм: спрей, микстура для полоскания </a:t>
            </a:r>
            <a:r>
              <a:rPr lang="ru-RU" sz="24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рта.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8223713-61B5-4C75-A277-11FCFD850AF8}"/>
              </a:ext>
            </a:extLst>
          </p:cNvPr>
          <p:cNvSpPr txBox="1"/>
          <p:nvPr/>
        </p:nvSpPr>
        <p:spPr>
          <a:xfrm>
            <a:off x="903937" y="2540880"/>
            <a:ext cx="105070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450"/>
              </a:spcAft>
              <a:defRPr/>
            </a:pPr>
            <a:r>
              <a:rPr lang="ru-RU" sz="24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Разработана </a:t>
            </a:r>
            <a:r>
              <a:rPr lang="ru-RU" sz="2400" dirty="0" err="1">
                <a:latin typeface="Yu Gothic UI" panose="020B0500000000000000" pitchFamily="34" charset="-128"/>
                <a:ea typeface="Yu Gothic UI" panose="020B0500000000000000" pitchFamily="34" charset="-128"/>
              </a:rPr>
              <a:t>фитокомпозиция</a:t>
            </a:r>
            <a:r>
              <a:rPr lang="ru-RU" sz="24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 с противогрибковой </a:t>
            </a:r>
            <a:r>
              <a:rPr lang="ru-RU" sz="24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активностью.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AC1C8ACD-AC99-4112-B6D1-0F2C9738E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366584"/>
            <a:ext cx="6192688" cy="843172"/>
          </a:xfrm>
        </p:spPr>
        <p:txBody>
          <a:bodyPr/>
          <a:lstStyle/>
          <a:p>
            <a:r>
              <a:rPr lang="ru-RU" sz="4000" b="1" dirty="0">
                <a:latin typeface="Arial" panose="020B0604020202020204" pitchFamily="34" charset="0"/>
                <a:ea typeface="Yu Gothic UI Semibold" panose="020B0700000000000000" pitchFamily="34" charset="-128"/>
                <a:cs typeface="Arial" panose="020B0604020202020204" pitchFamily="34" charset="0"/>
              </a:rPr>
              <a:t>Текущие результаты 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223713-61B5-4C75-A277-11FCFD850AF8}"/>
              </a:ext>
            </a:extLst>
          </p:cNvPr>
          <p:cNvSpPr txBox="1"/>
          <p:nvPr/>
        </p:nvSpPr>
        <p:spPr>
          <a:xfrm>
            <a:off x="922119" y="4348988"/>
            <a:ext cx="106029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450"/>
              </a:spcAft>
              <a:defRPr/>
            </a:pPr>
            <a:r>
              <a:rPr lang="ru-RU" sz="24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Осуществляются доклинические испытания в лаборатории кафедры общей терапии стоматологии </a:t>
            </a:r>
            <a:r>
              <a:rPr lang="ru-RU" sz="2400" dirty="0" err="1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СамГМУ</a:t>
            </a:r>
            <a:r>
              <a:rPr lang="ru-RU" sz="24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и НОПЦ ГЛТ </a:t>
            </a:r>
            <a:r>
              <a:rPr lang="ru-RU" sz="2400" dirty="0" err="1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СамГМУ</a:t>
            </a:r>
            <a:r>
              <a:rPr lang="ru-RU" sz="24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.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0080" y="2540881"/>
            <a:ext cx="587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0080" y="3165288"/>
            <a:ext cx="587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0080" y="3790638"/>
            <a:ext cx="587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0080" y="4362633"/>
            <a:ext cx="587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05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0080" y="5292909"/>
            <a:ext cx="587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06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87" t="13670" r="6853" b="15744"/>
          <a:stretch/>
        </p:blipFill>
        <p:spPr>
          <a:xfrm>
            <a:off x="6888088" y="126652"/>
            <a:ext cx="5057110" cy="1326455"/>
          </a:xfrm>
          <a:prstGeom prst="rect">
            <a:avLst/>
          </a:prstGeom>
        </p:spPr>
      </p:pic>
      <p:sp>
        <p:nvSpPr>
          <p:cNvPr id="23" name="Номер слайда 3"/>
          <p:cNvSpPr txBox="1">
            <a:spLocks/>
          </p:cNvSpPr>
          <p:nvPr/>
        </p:nvSpPr>
        <p:spPr>
          <a:xfrm>
            <a:off x="11711163" y="6527634"/>
            <a:ext cx="473647" cy="33036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58300" tIns="29150" rIns="58300" bIns="29150" rtlCol="0" anchor="ctr" anchorCtr="0">
            <a:noAutofit/>
          </a:bodyPr>
          <a:lstStyle>
            <a:defPPr>
              <a:defRPr lang="ru-RU"/>
            </a:defPPr>
            <a:lvl1pPr marL="0" marR="0" lv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kern="1200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kern="1200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kern="1200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kern="1200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kern="1200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kern="1200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kern="1200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kern="1200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kern="1200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dirty="0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89214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223713-61B5-4C75-A277-11FCFD850AF8}"/>
              </a:ext>
            </a:extLst>
          </p:cNvPr>
          <p:cNvSpPr txBox="1"/>
          <p:nvPr/>
        </p:nvSpPr>
        <p:spPr>
          <a:xfrm>
            <a:off x="1343472" y="1498002"/>
            <a:ext cx="9793088" cy="490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450"/>
              </a:spcAft>
              <a:defRPr/>
            </a:pPr>
            <a:r>
              <a:rPr lang="ru-RU" sz="2400" dirty="0"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Пациенты с диагнозом ВИЧ, гепатитом С во время простудных заболеваний. </a:t>
            </a:r>
          </a:p>
          <a:p>
            <a:pPr algn="just">
              <a:spcAft>
                <a:spcPts val="450"/>
              </a:spcAft>
              <a:defRPr/>
            </a:pPr>
            <a:endParaRPr lang="ru-RU" sz="2400" dirty="0">
              <a:latin typeface="Arial" panose="020B0604020202020204" pitchFamily="34" charset="0"/>
              <a:ea typeface="Yu Gothic UI" panose="020B0500000000000000" pitchFamily="34" charset="-128"/>
              <a:cs typeface="Arial" panose="020B0604020202020204" pitchFamily="34" charset="0"/>
            </a:endParaRPr>
          </a:p>
          <a:p>
            <a:pPr algn="just">
              <a:spcAft>
                <a:spcPts val="450"/>
              </a:spcAft>
              <a:defRPr/>
            </a:pPr>
            <a:r>
              <a:rPr lang="ru-RU" sz="2400" dirty="0"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Взрослые люди, </a:t>
            </a:r>
            <a:r>
              <a:rPr lang="ru-RU" sz="2400" dirty="0" smtClean="0"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болеющие и перенесшие грипп, </a:t>
            </a:r>
            <a:r>
              <a:rPr lang="ru-RU" sz="2400" dirty="0"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ОРВИ, в том числе Covid-2019.</a:t>
            </a:r>
          </a:p>
          <a:p>
            <a:pPr algn="just">
              <a:lnSpc>
                <a:spcPct val="200000"/>
              </a:lnSpc>
              <a:spcAft>
                <a:spcPts val="450"/>
              </a:spcAft>
              <a:defRPr/>
            </a:pPr>
            <a:r>
              <a:rPr lang="ru-RU" sz="2400" dirty="0"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Дети с 12 лет, с вирусными инфекциями ЛОР-органов.</a:t>
            </a:r>
          </a:p>
          <a:p>
            <a:pPr algn="just">
              <a:lnSpc>
                <a:spcPct val="200000"/>
              </a:lnSpc>
              <a:spcAft>
                <a:spcPts val="450"/>
              </a:spcAft>
              <a:defRPr/>
            </a:pPr>
            <a:r>
              <a:rPr lang="ru-RU" sz="2400" dirty="0"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Люди с грибковыми инфекциями в области глотки и полости рта.</a:t>
            </a:r>
          </a:p>
          <a:p>
            <a:pPr algn="just">
              <a:lnSpc>
                <a:spcPct val="200000"/>
              </a:lnSpc>
              <a:spcAft>
                <a:spcPts val="450"/>
              </a:spcAft>
              <a:defRPr/>
            </a:pPr>
            <a:r>
              <a:rPr lang="ru-RU" sz="2400" dirty="0"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Здоровые люди, контактные с больными ОРВИ.</a:t>
            </a:r>
          </a:p>
          <a:p>
            <a:pPr algn="just">
              <a:spcAft>
                <a:spcPts val="450"/>
              </a:spcAft>
              <a:defRPr/>
            </a:pPr>
            <a:endParaRPr lang="ru-RU" sz="2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Yu Gothic UI" panose="020B05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6" name="Google Shape;94;p2"/>
          <p:cNvSpPr txBox="1"/>
          <p:nvPr/>
        </p:nvSpPr>
        <p:spPr>
          <a:xfrm>
            <a:off x="119336" y="235733"/>
            <a:ext cx="11377264" cy="65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algn="ctr">
              <a:lnSpc>
                <a:spcPct val="150000"/>
              </a:lnSpc>
              <a:buClr>
                <a:schemeClr val="dk1"/>
              </a:buClr>
              <a:buSzPts val="2800"/>
            </a:pPr>
            <a:r>
              <a:rPr lang="ru-RU" sz="40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 группы конечных </a:t>
            </a:r>
            <a:r>
              <a:rPr lang="ru-RU" sz="4000" b="1" dirty="0" smtClean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потребителей </a:t>
            </a:r>
            <a:endParaRPr lang="ru-RU" sz="4000" b="1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568544" y="1635403"/>
            <a:ext cx="649946" cy="4307001"/>
            <a:chOff x="256276" y="1529601"/>
            <a:chExt cx="649946" cy="4307001"/>
          </a:xfrm>
        </p:grpSpPr>
        <p:sp>
          <p:nvSpPr>
            <p:cNvPr id="15" name="TextBox 14"/>
            <p:cNvSpPr txBox="1"/>
            <p:nvPr/>
          </p:nvSpPr>
          <p:spPr>
            <a:xfrm>
              <a:off x="256276" y="1529601"/>
              <a:ext cx="627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n w="12700" cmpd="sng">
                    <a:solidFill>
                      <a:srgbClr val="FF0000"/>
                    </a:solidFill>
                    <a:prstDash val="solid"/>
                  </a:ln>
                  <a:solidFill>
                    <a:srgbClr val="FF0000"/>
                  </a:solidFill>
                </a:rPr>
                <a:t>01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65017" y="3422023"/>
              <a:ext cx="6271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ru-RU" sz="2400" b="1" dirty="0">
                  <a:ln w="12700" cmpd="sng">
                    <a:solidFill>
                      <a:srgbClr val="FF0000"/>
                    </a:solidFill>
                    <a:prstDash val="solid"/>
                  </a:ln>
                  <a:solidFill>
                    <a:srgbClr val="FF0000"/>
                  </a:solidFill>
                </a:rPr>
                <a:t>03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65017" y="4223872"/>
              <a:ext cx="627172" cy="7275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ru-RU" sz="2400" b="1" dirty="0">
                  <a:ln w="12700" cmpd="sng">
                    <a:solidFill>
                      <a:srgbClr val="FF0000"/>
                    </a:solidFill>
                    <a:prstDash val="solid"/>
                  </a:ln>
                  <a:solidFill>
                    <a:srgbClr val="FF0000"/>
                  </a:solidFill>
                </a:rPr>
                <a:t>04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79050" y="5005605"/>
              <a:ext cx="6271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ru-RU" sz="2400" b="1" dirty="0">
                  <a:ln w="12700" cmpd="sng">
                    <a:solidFill>
                      <a:srgbClr val="FF0000"/>
                    </a:solidFill>
                    <a:prstDash val="solid"/>
                  </a:ln>
                  <a:solidFill>
                    <a:srgbClr val="FF0000"/>
                  </a:solidFill>
                </a:rPr>
                <a:t>05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61129" y="2655281"/>
              <a:ext cx="627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n w="12700" cmpd="sng">
                    <a:solidFill>
                      <a:srgbClr val="FF0000"/>
                    </a:solidFill>
                    <a:prstDash val="solid"/>
                  </a:ln>
                  <a:solidFill>
                    <a:srgbClr val="FF0000"/>
                  </a:solidFill>
                </a:rPr>
                <a:t>02</a:t>
              </a:r>
            </a:p>
          </p:txBody>
        </p:sp>
      </p:grpSp>
      <p:sp>
        <p:nvSpPr>
          <p:cNvPr id="23" name="Номер слайда 3"/>
          <p:cNvSpPr>
            <a:spLocks noGrp="1"/>
          </p:cNvSpPr>
          <p:nvPr>
            <p:ph type="sldNum" idx="12"/>
          </p:nvPr>
        </p:nvSpPr>
        <p:spPr>
          <a:xfrm>
            <a:off x="11697935" y="6527634"/>
            <a:ext cx="473647" cy="330366"/>
          </a:xfrm>
        </p:spPr>
        <p:txBody>
          <a:bodyPr/>
          <a:lstStyle/>
          <a:p>
            <a:r>
              <a:rPr lang="ru-RU" sz="1800" dirty="0">
                <a:solidFill>
                  <a:srgbClr val="FF000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18154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Прямоугольник 80"/>
          <p:cNvSpPr/>
          <p:nvPr/>
        </p:nvSpPr>
        <p:spPr>
          <a:xfrm>
            <a:off x="0" y="5759262"/>
            <a:ext cx="12192000" cy="10987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2" y="210889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270184" y="-113841"/>
            <a:ext cx="64918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Аналоги и конкуренты</a:t>
            </a:r>
            <a:endParaRPr lang="ru-RU" sz="4000" b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2061542" y="2741356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endParaRPr lang="ru-RU" sz="1800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110283"/>
              </p:ext>
            </p:extLst>
          </p:nvPr>
        </p:nvGraphicFramePr>
        <p:xfrm>
          <a:off x="12694" y="518271"/>
          <a:ext cx="12191997" cy="56066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8890">
                  <a:extLst>
                    <a:ext uri="{9D8B030D-6E8A-4147-A177-3AD203B41FA5}">
                      <a16:colId xmlns:a16="http://schemas.microsoft.com/office/drawing/2014/main" val="2059273533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42253023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74479152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8467682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3871885763"/>
                    </a:ext>
                  </a:extLst>
                </a:gridCol>
                <a:gridCol w="1572861">
                  <a:extLst>
                    <a:ext uri="{9D8B030D-6E8A-4147-A177-3AD203B41FA5}">
                      <a16:colId xmlns:a16="http://schemas.microsoft.com/office/drawing/2014/main" val="551080332"/>
                    </a:ext>
                  </a:extLst>
                </a:gridCol>
                <a:gridCol w="1583502">
                  <a:extLst>
                    <a:ext uri="{9D8B030D-6E8A-4147-A177-3AD203B41FA5}">
                      <a16:colId xmlns:a16="http://schemas.microsoft.com/office/drawing/2014/main" val="214786855"/>
                    </a:ext>
                  </a:extLst>
                </a:gridCol>
              </a:tblGrid>
              <a:tr h="52413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Параметры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НАШ ПРОДУКТ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cap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Листья шалфея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600" u="none" strike="noStrike" cap="non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Хлорофиллипт</a:t>
                      </a:r>
                      <a:endParaRPr lang="ru-RU" sz="1600" u="none" strike="noStrike" cap="none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Амфотерицин</a:t>
                      </a: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cap="non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Каспофунгин</a:t>
                      </a:r>
                      <a:endParaRPr lang="ru-RU" sz="1600" u="none" strike="noStrike" cap="none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Итраконазол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132713"/>
                  </a:ext>
                </a:extLst>
              </a:tr>
              <a:tr h="918900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Наличие противогрибкового эффекта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843811"/>
                  </a:ext>
                </a:extLst>
              </a:tr>
              <a:tr h="714699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Токсичность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415731"/>
                  </a:ext>
                </a:extLst>
              </a:tr>
              <a:tr h="607291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Форма</a:t>
                      </a:r>
                      <a:r>
                        <a:rPr lang="ru-RU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применения</a:t>
                      </a:r>
                      <a:r>
                        <a:rPr lang="ru-RU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спрей/раствор для ЛОР-органов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055890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Применяется в качестве профилактики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539423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Действие направлено против широкого спектра</a:t>
                      </a:r>
                      <a:r>
                        <a:rPr lang="ru-RU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грибов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218078"/>
                  </a:ext>
                </a:extLst>
              </a:tr>
              <a:tr h="530062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 за спрей – 100 мл/за</a:t>
                      </a:r>
                      <a:r>
                        <a:rPr lang="ru-RU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микстуру – 100 мл </a:t>
                      </a:r>
                      <a:endParaRPr lang="ru-RU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400 </a:t>
                      </a:r>
                      <a:r>
                        <a:rPr lang="ru-RU" sz="1800" b="1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руб</a:t>
                      </a:r>
                      <a:endParaRPr lang="ru-RU" sz="1800" b="1" dirty="0" smtClean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380</a:t>
                      </a:r>
                      <a:r>
                        <a:rPr lang="ru-RU" sz="1800" b="1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 </a:t>
                      </a:r>
                      <a:r>
                        <a:rPr lang="ru-RU" sz="1800" b="1" baseline="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руб</a:t>
                      </a:r>
                      <a:endParaRPr lang="ru-RU" sz="1800" b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150 </a:t>
                      </a:r>
                      <a:r>
                        <a:rPr lang="ru-RU" sz="1800" b="1" dirty="0" err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руб</a:t>
                      </a:r>
                      <a:endParaRPr lang="ru-RU" sz="18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400 </a:t>
                      </a:r>
                      <a:r>
                        <a:rPr lang="ru-RU" sz="1800" b="1" dirty="0" err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руб</a:t>
                      </a:r>
                      <a:endParaRPr lang="ru-RU" sz="18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50 </a:t>
                      </a:r>
                      <a:r>
                        <a:rPr lang="ru-RU" sz="1800" b="1" dirty="0" err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руб</a:t>
                      </a:r>
                      <a:endParaRPr lang="ru-RU" sz="18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16 000 </a:t>
                      </a:r>
                      <a:r>
                        <a:rPr lang="ru-RU" sz="1800" b="1" dirty="0" err="1" smtClean="0"/>
                        <a:t>руб</a:t>
                      </a:r>
                      <a:endParaRPr lang="ru-RU" sz="1800" b="1" dirty="0">
                        <a:solidFill>
                          <a:srgbClr val="ED38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4F81BD"/>
                          </a:solidFill>
                        </a:rPr>
                        <a:t>390 </a:t>
                      </a:r>
                      <a:r>
                        <a:rPr lang="ru-RU" sz="1800" b="1" dirty="0" err="1" smtClean="0">
                          <a:solidFill>
                            <a:srgbClr val="4F81BD"/>
                          </a:solidFill>
                        </a:rPr>
                        <a:t>руб</a:t>
                      </a:r>
                      <a:endParaRPr lang="ru-RU" sz="1800" b="1" dirty="0">
                        <a:solidFill>
                          <a:srgbClr val="4F81BD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9478493"/>
                  </a:ext>
                </a:extLst>
              </a:tr>
            </a:tbl>
          </a:graphicData>
        </a:graphic>
      </p:graphicFrame>
      <p:grpSp>
        <p:nvGrpSpPr>
          <p:cNvPr id="11" name="Группа 10"/>
          <p:cNvGrpSpPr/>
          <p:nvPr/>
        </p:nvGrpSpPr>
        <p:grpSpPr>
          <a:xfrm>
            <a:off x="1592828" y="1455087"/>
            <a:ext cx="9994693" cy="5297437"/>
            <a:chOff x="-1036027" y="1017320"/>
            <a:chExt cx="13320496" cy="7014764"/>
          </a:xfrm>
        </p:grpSpPr>
        <p:sp>
          <p:nvSpPr>
            <p:cNvPr id="16" name="Плюс 11">
              <a:extLst>
                <a:ext uri="{FF2B5EF4-FFF2-40B4-BE49-F238E27FC236}">
                  <a16:creationId xmlns:a16="http://schemas.microsoft.com/office/drawing/2014/main" id="{A0A7B242-B5D3-4E29-BBFD-CB9C55B0C43F}"/>
                </a:ext>
              </a:extLst>
            </p:cNvPr>
            <p:cNvSpPr/>
            <p:nvPr/>
          </p:nvSpPr>
          <p:spPr>
            <a:xfrm>
              <a:off x="889327" y="1102546"/>
              <a:ext cx="560011" cy="543634"/>
            </a:xfrm>
            <a:prstGeom prst="mathPlus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.</a:t>
              </a:r>
            </a:p>
          </p:txBody>
        </p:sp>
        <p:sp>
          <p:nvSpPr>
            <p:cNvPr id="17" name="Минус 16">
              <a:extLst>
                <a:ext uri="{FF2B5EF4-FFF2-40B4-BE49-F238E27FC236}">
                  <a16:creationId xmlns:a16="http://schemas.microsoft.com/office/drawing/2014/main" id="{4EBB3F1A-CBC1-4448-A29D-A669E8888AD2}"/>
                </a:ext>
              </a:extLst>
            </p:cNvPr>
            <p:cNvSpPr/>
            <p:nvPr/>
          </p:nvSpPr>
          <p:spPr>
            <a:xfrm>
              <a:off x="3105365" y="1133297"/>
              <a:ext cx="577520" cy="368719"/>
            </a:xfrm>
            <a:prstGeom prst="mathMin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Минус 26">
              <a:extLst>
                <a:ext uri="{FF2B5EF4-FFF2-40B4-BE49-F238E27FC236}">
                  <a16:creationId xmlns:a16="http://schemas.microsoft.com/office/drawing/2014/main" id="{4EBB3F1A-CBC1-4448-A29D-A669E8888AD2}"/>
                </a:ext>
              </a:extLst>
            </p:cNvPr>
            <p:cNvSpPr/>
            <p:nvPr/>
          </p:nvSpPr>
          <p:spPr>
            <a:xfrm>
              <a:off x="5301324" y="1155838"/>
              <a:ext cx="577520" cy="368719"/>
            </a:xfrm>
            <a:prstGeom prst="mathMin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Минус 20">
              <a:extLst>
                <a:ext uri="{FF2B5EF4-FFF2-40B4-BE49-F238E27FC236}">
                  <a16:creationId xmlns:a16="http://schemas.microsoft.com/office/drawing/2014/main" id="{4EBB3F1A-CBC1-4448-A29D-A669E8888AD2}"/>
                </a:ext>
              </a:extLst>
            </p:cNvPr>
            <p:cNvSpPr/>
            <p:nvPr/>
          </p:nvSpPr>
          <p:spPr>
            <a:xfrm>
              <a:off x="7507750" y="3198646"/>
              <a:ext cx="577518" cy="368719"/>
            </a:xfrm>
            <a:prstGeom prst="mathMin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Минус 21">
              <a:extLst>
                <a:ext uri="{FF2B5EF4-FFF2-40B4-BE49-F238E27FC236}">
                  <a16:creationId xmlns:a16="http://schemas.microsoft.com/office/drawing/2014/main" id="{4EBB3F1A-CBC1-4448-A29D-A669E8888AD2}"/>
                </a:ext>
              </a:extLst>
            </p:cNvPr>
            <p:cNvSpPr/>
            <p:nvPr/>
          </p:nvSpPr>
          <p:spPr>
            <a:xfrm>
              <a:off x="9651207" y="3183181"/>
              <a:ext cx="577518" cy="368719"/>
            </a:xfrm>
            <a:prstGeom prst="mathMin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Минус 22">
              <a:extLst>
                <a:ext uri="{FF2B5EF4-FFF2-40B4-BE49-F238E27FC236}">
                  <a16:creationId xmlns:a16="http://schemas.microsoft.com/office/drawing/2014/main" id="{4EBB3F1A-CBC1-4448-A29D-A669E8888AD2}"/>
                </a:ext>
              </a:extLst>
            </p:cNvPr>
            <p:cNvSpPr/>
            <p:nvPr/>
          </p:nvSpPr>
          <p:spPr>
            <a:xfrm>
              <a:off x="11693419" y="3192615"/>
              <a:ext cx="577518" cy="368719"/>
            </a:xfrm>
            <a:prstGeom prst="mathMin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Минус 29">
              <a:extLst>
                <a:ext uri="{FF2B5EF4-FFF2-40B4-BE49-F238E27FC236}">
                  <a16:creationId xmlns:a16="http://schemas.microsoft.com/office/drawing/2014/main" id="{4EBB3F1A-CBC1-4448-A29D-A669E8888AD2}"/>
                </a:ext>
              </a:extLst>
            </p:cNvPr>
            <p:cNvSpPr/>
            <p:nvPr/>
          </p:nvSpPr>
          <p:spPr>
            <a:xfrm>
              <a:off x="3127151" y="4213404"/>
              <a:ext cx="577518" cy="368719"/>
            </a:xfrm>
            <a:prstGeom prst="mathMin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Минус 30">
              <a:extLst>
                <a:ext uri="{FF2B5EF4-FFF2-40B4-BE49-F238E27FC236}">
                  <a16:creationId xmlns:a16="http://schemas.microsoft.com/office/drawing/2014/main" id="{4EBB3F1A-CBC1-4448-A29D-A669E8888AD2}"/>
                </a:ext>
              </a:extLst>
            </p:cNvPr>
            <p:cNvSpPr/>
            <p:nvPr/>
          </p:nvSpPr>
          <p:spPr>
            <a:xfrm>
              <a:off x="7507750" y="4199526"/>
              <a:ext cx="577518" cy="368719"/>
            </a:xfrm>
            <a:prstGeom prst="mathMin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Минус 31">
              <a:extLst>
                <a:ext uri="{FF2B5EF4-FFF2-40B4-BE49-F238E27FC236}">
                  <a16:creationId xmlns:a16="http://schemas.microsoft.com/office/drawing/2014/main" id="{4EBB3F1A-CBC1-4448-A29D-A669E8888AD2}"/>
                </a:ext>
              </a:extLst>
            </p:cNvPr>
            <p:cNvSpPr/>
            <p:nvPr/>
          </p:nvSpPr>
          <p:spPr>
            <a:xfrm>
              <a:off x="9645536" y="4199528"/>
              <a:ext cx="577518" cy="368719"/>
            </a:xfrm>
            <a:prstGeom prst="mathMin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Минус 32">
              <a:extLst>
                <a:ext uri="{FF2B5EF4-FFF2-40B4-BE49-F238E27FC236}">
                  <a16:creationId xmlns:a16="http://schemas.microsoft.com/office/drawing/2014/main" id="{4EBB3F1A-CBC1-4448-A29D-A669E8888AD2}"/>
                </a:ext>
              </a:extLst>
            </p:cNvPr>
            <p:cNvSpPr/>
            <p:nvPr/>
          </p:nvSpPr>
          <p:spPr>
            <a:xfrm>
              <a:off x="11683412" y="4213404"/>
              <a:ext cx="577518" cy="368719"/>
            </a:xfrm>
            <a:prstGeom prst="mathMin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Минус 33">
              <a:extLst>
                <a:ext uri="{FF2B5EF4-FFF2-40B4-BE49-F238E27FC236}">
                  <a16:creationId xmlns:a16="http://schemas.microsoft.com/office/drawing/2014/main" id="{4EBB3F1A-CBC1-4448-A29D-A669E8888AD2}"/>
                </a:ext>
              </a:extLst>
            </p:cNvPr>
            <p:cNvSpPr/>
            <p:nvPr/>
          </p:nvSpPr>
          <p:spPr>
            <a:xfrm>
              <a:off x="5301324" y="4206437"/>
              <a:ext cx="577518" cy="368719"/>
            </a:xfrm>
            <a:prstGeom prst="mathMin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Минус 37">
              <a:extLst>
                <a:ext uri="{FF2B5EF4-FFF2-40B4-BE49-F238E27FC236}">
                  <a16:creationId xmlns:a16="http://schemas.microsoft.com/office/drawing/2014/main" id="{4EBB3F1A-CBC1-4448-A29D-A669E8888AD2}"/>
                </a:ext>
              </a:extLst>
            </p:cNvPr>
            <p:cNvSpPr/>
            <p:nvPr/>
          </p:nvSpPr>
          <p:spPr>
            <a:xfrm>
              <a:off x="3127151" y="5420551"/>
              <a:ext cx="577518" cy="368719"/>
            </a:xfrm>
            <a:prstGeom prst="mathMin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Минус 38">
              <a:extLst>
                <a:ext uri="{FF2B5EF4-FFF2-40B4-BE49-F238E27FC236}">
                  <a16:creationId xmlns:a16="http://schemas.microsoft.com/office/drawing/2014/main" id="{4EBB3F1A-CBC1-4448-A29D-A669E8888AD2}"/>
                </a:ext>
              </a:extLst>
            </p:cNvPr>
            <p:cNvSpPr/>
            <p:nvPr/>
          </p:nvSpPr>
          <p:spPr>
            <a:xfrm>
              <a:off x="7503082" y="5420551"/>
              <a:ext cx="577518" cy="368719"/>
            </a:xfrm>
            <a:prstGeom prst="mathMin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Минус 39">
              <a:extLst>
                <a:ext uri="{FF2B5EF4-FFF2-40B4-BE49-F238E27FC236}">
                  <a16:creationId xmlns:a16="http://schemas.microsoft.com/office/drawing/2014/main" id="{4EBB3F1A-CBC1-4448-A29D-A669E8888AD2}"/>
                </a:ext>
              </a:extLst>
            </p:cNvPr>
            <p:cNvSpPr/>
            <p:nvPr/>
          </p:nvSpPr>
          <p:spPr>
            <a:xfrm>
              <a:off x="9643638" y="5420552"/>
              <a:ext cx="577518" cy="368719"/>
            </a:xfrm>
            <a:prstGeom prst="mathMin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Минус 40">
              <a:extLst>
                <a:ext uri="{FF2B5EF4-FFF2-40B4-BE49-F238E27FC236}">
                  <a16:creationId xmlns:a16="http://schemas.microsoft.com/office/drawing/2014/main" id="{4EBB3F1A-CBC1-4448-A29D-A669E8888AD2}"/>
                </a:ext>
              </a:extLst>
            </p:cNvPr>
            <p:cNvSpPr/>
            <p:nvPr/>
          </p:nvSpPr>
          <p:spPr>
            <a:xfrm>
              <a:off x="11706951" y="5420551"/>
              <a:ext cx="577518" cy="368719"/>
            </a:xfrm>
            <a:prstGeom prst="mathMin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Минус 41">
              <a:extLst>
                <a:ext uri="{FF2B5EF4-FFF2-40B4-BE49-F238E27FC236}">
                  <a16:creationId xmlns:a16="http://schemas.microsoft.com/office/drawing/2014/main" id="{4EBB3F1A-CBC1-4448-A29D-A669E8888AD2}"/>
                </a:ext>
              </a:extLst>
            </p:cNvPr>
            <p:cNvSpPr/>
            <p:nvPr/>
          </p:nvSpPr>
          <p:spPr>
            <a:xfrm>
              <a:off x="5301323" y="5412187"/>
              <a:ext cx="577518" cy="368719"/>
            </a:xfrm>
            <a:prstGeom prst="mathMin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Минус 47">
              <a:extLst>
                <a:ext uri="{FF2B5EF4-FFF2-40B4-BE49-F238E27FC236}">
                  <a16:creationId xmlns:a16="http://schemas.microsoft.com/office/drawing/2014/main" id="{4EBB3F1A-CBC1-4448-A29D-A669E8888AD2}"/>
                </a:ext>
              </a:extLst>
            </p:cNvPr>
            <p:cNvSpPr/>
            <p:nvPr/>
          </p:nvSpPr>
          <p:spPr>
            <a:xfrm>
              <a:off x="7508250" y="2187830"/>
              <a:ext cx="577520" cy="368719"/>
            </a:xfrm>
            <a:prstGeom prst="mathMin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люс 11">
              <a:extLst>
                <a:ext uri="{FF2B5EF4-FFF2-40B4-BE49-F238E27FC236}">
                  <a16:creationId xmlns:a16="http://schemas.microsoft.com/office/drawing/2014/main" id="{A0A7B242-B5D3-4E29-BBFD-CB9C55B0C43F}"/>
                </a:ext>
              </a:extLst>
            </p:cNvPr>
            <p:cNvSpPr/>
            <p:nvPr/>
          </p:nvSpPr>
          <p:spPr>
            <a:xfrm>
              <a:off x="875111" y="2064976"/>
              <a:ext cx="560011" cy="543634"/>
            </a:xfrm>
            <a:prstGeom prst="mathPlus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Плюс 11">
              <a:extLst>
                <a:ext uri="{FF2B5EF4-FFF2-40B4-BE49-F238E27FC236}">
                  <a16:creationId xmlns:a16="http://schemas.microsoft.com/office/drawing/2014/main" id="{A0A7B242-B5D3-4E29-BBFD-CB9C55B0C43F}"/>
                </a:ext>
              </a:extLst>
            </p:cNvPr>
            <p:cNvSpPr/>
            <p:nvPr/>
          </p:nvSpPr>
          <p:spPr>
            <a:xfrm>
              <a:off x="875111" y="3059434"/>
              <a:ext cx="560011" cy="543634"/>
            </a:xfrm>
            <a:prstGeom prst="mathPlus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люс 11">
              <a:extLst>
                <a:ext uri="{FF2B5EF4-FFF2-40B4-BE49-F238E27FC236}">
                  <a16:creationId xmlns:a16="http://schemas.microsoft.com/office/drawing/2014/main" id="{A0A7B242-B5D3-4E29-BBFD-CB9C55B0C43F}"/>
                </a:ext>
              </a:extLst>
            </p:cNvPr>
            <p:cNvSpPr/>
            <p:nvPr/>
          </p:nvSpPr>
          <p:spPr>
            <a:xfrm>
              <a:off x="885705" y="4161479"/>
              <a:ext cx="560011" cy="543634"/>
            </a:xfrm>
            <a:prstGeom prst="mathPlus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люс 11">
              <a:extLst>
                <a:ext uri="{FF2B5EF4-FFF2-40B4-BE49-F238E27FC236}">
                  <a16:creationId xmlns:a16="http://schemas.microsoft.com/office/drawing/2014/main" id="{A0A7B242-B5D3-4E29-BBFD-CB9C55B0C43F}"/>
                </a:ext>
              </a:extLst>
            </p:cNvPr>
            <p:cNvSpPr/>
            <p:nvPr/>
          </p:nvSpPr>
          <p:spPr>
            <a:xfrm>
              <a:off x="875469" y="5289347"/>
              <a:ext cx="560011" cy="543634"/>
            </a:xfrm>
            <a:prstGeom prst="mathPlus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Плюс 11">
              <a:extLst>
                <a:ext uri="{FF2B5EF4-FFF2-40B4-BE49-F238E27FC236}">
                  <a16:creationId xmlns:a16="http://schemas.microsoft.com/office/drawing/2014/main" id="{A0A7B242-B5D3-4E29-BBFD-CB9C55B0C43F}"/>
                </a:ext>
              </a:extLst>
            </p:cNvPr>
            <p:cNvSpPr/>
            <p:nvPr/>
          </p:nvSpPr>
          <p:spPr>
            <a:xfrm>
              <a:off x="5301323" y="2050968"/>
              <a:ext cx="577520" cy="557643"/>
            </a:xfrm>
            <a:prstGeom prst="mathPl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Плюс 11">
              <a:extLst>
                <a:ext uri="{FF2B5EF4-FFF2-40B4-BE49-F238E27FC236}">
                  <a16:creationId xmlns:a16="http://schemas.microsoft.com/office/drawing/2014/main" id="{A0A7B242-B5D3-4E29-BBFD-CB9C55B0C43F}"/>
                </a:ext>
              </a:extLst>
            </p:cNvPr>
            <p:cNvSpPr/>
            <p:nvPr/>
          </p:nvSpPr>
          <p:spPr>
            <a:xfrm>
              <a:off x="5301323" y="3037722"/>
              <a:ext cx="577520" cy="557643"/>
            </a:xfrm>
            <a:prstGeom prst="mathPl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Плюс 11">
              <a:extLst>
                <a:ext uri="{FF2B5EF4-FFF2-40B4-BE49-F238E27FC236}">
                  <a16:creationId xmlns:a16="http://schemas.microsoft.com/office/drawing/2014/main" id="{A0A7B242-B5D3-4E29-BBFD-CB9C55B0C43F}"/>
                </a:ext>
              </a:extLst>
            </p:cNvPr>
            <p:cNvSpPr/>
            <p:nvPr/>
          </p:nvSpPr>
          <p:spPr>
            <a:xfrm>
              <a:off x="3119830" y="3044772"/>
              <a:ext cx="577520" cy="557643"/>
            </a:xfrm>
            <a:prstGeom prst="mathPl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Плюс 11">
              <a:extLst>
                <a:ext uri="{FF2B5EF4-FFF2-40B4-BE49-F238E27FC236}">
                  <a16:creationId xmlns:a16="http://schemas.microsoft.com/office/drawing/2014/main" id="{A0A7B242-B5D3-4E29-BBFD-CB9C55B0C43F}"/>
                </a:ext>
              </a:extLst>
            </p:cNvPr>
            <p:cNvSpPr/>
            <p:nvPr/>
          </p:nvSpPr>
          <p:spPr>
            <a:xfrm>
              <a:off x="9643637" y="2064976"/>
              <a:ext cx="577520" cy="557643"/>
            </a:xfrm>
            <a:prstGeom prst="mathPl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Плюс 11">
              <a:extLst>
                <a:ext uri="{FF2B5EF4-FFF2-40B4-BE49-F238E27FC236}">
                  <a16:creationId xmlns:a16="http://schemas.microsoft.com/office/drawing/2014/main" id="{A0A7B242-B5D3-4E29-BBFD-CB9C55B0C43F}"/>
                </a:ext>
              </a:extLst>
            </p:cNvPr>
            <p:cNvSpPr/>
            <p:nvPr/>
          </p:nvSpPr>
          <p:spPr>
            <a:xfrm>
              <a:off x="11699285" y="2051804"/>
              <a:ext cx="577520" cy="557643"/>
            </a:xfrm>
            <a:prstGeom prst="mathPl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Плюс 11">
              <a:extLst>
                <a:ext uri="{FF2B5EF4-FFF2-40B4-BE49-F238E27FC236}">
                  <a16:creationId xmlns:a16="http://schemas.microsoft.com/office/drawing/2014/main" id="{A0A7B242-B5D3-4E29-BBFD-CB9C55B0C43F}"/>
                </a:ext>
              </a:extLst>
            </p:cNvPr>
            <p:cNvSpPr/>
            <p:nvPr/>
          </p:nvSpPr>
          <p:spPr>
            <a:xfrm>
              <a:off x="3127151" y="2057971"/>
              <a:ext cx="577520" cy="557643"/>
            </a:xfrm>
            <a:prstGeom prst="mathPl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Плюс 11">
              <a:extLst>
                <a:ext uri="{FF2B5EF4-FFF2-40B4-BE49-F238E27FC236}">
                  <a16:creationId xmlns:a16="http://schemas.microsoft.com/office/drawing/2014/main" id="{A0A7B242-B5D3-4E29-BBFD-CB9C55B0C43F}"/>
                </a:ext>
              </a:extLst>
            </p:cNvPr>
            <p:cNvSpPr/>
            <p:nvPr/>
          </p:nvSpPr>
          <p:spPr>
            <a:xfrm>
              <a:off x="7513473" y="1057044"/>
              <a:ext cx="577520" cy="557643"/>
            </a:xfrm>
            <a:prstGeom prst="mathPl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Плюс 11">
              <a:extLst>
                <a:ext uri="{FF2B5EF4-FFF2-40B4-BE49-F238E27FC236}">
                  <a16:creationId xmlns:a16="http://schemas.microsoft.com/office/drawing/2014/main" id="{A0A7B242-B5D3-4E29-BBFD-CB9C55B0C43F}"/>
                </a:ext>
              </a:extLst>
            </p:cNvPr>
            <p:cNvSpPr/>
            <p:nvPr/>
          </p:nvSpPr>
          <p:spPr>
            <a:xfrm>
              <a:off x="9667595" y="1017320"/>
              <a:ext cx="577520" cy="557643"/>
            </a:xfrm>
            <a:prstGeom prst="mathPl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Плюс 11">
              <a:extLst>
                <a:ext uri="{FF2B5EF4-FFF2-40B4-BE49-F238E27FC236}">
                  <a16:creationId xmlns:a16="http://schemas.microsoft.com/office/drawing/2014/main" id="{A0A7B242-B5D3-4E29-BBFD-CB9C55B0C43F}"/>
                </a:ext>
              </a:extLst>
            </p:cNvPr>
            <p:cNvSpPr/>
            <p:nvPr/>
          </p:nvSpPr>
          <p:spPr>
            <a:xfrm>
              <a:off x="11706949" y="1024485"/>
              <a:ext cx="577520" cy="557643"/>
            </a:xfrm>
            <a:prstGeom prst="mathPl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Плюс 11">
              <a:extLst>
                <a:ext uri="{FF2B5EF4-FFF2-40B4-BE49-F238E27FC236}">
                  <a16:creationId xmlns:a16="http://schemas.microsoft.com/office/drawing/2014/main" id="{A0A7B242-B5D3-4E29-BBFD-CB9C55B0C43F}"/>
                </a:ext>
              </a:extLst>
            </p:cNvPr>
            <p:cNvSpPr/>
            <p:nvPr/>
          </p:nvSpPr>
          <p:spPr>
            <a:xfrm>
              <a:off x="-1036027" y="7481447"/>
              <a:ext cx="560011" cy="543634"/>
            </a:xfrm>
            <a:prstGeom prst="mathPlus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Плюс 11">
              <a:extLst>
                <a:ext uri="{FF2B5EF4-FFF2-40B4-BE49-F238E27FC236}">
                  <a16:creationId xmlns:a16="http://schemas.microsoft.com/office/drawing/2014/main" id="{A0A7B242-B5D3-4E29-BBFD-CB9C55B0C43F}"/>
                </a:ext>
              </a:extLst>
            </p:cNvPr>
            <p:cNvSpPr/>
            <p:nvPr/>
          </p:nvSpPr>
          <p:spPr>
            <a:xfrm>
              <a:off x="-436431" y="7474441"/>
              <a:ext cx="577520" cy="557643"/>
            </a:xfrm>
            <a:prstGeom prst="mathPl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Минус 82">
              <a:extLst>
                <a:ext uri="{FF2B5EF4-FFF2-40B4-BE49-F238E27FC236}">
                  <a16:creationId xmlns:a16="http://schemas.microsoft.com/office/drawing/2014/main" id="{4EBB3F1A-CBC1-4448-A29D-A669E8888AD2}"/>
                </a:ext>
              </a:extLst>
            </p:cNvPr>
            <p:cNvSpPr/>
            <p:nvPr/>
          </p:nvSpPr>
          <p:spPr>
            <a:xfrm>
              <a:off x="3411114" y="7572625"/>
              <a:ext cx="577518" cy="368719"/>
            </a:xfrm>
            <a:prstGeom prst="mathMinus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5" name="Номер слайда 3"/>
          <p:cNvSpPr>
            <a:spLocks noGrp="1"/>
          </p:cNvSpPr>
          <p:nvPr>
            <p:ph type="sldNum" idx="12"/>
          </p:nvPr>
        </p:nvSpPr>
        <p:spPr>
          <a:xfrm>
            <a:off x="11725140" y="6558980"/>
            <a:ext cx="473647" cy="330366"/>
          </a:xfrm>
        </p:spPr>
        <p:txBody>
          <a:bodyPr/>
          <a:lstStyle/>
          <a:p>
            <a:r>
              <a:rPr lang="ru-RU" sz="1800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519002" y="6340992"/>
            <a:ext cx="2523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– наличие параметра;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453895" y="6354831"/>
            <a:ext cx="2604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– отсутствие параметра.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-12691" y="6336692"/>
            <a:ext cx="1653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*Примечание</a:t>
            </a:r>
            <a:r>
              <a:rPr lang="ru-RU" dirty="0"/>
              <a:t>: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3225064" y="1310084"/>
            <a:ext cx="378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</a:t>
            </a:r>
            <a:endParaRPr lang="ru-RU" dirty="0"/>
          </a:p>
        </p:txBody>
      </p:sp>
      <p:sp>
        <p:nvSpPr>
          <p:cNvPr id="88" name="TextBox 87"/>
          <p:cNvSpPr txBox="1"/>
          <p:nvPr/>
        </p:nvSpPr>
        <p:spPr>
          <a:xfrm>
            <a:off x="4975927" y="1310010"/>
            <a:ext cx="378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</a:t>
            </a:r>
            <a:endParaRPr lang="ru-RU" dirty="0"/>
          </a:p>
        </p:txBody>
      </p:sp>
      <p:sp>
        <p:nvSpPr>
          <p:cNvPr id="89" name="TextBox 88"/>
          <p:cNvSpPr txBox="1"/>
          <p:nvPr/>
        </p:nvSpPr>
        <p:spPr>
          <a:xfrm>
            <a:off x="8212298" y="1310010"/>
            <a:ext cx="378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476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6489" r="12988"/>
          <a:stretch/>
        </p:blipFill>
        <p:spPr>
          <a:xfrm>
            <a:off x="6191488" y="936532"/>
            <a:ext cx="5832648" cy="46007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4783" r="60431"/>
          <a:stretch/>
        </p:blipFill>
        <p:spPr>
          <a:xfrm>
            <a:off x="1155160" y="1117941"/>
            <a:ext cx="3744416" cy="462602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22547" y="873679"/>
            <a:ext cx="5268941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Динамика продаж БАД в России, 2019-2023 гг.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514061-8336-4E83-9549-658F60EFED4B}"/>
              </a:ext>
            </a:extLst>
          </p:cNvPr>
          <p:cNvSpPr txBox="1"/>
          <p:nvPr/>
        </p:nvSpPr>
        <p:spPr>
          <a:xfrm>
            <a:off x="6191488" y="5718960"/>
            <a:ext cx="56651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Сегмент БАД, применяемые </a:t>
            </a:r>
            <a:r>
              <a:rPr lang="ru-RU" sz="1400" dirty="0" smtClean="0"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при заболевании дыхательной системы составляет до за </a:t>
            </a:r>
            <a:r>
              <a:rPr lang="ru-RU" sz="1400" dirty="0"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2023 г. составляет </a:t>
            </a:r>
            <a:r>
              <a:rPr lang="en-GB" sz="1400" dirty="0"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4</a:t>
            </a:r>
            <a:r>
              <a:rPr lang="ru-RU" sz="1400" dirty="0" smtClean="0"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,</a:t>
            </a:r>
            <a:r>
              <a:rPr lang="en-GB" sz="1400" dirty="0" smtClean="0"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4</a:t>
            </a:r>
            <a:r>
              <a:rPr lang="ru-RU" sz="1400" dirty="0" smtClean="0"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% (в руб.).</a:t>
            </a:r>
          </a:p>
          <a:p>
            <a:pPr algn="just"/>
            <a:r>
              <a:rPr lang="ru-RU" sz="1400" dirty="0"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Общий потенциальный рынок продуктов проекта составляет до </a:t>
            </a:r>
            <a:r>
              <a:rPr lang="ru-RU" sz="1400" b="1" dirty="0"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5</a:t>
            </a:r>
            <a:r>
              <a:rPr lang="ru-RU" sz="1400" b="1" dirty="0" smtClean="0"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,58 млрд. </a:t>
            </a:r>
            <a:r>
              <a:rPr lang="ru-RU" sz="1400" b="1" dirty="0"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руб</a:t>
            </a:r>
            <a:r>
              <a:rPr lang="ru-RU" sz="1400" dirty="0"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C8B602-CDDE-4E9E-802A-BFEA95F2AB9B}"/>
              </a:ext>
            </a:extLst>
          </p:cNvPr>
          <p:cNvSpPr txBox="1"/>
          <p:nvPr/>
        </p:nvSpPr>
        <p:spPr>
          <a:xfrm>
            <a:off x="1055440" y="5744829"/>
            <a:ext cx="460851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ea typeface="Yu Gothic UI Semibold" panose="020B0700000000000000" pitchFamily="34" charset="-128"/>
                <a:cs typeface="Arial" panose="020B0604020202020204" pitchFamily="34" charset="0"/>
              </a:rPr>
              <a:t>За 2023 г. в АУ было реализовано БАД на сумму более  127 млрд рублей, что на </a:t>
            </a:r>
            <a:r>
              <a:rPr lang="ru-RU" sz="1400" b="1" dirty="0">
                <a:latin typeface="Arial" panose="020B0604020202020204" pitchFamily="34" charset="0"/>
                <a:ea typeface="Yu Gothic UI Semibold" panose="020B0700000000000000" pitchFamily="34" charset="-128"/>
                <a:cs typeface="Arial" panose="020B0604020202020204" pitchFamily="34" charset="0"/>
              </a:rPr>
              <a:t>13,1% больше</a:t>
            </a:r>
            <a:r>
              <a:rPr lang="ru-RU" sz="1400" dirty="0">
                <a:latin typeface="Arial" panose="020B0604020202020204" pitchFamily="34" charset="0"/>
                <a:ea typeface="Yu Gothic UI Semibold" panose="020B0700000000000000" pitchFamily="34" charset="-128"/>
                <a:cs typeface="Arial" panose="020B0604020202020204" pitchFamily="34" charset="0"/>
              </a:rPr>
              <a:t>, чем за аналогичный период прошлого года.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5296" y="29118"/>
            <a:ext cx="4392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ОЦЕНКА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РЫНКА</a:t>
            </a:r>
          </a:p>
        </p:txBody>
      </p:sp>
      <p:sp>
        <p:nvSpPr>
          <p:cNvPr id="12" name="Номер слайда 3"/>
          <p:cNvSpPr>
            <a:spLocks noGrp="1"/>
          </p:cNvSpPr>
          <p:nvPr>
            <p:ph type="sldNum" idx="12"/>
          </p:nvPr>
        </p:nvSpPr>
        <p:spPr>
          <a:xfrm>
            <a:off x="11718353" y="6527634"/>
            <a:ext cx="473647" cy="330366"/>
          </a:xfrm>
        </p:spPr>
        <p:txBody>
          <a:bodyPr/>
          <a:lstStyle/>
          <a:p>
            <a:r>
              <a:rPr lang="ru-RU" sz="1800" dirty="0">
                <a:solidFill>
                  <a:srgbClr val="FF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12316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C8ACD-AC99-4112-B6D1-0F2C9738E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002" y="-9133"/>
            <a:ext cx="7886700" cy="994172"/>
          </a:xfrm>
        </p:spPr>
        <p:txBody>
          <a:bodyPr>
            <a:normAutofit/>
          </a:bodyPr>
          <a:lstStyle/>
          <a:p>
            <a:pPr algn="l"/>
            <a:r>
              <a:rPr lang="ru-RU" sz="4000" b="1" dirty="0">
                <a:latin typeface="Arial" panose="020B0604020202020204" pitchFamily="34" charset="0"/>
                <a:ea typeface="Yu Gothic UI Semibold" panose="020B0700000000000000" pitchFamily="34" charset="-128"/>
                <a:cs typeface="Arial" panose="020B0604020202020204" pitchFamily="34" charset="0"/>
              </a:rPr>
              <a:t>Бизнес-модель</a:t>
            </a:r>
            <a:endParaRPr lang="ru-RU" sz="4000" dirty="0">
              <a:latin typeface="Arial" panose="020B0604020202020204" pitchFamily="34" charset="0"/>
              <a:ea typeface="Yu Gothic UI Semibold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5C430DB-695B-4704-8E23-25A79EE92249}"/>
              </a:ext>
            </a:extLst>
          </p:cNvPr>
          <p:cNvSpPr txBox="1"/>
          <p:nvPr/>
        </p:nvSpPr>
        <p:spPr>
          <a:xfrm>
            <a:off x="6668548" y="1412053"/>
            <a:ext cx="5332107" cy="4785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spcAft>
                <a:spcPts val="450"/>
              </a:spcAft>
              <a:defRPr/>
            </a:pPr>
            <a:r>
              <a:rPr lang="ru-RU" sz="1600" b="1" u="sng" dirty="0">
                <a:latin typeface="Arial" panose="020B0604020202020204" pitchFamily="34" charset="0"/>
                <a:ea typeface="Yu Gothic UI Semibold" panose="020B0700000000000000" pitchFamily="34" charset="-128"/>
                <a:cs typeface="Arial" panose="020B0604020202020204" pitchFamily="34" charset="0"/>
              </a:rPr>
              <a:t>Основные </a:t>
            </a:r>
            <a:r>
              <a:rPr lang="ru-RU" sz="1600" b="1" u="sng" dirty="0" smtClean="0">
                <a:latin typeface="Arial" panose="020B0604020202020204" pitchFamily="34" charset="0"/>
                <a:ea typeface="Yu Gothic UI Semibold" panose="020B0700000000000000" pitchFamily="34" charset="-128"/>
                <a:cs typeface="Arial" panose="020B0604020202020204" pitchFamily="34" charset="0"/>
              </a:rPr>
              <a:t>каналы продвижения:</a:t>
            </a:r>
            <a:endParaRPr lang="ru-RU" sz="1600" b="1" u="sng" dirty="0">
              <a:latin typeface="Arial" panose="020B0604020202020204" pitchFamily="34" charset="0"/>
              <a:ea typeface="Yu Gothic UI Semibold" panose="020B0700000000000000" pitchFamily="34" charset="-128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latin typeface="Arial" panose="020B0604020202020204" pitchFamily="34" charset="0"/>
                <a:ea typeface="Yu Gothic UI Semibold" panose="020B0700000000000000" pitchFamily="34" charset="-128"/>
                <a:cs typeface="Arial" panose="020B0604020202020204" pitchFamily="34" charset="0"/>
              </a:rPr>
              <a:t>работа с крупными аптечными сетями; </a:t>
            </a:r>
            <a:endParaRPr lang="en-US" sz="1600" dirty="0">
              <a:latin typeface="Arial" panose="020B0604020202020204" pitchFamily="34" charset="0"/>
              <a:ea typeface="Yu Gothic UI Semibold" panose="020B0700000000000000" pitchFamily="34" charset="-128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latin typeface="Arial" panose="020B0604020202020204" pitchFamily="34" charset="0"/>
                <a:ea typeface="Yu Gothic UI Semibold" panose="020B0700000000000000" pitchFamily="34" charset="-128"/>
                <a:cs typeface="Arial" panose="020B0604020202020204" pitchFamily="34" charset="0"/>
              </a:rPr>
              <a:t>продвижение через специалистов системы практического</a:t>
            </a:r>
            <a:r>
              <a:rPr lang="en-US" sz="1600" dirty="0">
                <a:latin typeface="Arial" panose="020B0604020202020204" pitchFamily="34" charset="0"/>
                <a:ea typeface="Yu Gothic UI Semibold" panose="020B0700000000000000" pitchFamily="34" charset="-128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ea typeface="Yu Gothic UI Semibold" panose="020B0700000000000000" pitchFamily="34" charset="-128"/>
                <a:cs typeface="Arial" panose="020B0604020202020204" pitchFamily="34" charset="0"/>
              </a:rPr>
              <a:t>здравоохранения и фармацевтической отрасли;</a:t>
            </a:r>
            <a:endParaRPr lang="en-US" sz="1600" dirty="0">
              <a:latin typeface="Arial" panose="020B0604020202020204" pitchFamily="34" charset="0"/>
              <a:ea typeface="Yu Gothic UI Semibold" panose="020B0700000000000000" pitchFamily="34" charset="-128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latin typeface="Arial" panose="020B0604020202020204" pitchFamily="34" charset="0"/>
                <a:ea typeface="Yu Gothic UI Semibold" panose="020B0700000000000000" pitchFamily="34" charset="-128"/>
                <a:cs typeface="Arial" panose="020B0604020202020204" pitchFamily="34" charset="0"/>
              </a:rPr>
              <a:t>продвижение через онлайн-площадки: маркетплейсы OZON, Wildberries, ЯндексМаркет, онлайн-аптеки; </a:t>
            </a:r>
            <a:endParaRPr lang="en-US" sz="1600" dirty="0">
              <a:latin typeface="Arial" panose="020B0604020202020204" pitchFamily="34" charset="0"/>
              <a:ea typeface="Yu Gothic UI Semibold" panose="020B0700000000000000" pitchFamily="34" charset="-128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latin typeface="Arial" panose="020B0604020202020204" pitchFamily="34" charset="0"/>
                <a:ea typeface="Yu Gothic UI Semibold" panose="020B0700000000000000" pitchFamily="34" charset="-128"/>
                <a:cs typeface="Arial" panose="020B0604020202020204" pitchFamily="34" charset="0"/>
              </a:rPr>
              <a:t>собственный сайт с описанием свойств фитопродуктов; </a:t>
            </a:r>
            <a:endParaRPr lang="en-US" sz="1600" dirty="0">
              <a:latin typeface="Arial" panose="020B0604020202020204" pitchFamily="34" charset="0"/>
              <a:ea typeface="Yu Gothic UI Semibold" panose="020B0700000000000000" pitchFamily="34" charset="-128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latin typeface="Arial" panose="020B0604020202020204" pitchFamily="34" charset="0"/>
                <a:ea typeface="Yu Gothic UI Semibold" panose="020B0700000000000000" pitchFamily="34" charset="-128"/>
                <a:cs typeface="Arial" panose="020B0604020202020204" pitchFamily="34" charset="0"/>
              </a:rPr>
              <a:t>участие в профильных конференциях и выставках; </a:t>
            </a:r>
            <a:endParaRPr lang="en-US" sz="1600" dirty="0">
              <a:latin typeface="Arial" panose="020B0604020202020204" pitchFamily="34" charset="0"/>
              <a:ea typeface="Yu Gothic UI Semibold" panose="020B0700000000000000" pitchFamily="34" charset="-128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latin typeface="Arial" panose="020B0604020202020204" pitchFamily="34" charset="0"/>
                <a:ea typeface="Yu Gothic UI Semibold" panose="020B0700000000000000" pitchFamily="34" charset="-128"/>
                <a:cs typeface="Arial" panose="020B0604020202020204" pitchFamily="34" charset="0"/>
              </a:rPr>
              <a:t>кастомизация продукта для каждого потребительского сегмента.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278980" y="1347282"/>
            <a:ext cx="6335114" cy="5610110"/>
            <a:chOff x="193374" y="1492144"/>
            <a:chExt cx="5018387" cy="53079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DEFF47A-6510-496A-9CB1-CC77A2B5670B}"/>
                </a:ext>
              </a:extLst>
            </p:cNvPr>
            <p:cNvSpPr txBox="1"/>
            <p:nvPr/>
          </p:nvSpPr>
          <p:spPr>
            <a:xfrm>
              <a:off x="2848387" y="1800528"/>
              <a:ext cx="2363374" cy="6697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ru-RU" sz="1600" dirty="0">
                  <a:latin typeface="Arial" panose="020B0604020202020204" pitchFamily="34" charset="0"/>
                  <a:ea typeface="Yu Gothic UI" panose="020B0500000000000000" pitchFamily="34" charset="-128"/>
                  <a:cs typeface="Arial" panose="020B0604020202020204" pitchFamily="34" charset="0"/>
                </a:rPr>
                <a:t>Продажи  через фарм. организации</a:t>
              </a:r>
              <a:endParaRPr lang="ru-RU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B45B70E-7463-4755-AE20-0F31BBD0075B}"/>
                </a:ext>
              </a:extLst>
            </p:cNvPr>
            <p:cNvSpPr txBox="1"/>
            <p:nvPr/>
          </p:nvSpPr>
          <p:spPr>
            <a:xfrm>
              <a:off x="2796439" y="2664898"/>
              <a:ext cx="2363374" cy="7104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ru-RU" dirty="0" smtClean="0">
                  <a:latin typeface="Arial" panose="020B0604020202020204" pitchFamily="34" charset="0"/>
                  <a:ea typeface="Yu Gothic UI" panose="020B0500000000000000" pitchFamily="34" charset="-128"/>
                  <a:cs typeface="Arial" panose="020B0604020202020204" pitchFamily="34" charset="0"/>
                </a:rPr>
                <a:t>СРЕДНЯЯ </a:t>
              </a:r>
            </a:p>
            <a:p>
              <a:pPr>
                <a:lnSpc>
                  <a:spcPct val="125000"/>
                </a:lnSpc>
              </a:pPr>
              <a:r>
                <a:rPr lang="ru-RU" dirty="0" smtClean="0">
                  <a:latin typeface="Arial" panose="020B0604020202020204" pitchFamily="34" charset="0"/>
                  <a:ea typeface="Yu Gothic UI" panose="020B0500000000000000" pitchFamily="34" charset="-128"/>
                  <a:cs typeface="Arial" panose="020B0604020202020204" pitchFamily="34" charset="0"/>
                </a:rPr>
                <a:t>ЦЕНА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02C62AE-09DB-4849-AA22-D4B8F533BCCB}"/>
                </a:ext>
              </a:extLst>
            </p:cNvPr>
            <p:cNvSpPr txBox="1"/>
            <p:nvPr/>
          </p:nvSpPr>
          <p:spPr>
            <a:xfrm>
              <a:off x="2805251" y="3626952"/>
              <a:ext cx="2363374" cy="108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ru-RU" sz="1400" b="1" dirty="0">
                  <a:latin typeface="Arial" panose="020B0604020202020204" pitchFamily="34" charset="0"/>
                  <a:ea typeface="Yu Gothic UI" panose="020B0500000000000000" pitchFamily="34" charset="-128"/>
                  <a:cs typeface="Arial" panose="020B0604020202020204" pitchFamily="34" charset="0"/>
                </a:rPr>
                <a:t>Спрей для горла (100мл)</a:t>
              </a:r>
              <a:r>
                <a:rPr lang="ru-RU" sz="1400" dirty="0">
                  <a:latin typeface="Arial" panose="020B0604020202020204" pitchFamily="34" charset="0"/>
                  <a:ea typeface="Yu Gothic UI" panose="020B0500000000000000" pitchFamily="34" charset="-128"/>
                  <a:cs typeface="Arial" panose="020B0604020202020204" pitchFamily="34" charset="0"/>
                </a:rPr>
                <a:t> – около 400 руб.</a:t>
              </a:r>
            </a:p>
            <a:p>
              <a:pPr>
                <a:lnSpc>
                  <a:spcPct val="125000"/>
                </a:lnSpc>
              </a:pPr>
              <a:r>
                <a:rPr lang="ru-RU" sz="1400" b="1" dirty="0">
                  <a:latin typeface="Arial" panose="020B0604020202020204" pitchFamily="34" charset="0"/>
                  <a:ea typeface="Yu Gothic UI" panose="020B0500000000000000" pitchFamily="34" charset="-128"/>
                  <a:cs typeface="Arial" panose="020B0604020202020204" pitchFamily="34" charset="0"/>
                </a:rPr>
                <a:t>Микстура для полоскания рта (100 мл)</a:t>
              </a:r>
              <a:r>
                <a:rPr lang="ru-RU" sz="1400" dirty="0">
                  <a:latin typeface="Arial" panose="020B0604020202020204" pitchFamily="34" charset="0"/>
                  <a:ea typeface="Yu Gothic UI" panose="020B0500000000000000" pitchFamily="34" charset="-128"/>
                  <a:cs typeface="Arial" panose="020B0604020202020204" pitchFamily="34" charset="0"/>
                </a:rPr>
                <a:t> – 380 руб.</a:t>
              </a:r>
              <a:endParaRPr lang="ru-RU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" name="Группа 3"/>
            <p:cNvGrpSpPr/>
            <p:nvPr/>
          </p:nvGrpSpPr>
          <p:grpSpPr>
            <a:xfrm>
              <a:off x="193374" y="1492144"/>
              <a:ext cx="4962884" cy="5307987"/>
              <a:chOff x="193374" y="1492144"/>
              <a:chExt cx="4962884" cy="5307987"/>
            </a:xfrm>
          </p:grpSpPr>
          <p:cxnSp>
            <p:nvCxnSpPr>
              <p:cNvPr id="7" name="Прямая соединительная линия 6">
                <a:extLst>
                  <a:ext uri="{FF2B5EF4-FFF2-40B4-BE49-F238E27FC236}">
                    <a16:creationId xmlns:a16="http://schemas.microsoft.com/office/drawing/2014/main" id="{A05147A0-75C5-46FE-BA26-490FF8418B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0833" y="1874691"/>
                <a:ext cx="221742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17A2415-77C2-402C-B06B-30F486B50A57}"/>
                  </a:ext>
                </a:extLst>
              </p:cNvPr>
              <p:cNvSpPr txBox="1"/>
              <p:nvPr/>
            </p:nvSpPr>
            <p:spPr>
              <a:xfrm>
                <a:off x="300833" y="1519152"/>
                <a:ext cx="1365885" cy="4149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ru-RU" dirty="0">
                    <a:latin typeface="Arial" panose="020B0604020202020204" pitchFamily="34" charset="0"/>
                    <a:ea typeface="Yu Gothic UI" panose="020B0500000000000000" pitchFamily="34" charset="-128"/>
                    <a:cs typeface="Arial" panose="020B0604020202020204" pitchFamily="34" charset="0"/>
                  </a:rPr>
                  <a:t>ФОРМАТ</a:t>
                </a:r>
                <a:endParaRPr lang="ru-RU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5" name="Прямая соединительная линия 34">
                <a:extLst>
                  <a:ext uri="{FF2B5EF4-FFF2-40B4-BE49-F238E27FC236}">
                    <a16:creationId xmlns:a16="http://schemas.microsoft.com/office/drawing/2014/main" id="{FD163E9B-07C9-49D6-9A5E-388FFF1916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041" y="2673070"/>
                <a:ext cx="4735631" cy="0"/>
              </a:xfrm>
              <a:prstGeom prst="line">
                <a:avLst/>
              </a:prstGeom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Прямая соединительная линия 36">
                <a:extLst>
                  <a:ext uri="{FF2B5EF4-FFF2-40B4-BE49-F238E27FC236}">
                    <a16:creationId xmlns:a16="http://schemas.microsoft.com/office/drawing/2014/main" id="{B2EB9F8B-8F08-4223-BFC3-50B04D2C62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78780" y="1797993"/>
                <a:ext cx="2217420" cy="0"/>
              </a:xfrm>
              <a:prstGeom prst="line">
                <a:avLst/>
              </a:prstGeom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AC88157-451C-444D-8FF7-0570C9C48945}"/>
                  </a:ext>
                </a:extLst>
              </p:cNvPr>
              <p:cNvSpPr txBox="1"/>
              <p:nvPr/>
            </p:nvSpPr>
            <p:spPr>
              <a:xfrm>
                <a:off x="2843534" y="1494024"/>
                <a:ext cx="2018902" cy="4149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ru-RU" dirty="0">
                    <a:latin typeface="Arial" panose="020B0604020202020204" pitchFamily="34" charset="0"/>
                    <a:ea typeface="Yu Gothic UI" panose="020B0500000000000000" pitchFamily="34" charset="-128"/>
                    <a:cs typeface="Arial" panose="020B0604020202020204" pitchFamily="34" charset="0"/>
                  </a:rPr>
                  <a:t>МОДЕЛЬ ПРОДАЖ</a:t>
                </a:r>
                <a:endParaRPr lang="ru-RU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099DA2C-FF73-4227-BACC-8F893A6E47A1}"/>
                  </a:ext>
                </a:extLst>
              </p:cNvPr>
              <p:cNvSpPr txBox="1"/>
              <p:nvPr/>
            </p:nvSpPr>
            <p:spPr>
              <a:xfrm>
                <a:off x="336004" y="1815721"/>
                <a:ext cx="860108" cy="3785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en-US" sz="1600" dirty="0">
                    <a:latin typeface="Arial" panose="020B0604020202020204" pitchFamily="34" charset="0"/>
                    <a:ea typeface="Yu Gothic UI" panose="020B0500000000000000" pitchFamily="34" charset="-128"/>
                    <a:cs typeface="Arial" panose="020B0604020202020204" pitchFamily="34" charset="0"/>
                  </a:rPr>
                  <a:t>B2B2C</a:t>
                </a:r>
                <a:endParaRPr lang="ru-RU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47" name="Прямая соединительная линия 46">
                <a:extLst>
                  <a:ext uri="{FF2B5EF4-FFF2-40B4-BE49-F238E27FC236}">
                    <a16:creationId xmlns:a16="http://schemas.microsoft.com/office/drawing/2014/main" id="{6820E945-2060-4D2C-BC86-3CD55E46A7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63174" y="2676811"/>
                <a:ext cx="2217420" cy="0"/>
              </a:xfrm>
              <a:prstGeom prst="line">
                <a:avLst/>
              </a:prstGeom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Прямая соединительная линия 52">
                <a:extLst>
                  <a:ext uri="{FF2B5EF4-FFF2-40B4-BE49-F238E27FC236}">
                    <a16:creationId xmlns:a16="http://schemas.microsoft.com/office/drawing/2014/main" id="{24DC965C-6937-4A51-9709-411AAB9635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041" y="3461796"/>
                <a:ext cx="2543175" cy="6572"/>
              </a:xfrm>
              <a:prstGeom prst="line">
                <a:avLst/>
              </a:prstGeom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B88D71D-0288-4F28-91D1-78C45A65966C}"/>
                  </a:ext>
                </a:extLst>
              </p:cNvPr>
              <p:cNvSpPr txBox="1"/>
              <p:nvPr/>
            </p:nvSpPr>
            <p:spPr>
              <a:xfrm>
                <a:off x="258764" y="2686228"/>
                <a:ext cx="2856149" cy="7425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ru-RU" dirty="0" smtClean="0">
                    <a:latin typeface="Arial" panose="020B0604020202020204" pitchFamily="34" charset="0"/>
                    <a:ea typeface="Yu Gothic UI" panose="020B0500000000000000" pitchFamily="34" charset="-128"/>
                    <a:cs typeface="Arial" panose="020B0604020202020204" pitchFamily="34" charset="0"/>
                  </a:rPr>
                  <a:t>СЕБЕСТОИМОСТЬ</a:t>
                </a:r>
              </a:p>
              <a:p>
                <a:pPr>
                  <a:lnSpc>
                    <a:spcPct val="125000"/>
                  </a:lnSpc>
                </a:pPr>
                <a:r>
                  <a:rPr lang="ru-RU" dirty="0" smtClean="0">
                    <a:latin typeface="Arial" panose="020B0604020202020204" pitchFamily="34" charset="0"/>
                    <a:ea typeface="Yu Gothic UI" panose="020B0500000000000000" pitchFamily="34" charset="-128"/>
                    <a:cs typeface="Arial" panose="020B0604020202020204" pitchFamily="34" charset="0"/>
                  </a:rPr>
                  <a:t>ПРОДУКТА </a:t>
                </a:r>
                <a:endParaRPr lang="ru-RU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B93D22E-0585-4D1D-B972-2BB69E21A99B}"/>
                  </a:ext>
                </a:extLst>
              </p:cNvPr>
              <p:cNvSpPr txBox="1"/>
              <p:nvPr/>
            </p:nvSpPr>
            <p:spPr>
              <a:xfrm>
                <a:off x="258764" y="3662345"/>
                <a:ext cx="2721093" cy="11065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ru-RU" sz="1400" b="1" dirty="0">
                    <a:latin typeface="Arial" panose="020B0604020202020204" pitchFamily="34" charset="0"/>
                    <a:ea typeface="Yu Gothic UI" panose="020B0500000000000000" pitchFamily="34" charset="-128"/>
                    <a:cs typeface="Arial" panose="020B0604020202020204" pitchFamily="34" charset="0"/>
                  </a:rPr>
                  <a:t>Спрей для горла (100мл)</a:t>
                </a:r>
                <a:r>
                  <a:rPr lang="ru-RU" sz="1400" dirty="0">
                    <a:latin typeface="Arial" panose="020B0604020202020204" pitchFamily="34" charset="0"/>
                    <a:ea typeface="Yu Gothic UI" panose="020B0500000000000000" pitchFamily="34" charset="-128"/>
                    <a:cs typeface="Arial" panose="020B0604020202020204" pitchFamily="34" charset="0"/>
                  </a:rPr>
                  <a:t>– 191,49 руб.</a:t>
                </a:r>
              </a:p>
              <a:p>
                <a:pPr>
                  <a:lnSpc>
                    <a:spcPct val="125000"/>
                  </a:lnSpc>
                </a:pPr>
                <a:r>
                  <a:rPr lang="ru-RU" sz="1400" b="1" dirty="0">
                    <a:latin typeface="Arial" panose="020B0604020202020204" pitchFamily="34" charset="0"/>
                    <a:ea typeface="Yu Gothic UI" panose="020B0500000000000000" pitchFamily="34" charset="-128"/>
                    <a:cs typeface="Arial" panose="020B0604020202020204" pitchFamily="34" charset="0"/>
                  </a:rPr>
                  <a:t>Микстура для полоскания рта </a:t>
                </a:r>
                <a:endParaRPr lang="ru-RU" sz="1400" b="1" dirty="0" smtClean="0">
                  <a:latin typeface="Arial" panose="020B0604020202020204" pitchFamily="34" charset="0"/>
                  <a:ea typeface="Yu Gothic UI" panose="020B0500000000000000" pitchFamily="34" charset="-128"/>
                  <a:cs typeface="Arial" panose="020B0604020202020204" pitchFamily="34" charset="0"/>
                </a:endParaRPr>
              </a:p>
              <a:p>
                <a:pPr>
                  <a:lnSpc>
                    <a:spcPct val="125000"/>
                  </a:lnSpc>
                </a:pPr>
                <a:r>
                  <a:rPr lang="ru-RU" sz="1400" b="1" dirty="0" smtClean="0">
                    <a:latin typeface="Arial" panose="020B0604020202020204" pitchFamily="34" charset="0"/>
                    <a:ea typeface="Yu Gothic UI" panose="020B0500000000000000" pitchFamily="34" charset="-128"/>
                    <a:cs typeface="Arial" panose="020B0604020202020204" pitchFamily="34" charset="0"/>
                  </a:rPr>
                  <a:t>(</a:t>
                </a:r>
                <a:r>
                  <a:rPr lang="ru-RU" sz="1400" b="1" dirty="0">
                    <a:latin typeface="Arial" panose="020B0604020202020204" pitchFamily="34" charset="0"/>
                    <a:ea typeface="Yu Gothic UI" panose="020B0500000000000000" pitchFamily="34" charset="-128"/>
                    <a:cs typeface="Arial" panose="020B0604020202020204" pitchFamily="34" charset="0"/>
                  </a:rPr>
                  <a:t>100 мл)</a:t>
                </a:r>
                <a:r>
                  <a:rPr lang="ru-RU" sz="1400" dirty="0">
                    <a:latin typeface="Arial" panose="020B0604020202020204" pitchFamily="34" charset="0"/>
                    <a:ea typeface="Yu Gothic UI" panose="020B0500000000000000" pitchFamily="34" charset="-128"/>
                    <a:cs typeface="Arial" panose="020B0604020202020204" pitchFamily="34" charset="0"/>
                  </a:rPr>
                  <a:t> – 180 руб.</a:t>
                </a:r>
                <a:endParaRPr lang="ru-RU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58" name="Прямая соединительная линия 57">
                <a:extLst>
                  <a:ext uri="{FF2B5EF4-FFF2-40B4-BE49-F238E27FC236}">
                    <a16:creationId xmlns:a16="http://schemas.microsoft.com/office/drawing/2014/main" id="{EB4A5298-9A9B-4608-863D-EAE0E620D6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03769" y="3461796"/>
                <a:ext cx="2113986" cy="6572"/>
              </a:xfrm>
              <a:prstGeom prst="line">
                <a:avLst/>
              </a:prstGeom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8E905FE-1111-41C8-9332-D7A79BA2B7FB}"/>
                  </a:ext>
                </a:extLst>
              </p:cNvPr>
              <p:cNvSpPr txBox="1"/>
              <p:nvPr/>
            </p:nvSpPr>
            <p:spPr>
              <a:xfrm>
                <a:off x="213123" y="5011689"/>
                <a:ext cx="4853763" cy="3828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ru-RU" dirty="0" smtClean="0">
                    <a:latin typeface="Arial" panose="020B0604020202020204" pitchFamily="34" charset="0"/>
                    <a:ea typeface="Yu Gothic UI" panose="020B0500000000000000" pitchFamily="34" charset="-128"/>
                    <a:cs typeface="Arial" panose="020B0604020202020204" pitchFamily="34" charset="0"/>
                  </a:rPr>
                  <a:t>ПРОИЗВОДСТВО</a:t>
                </a:r>
                <a:endParaRPr lang="ru-RU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832C15D-3DED-435E-ACAB-9764FAF12BBC}"/>
                  </a:ext>
                </a:extLst>
              </p:cNvPr>
              <p:cNvSpPr txBox="1"/>
              <p:nvPr/>
            </p:nvSpPr>
            <p:spPr>
              <a:xfrm>
                <a:off x="193374" y="5401926"/>
                <a:ext cx="4962884" cy="9609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ru-RU" sz="1600" dirty="0" smtClean="0">
                    <a:latin typeface="Arial" panose="020B0604020202020204" pitchFamily="34" charset="0"/>
                    <a:ea typeface="Yu Gothic UI" panose="020B0500000000000000" pitchFamily="34" charset="-128"/>
                    <a:cs typeface="Arial" panose="020B0604020202020204" pitchFamily="34" charset="0"/>
                  </a:rPr>
                  <a:t>Производство </a:t>
                </a:r>
                <a:r>
                  <a:rPr lang="ru-RU" sz="1600" dirty="0">
                    <a:latin typeface="Arial" panose="020B0604020202020204" pitchFamily="34" charset="0"/>
                    <a:ea typeface="Yu Gothic UI" panose="020B0500000000000000" pitchFamily="34" charset="-128"/>
                    <a:cs typeface="Arial" panose="020B0604020202020204" pitchFamily="34" charset="0"/>
                  </a:rPr>
                  <a:t>серии продукта через контрактную площадку (ООО «Самарская фармацевтическая фабрика»);</a:t>
                </a:r>
              </a:p>
              <a:p>
                <a:pPr>
                  <a:lnSpc>
                    <a:spcPct val="125000"/>
                  </a:lnSpc>
                </a:pPr>
                <a:endParaRPr lang="ru-RU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64" name="Прямая соединительная линия 63">
                <a:extLst>
                  <a:ext uri="{FF2B5EF4-FFF2-40B4-BE49-F238E27FC236}">
                    <a16:creationId xmlns:a16="http://schemas.microsoft.com/office/drawing/2014/main" id="{5ACBA151-7088-4C45-8DC6-005E02349C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0694" y="4725144"/>
                <a:ext cx="4764959" cy="0"/>
              </a:xfrm>
              <a:prstGeom prst="line">
                <a:avLst/>
              </a:prstGeom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Google Shape;93;p2"/>
              <p:cNvCxnSpPr/>
              <p:nvPr/>
            </p:nvCxnSpPr>
            <p:spPr>
              <a:xfrm>
                <a:off x="5117755" y="1492144"/>
                <a:ext cx="0" cy="5307987"/>
              </a:xfrm>
              <a:prstGeom prst="straightConnector1">
                <a:avLst/>
              </a:prstGeom>
              <a:noFill/>
              <a:ln w="9525" cap="flat" cmpd="sng">
                <a:solidFill>
                  <a:srgbClr val="FDA739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30" name="Прямая соединительная линия 29">
                <a:extLst>
                  <a:ext uri="{FF2B5EF4-FFF2-40B4-BE49-F238E27FC236}">
                    <a16:creationId xmlns:a16="http://schemas.microsoft.com/office/drawing/2014/main" id="{A05147A0-75C5-46FE-BA26-490FF8418BA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43534" y="1864798"/>
                <a:ext cx="2053408" cy="989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Прямая соединительная линия 30">
                <a:extLst>
                  <a:ext uri="{FF2B5EF4-FFF2-40B4-BE49-F238E27FC236}">
                    <a16:creationId xmlns:a16="http://schemas.microsoft.com/office/drawing/2014/main" id="{A05147A0-75C5-46FE-BA26-490FF8418B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004" y="3618612"/>
                <a:ext cx="221742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>
                <a:extLst>
                  <a:ext uri="{FF2B5EF4-FFF2-40B4-BE49-F238E27FC236}">
                    <a16:creationId xmlns:a16="http://schemas.microsoft.com/office/drawing/2014/main" id="{A05147A0-75C5-46FE-BA26-490FF8418B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05251" y="3619298"/>
                <a:ext cx="221742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Номер слайда 3"/>
          <p:cNvSpPr>
            <a:spLocks noGrp="1"/>
          </p:cNvSpPr>
          <p:nvPr>
            <p:ph type="sldNum" idx="12"/>
          </p:nvPr>
        </p:nvSpPr>
        <p:spPr>
          <a:xfrm>
            <a:off x="11718353" y="6495266"/>
            <a:ext cx="473647" cy="330366"/>
          </a:xfrm>
        </p:spPr>
        <p:txBody>
          <a:bodyPr/>
          <a:lstStyle/>
          <a:p>
            <a:r>
              <a:rPr lang="ru-RU" sz="1800" dirty="0">
                <a:solidFill>
                  <a:srgbClr val="FF000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13467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C8ACD-AC99-4112-B6D1-0F2C9738E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5880" y="186779"/>
            <a:ext cx="5582448" cy="324332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latin typeface="Arial" panose="020B0604020202020204" pitchFamily="34" charset="0"/>
                <a:ea typeface="Yu Gothic UI Semibold" panose="020B0700000000000000" pitchFamily="34" charset="-128"/>
                <a:cs typeface="Arial" panose="020B0604020202020204" pitchFamily="34" charset="0"/>
              </a:rPr>
              <a:t>Дорожная карта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 Semibold" panose="020B0702040204020203" pitchFamily="34" charset="0"/>
              </a:rPr>
              <a:t/>
            </a:r>
            <a:b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 Semibold" panose="020B0702040204020203" pitchFamily="34" charset="0"/>
              </a:rPr>
            </a:br>
            <a:endParaRPr lang="ru-RU" sz="2400" dirty="0"/>
          </a:p>
        </p:txBody>
      </p:sp>
      <p:graphicFrame>
        <p:nvGraphicFramePr>
          <p:cNvPr id="9" name="Замещающее содержимое 3">
            <a:extLst>
              <a:ext uri="{FF2B5EF4-FFF2-40B4-BE49-F238E27FC236}">
                <a16:creationId xmlns:a16="http://schemas.microsoft.com/office/drawing/2014/main" id="{85F4FBB7-072A-42DE-BCE0-7B365991E0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6137549"/>
              </p:ext>
            </p:extLst>
          </p:nvPr>
        </p:nvGraphicFramePr>
        <p:xfrm>
          <a:off x="191341" y="511111"/>
          <a:ext cx="11665304" cy="6158250"/>
        </p:xfrm>
        <a:graphic>
          <a:graphicData uri="http://schemas.openxmlformats.org/drawingml/2006/table">
            <a:tbl>
              <a:tblPr firstRow="1" bandRow="1"/>
              <a:tblGrid>
                <a:gridCol w="864099">
                  <a:extLst>
                    <a:ext uri="{9D8B030D-6E8A-4147-A177-3AD203B41FA5}">
                      <a16:colId xmlns:a16="http://schemas.microsoft.com/office/drawing/2014/main" val="1907306518"/>
                    </a:ext>
                  </a:extLst>
                </a:gridCol>
                <a:gridCol w="4666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3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33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33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33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33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33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33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33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8339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8339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8339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8339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83397">
                  <a:extLst>
                    <a:ext uri="{9D8B030D-6E8A-4147-A177-3AD203B41FA5}">
                      <a16:colId xmlns:a16="http://schemas.microsoft.com/office/drawing/2014/main" val="1903077944"/>
                    </a:ext>
                  </a:extLst>
                </a:gridCol>
                <a:gridCol w="383397">
                  <a:extLst>
                    <a:ext uri="{9D8B030D-6E8A-4147-A177-3AD203B41FA5}">
                      <a16:colId xmlns:a16="http://schemas.microsoft.com/office/drawing/2014/main" val="1525541887"/>
                    </a:ext>
                  </a:extLst>
                </a:gridCol>
                <a:gridCol w="383397">
                  <a:extLst>
                    <a:ext uri="{9D8B030D-6E8A-4147-A177-3AD203B41FA5}">
                      <a16:colId xmlns:a16="http://schemas.microsoft.com/office/drawing/2014/main" val="845498360"/>
                    </a:ext>
                  </a:extLst>
                </a:gridCol>
                <a:gridCol w="383397">
                  <a:extLst>
                    <a:ext uri="{9D8B030D-6E8A-4147-A177-3AD203B41FA5}">
                      <a16:colId xmlns:a16="http://schemas.microsoft.com/office/drawing/2014/main" val="1667501730"/>
                    </a:ext>
                  </a:extLst>
                </a:gridCol>
              </a:tblGrid>
              <a:tr h="347515">
                <a:tc rowSpan="2">
                  <a:txBody>
                    <a:bodyPr/>
                    <a:lstStyle/>
                    <a:p>
                      <a:pPr algn="ctr">
                        <a:buNone/>
                        <a:defRPr/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Этапы</a:t>
                      </a:r>
                    </a:p>
                  </a:txBody>
                  <a:tcPr marL="68580" marR="68580" marT="34290" marB="34290" anchor="ctr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Задачи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 gridSpan="6">
                  <a:txBody>
                    <a:bodyPr/>
                    <a:lstStyle/>
                    <a:p>
                      <a:pPr algn="ctr">
                        <a:buNone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2024 год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Yu Gothic UI" panose="020B0500000000000000" pitchFamily="34" charset="-128"/>
                        <a:ea typeface="Yu Gothic UI" panose="020B0500000000000000" pitchFamily="34" charset="-128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Yu Gothic UI" panose="020B0500000000000000" pitchFamily="34" charset="-128"/>
                        <a:ea typeface="Yu Gothic UI" panose="020B0500000000000000" pitchFamily="34" charset="-128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Yu Gothic UI" panose="020B0500000000000000" pitchFamily="34" charset="-128"/>
                        <a:ea typeface="Yu Gothic UI" panose="020B0500000000000000" pitchFamily="34" charset="-128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Yu Gothic UI" panose="020B0500000000000000" pitchFamily="34" charset="-128"/>
                        <a:ea typeface="Yu Gothic UI" panose="020B0500000000000000" pitchFamily="34" charset="-128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Yu Gothic UI" panose="020B0500000000000000" pitchFamily="34" charset="-128"/>
                        <a:ea typeface="Yu Gothic UI" panose="020B0500000000000000" pitchFamily="34" charset="-128"/>
                      </a:endParaRPr>
                    </a:p>
                  </a:txBody>
                  <a:tcPr marL="68580" marR="68580" marT="34290" marB="34290"/>
                </a:tc>
                <a:tc gridSpan="10">
                  <a:txBody>
                    <a:bodyPr/>
                    <a:lstStyle/>
                    <a:p>
                      <a:pPr algn="ctr">
                        <a:buNone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2025</a:t>
                      </a:r>
                      <a:r>
                        <a:rPr lang="ru-RU" sz="1400" b="1" baseline="0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 год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Yu Gothic UI" panose="020B0500000000000000" pitchFamily="34" charset="-128"/>
                        <a:ea typeface="Yu Gothic UI" panose="020B0500000000000000" pitchFamily="34" charset="-128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Yu Gothic UI" panose="020B0500000000000000" pitchFamily="34" charset="-128"/>
                        <a:ea typeface="Yu Gothic UI" panose="020B0500000000000000" pitchFamily="34" charset="-128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Yu Gothic UI" panose="020B0500000000000000" pitchFamily="34" charset="-128"/>
                        <a:ea typeface="Yu Gothic UI" panose="020B0500000000000000" pitchFamily="34" charset="-128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Yu Gothic UI" panose="020B0500000000000000" pitchFamily="34" charset="-128"/>
                        <a:ea typeface="Yu Gothic UI" panose="020B0500000000000000" pitchFamily="34" charset="-128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Yu Gothic UI" panose="020B0500000000000000" pitchFamily="34" charset="-128"/>
                        <a:ea typeface="Yu Gothic UI" panose="020B0500000000000000" pitchFamily="34" charset="-128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Yu Gothic UI" panose="020B0500000000000000" pitchFamily="34" charset="-128"/>
                        <a:ea typeface="Yu Gothic UI" panose="020B0500000000000000" pitchFamily="34" charset="-128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Yu Gothic UI" panose="020B0500000000000000" pitchFamily="34" charset="-128"/>
                        <a:ea typeface="Yu Gothic UI" panose="020B0500000000000000" pitchFamily="34" charset="-128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Yu Gothic UI" panose="020B0500000000000000" pitchFamily="34" charset="-128"/>
                        <a:ea typeface="Yu Gothic UI" panose="020B0500000000000000" pitchFamily="34" charset="-128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Yu Gothic UI" panose="020B0500000000000000" pitchFamily="34" charset="-128"/>
                        <a:ea typeface="Yu Gothic UI" panose="020B0500000000000000" pitchFamily="34" charset="-12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30921541"/>
                  </a:ext>
                </a:extLst>
              </a:tr>
              <a:tr h="347515">
                <a:tc vMerge="1">
                  <a:txBody>
                    <a:bodyPr/>
                    <a:lstStyle/>
                    <a:p>
                      <a:pPr algn="ctr">
                        <a:buNone/>
                        <a:defRPr/>
                      </a:pPr>
                      <a:endParaRPr lang="ru-RU" sz="105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 vMerge="1">
                  <a:txBody>
                    <a:bodyPr/>
                    <a:lstStyle/>
                    <a:p>
                      <a:pPr algn="ctr">
                        <a:buNone/>
                        <a:defRPr/>
                      </a:pPr>
                      <a:endParaRPr lang="ru-RU" sz="105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7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8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9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10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11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12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1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2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3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4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5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6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7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8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9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10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499">
                <a:tc rowSpan="3">
                  <a:txBody>
                    <a:bodyPr/>
                    <a:lstStyle/>
                    <a:p>
                      <a:pPr algn="ctr">
                        <a:buNone/>
                        <a:defRPr/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І этап</a:t>
                      </a:r>
                    </a:p>
                    <a:p>
                      <a:pPr algn="ctr"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Создание юридического лица и начало операционной деятельности компании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4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Поиск поставщиков и закупка </a:t>
                      </a: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экстрактов шалфея и </a:t>
                      </a: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вспомогательных веществ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highlight>
                          <a:srgbClr val="0000FF"/>
                        </a:highlight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highlight>
                          <a:srgbClr val="0000FF"/>
                        </a:highlight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57449175"/>
                  </a:ext>
                </a:extLst>
              </a:tr>
              <a:tr h="610499">
                <a:tc vMerge="1"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Анализ полученных экстрактов, отбраковка сырья неудовлетворяющего качества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499">
                <a:tc rowSpan="6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ІІ этап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Разработка состава и формы выпуска </a:t>
                      </a:r>
                      <a:r>
                        <a:rPr lang="ru-RU" sz="1400" b="1" dirty="0" err="1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фитопродукта</a:t>
                      </a: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, контроль качества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4390">
                <a:tc vMerge="1"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600" dirty="0">
                        <a:latin typeface="Yu Gothic UI" panose="020B0500000000000000" pitchFamily="34" charset="-128"/>
                        <a:ea typeface="Yu Gothic UI" panose="020B0500000000000000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Изучение </a:t>
                      </a: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токсичности,</a:t>
                      </a:r>
                      <a:r>
                        <a:rPr lang="ru-RU" sz="1400" b="1" baseline="0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 безопасности и фармацевтического действия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992449"/>
                  </a:ext>
                </a:extLst>
              </a:tr>
              <a:tr h="347515">
                <a:tc vMerge="1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latin typeface="Yu Gothic UI" panose="020B0500000000000000" pitchFamily="34" charset="-128"/>
                        <a:ea typeface="Yu Gothic UI" panose="020B0500000000000000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Написание заявки на патент РФ на изобретение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304366"/>
                  </a:ext>
                </a:extLst>
              </a:tr>
              <a:tr h="3475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Разработка бренда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454852"/>
                  </a:ext>
                </a:extLst>
              </a:tr>
              <a:tr h="347515">
                <a:tc vMerge="1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latin typeface="Yu Gothic UI" panose="020B0500000000000000" pitchFamily="34" charset="-128"/>
                        <a:ea typeface="Yu Gothic UI" panose="020B0500000000000000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Разработка сайта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975138"/>
                  </a:ext>
                </a:extLst>
              </a:tr>
              <a:tr h="610499">
                <a:tc vMerge="1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latin typeface="Yu Gothic UI" panose="020B0500000000000000" pitchFamily="34" charset="-128"/>
                        <a:ea typeface="Yu Gothic UI" panose="020B0500000000000000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Продвижение на рынке и создание позитивного</a:t>
                      </a:r>
                    </a:p>
                    <a:p>
                      <a:pPr>
                        <a:buNone/>
                        <a:defRPr/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имиджа </a:t>
                      </a:r>
                      <a:r>
                        <a:rPr lang="ru-RU" sz="1400" b="1" dirty="0" err="1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фитопродукта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018016"/>
                  </a:ext>
                </a:extLst>
              </a:tr>
              <a:tr h="35814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ІІ</a:t>
                      </a:r>
                      <a:r>
                        <a:rPr lang="en-GB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 этап</a:t>
                      </a:r>
                    </a:p>
                    <a:p>
                      <a:endParaRPr lang="ru-RU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Контрактное</a:t>
                      </a:r>
                      <a:r>
                        <a:rPr lang="ru-RU" sz="1400" b="1" baseline="0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 производство первой партии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945313"/>
                  </a:ext>
                </a:extLst>
              </a:tr>
              <a:tr h="35565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Yu Gothic UI" panose="020B0500000000000000" pitchFamily="34" charset="-128"/>
                          <a:cs typeface="Arial" panose="020B0604020202020204" pitchFamily="34" charset="0"/>
                        </a:rPr>
                        <a:t>Реализация первой партии 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Yu Gothic UI" panose="020B05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1742730"/>
                  </a:ext>
                </a:extLst>
              </a:tr>
            </a:tbl>
          </a:graphicData>
        </a:graphic>
      </p:graphicFrame>
      <p:sp>
        <p:nvSpPr>
          <p:cNvPr id="5" name="Номер слайда 3"/>
          <p:cNvSpPr>
            <a:spLocks noGrp="1"/>
          </p:cNvSpPr>
          <p:nvPr>
            <p:ph type="sldNum" idx="12"/>
          </p:nvPr>
        </p:nvSpPr>
        <p:spPr>
          <a:xfrm>
            <a:off x="11718353" y="6527634"/>
            <a:ext cx="473647" cy="330366"/>
          </a:xfrm>
        </p:spPr>
        <p:txBody>
          <a:bodyPr/>
          <a:lstStyle/>
          <a:p>
            <a:r>
              <a:rPr lang="ru-RU" sz="1800" dirty="0">
                <a:solidFill>
                  <a:srgbClr val="FF0000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95535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C8ACD-AC99-4112-B6D1-0F2C9738E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776" y="188086"/>
            <a:ext cx="6198078" cy="994172"/>
          </a:xfrm>
        </p:spPr>
        <p:txBody>
          <a:bodyPr>
            <a:normAutofit/>
          </a:bodyPr>
          <a:lstStyle/>
          <a:p>
            <a:r>
              <a:rPr lang="ru-RU" sz="2700" b="1" dirty="0">
                <a:latin typeface="Arial" panose="020B0604020202020204" pitchFamily="34" charset="0"/>
                <a:ea typeface="Yu Gothic UI Semibold" panose="020B0700000000000000" pitchFamily="34" charset="-128"/>
                <a:cs typeface="Arial" panose="020B0604020202020204" pitchFamily="34" charset="0"/>
              </a:rPr>
              <a:t>Письма поддержки от партнеров</a:t>
            </a:r>
            <a:br>
              <a:rPr lang="ru-RU" sz="2700" b="1" dirty="0">
                <a:latin typeface="Arial" panose="020B0604020202020204" pitchFamily="34" charset="0"/>
                <a:ea typeface="Yu Gothic UI Semibold" panose="020B0700000000000000" pitchFamily="34" charset="-128"/>
                <a:cs typeface="Arial" panose="020B0604020202020204" pitchFamily="34" charset="0"/>
              </a:rPr>
            </a:br>
            <a:endParaRPr lang="ru-RU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648FB0A0-CE03-46D0-900E-A594467F11A8}"/>
              </a:ext>
            </a:extLst>
          </p:cNvPr>
          <p:cNvSpPr txBox="1">
            <a:spLocks/>
          </p:cNvSpPr>
          <p:nvPr/>
        </p:nvSpPr>
        <p:spPr bwMode="auto">
          <a:xfrm>
            <a:off x="1733088" y="1459035"/>
            <a:ext cx="3253107" cy="3835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5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  <a:p>
            <a:pPr>
              <a:buClrTx/>
            </a:pPr>
            <a:endParaRPr lang="ru-RU" sz="15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  <a:p>
            <a:pPr>
              <a:buClrTx/>
            </a:pPr>
            <a:endParaRPr lang="ru-RU" sz="1500" b="1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  <a:p>
            <a:pPr>
              <a:buClrTx/>
            </a:pPr>
            <a:endParaRPr lang="ru-RU" sz="1800" i="1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327" y="1108674"/>
            <a:ext cx="4032448" cy="5546594"/>
          </a:xfrm>
          <a:prstGeom prst="rect">
            <a:avLst/>
          </a:prstGeom>
        </p:spPr>
      </p:pic>
      <p:sp>
        <p:nvSpPr>
          <p:cNvPr id="13" name="Номер слайда 3"/>
          <p:cNvSpPr>
            <a:spLocks noGrp="1"/>
          </p:cNvSpPr>
          <p:nvPr>
            <p:ph type="sldNum" idx="12"/>
          </p:nvPr>
        </p:nvSpPr>
        <p:spPr>
          <a:xfrm>
            <a:off x="11718353" y="6527634"/>
            <a:ext cx="473647" cy="330366"/>
          </a:xfrm>
        </p:spPr>
        <p:txBody>
          <a:bodyPr/>
          <a:lstStyle/>
          <a:p>
            <a:r>
              <a:rPr lang="ru-RU" sz="1800" dirty="0">
                <a:solidFill>
                  <a:srgbClr val="FF0000"/>
                </a:solidFill>
              </a:rPr>
              <a:t>10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-571098" y="1913352"/>
            <a:ext cx="5179114" cy="37169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7225868" y="2031074"/>
            <a:ext cx="5132206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12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>
            <a:spLocks noGrp="1"/>
          </p:cNvSpPr>
          <p:nvPr>
            <p:ph type="title"/>
          </p:nvPr>
        </p:nvSpPr>
        <p:spPr>
          <a:xfrm>
            <a:off x="263352" y="100990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58300" tIns="58300" rIns="58300" bIns="58300" rtlCol="0" anchor="t" anchorCtr="0">
            <a:no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КОМАНДА ПРОЕКТА: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2" name="Google Shape;132;p27"/>
          <p:cNvPicPr preferRelativeResize="0"/>
          <p:nvPr/>
        </p:nvPicPr>
        <p:blipFill rotWithShape="1">
          <a:blip r:embed="rId3">
            <a:alphaModFix/>
          </a:blip>
          <a:srcRect t="351" r="19" b="1"/>
          <a:stretch/>
        </p:blipFill>
        <p:spPr>
          <a:xfrm>
            <a:off x="4287397" y="702779"/>
            <a:ext cx="1607711" cy="2101413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27000" endPos="21000" dir="5400000" sy="-100000" algn="bl" rotWithShape="0"/>
          </a:effectLst>
        </p:spPr>
      </p:pic>
      <p:sp>
        <p:nvSpPr>
          <p:cNvPr id="133" name="Google Shape;133;p27"/>
          <p:cNvSpPr/>
          <p:nvPr/>
        </p:nvSpPr>
        <p:spPr>
          <a:xfrm>
            <a:off x="3510198" y="2808518"/>
            <a:ext cx="3000055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ru-RU" sz="1000" b="1" dirty="0">
                <a:solidFill>
                  <a:srgbClr val="9F5900"/>
                </a:solidFill>
                <a:latin typeface="Arial"/>
                <a:ea typeface="Arial"/>
                <a:cs typeface="Arial"/>
                <a:sym typeface="Arial"/>
              </a:rPr>
              <a:t>РЫЖОВ</a:t>
            </a:r>
            <a:endParaRPr sz="1000" b="1" dirty="0">
              <a:solidFill>
                <a:srgbClr val="9F59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/>
            <a:r>
              <a:rPr lang="ru-RU" sz="1000" b="1" dirty="0">
                <a:solidFill>
                  <a:srgbClr val="9F5900"/>
                </a:solidFill>
                <a:latin typeface="Arial"/>
                <a:ea typeface="Arial"/>
                <a:cs typeface="Arial"/>
                <a:sym typeface="Arial"/>
              </a:rPr>
              <a:t>ВИТАЛИЙ</a:t>
            </a:r>
            <a:endParaRPr sz="1000" b="1" dirty="0">
              <a:solidFill>
                <a:srgbClr val="9F59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/>
            <a:r>
              <a:rPr lang="ru-RU" sz="1000" b="1" dirty="0">
                <a:solidFill>
                  <a:srgbClr val="9F5900"/>
                </a:solidFill>
                <a:latin typeface="Arial"/>
                <a:ea typeface="Arial"/>
                <a:cs typeface="Arial"/>
                <a:sym typeface="Arial"/>
              </a:rPr>
              <a:t>МИХАЙЛОВИЧ</a:t>
            </a:r>
            <a:endParaRPr sz="1000" b="1" dirty="0">
              <a:solidFill>
                <a:srgbClr val="9F5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7"/>
          <p:cNvSpPr txBox="1"/>
          <p:nvPr/>
        </p:nvSpPr>
        <p:spPr>
          <a:xfrm>
            <a:off x="4361726" y="3235287"/>
            <a:ext cx="1459054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ru-RU" sz="1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к.фарм.н</a:t>
            </a:r>
            <a:r>
              <a:rPr lang="ru-RU" sz="1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., доцент,</a:t>
            </a:r>
          </a:p>
          <a:p>
            <a:pPr algn="ctr"/>
            <a:r>
              <a:rPr lang="ru-RU" sz="1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провизор-аналитик</a:t>
            </a:r>
          </a:p>
          <a:p>
            <a:pPr algn="ctr"/>
            <a:endParaRPr sz="1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54433" y="3653653"/>
            <a:ext cx="1607250" cy="2105739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27000" endPos="21000" dir="5400000" sy="-100000" algn="bl" rotWithShape="0"/>
          </a:effectLst>
        </p:spPr>
      </p:pic>
      <p:sp>
        <p:nvSpPr>
          <p:cNvPr id="136" name="Google Shape;136;p27"/>
          <p:cNvSpPr/>
          <p:nvPr/>
        </p:nvSpPr>
        <p:spPr>
          <a:xfrm>
            <a:off x="3459505" y="5779448"/>
            <a:ext cx="31285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ru-RU" sz="1000" b="1" dirty="0">
                <a:solidFill>
                  <a:srgbClr val="9F5900"/>
                </a:solidFill>
                <a:latin typeface="Arial"/>
                <a:ea typeface="Arial"/>
                <a:cs typeface="Arial"/>
                <a:sym typeface="Arial"/>
              </a:rPr>
              <a:t>КУРКИН</a:t>
            </a:r>
            <a:endParaRPr sz="1000" b="1" dirty="0">
              <a:solidFill>
                <a:srgbClr val="9F59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/>
            <a:r>
              <a:rPr lang="ru-RU" sz="1000" b="1" dirty="0">
                <a:solidFill>
                  <a:srgbClr val="9F5900"/>
                </a:solidFill>
                <a:latin typeface="Arial"/>
                <a:ea typeface="Arial"/>
                <a:cs typeface="Arial"/>
                <a:sym typeface="Arial"/>
              </a:rPr>
              <a:t>ВЛАДИМИР </a:t>
            </a:r>
            <a:endParaRPr sz="1000" b="1" dirty="0">
              <a:solidFill>
                <a:srgbClr val="9F59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/>
            <a:r>
              <a:rPr lang="ru-RU" sz="1000" b="1" dirty="0">
                <a:solidFill>
                  <a:srgbClr val="9F5900"/>
                </a:solidFill>
                <a:latin typeface="Arial"/>
                <a:ea typeface="Arial"/>
                <a:cs typeface="Arial"/>
                <a:sym typeface="Arial"/>
              </a:rPr>
              <a:t>АЛЕКСАНДРОВИЧ</a:t>
            </a:r>
            <a:endParaRPr sz="1000" b="1" dirty="0">
              <a:solidFill>
                <a:srgbClr val="9F5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27"/>
          <p:cNvSpPr txBox="1"/>
          <p:nvPr/>
        </p:nvSpPr>
        <p:spPr>
          <a:xfrm>
            <a:off x="4299863" y="6255852"/>
            <a:ext cx="176683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ru-RU" sz="1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д.фарм.н</a:t>
            </a:r>
            <a:r>
              <a:rPr lang="ru-RU" sz="1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., профессор,</a:t>
            </a:r>
          </a:p>
          <a:p>
            <a:pPr algn="ctr"/>
            <a:r>
              <a:rPr lang="ru-RU" sz="1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провизор-аналитик</a:t>
            </a:r>
            <a:endParaRPr sz="1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61087" y="1325449"/>
            <a:ext cx="1588935" cy="2118579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sp>
        <p:nvSpPr>
          <p:cNvPr id="139" name="Google Shape;139;p27"/>
          <p:cNvSpPr/>
          <p:nvPr/>
        </p:nvSpPr>
        <p:spPr>
          <a:xfrm>
            <a:off x="522670" y="3444028"/>
            <a:ext cx="2936835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ru-RU" sz="1100" b="1" dirty="0">
                <a:solidFill>
                  <a:srgbClr val="9F59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ЕГОРОВ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b="1" dirty="0">
                <a:solidFill>
                  <a:srgbClr val="9F59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НИКИТА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b="1" dirty="0">
                <a:solidFill>
                  <a:srgbClr val="9F59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ПАВЛОВИЧ</a:t>
            </a:r>
            <a:endParaRPr sz="1100" b="1" dirty="0">
              <a:solidFill>
                <a:srgbClr val="9F59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40" name="Google Shape;140;p27"/>
          <p:cNvSpPr txBox="1"/>
          <p:nvPr/>
        </p:nvSpPr>
        <p:spPr>
          <a:xfrm>
            <a:off x="1022777" y="3927654"/>
            <a:ext cx="193662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аспирант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Института Фармации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dirty="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СамГМУ</a:t>
            </a:r>
            <a:endParaRPr sz="12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142" name="Google Shape;142;p27"/>
          <p:cNvPicPr preferRelativeResize="0"/>
          <p:nvPr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996718" y="3667249"/>
            <a:ext cx="1606225" cy="2107487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sp>
        <p:nvSpPr>
          <p:cNvPr id="144" name="Google Shape;144;p27"/>
          <p:cNvSpPr txBox="1"/>
          <p:nvPr/>
        </p:nvSpPr>
        <p:spPr>
          <a:xfrm>
            <a:off x="6994928" y="6235906"/>
            <a:ext cx="1486757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14300" algn="ctr">
              <a:lnSpc>
                <a:spcPct val="115000"/>
              </a:lnSpc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.м.н., доцент,</a:t>
            </a:r>
          </a:p>
          <a:p>
            <a:pPr marL="114300" algn="ctr">
              <a:lnSpc>
                <a:spcPct val="115000"/>
              </a:lnSpc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врач-бактериолог</a:t>
            </a:r>
            <a:endParaRPr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47" name="Google Shape;147;p27"/>
          <p:cNvSpPr txBox="1"/>
          <p:nvPr/>
        </p:nvSpPr>
        <p:spPr>
          <a:xfrm>
            <a:off x="5820780" y="77405"/>
            <a:ext cx="4206648" cy="296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algn="ctr">
              <a:buClr>
                <a:schemeClr val="dk1"/>
              </a:buClr>
              <a:buSzPts val="2800"/>
            </a:pPr>
            <a:r>
              <a:rPr lang="ru-RU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Научные руководители</a:t>
            </a: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 txBox="1"/>
          <p:nvPr/>
        </p:nvSpPr>
        <p:spPr>
          <a:xfrm>
            <a:off x="455652" y="658922"/>
            <a:ext cx="3163020" cy="296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algn="ctr">
              <a:buClr>
                <a:schemeClr val="dk1"/>
              </a:buClr>
              <a:buSzPts val="2800"/>
            </a:pPr>
            <a:r>
              <a:rPr lang="ru-RU" b="1" dirty="0">
                <a:solidFill>
                  <a:schemeClr val="dk1"/>
                </a:solidFill>
                <a:sym typeface="Arial"/>
              </a:rPr>
              <a:t>Молодой ученый </a:t>
            </a:r>
            <a:endParaRPr dirty="0"/>
          </a:p>
          <a:p>
            <a:pPr algn="ctr">
              <a:buClr>
                <a:schemeClr val="dk1"/>
              </a:buClr>
              <a:buSzPts val="2800"/>
            </a:pPr>
            <a:r>
              <a:rPr lang="ru-RU" b="1" dirty="0">
                <a:solidFill>
                  <a:schemeClr val="dk1"/>
                </a:solidFill>
                <a:sym typeface="Arial"/>
              </a:rPr>
              <a:t>исполнитель</a:t>
            </a:r>
            <a:endParaRPr dirty="0">
              <a:solidFill>
                <a:schemeClr val="dk1"/>
              </a:solidFill>
              <a:sym typeface="Arial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"/>
                    </a14:imgEffect>
                  </a14:imgLayer>
                </a14:imgProps>
              </a:ext>
            </a:extLst>
          </a:blip>
          <a:srcRect l="29894" t="10060" r="32274" b="15353"/>
          <a:stretch/>
        </p:blipFill>
        <p:spPr>
          <a:xfrm>
            <a:off x="6978475" y="680219"/>
            <a:ext cx="1610683" cy="2105739"/>
          </a:xfrm>
          <a:prstGeom prst="roundRect">
            <a:avLst/>
          </a:prstGeom>
          <a:effectLst>
            <a:reflection stA="27000" endPos="21000" dir="5400000" sy="-100000" algn="bl" rotWithShape="0"/>
          </a:effectLst>
        </p:spPr>
      </p:pic>
      <p:sp>
        <p:nvSpPr>
          <p:cNvPr id="23" name="Google Shape;143;p27"/>
          <p:cNvSpPr/>
          <p:nvPr/>
        </p:nvSpPr>
        <p:spPr>
          <a:xfrm>
            <a:off x="6850003" y="2793590"/>
            <a:ext cx="1899657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ru-RU" sz="1000" b="1" dirty="0">
                <a:solidFill>
                  <a:srgbClr val="9F59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КОЗЛОВ</a:t>
            </a:r>
          </a:p>
          <a:p>
            <a:pPr algn="ctr"/>
            <a:r>
              <a:rPr lang="ru-RU" sz="1000" b="1" dirty="0">
                <a:solidFill>
                  <a:srgbClr val="9F59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АНДРЕЙ</a:t>
            </a:r>
          </a:p>
          <a:p>
            <a:pPr algn="ctr"/>
            <a:r>
              <a:rPr lang="ru-RU" sz="1000" b="1" dirty="0">
                <a:solidFill>
                  <a:srgbClr val="9F5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ВЛАДИМИРОВИЧ</a:t>
            </a:r>
            <a:endParaRPr sz="1000" b="1" dirty="0">
              <a:solidFill>
                <a:srgbClr val="9F59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4" name="Google Shape;134;p27"/>
          <p:cNvSpPr txBox="1"/>
          <p:nvPr/>
        </p:nvSpPr>
        <p:spPr>
          <a:xfrm>
            <a:off x="6936070" y="3257963"/>
            <a:ext cx="176719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к.м.н. врач-бактериолог,</a:t>
            </a:r>
          </a:p>
          <a:p>
            <a:pPr algn="ctr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миколог</a:t>
            </a:r>
          </a:p>
        </p:txBody>
      </p:sp>
      <p:sp>
        <p:nvSpPr>
          <p:cNvPr id="25" name="Google Shape;143;p27"/>
          <p:cNvSpPr/>
          <p:nvPr/>
        </p:nvSpPr>
        <p:spPr>
          <a:xfrm>
            <a:off x="9624392" y="5774736"/>
            <a:ext cx="1944476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ru-RU" sz="1000" b="1" dirty="0">
                <a:solidFill>
                  <a:srgbClr val="9F59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РЯЗАНОВА</a:t>
            </a:r>
          </a:p>
          <a:p>
            <a:pPr algn="ctr"/>
            <a:r>
              <a:rPr lang="ru-RU" sz="1000" b="1" dirty="0">
                <a:solidFill>
                  <a:srgbClr val="9F5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ТАТЬЯНА</a:t>
            </a:r>
          </a:p>
          <a:p>
            <a:pPr algn="ctr"/>
            <a:r>
              <a:rPr lang="ru-RU" sz="1000" b="1" dirty="0">
                <a:solidFill>
                  <a:srgbClr val="9F59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КОНСТАНТИНОВНА</a:t>
            </a:r>
            <a:endParaRPr sz="1000" b="1" dirty="0">
              <a:solidFill>
                <a:srgbClr val="9F59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833" y="3649565"/>
            <a:ext cx="1629513" cy="2105739"/>
          </a:xfrm>
          <a:prstGeom prst="flowChartAlternateProcess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7457" y="666460"/>
            <a:ext cx="1628889" cy="2105739"/>
          </a:xfrm>
          <a:prstGeom prst="flowChartAlternateProcess">
            <a:avLst/>
          </a:prstGeom>
          <a:effectLst>
            <a:reflection stA="27000" endPos="21000" dir="5400000" sy="-100000" algn="bl" rotWithShape="0"/>
          </a:effectLst>
        </p:spPr>
      </p:pic>
      <p:sp>
        <p:nvSpPr>
          <p:cNvPr id="29" name="Google Shape;143;p27"/>
          <p:cNvSpPr/>
          <p:nvPr/>
        </p:nvSpPr>
        <p:spPr>
          <a:xfrm>
            <a:off x="9700061" y="2753711"/>
            <a:ext cx="1944476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ru-RU" sz="1000" b="1" dirty="0">
                <a:solidFill>
                  <a:srgbClr val="9F59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КУРКИНА</a:t>
            </a:r>
          </a:p>
          <a:p>
            <a:pPr algn="ctr"/>
            <a:r>
              <a:rPr lang="ru-RU" sz="1000" b="1" dirty="0">
                <a:solidFill>
                  <a:srgbClr val="9F59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АННА </a:t>
            </a:r>
          </a:p>
          <a:p>
            <a:pPr algn="ctr"/>
            <a:r>
              <a:rPr lang="ru-RU" sz="1000" b="1" dirty="0">
                <a:solidFill>
                  <a:srgbClr val="9F59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ВЛАДИМИРОВНА</a:t>
            </a:r>
            <a:endParaRPr sz="1000" b="1" dirty="0">
              <a:solidFill>
                <a:srgbClr val="9F59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0" name="Google Shape;137;p27"/>
          <p:cNvSpPr txBox="1"/>
          <p:nvPr/>
        </p:nvSpPr>
        <p:spPr>
          <a:xfrm>
            <a:off x="9814165" y="3240666"/>
            <a:ext cx="176683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ru-RU" sz="1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д.фарм.н</a:t>
            </a:r>
            <a:r>
              <a:rPr lang="ru-RU" sz="1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., доцент, провизор-технолог</a:t>
            </a:r>
          </a:p>
          <a:p>
            <a:endParaRPr sz="1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143;p27"/>
          <p:cNvSpPr/>
          <p:nvPr/>
        </p:nvSpPr>
        <p:spPr>
          <a:xfrm>
            <a:off x="6821599" y="5774735"/>
            <a:ext cx="1944476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ru-RU" sz="1000" b="1" dirty="0">
                <a:solidFill>
                  <a:srgbClr val="9F59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ЛЯМИН</a:t>
            </a:r>
          </a:p>
          <a:p>
            <a:pPr algn="ctr"/>
            <a:r>
              <a:rPr lang="ru-RU" sz="1000" b="1" dirty="0">
                <a:solidFill>
                  <a:srgbClr val="9F59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АРТЕМ</a:t>
            </a:r>
          </a:p>
          <a:p>
            <a:pPr algn="ctr"/>
            <a:r>
              <a:rPr lang="ru-RU" sz="1000" b="1" dirty="0">
                <a:solidFill>
                  <a:srgbClr val="9F59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ВИКТОРОВИЧ</a:t>
            </a:r>
            <a:endParaRPr sz="1000" b="1" dirty="0">
              <a:solidFill>
                <a:srgbClr val="9F59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" name="Правая фигурная скобка 5"/>
          <p:cNvSpPr/>
          <p:nvPr/>
        </p:nvSpPr>
        <p:spPr>
          <a:xfrm rot="16200000">
            <a:off x="7717004" y="-3092101"/>
            <a:ext cx="229478" cy="7269211"/>
          </a:xfrm>
          <a:prstGeom prst="rightBrace">
            <a:avLst>
              <a:gd name="adj1" fmla="val 323171"/>
              <a:gd name="adj2" fmla="val 50588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3" name="Google Shape;137;p27"/>
          <p:cNvSpPr txBox="1"/>
          <p:nvPr/>
        </p:nvSpPr>
        <p:spPr>
          <a:xfrm>
            <a:off x="9725702" y="6244264"/>
            <a:ext cx="176683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ru-RU" sz="1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д.фарм.н</a:t>
            </a:r>
            <a:r>
              <a:rPr lang="ru-RU" sz="1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., доцент, </a:t>
            </a:r>
            <a:r>
              <a:rPr lang="ru-RU" sz="10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провизор-организатор</a:t>
            </a:r>
            <a:endParaRPr sz="1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9" t="6628" r="3490" b="7736"/>
          <a:stretch/>
        </p:blipFill>
        <p:spPr>
          <a:xfrm>
            <a:off x="480588" y="4527778"/>
            <a:ext cx="3138340" cy="211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71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39;p27"/>
          <p:cNvSpPr>
            <a:spLocks noGrp="1"/>
          </p:cNvSpPr>
          <p:nvPr>
            <p:ph type="body" idx="1"/>
          </p:nvPr>
        </p:nvSpPr>
        <p:spPr>
          <a:xfrm>
            <a:off x="108537" y="304456"/>
            <a:ext cx="11360800" cy="9017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spAutoFit/>
          </a:bodyPr>
          <a:lstStyle/>
          <a:p>
            <a:pPr marL="152392" indent="0" algn="ctr">
              <a:buNone/>
            </a:pPr>
            <a:r>
              <a:rPr lang="ru-RU" sz="4400" b="1" dirty="0">
                <a:solidFill>
                  <a:srgbClr val="9F5900"/>
                </a:solidFill>
                <a:latin typeface="Arial"/>
                <a:ea typeface="Arial"/>
                <a:cs typeface="Arial"/>
                <a:sym typeface="Arial"/>
              </a:rPr>
              <a:t>Молодые ученые</a:t>
            </a:r>
            <a:endParaRPr sz="4400" b="1" dirty="0">
              <a:solidFill>
                <a:srgbClr val="9F5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36;p27"/>
          <p:cNvSpPr/>
          <p:nvPr/>
        </p:nvSpPr>
        <p:spPr>
          <a:xfrm>
            <a:off x="-375791" y="4617201"/>
            <a:ext cx="4171364" cy="954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/>
            <a:r>
              <a:rPr lang="ru-RU" b="1" dirty="0">
                <a:solidFill>
                  <a:srgbClr val="9F5900"/>
                </a:solidFill>
              </a:rPr>
              <a:t>ХОРОШИЛОВА</a:t>
            </a:r>
          </a:p>
          <a:p>
            <a:pPr algn="ctr"/>
            <a:r>
              <a:rPr lang="ru-RU" b="1" dirty="0">
                <a:solidFill>
                  <a:srgbClr val="9F5900"/>
                </a:solidFill>
              </a:rPr>
              <a:t>ДАРЬЯ </a:t>
            </a:r>
          </a:p>
          <a:p>
            <a:pPr algn="ctr"/>
            <a:r>
              <a:rPr lang="ru-RU" b="1" dirty="0">
                <a:solidFill>
                  <a:srgbClr val="9F5900"/>
                </a:solidFill>
              </a:rPr>
              <a:t>АЛЕКСАНДРОВНА</a:t>
            </a:r>
          </a:p>
        </p:txBody>
      </p:sp>
      <p:sp>
        <p:nvSpPr>
          <p:cNvPr id="7" name="Google Shape;136;p27"/>
          <p:cNvSpPr/>
          <p:nvPr/>
        </p:nvSpPr>
        <p:spPr>
          <a:xfrm>
            <a:off x="3934296" y="4644830"/>
            <a:ext cx="1613937" cy="954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/>
            <a:r>
              <a:rPr lang="ru-RU" b="1" dirty="0">
                <a:solidFill>
                  <a:srgbClr val="9F5900"/>
                </a:solidFill>
              </a:rPr>
              <a:t>НИКИШИНА ПОЛИНА АДНРЕЕВНА</a:t>
            </a:r>
          </a:p>
        </p:txBody>
      </p:sp>
      <p:sp>
        <p:nvSpPr>
          <p:cNvPr id="8" name="Google Shape;136;p27"/>
          <p:cNvSpPr/>
          <p:nvPr/>
        </p:nvSpPr>
        <p:spPr>
          <a:xfrm>
            <a:off x="6816080" y="4644830"/>
            <a:ext cx="1642073" cy="954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/>
            <a:r>
              <a:rPr lang="ru-RU" b="1" dirty="0">
                <a:solidFill>
                  <a:srgbClr val="9F5900"/>
                </a:solidFill>
              </a:rPr>
              <a:t>СЕМЕНОВА АЛЁНА ЕВГЕНЬЕВНА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6604" b="22725"/>
          <a:stretch/>
        </p:blipFill>
        <p:spPr>
          <a:xfrm>
            <a:off x="3349515" y="1672980"/>
            <a:ext cx="2775069" cy="261490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3278" t="9877" r="5971" b="27974"/>
          <a:stretch/>
        </p:blipFill>
        <p:spPr>
          <a:xfrm>
            <a:off x="6384032" y="1672978"/>
            <a:ext cx="2548169" cy="261490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439" t="7810" r="9073" b="31034"/>
          <a:stretch/>
        </p:blipFill>
        <p:spPr>
          <a:xfrm>
            <a:off x="251859" y="1672978"/>
            <a:ext cx="2805661" cy="2614909"/>
          </a:xfrm>
          <a:prstGeom prst="rect">
            <a:avLst/>
          </a:prstGeom>
        </p:spPr>
      </p:pic>
      <p:sp>
        <p:nvSpPr>
          <p:cNvPr id="12" name="Google Shape;144;p27"/>
          <p:cNvSpPr txBox="1"/>
          <p:nvPr/>
        </p:nvSpPr>
        <p:spPr>
          <a:xfrm>
            <a:off x="209152" y="5539044"/>
            <a:ext cx="2802073" cy="689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152396" algn="ctr">
              <a:lnSpc>
                <a:spcPct val="115000"/>
              </a:lnSpc>
            </a:pPr>
            <a:r>
              <a:rPr lang="ru-RU" sz="1600" dirty="0"/>
              <a:t>студент 173 </a:t>
            </a:r>
            <a:r>
              <a:rPr lang="ru-RU" sz="1600" dirty="0" smtClean="0"/>
              <a:t>группы</a:t>
            </a:r>
          </a:p>
          <a:p>
            <a:pPr marL="152396" algn="ctr">
              <a:lnSpc>
                <a:spcPct val="115000"/>
              </a:lnSpc>
            </a:pPr>
            <a:r>
              <a:rPr lang="ru-RU" sz="1600" dirty="0">
                <a:solidFill>
                  <a:srgbClr val="000000"/>
                </a:solidFill>
                <a:sym typeface="Arial"/>
              </a:rPr>
              <a:t>Института </a:t>
            </a:r>
            <a:r>
              <a:rPr lang="ru-RU" sz="1600" dirty="0" smtClean="0">
                <a:solidFill>
                  <a:srgbClr val="000000"/>
                </a:solidFill>
                <a:sym typeface="Arial"/>
              </a:rPr>
              <a:t>фармации</a:t>
            </a:r>
            <a:endParaRPr lang="ru-RU" sz="1600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17" name="Google Shape;144;p27"/>
          <p:cNvSpPr txBox="1"/>
          <p:nvPr/>
        </p:nvSpPr>
        <p:spPr>
          <a:xfrm>
            <a:off x="3256022" y="5553529"/>
            <a:ext cx="2802073" cy="689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152396" algn="ctr">
              <a:lnSpc>
                <a:spcPct val="115000"/>
              </a:lnSpc>
            </a:pPr>
            <a:r>
              <a:rPr lang="ru-RU" sz="1600" dirty="0"/>
              <a:t>студент 173 </a:t>
            </a:r>
            <a:r>
              <a:rPr lang="ru-RU" sz="1600" dirty="0" smtClean="0"/>
              <a:t>группы</a:t>
            </a:r>
          </a:p>
          <a:p>
            <a:pPr marL="152396" algn="ctr">
              <a:lnSpc>
                <a:spcPct val="115000"/>
              </a:lnSpc>
            </a:pPr>
            <a:r>
              <a:rPr lang="ru-RU" sz="1600" dirty="0">
                <a:solidFill>
                  <a:srgbClr val="000000"/>
                </a:solidFill>
                <a:sym typeface="Arial"/>
              </a:rPr>
              <a:t>Института </a:t>
            </a:r>
            <a:r>
              <a:rPr lang="ru-RU" sz="1600" dirty="0" smtClean="0">
                <a:solidFill>
                  <a:srgbClr val="000000"/>
                </a:solidFill>
                <a:sym typeface="Arial"/>
              </a:rPr>
              <a:t>фармации</a:t>
            </a:r>
            <a:endParaRPr lang="ru-RU" sz="1600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18" name="Google Shape;144;p27"/>
          <p:cNvSpPr txBox="1"/>
          <p:nvPr/>
        </p:nvSpPr>
        <p:spPr>
          <a:xfrm>
            <a:off x="6216127" y="5579817"/>
            <a:ext cx="2802073" cy="689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152396" algn="ctr">
              <a:lnSpc>
                <a:spcPct val="115000"/>
              </a:lnSpc>
            </a:pPr>
            <a:r>
              <a:rPr lang="ru-RU" sz="1600" dirty="0"/>
              <a:t>студент 173 </a:t>
            </a:r>
            <a:r>
              <a:rPr lang="ru-RU" sz="1600" dirty="0" smtClean="0"/>
              <a:t>группы</a:t>
            </a:r>
          </a:p>
          <a:p>
            <a:pPr marL="152396" algn="ctr">
              <a:lnSpc>
                <a:spcPct val="115000"/>
              </a:lnSpc>
            </a:pPr>
            <a:r>
              <a:rPr lang="ru-RU" sz="1600" dirty="0">
                <a:solidFill>
                  <a:srgbClr val="000000"/>
                </a:solidFill>
                <a:sym typeface="Arial"/>
              </a:rPr>
              <a:t>Института </a:t>
            </a:r>
            <a:r>
              <a:rPr lang="ru-RU" sz="1600" dirty="0" smtClean="0">
                <a:solidFill>
                  <a:srgbClr val="000000"/>
                </a:solidFill>
                <a:sym typeface="Arial"/>
              </a:rPr>
              <a:t>фармации</a:t>
            </a:r>
            <a:endParaRPr lang="ru-RU" sz="1600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13" name="Google Shape;136;p27"/>
          <p:cNvSpPr/>
          <p:nvPr/>
        </p:nvSpPr>
        <p:spPr>
          <a:xfrm>
            <a:off x="9663267" y="4617201"/>
            <a:ext cx="1642073" cy="954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/>
            <a:r>
              <a:rPr lang="ru-RU" b="1" dirty="0" smtClean="0">
                <a:solidFill>
                  <a:srgbClr val="9F5900"/>
                </a:solidFill>
              </a:rPr>
              <a:t>ШЛЫЧКОВ ДЕМЬЯН </a:t>
            </a:r>
          </a:p>
          <a:p>
            <a:pPr algn="ctr"/>
            <a:r>
              <a:rPr lang="ru-RU" b="1" dirty="0" smtClean="0">
                <a:solidFill>
                  <a:srgbClr val="9F5900"/>
                </a:solidFill>
              </a:rPr>
              <a:t>ПАВЛОВИЧ</a:t>
            </a:r>
            <a:endParaRPr lang="ru-RU" b="1" dirty="0">
              <a:solidFill>
                <a:srgbClr val="9F5900"/>
              </a:solidFill>
            </a:endParaRPr>
          </a:p>
        </p:txBody>
      </p:sp>
      <p:sp>
        <p:nvSpPr>
          <p:cNvPr id="15" name="Google Shape;144;p27"/>
          <p:cNvSpPr txBox="1"/>
          <p:nvPr/>
        </p:nvSpPr>
        <p:spPr>
          <a:xfrm>
            <a:off x="9063043" y="5579817"/>
            <a:ext cx="2802073" cy="689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152396" algn="ctr">
              <a:lnSpc>
                <a:spcPct val="115000"/>
              </a:lnSpc>
            </a:pPr>
            <a:r>
              <a:rPr lang="ru-RU" sz="1600" dirty="0"/>
              <a:t>студент 173 </a:t>
            </a:r>
            <a:r>
              <a:rPr lang="ru-RU" sz="1600" dirty="0" smtClean="0"/>
              <a:t>группы</a:t>
            </a:r>
          </a:p>
          <a:p>
            <a:pPr marL="152396" algn="ctr">
              <a:lnSpc>
                <a:spcPct val="115000"/>
              </a:lnSpc>
            </a:pPr>
            <a:r>
              <a:rPr lang="ru-RU" sz="1600" dirty="0" smtClean="0">
                <a:solidFill>
                  <a:srgbClr val="000000"/>
                </a:solidFill>
                <a:sym typeface="Arial"/>
              </a:rPr>
              <a:t>Института фармации</a:t>
            </a:r>
            <a:endParaRPr sz="1600" dirty="0">
              <a:solidFill>
                <a:srgbClr val="000000"/>
              </a:solidFill>
              <a:sym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7002" t="18391" r="15051" b="8388"/>
          <a:stretch/>
        </p:blipFill>
        <p:spPr>
          <a:xfrm>
            <a:off x="9191649" y="1672978"/>
            <a:ext cx="2759204" cy="261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60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2"/>
          <p:cNvSpPr txBox="1">
            <a:spLocks noGrp="1"/>
          </p:cNvSpPr>
          <p:nvPr>
            <p:ph type="title"/>
          </p:nvPr>
        </p:nvSpPr>
        <p:spPr>
          <a:xfrm>
            <a:off x="335360" y="416910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noAutofit/>
          </a:bodyPr>
          <a:lstStyle/>
          <a:p>
            <a:pPr algn="ctr"/>
            <a:r>
              <a:rPr lang="ru-RU" b="1" dirty="0"/>
              <a:t>Контакты команды разработчиков</a:t>
            </a:r>
            <a:endParaRPr b="1" dirty="0"/>
          </a:p>
        </p:txBody>
      </p:sp>
      <p:sp>
        <p:nvSpPr>
          <p:cNvPr id="156" name="Google Shape;156;p12"/>
          <p:cNvSpPr txBox="1">
            <a:spLocks noGrp="1"/>
          </p:cNvSpPr>
          <p:nvPr>
            <p:ph type="body" idx="1"/>
          </p:nvPr>
        </p:nvSpPr>
        <p:spPr>
          <a:xfrm>
            <a:off x="970820" y="3796210"/>
            <a:ext cx="5409467" cy="411898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noAutofit/>
          </a:bodyPr>
          <a:lstStyle/>
          <a:p>
            <a:pPr marL="544225" indent="-259404">
              <a:buNone/>
            </a:pPr>
            <a:r>
              <a:rPr lang="ru-RU" sz="2667" dirty="0"/>
              <a:t>Егоров Никита Павлович</a:t>
            </a:r>
            <a:endParaRPr dirty="0"/>
          </a:p>
          <a:p>
            <a:pPr marL="544225" indent="-259404">
              <a:buNone/>
            </a:pPr>
            <a:r>
              <a:rPr lang="ru-RU" sz="2667" dirty="0"/>
              <a:t>Тел: +79372048429</a:t>
            </a:r>
            <a:endParaRPr dirty="0"/>
          </a:p>
          <a:p>
            <a:pPr marL="544225" indent="-259404">
              <a:buNone/>
            </a:pPr>
            <a:r>
              <a:rPr lang="ru-RU" sz="2667" dirty="0"/>
              <a:t>Почта: n.egorov.2000@mail.ru</a:t>
            </a:r>
            <a:endParaRPr sz="2667" dirty="0"/>
          </a:p>
        </p:txBody>
      </p:sp>
      <p:sp>
        <p:nvSpPr>
          <p:cNvPr id="158" name="Google Shape;158;p12"/>
          <p:cNvSpPr txBox="1">
            <a:spLocks noGrp="1"/>
          </p:cNvSpPr>
          <p:nvPr>
            <p:ph type="body" idx="2"/>
          </p:nvPr>
        </p:nvSpPr>
        <p:spPr>
          <a:xfrm>
            <a:off x="6380287" y="3847807"/>
            <a:ext cx="5409467" cy="411898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noAutofit/>
          </a:bodyPr>
          <a:lstStyle/>
          <a:p>
            <a:pPr marL="544225" indent="-259404">
              <a:buNone/>
            </a:pPr>
            <a:r>
              <a:rPr lang="ru-RU" sz="2667" dirty="0"/>
              <a:t>Рыжов Виталий Михайлович</a:t>
            </a:r>
            <a:endParaRPr dirty="0"/>
          </a:p>
          <a:p>
            <a:pPr marL="544225" indent="-259404">
              <a:buNone/>
            </a:pPr>
            <a:r>
              <a:rPr lang="ru-RU" sz="2667" dirty="0"/>
              <a:t>Тел: +79649868759</a:t>
            </a:r>
            <a:endParaRPr dirty="0"/>
          </a:p>
          <a:p>
            <a:pPr marL="544225" indent="-259404">
              <a:buNone/>
            </a:pPr>
            <a:r>
              <a:rPr lang="ru-RU" sz="2667" dirty="0"/>
              <a:t>Почта: v.m.ryzhov@samsmu.ru</a:t>
            </a:r>
            <a:endParaRPr sz="2667" dirty="0"/>
          </a:p>
        </p:txBody>
      </p:sp>
      <p:sp>
        <p:nvSpPr>
          <p:cNvPr id="157" name="Google Shape;157;p12"/>
          <p:cNvSpPr txBox="1"/>
          <p:nvPr/>
        </p:nvSpPr>
        <p:spPr>
          <a:xfrm>
            <a:off x="10822684" y="6492637"/>
            <a:ext cx="1053640" cy="159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33" tIns="77733" rIns="77733" bIns="77733" anchor="ctr" anchorCtr="0">
            <a:noAutofit/>
          </a:bodyPr>
          <a:lstStyle/>
          <a:p>
            <a:pPr algn="r">
              <a:buClr>
                <a:srgbClr val="000000"/>
              </a:buClr>
              <a:buSzPts val="1200"/>
            </a:pPr>
            <a:endParaRPr sz="1600" dirty="0">
              <a:solidFill>
                <a:srgbClr val="3C84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9" name="Google Shape;159;p12"/>
          <p:cNvGrpSpPr/>
          <p:nvPr/>
        </p:nvGrpSpPr>
        <p:grpSpPr>
          <a:xfrm>
            <a:off x="4655840" y="1670466"/>
            <a:ext cx="2084685" cy="1407605"/>
            <a:chOff x="10662082" y="301051"/>
            <a:chExt cx="1563514" cy="1055704"/>
          </a:xfrm>
        </p:grpSpPr>
        <p:grpSp>
          <p:nvGrpSpPr>
            <p:cNvPr id="160" name="Google Shape;160;p12"/>
            <p:cNvGrpSpPr/>
            <p:nvPr/>
          </p:nvGrpSpPr>
          <p:grpSpPr>
            <a:xfrm>
              <a:off x="10662082" y="301051"/>
              <a:ext cx="1563514" cy="1055704"/>
              <a:chOff x="10662082" y="301051"/>
              <a:chExt cx="1563514" cy="1055704"/>
            </a:xfrm>
          </p:grpSpPr>
          <p:pic>
            <p:nvPicPr>
              <p:cNvPr id="162" name="Google Shape;162;p12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10662082" y="301051"/>
                <a:ext cx="1055704" cy="105570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1" name="Google Shape;161;p12"/>
              <p:cNvSpPr txBox="1"/>
              <p:nvPr/>
            </p:nvSpPr>
            <p:spPr>
              <a:xfrm>
                <a:off x="11343623" y="1024582"/>
                <a:ext cx="881973" cy="3185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60933" rIns="121900" bIns="60933" anchor="t" anchorCtr="0">
                <a:spAutoFit/>
              </a:bodyPr>
              <a:lstStyle/>
              <a:p>
                <a:pPr algn="ctr">
                  <a:lnSpc>
                    <a:spcPct val="70000"/>
                  </a:lnSpc>
                </a:pPr>
                <a:r>
                  <a:rPr lang="ru-RU" sz="1400" b="1" dirty="0">
                    <a:solidFill>
                      <a:srgbClr val="002060"/>
                    </a:solidFill>
                    <a:latin typeface="Arial"/>
                    <a:ea typeface="Arial"/>
                    <a:cs typeface="Arial"/>
                    <a:sym typeface="Arial"/>
                  </a:rPr>
                  <a:t>Институт</a:t>
                </a:r>
                <a:endParaRPr sz="2400" dirty="0"/>
              </a:p>
              <a:p>
                <a:pPr algn="ctr">
                  <a:lnSpc>
                    <a:spcPct val="70000"/>
                  </a:lnSpc>
                </a:pPr>
                <a:r>
                  <a:rPr lang="ru-RU" sz="1400" b="1" dirty="0">
                    <a:solidFill>
                      <a:srgbClr val="002060"/>
                    </a:solidFill>
                    <a:latin typeface="Arial"/>
                    <a:ea typeface="Arial"/>
                    <a:cs typeface="Arial"/>
                    <a:sym typeface="Arial"/>
                  </a:rPr>
                  <a:t>Фармации</a:t>
                </a:r>
                <a:endParaRPr sz="1400" b="1" dirty="0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63" name="Google Shape;163;p1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474606" y="414146"/>
              <a:ext cx="620006" cy="62088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17461" t="36193" r="18898" b="23717"/>
          <a:stretch/>
        </p:blipFill>
        <p:spPr>
          <a:xfrm>
            <a:off x="2580332" y="5440579"/>
            <a:ext cx="999397" cy="12081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/>
          <a:srcRect l="24265" t="38797" r="23988" b="28326"/>
          <a:stretch/>
        </p:blipFill>
        <p:spPr>
          <a:xfrm>
            <a:off x="8228252" y="5485121"/>
            <a:ext cx="990880" cy="120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80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22543</TotalTime>
  <Words>1100</Words>
  <Application>Microsoft Office PowerPoint</Application>
  <PresentationFormat>Широкоэкранный</PresentationFormat>
  <Paragraphs>238</Paragraphs>
  <Slides>13</Slides>
  <Notes>13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Yu Gothic UI</vt:lpstr>
      <vt:lpstr>Yu Gothic UI Semibold</vt:lpstr>
      <vt:lpstr>Arial</vt:lpstr>
      <vt:lpstr>Calibri</vt:lpstr>
      <vt:lpstr>Georgia</vt:lpstr>
      <vt:lpstr>Segoe UI Semibold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Текущие результаты </vt:lpstr>
      <vt:lpstr> </vt:lpstr>
      <vt:lpstr> </vt:lpstr>
      <vt:lpstr>Презентация PowerPoint</vt:lpstr>
      <vt:lpstr>Бизнес-модель</vt:lpstr>
      <vt:lpstr>Дорожная карта </vt:lpstr>
      <vt:lpstr>Письма поддержки от партнеров </vt:lpstr>
      <vt:lpstr>КОМАНДА ПРОЕКТА:</vt:lpstr>
      <vt:lpstr>Презентация PowerPoint</vt:lpstr>
      <vt:lpstr>Контакты команды разработчиков</vt:lpstr>
    </vt:vector>
  </TitlesOfParts>
  <Company>FASIE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Никита Егоров</cp:lastModifiedBy>
  <cp:revision>154</cp:revision>
  <dcterms:created xsi:type="dcterms:W3CDTF">2023-02-08T09:03:57Z</dcterms:created>
  <dcterms:modified xsi:type="dcterms:W3CDTF">2024-06-24T12:19:43Z</dcterms:modified>
</cp:coreProperties>
</file>