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01" r:id="rId7"/>
    <p:sldId id="309" r:id="rId8"/>
    <p:sldId id="308" r:id="rId9"/>
    <p:sldId id="307" r:id="rId10"/>
    <p:sldId id="267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6" d="100"/>
          <a:sy n="86" d="100"/>
        </p:scale>
        <p:origin x="90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39.png"/><Relationship Id="rId21" Type="http://schemas.openxmlformats.org/officeDocument/2006/relationships/image" Target="../media/image30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43.png"/><Relationship Id="rId50" Type="http://schemas.openxmlformats.org/officeDocument/2006/relationships/image" Target="../media/image55.svg"/><Relationship Id="rId55" Type="http://schemas.openxmlformats.org/officeDocument/2006/relationships/image" Target="../media/image47.png"/><Relationship Id="rId63" Type="http://schemas.openxmlformats.org/officeDocument/2006/relationships/image" Target="../media/image51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64.png"/><Relationship Id="rId7" Type="http://schemas.openxmlformats.org/officeDocument/2006/relationships/image" Target="../media/image23.png"/><Relationship Id="rId71" Type="http://schemas.openxmlformats.org/officeDocument/2006/relationships/image" Target="../media/image55.png"/><Relationship Id="rId2" Type="http://schemas.openxmlformats.org/officeDocument/2006/relationships/image" Target="../media/image20.png"/><Relationship Id="rId16" Type="http://schemas.openxmlformats.org/officeDocument/2006/relationships/image" Target="../media/image21.svg"/><Relationship Id="rId29" Type="http://schemas.openxmlformats.org/officeDocument/2006/relationships/image" Target="../media/image34.png"/><Relationship Id="rId11" Type="http://schemas.openxmlformats.org/officeDocument/2006/relationships/image" Target="../media/image25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38.png"/><Relationship Id="rId40" Type="http://schemas.openxmlformats.org/officeDocument/2006/relationships/image" Target="../media/image45.svg"/><Relationship Id="rId45" Type="http://schemas.openxmlformats.org/officeDocument/2006/relationships/image" Target="../media/image42.png"/><Relationship Id="rId53" Type="http://schemas.openxmlformats.org/officeDocument/2006/relationships/image" Target="../media/image46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59.png"/><Relationship Id="rId87" Type="http://schemas.openxmlformats.org/officeDocument/2006/relationships/image" Target="../media/image63.png"/><Relationship Id="rId5" Type="http://schemas.openxmlformats.org/officeDocument/2006/relationships/image" Target="../media/image22.png"/><Relationship Id="rId61" Type="http://schemas.openxmlformats.org/officeDocument/2006/relationships/image" Target="../media/image50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29.png"/><Relationship Id="rId4" Type="http://schemas.openxmlformats.org/officeDocument/2006/relationships/image" Target="../media/image9.svg"/><Relationship Id="rId9" Type="http://schemas.openxmlformats.org/officeDocument/2006/relationships/image" Target="../media/image24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33.png"/><Relationship Id="rId30" Type="http://schemas.openxmlformats.org/officeDocument/2006/relationships/image" Target="../media/image35.svg"/><Relationship Id="rId35" Type="http://schemas.openxmlformats.org/officeDocument/2006/relationships/image" Target="../media/image37.png"/><Relationship Id="rId43" Type="http://schemas.openxmlformats.org/officeDocument/2006/relationships/image" Target="../media/image41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54.png"/><Relationship Id="rId77" Type="http://schemas.openxmlformats.org/officeDocument/2006/relationships/image" Target="../media/image58.png"/><Relationship Id="rId8" Type="http://schemas.openxmlformats.org/officeDocument/2006/relationships/image" Target="../media/image13.svg"/><Relationship Id="rId51" Type="http://schemas.openxmlformats.org/officeDocument/2006/relationships/image" Target="../media/image45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62.png"/><Relationship Id="rId3" Type="http://schemas.openxmlformats.org/officeDocument/2006/relationships/image" Target="../media/image21.png"/><Relationship Id="rId12" Type="http://schemas.openxmlformats.org/officeDocument/2006/relationships/image" Target="../media/image17.svg"/><Relationship Id="rId17" Type="http://schemas.openxmlformats.org/officeDocument/2006/relationships/image" Target="../media/image28.png"/><Relationship Id="rId25" Type="http://schemas.openxmlformats.org/officeDocument/2006/relationships/image" Target="../media/image32.png"/><Relationship Id="rId33" Type="http://schemas.openxmlformats.org/officeDocument/2006/relationships/image" Target="../media/image36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49.png"/><Relationship Id="rId67" Type="http://schemas.openxmlformats.org/officeDocument/2006/relationships/image" Target="../media/image53.png"/><Relationship Id="rId20" Type="http://schemas.openxmlformats.org/officeDocument/2006/relationships/image" Target="../media/image25.svg"/><Relationship Id="rId41" Type="http://schemas.openxmlformats.org/officeDocument/2006/relationships/image" Target="../media/image40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57.png"/><Relationship Id="rId83" Type="http://schemas.openxmlformats.org/officeDocument/2006/relationships/image" Target="../media/image61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27.png"/><Relationship Id="rId23" Type="http://schemas.openxmlformats.org/officeDocument/2006/relationships/image" Target="../media/image31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44.png"/><Relationship Id="rId57" Type="http://schemas.openxmlformats.org/officeDocument/2006/relationships/image" Target="../media/image48.png"/><Relationship Id="rId10" Type="http://schemas.openxmlformats.org/officeDocument/2006/relationships/image" Target="../media/image15.svg"/><Relationship Id="rId31" Type="http://schemas.openxmlformats.org/officeDocument/2006/relationships/image" Target="../media/image35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52.png"/><Relationship Id="rId73" Type="http://schemas.openxmlformats.org/officeDocument/2006/relationships/image" Target="../media/image56.png"/><Relationship Id="rId78" Type="http://schemas.openxmlformats.org/officeDocument/2006/relationships/image" Target="../media/image83.svg"/><Relationship Id="rId81" Type="http://schemas.openxmlformats.org/officeDocument/2006/relationships/image" Target="../media/image60.png"/><Relationship Id="rId86" Type="http://schemas.openxmlformats.org/officeDocument/2006/relationships/image" Target="../media/image9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435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516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5718" tIns="45718" rIns="45718" bIns="45718" anchor="ctr">
            <a:normAutofit/>
          </a:bodyPr>
          <a:lstStyle/>
          <a:p>
            <a:pPr marL="12700" lvl="0" algn="ctr">
              <a:lnSpc>
                <a:spcPct val="88750"/>
              </a:lnSpc>
            </a:pPr>
            <a:r>
              <a:rPr lang="ru-RU" dirty="0"/>
              <a:t>Разработка биотехнологии хлебобулочных изделий, обогащенных </a:t>
            </a:r>
            <a:r>
              <a:rPr lang="ru-RU" dirty="0" err="1"/>
              <a:t>поликомпонентной</a:t>
            </a:r>
            <a:r>
              <a:rPr lang="ru-RU" dirty="0"/>
              <a:t> добавкой на основе вторичных сырьевых </a:t>
            </a:r>
            <a:r>
              <a:rPr lang="ru-RU" dirty="0" smtClean="0"/>
              <a:t>ресурсов</a:t>
            </a:r>
            <a:endParaRPr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Спикер – </a:t>
            </a:r>
            <a:r>
              <a:rPr lang="ru-RU" dirty="0" smtClean="0"/>
              <a:t>Корчагин Максим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2055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93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7712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674228" y="1380418"/>
            <a:ext cx="6045703" cy="5324530"/>
          </a:xfrm>
          <a:prstGeom prst="rect">
            <a:avLst/>
          </a:prstGeom>
          <a:ln>
            <a:solidFill>
              <a:srgbClr val="8F00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18" tIns="45718" rIns="45718" bIns="45718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и перерабатывающая промышленность является системообразующей сферой экономики страны, формирующей агропродовольственный рынок, продовольственную и экономическую безопасность.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переработке зерна в крупу ценные для человека анатомические части зерна, алейроновый слой и зародыш, попадают в разряд отходов вместе с образующейся мучкой. В мучке, полученной с различных систем шелушения разнообразных крупяных культур, обнаружено высокое содержание клетчатки, жира, белка. Кроме того отмечено высокое содержание витаминов, таких как В1, В2, Е, РР. В некоторых культурах содержание витаминов в мучке превышает содержание их в зерне более чем в три раза.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66" y="5154291"/>
            <a:ext cx="1736923" cy="10108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63" y="1956189"/>
            <a:ext cx="2954184" cy="295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46369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450" y="2489067"/>
            <a:ext cx="4437201" cy="30765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32806" y="1557654"/>
            <a:ext cx="781900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на основании вышеперечисленных фактов можно сделать вывод о том, что вторичное сырье крупяных производств представляет собой источник обогащения продуктов питания. Наиболее рационально его применение в хлебопекарной промышленности.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– разработка безотходной технологии производства хлебобулочных изделий с использованием  вторичных сырьевых ресурсов.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t="16308"/>
          <a:stretch/>
        </p:blipFill>
        <p:spPr>
          <a:xfrm>
            <a:off x="2080581" y="3542781"/>
            <a:ext cx="6064759" cy="251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8615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60" y="2422419"/>
            <a:ext cx="10044113" cy="337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330440" y="36933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 smtClean="0"/>
              <a:t>Решение </a:t>
            </a:r>
            <a:endParaRPr lang="ru-RU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5059243" y="1951939"/>
            <a:ext cx="64924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Ресурсосберегающий потенциал</a:t>
            </a:r>
          </a:p>
          <a:p>
            <a:endParaRPr lang="ru-RU" sz="2000" b="1" dirty="0">
              <a:solidFill>
                <a:srgbClr val="8F00FF"/>
              </a:solidFill>
            </a:endParaRPr>
          </a:p>
          <a:p>
            <a:endParaRPr lang="ru-RU" sz="2000" b="1" dirty="0" smtClean="0">
              <a:solidFill>
                <a:srgbClr val="8F00FF"/>
              </a:solidFill>
            </a:endParaRPr>
          </a:p>
          <a:p>
            <a:r>
              <a:rPr lang="ru-RU" sz="2000" b="1" dirty="0" smtClean="0">
                <a:solidFill>
                  <a:srgbClr val="8F00FF"/>
                </a:solidFill>
              </a:rPr>
              <a:t>Увеличение пищевой и энергетической ценности</a:t>
            </a:r>
          </a:p>
          <a:p>
            <a:endParaRPr lang="ru-RU" sz="2000" b="1" dirty="0">
              <a:solidFill>
                <a:srgbClr val="8F00FF"/>
              </a:solidFill>
            </a:endParaRPr>
          </a:p>
          <a:p>
            <a:endParaRPr lang="ru-RU" sz="2000" b="1" dirty="0" smtClean="0">
              <a:solidFill>
                <a:srgbClr val="8F00FF"/>
              </a:solidFill>
            </a:endParaRPr>
          </a:p>
          <a:p>
            <a:r>
              <a:rPr lang="ru-RU" sz="2000" b="1" dirty="0" smtClean="0">
                <a:solidFill>
                  <a:srgbClr val="8F00FF"/>
                </a:solidFill>
              </a:rPr>
              <a:t>Расширение ассортимента</a:t>
            </a:r>
            <a:endParaRPr lang="ru-RU" sz="2000" b="1" dirty="0">
              <a:solidFill>
                <a:srgbClr val="8F00FF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455" y="1504836"/>
            <a:ext cx="3352801" cy="2235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0" y="3881757"/>
            <a:ext cx="3637541" cy="16906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081" y="4440235"/>
            <a:ext cx="4092323" cy="226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25" name="Google Shape;196;p10">
            <a:extLst>
              <a:ext uri="{FF2B5EF4-FFF2-40B4-BE49-F238E27FC236}">
                <a16:creationId xmlns:a16="http://schemas.microsoft.com/office/drawing/2014/main" id="{4E25FF42-CCC5-26DE-7D3B-AFC246921A6D}"/>
              </a:ext>
            </a:extLst>
          </p:cNvPr>
          <p:cNvSpPr txBox="1"/>
          <p:nvPr/>
        </p:nvSpPr>
        <p:spPr>
          <a:xfrm>
            <a:off x="701571" y="3656396"/>
            <a:ext cx="29373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Кондитерская компания «Русские традиции»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9A7940C-C73F-6908-E7A9-6C6057E80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16" y="1960709"/>
            <a:ext cx="2915057" cy="169568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5F4F8EE-6D49-7881-AD8C-8C1F24BD2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986" y="3957460"/>
            <a:ext cx="2713596" cy="1950788"/>
          </a:xfrm>
          <a:prstGeom prst="rect">
            <a:avLst/>
          </a:prstGeom>
        </p:spPr>
      </p:pic>
      <p:sp>
        <p:nvSpPr>
          <p:cNvPr id="28" name="Google Shape;196;p10">
            <a:extLst>
              <a:ext uri="{FF2B5EF4-FFF2-40B4-BE49-F238E27FC236}">
                <a16:creationId xmlns:a16="http://schemas.microsoft.com/office/drawing/2014/main" id="{BD560A35-28F0-E5FF-69FE-D17F18F49287}"/>
              </a:ext>
            </a:extLst>
          </p:cNvPr>
          <p:cNvSpPr txBox="1"/>
          <p:nvPr/>
        </p:nvSpPr>
        <p:spPr>
          <a:xfrm>
            <a:off x="4488100" y="5797295"/>
            <a:ext cx="29373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Кондитерская фабрика «КОНТЕК»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5AC6A4-8B24-8FB7-5EB5-B5D56A40A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67" y="2361046"/>
            <a:ext cx="3719817" cy="1353904"/>
          </a:xfrm>
          <a:prstGeom prst="rect">
            <a:avLst/>
          </a:prstGeom>
        </p:spPr>
      </p:pic>
      <p:sp>
        <p:nvSpPr>
          <p:cNvPr id="38" name="Google Shape;196;p10">
            <a:extLst>
              <a:ext uri="{FF2B5EF4-FFF2-40B4-BE49-F238E27FC236}">
                <a16:creationId xmlns:a16="http://schemas.microsoft.com/office/drawing/2014/main" id="{679C6065-A715-A8EE-EABE-B1C494FA67F3}"/>
              </a:ext>
            </a:extLst>
          </p:cNvPr>
          <p:cNvSpPr txBox="1"/>
          <p:nvPr/>
        </p:nvSpPr>
        <p:spPr>
          <a:xfrm>
            <a:off x="8656317" y="3800544"/>
            <a:ext cx="29373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Кондитерское </a:t>
            </a:r>
            <a:r>
              <a:rPr lang="ru-RU" sz="18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предприятие «Элза»</a:t>
            </a:r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Анализ рынка</a:t>
            </a:r>
            <a:endParaRPr sz="3600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/>
          <a:srcRect l="36131" t="32222" r="34941" b="35572"/>
          <a:stretch/>
        </p:blipFill>
        <p:spPr>
          <a:xfrm>
            <a:off x="625649" y="2041484"/>
            <a:ext cx="6423739" cy="402267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 rot="10800000" flipV="1">
            <a:off x="6705861" y="2332247"/>
            <a:ext cx="5022455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Объем производства функциональных (обогащенных) и диетических хлебобулочных изделий в общем объеме производства в Южном ФО находится ниже общероссийского уровня – 0,44% (в РФ около 2%), при этом в Краснодарском крае он составляет – 0,74%.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образом, существует большой потенциал развития приоритетного сегмента хлебобулочных изделий, так как рынок таких изделий находится на стадии активного роста.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819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6480"/>
            <a:ext cx="95405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Планы и запрос на инвестиции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80266" y="1809709"/>
            <a:ext cx="7916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94" y="2141844"/>
            <a:ext cx="5699024" cy="34542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7491" y="2049125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ПРОЕКТА 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ПРОЕКТА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ПЛАН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 ПРОЕКТА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ПЛАН 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РИСКОВ И ПУТЕЙ ИХ СОКРАЩЕНИЯ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7218407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1439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aphicFrame>
        <p:nvGraphicFramePr>
          <p:cNvPr id="14" name="Таблица 6">
            <a:extLst>
              <a:ext uri="{FF2B5EF4-FFF2-40B4-BE49-F238E27FC236}">
                <a16:creationId xmlns:a16="http://schemas.microsoft.com/office/drawing/2014/main" id="{5834F7FC-0D12-9758-67C0-4D6E3F985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027878"/>
              </p:ext>
            </p:extLst>
          </p:nvPr>
        </p:nvGraphicFramePr>
        <p:xfrm>
          <a:off x="798443" y="1999119"/>
          <a:ext cx="10152000" cy="4206240"/>
        </p:xfrm>
        <a:graphic>
          <a:graphicData uri="http://schemas.openxmlformats.org/drawingml/2006/table">
            <a:tbl>
              <a:tblPr firstRow="1" bandRow="1"/>
              <a:tblGrid>
                <a:gridCol w="3456000">
                  <a:extLst>
                    <a:ext uri="{9D8B030D-6E8A-4147-A177-3AD203B41FA5}">
                      <a16:colId xmlns:a16="http://schemas.microsoft.com/office/drawing/2014/main" val="214035940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20532979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088327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74389633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30415715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96593119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38888339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5699615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70796970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24678219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2097694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77099764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392983572"/>
                    </a:ext>
                  </a:extLst>
                </a:gridCol>
              </a:tblGrid>
              <a:tr h="189358">
                <a:tc rowSpan="2">
                  <a:txBody>
                    <a:bodyPr/>
                    <a:lstStyle/>
                    <a:p>
                      <a:r>
                        <a:rPr lang="ru-RU" dirty="0"/>
                        <a:t>Описание действия</a:t>
                      </a: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Временные рамки проекта 2023-2024 гг.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753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Июль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74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1. Составление бизнес-плана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70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1.1 Описание идеи и оценка рынка сбыта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67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1.2 Составление маркетингового плана, плана производства, финансового плана и рисков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67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2. Подписание бизнес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29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3. Регистрация ООО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77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4. Поиск помещения для аренды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41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5. 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23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6. Заказа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38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7. Установка и тестирование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010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8. Закупка компонентов комбикормов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812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9. Запуск рекламы, создание сайта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954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10. Подготовка и выпуск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269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Корчагин Максим</a:t>
            </a:r>
            <a:endParaRPr lang="ru-RU" dirty="0" smtClean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3216</TotalTime>
  <Words>438</Words>
  <Application>Microsoft Office PowerPoint</Application>
  <PresentationFormat>Широкоэкранный</PresentationFormat>
  <Paragraphs>88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Сердюк Валентина Александровна</cp:lastModifiedBy>
  <cp:revision>56</cp:revision>
  <dcterms:modified xsi:type="dcterms:W3CDTF">2023-11-28T09:48:42Z</dcterms:modified>
</cp:coreProperties>
</file>