
<file path=[Content_Types].xml><?xml version="1.0" encoding="utf-8"?>
<Types xmlns="http://schemas.openxmlformats.org/package/2006/content-types">
  <Default Extension="jpeg" ContentType="image/jpeg"/>
  <Default Extension="MOV" ContentType="video/quicktime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8"/>
  </p:notesMasterIdLst>
  <p:sldIdLst>
    <p:sldId id="270" r:id="rId2"/>
    <p:sldId id="281" r:id="rId3"/>
    <p:sldId id="266" r:id="rId4"/>
    <p:sldId id="265" r:id="rId5"/>
    <p:sldId id="267" r:id="rId6"/>
    <p:sldId id="273" r:id="rId7"/>
    <p:sldId id="275" r:id="rId8"/>
    <p:sldId id="271" r:id="rId9"/>
    <p:sldId id="262" r:id="rId10"/>
    <p:sldId id="269" r:id="rId11"/>
    <p:sldId id="277" r:id="rId12"/>
    <p:sldId id="280" r:id="rId13"/>
    <p:sldId id="279" r:id="rId14"/>
    <p:sldId id="278" r:id="rId15"/>
    <p:sldId id="268" r:id="rId16"/>
    <p:sldId id="276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E1044"/>
    <a:srgbClr val="291044"/>
    <a:srgbClr val="1F114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979" autoAdjust="0"/>
    <p:restoredTop sz="94660"/>
  </p:normalViewPr>
  <p:slideViewPr>
    <p:cSldViewPr snapToGrid="0">
      <p:cViewPr varScale="1">
        <p:scale>
          <a:sx n="76" d="100"/>
          <a:sy n="76" d="100"/>
        </p:scale>
        <p:origin x="1176" y="6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CDBCC0-0259-47FD-A7EA-01530C892857}" type="datetimeFigureOut">
              <a:rPr lang="ru-RU" smtClean="0"/>
              <a:pPr/>
              <a:t>28.11.2023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CA625F-63F9-41FC-B30C-F131D7ED117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55544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CA625F-63F9-41FC-B30C-F131D7ED1175}" type="slidenum">
              <a:rPr lang="ru-RU" smtClean="0"/>
              <a:pPr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40980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CA625F-63F9-41FC-B30C-F131D7ED1175}" type="slidenum">
              <a:rPr lang="ru-RU" smtClean="0"/>
              <a:pPr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40980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 cstate="print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E632537C-C13D-4E79-BCB7-D21EB233C8A8}" type="datetimeFigureOut">
              <a:rPr lang="ru-RU" smtClean="0"/>
              <a:pPr/>
              <a:t>28.11.2023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E5C88ACF-DDDB-4391-B682-CB4024D8DE1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387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2537C-C13D-4E79-BCB7-D21EB233C8A8}" type="datetimeFigureOut">
              <a:rPr lang="ru-RU" smtClean="0"/>
              <a:pPr/>
              <a:t>28.11.2023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88ACF-DDDB-4391-B682-CB4024D8DE1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28678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 cstate="print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2537C-C13D-4E79-BCB7-D21EB233C8A8}" type="datetimeFigureOut">
              <a:rPr lang="ru-RU" smtClean="0"/>
              <a:pPr/>
              <a:t>28.11.2023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88ACF-DDDB-4391-B682-CB4024D8DE1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80312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2537C-C13D-4E79-BCB7-D21EB233C8A8}" type="datetimeFigureOut">
              <a:rPr lang="ru-RU" smtClean="0"/>
              <a:pPr/>
              <a:t>28.11.2023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88ACF-DDDB-4391-B682-CB4024D8DE1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9409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2537C-C13D-4E79-BCB7-D21EB233C8A8}" type="datetimeFigureOut">
              <a:rPr lang="ru-RU" smtClean="0"/>
              <a:pPr/>
              <a:t>28.11.2023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88ACF-DDDB-4391-B682-CB4024D8DE1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63132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2537C-C13D-4E79-BCB7-D21EB233C8A8}" type="datetimeFigureOut">
              <a:rPr lang="ru-RU" smtClean="0"/>
              <a:pPr/>
              <a:t>28.11.2023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88ACF-DDDB-4391-B682-CB4024D8DE1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88814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2537C-C13D-4E79-BCB7-D21EB233C8A8}" type="datetimeFigureOut">
              <a:rPr lang="ru-RU" smtClean="0"/>
              <a:pPr/>
              <a:t>28.11.2023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88ACF-DDDB-4391-B682-CB4024D8DE1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9941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 cstate="print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2537C-C13D-4E79-BCB7-D21EB233C8A8}" type="datetimeFigureOut">
              <a:rPr lang="ru-RU" smtClean="0"/>
              <a:pPr/>
              <a:t>28.11.2023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88ACF-DDDB-4391-B682-CB4024D8DE1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4956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 cstate="print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2537C-C13D-4E79-BCB7-D21EB233C8A8}" type="datetimeFigureOut">
              <a:rPr lang="ru-RU" smtClean="0"/>
              <a:pPr/>
              <a:t>28.11.2023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88ACF-DDDB-4391-B682-CB4024D8DE1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68745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 cstate="print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2537C-C13D-4E79-BCB7-D21EB233C8A8}" type="datetimeFigureOut">
              <a:rPr lang="ru-RU" smtClean="0"/>
              <a:pPr/>
              <a:t>28.11.2023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88ACF-DDDB-4391-B682-CB4024D8DE1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63844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 cstate="print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2537C-C13D-4E79-BCB7-D21EB233C8A8}" type="datetimeFigureOut">
              <a:rPr lang="ru-RU" smtClean="0"/>
              <a:pPr/>
              <a:t>28.11.2023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88ACF-DDDB-4391-B682-CB4024D8DE1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73292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 cstate="print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2537C-C13D-4E79-BCB7-D21EB233C8A8}" type="datetimeFigureOut">
              <a:rPr lang="ru-RU" smtClean="0"/>
              <a:pPr/>
              <a:t>28.11.2023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88ACF-DDDB-4391-B682-CB4024D8DE1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999723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 cstate="print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2537C-C13D-4E79-BCB7-D21EB233C8A8}" type="datetimeFigureOut">
              <a:rPr lang="ru-RU" smtClean="0"/>
              <a:pPr/>
              <a:t>28.11.2023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88ACF-DDDB-4391-B682-CB4024D8DE1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544381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2537C-C13D-4E79-BCB7-D21EB233C8A8}" type="datetimeFigureOut">
              <a:rPr lang="ru-RU" smtClean="0"/>
              <a:pPr/>
              <a:t>28.11.2023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88ACF-DDDB-4391-B682-CB4024D8DE1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982425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2537C-C13D-4E79-BCB7-D21EB233C8A8}" type="datetimeFigureOut">
              <a:rPr lang="ru-RU" smtClean="0"/>
              <a:pPr/>
              <a:t>28.11.2023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88ACF-DDDB-4391-B682-CB4024D8DE1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141209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E632537C-C13D-4E79-BCB7-D21EB233C8A8}" type="datetimeFigureOut">
              <a:rPr lang="ru-RU" smtClean="0"/>
              <a:pPr/>
              <a:t>28.11.2023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88ACF-DDDB-4391-B682-CB4024D8DE1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038971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 cstate="print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E632537C-C13D-4E79-BCB7-D21EB233C8A8}" type="datetimeFigureOut">
              <a:rPr lang="ru-RU" smtClean="0"/>
              <a:pPr/>
              <a:t>28.11.2023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88ACF-DDDB-4391-B682-CB4024D8DE1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8926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 cstate="print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E632537C-C13D-4E79-BCB7-D21EB233C8A8}" type="datetimeFigureOut">
              <a:rPr lang="ru-RU" smtClean="0"/>
              <a:pPr/>
              <a:t>28.11.2023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E5C88ACF-DDDB-4391-B682-CB4024D8DE1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34767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OV"/><Relationship Id="rId1" Type="http://schemas.microsoft.com/office/2007/relationships/media" Target="../media/media1.MOV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ru.wikipedia.org/wiki/%D0%9D%D0%9B%D0%9E" TargetMode="External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ru.wikipedia.org/wiki/%D0%A1%D0%B2%D0%B5%D1%80%D0%B4%D0%BB%D0%BE%D0%B2%D1%81%D0%BA%D0%B0%D1%8F_%D0%BE%D0%B1%D0%BB%D0%B0%D1%81%D1%82%D1%8C" TargetMode="External"/><Relationship Id="rId2" Type="http://schemas.openxmlformats.org/officeDocument/2006/relationships/hyperlink" Target="https://ru.wikipedia.org/wiki/%D0%A0%D0%BE%D1%81%D1%81%D0%B8%D1%8F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eg"/><Relationship Id="rId4" Type="http://schemas.openxmlformats.org/officeDocument/2006/relationships/hyperlink" Target="https://ru.wikipedia.org/wiki/%D0%9F%D0%B5%D1%80%D0%BC%D1%81%D0%BA%D0%B8%D0%B9_%D0%BA%D1%80%D0%B0%D0%B9" TargetMode="Externa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7" Type="http://schemas.openxmlformats.org/officeDocument/2006/relationships/image" Target="../media/image1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A1034C1-C224-4C89-BC29-B88BCF53DB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4279EF1-529F-4E0D-B445-353F3DE4FF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C0646DB-2B54-417F-BE3D-CF43286283E3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9631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120B48F-345F-4681-9E06-35A5263A24A3}"/>
              </a:ext>
            </a:extLst>
          </p:cNvPr>
          <p:cNvSpPr txBox="1"/>
          <p:nvPr/>
        </p:nvSpPr>
        <p:spPr>
          <a:xfrm>
            <a:off x="1308797" y="1795722"/>
            <a:ext cx="617471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34234"/>
              <a:buFont typeface="Arial"/>
              <a:buNone/>
            </a:pPr>
            <a:r>
              <a:rPr lang="ru-RU" sz="1800" b="0" i="0" u="none" strike="noStrike" cap="none" dirty="0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rPr>
              <a:t>Акселератор</a:t>
            </a:r>
            <a:endParaRPr lang="ru-RU" dirty="0"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34234"/>
              <a:buFont typeface="Arial"/>
              <a:buNone/>
            </a:pPr>
            <a:r>
              <a:rPr lang="ru-RU" sz="1800" b="0" i="0" u="none" strike="noStrike" cap="none" dirty="0" err="1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rPr>
              <a:t>АгроТехноУнивер</a:t>
            </a:r>
            <a:r>
              <a:rPr lang="ru-RU" sz="1800" b="0" i="0" u="none" strike="noStrike" cap="none" dirty="0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rPr>
              <a:t>. Осень 2023</a:t>
            </a:r>
            <a:endParaRPr lang="ru-RU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F98FE57-5EC3-4468-9E54-0574773BD766}"/>
              </a:ext>
            </a:extLst>
          </p:cNvPr>
          <p:cNvSpPr txBox="1"/>
          <p:nvPr/>
        </p:nvSpPr>
        <p:spPr>
          <a:xfrm>
            <a:off x="1600200" y="2321004"/>
            <a:ext cx="6174712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6600" dirty="0">
                <a:solidFill>
                  <a:schemeClr val="accent4"/>
                </a:solidFill>
              </a:rPr>
              <a:t>М-зона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D64CD74-841B-47C5-974E-8815B002CF51}"/>
              </a:ext>
            </a:extLst>
          </p:cNvPr>
          <p:cNvSpPr txBox="1"/>
          <p:nvPr/>
        </p:nvSpPr>
        <p:spPr>
          <a:xfrm>
            <a:off x="7483509" y="6302296"/>
            <a:ext cx="61747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8108"/>
              <a:buNone/>
            </a:pPr>
            <a:r>
              <a:rPr lang="ru-RU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Наставник: Сивкова Татьяна Николаевна</a:t>
            </a:r>
            <a:endParaRPr lang="ru-RU" dirty="0">
              <a:highlight>
                <a:srgbClr val="FFFF00"/>
              </a:highlight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148844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D784E93-3596-4123-982E-658C6E8D2C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IMG_9935">
            <a:hlinkClick r:id="" action="ppaction://media"/>
            <a:extLst>
              <a:ext uri="{FF2B5EF4-FFF2-40B4-BE49-F238E27FC236}">
                <a16:creationId xmlns:a16="http://schemas.microsoft.com/office/drawing/2014/main" id="{22CF6FDC-CD34-47E4-8AB2-08414ED97B71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44941" y="80387"/>
            <a:ext cx="11872888" cy="6581403"/>
          </a:xfrm>
        </p:spPr>
      </p:pic>
    </p:spTree>
    <p:extLst>
      <p:ext uri="{BB962C8B-B14F-4D97-AF65-F5344CB8AC3E}">
        <p14:creationId xmlns:p14="http://schemas.microsoft.com/office/powerpoint/2010/main" val="21734097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463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стеклянный геодезический купольный дом | индивидуальные садовые палатки иглу">
            <a:extLst>
              <a:ext uri="{FF2B5EF4-FFF2-40B4-BE49-F238E27FC236}">
                <a16:creationId xmlns:a16="http://schemas.microsoft.com/office/drawing/2014/main" id="{214FEDB8-3AA5-424E-9B1E-C6400B242A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2335" y="3429000"/>
            <a:ext cx="4474866" cy="3356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636B5F0-F9CD-4A45-A7B8-FD49ACC669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М-зона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1DBE5B1-13A8-4428-8141-402785A438DC}"/>
              </a:ext>
            </a:extLst>
          </p:cNvPr>
          <p:cNvSpPr txBox="1"/>
          <p:nvPr/>
        </p:nvSpPr>
        <p:spPr>
          <a:xfrm>
            <a:off x="786283" y="2659186"/>
            <a:ext cx="6094324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Мы предлагаем создать особую зону отдыха -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глэмпинг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Этот вид отдыха сочетает в себе комфорт, так необходимый современному человеку, а также красоту и величие природы, которые так редко теперь сопровождают жителей городов.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М-зона будет являться безопасным уголком, как для любителей спокойного отдыха, так и для истинных активистов.</a:t>
            </a:r>
          </a:p>
        </p:txBody>
      </p:sp>
    </p:spTree>
    <p:extLst>
      <p:ext uri="{BB962C8B-B14F-4D97-AF65-F5344CB8AC3E}">
        <p14:creationId xmlns:p14="http://schemas.microsoft.com/office/powerpoint/2010/main" val="5685935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F5AF6CE-3B49-4029-9B9C-FC91D1400F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Пользователь и его проблема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A6DD3CD-A820-4F9D-B796-7F787D40025C}"/>
              </a:ext>
            </a:extLst>
          </p:cNvPr>
          <p:cNvSpPr txBox="1"/>
          <p:nvPr/>
        </p:nvSpPr>
        <p:spPr>
          <a:xfrm>
            <a:off x="957105" y="2400946"/>
            <a:ext cx="9131439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Пользователем нашей зоны отдыха может стать абсолютно любой человек современности. М-зона подойдет для людей, которые желают качественно и полноценно восстановить свои силы, насладиться природой и ощутить на себе необычные свойства данной местности.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Проблема пользователя: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Активный и интересный отдых зачастую обходится дорого в финансовом плане (затраты на перелет, бронирование отелей, трансфер, временные затраты на получение загранпаспорта);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Политическая ситуация в мире;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Относительно небольшое количество мест для отдыха в России за небольшие деньги;</a:t>
            </a:r>
          </a:p>
        </p:txBody>
      </p:sp>
    </p:spTree>
    <p:extLst>
      <p:ext uri="{BB962C8B-B14F-4D97-AF65-F5344CB8AC3E}">
        <p14:creationId xmlns:p14="http://schemas.microsoft.com/office/powerpoint/2010/main" val="9147834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C82E068-E80C-43D7-A7CE-B7BA791B60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4" y="1116888"/>
            <a:ext cx="8761413" cy="706964"/>
          </a:xfrm>
        </p:spPr>
        <p:txBody>
          <a:bodyPr/>
          <a:lstStyle/>
          <a:p>
            <a:r>
              <a:rPr lang="ru-RU" dirty="0">
                <a:latin typeface="Times New Roman" panose="02020603050405020304" pitchFamily="18" charset="0"/>
                <a:ea typeface="STXingkai" panose="02010800040101010101" pitchFamily="2" charset="-122"/>
                <a:cs typeface="Times New Roman" panose="02020603050405020304" pitchFamily="18" charset="0"/>
              </a:rPr>
              <a:t>Аналоги решения</a:t>
            </a:r>
            <a:br>
              <a:rPr lang="ru-RU" dirty="0">
                <a:latin typeface="Times New Roman" panose="02020603050405020304" pitchFamily="18" charset="0"/>
                <a:ea typeface="STXingkai" panose="02010800040101010101" pitchFamily="2" charset="-122"/>
                <a:cs typeface="Times New Roman" panose="02020603050405020304" pitchFamily="18" charset="0"/>
              </a:rPr>
            </a:b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Глэмпинг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«Холмистый»</a:t>
            </a:r>
            <a:b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latin typeface="Times New Roman" panose="02020603050405020304" pitchFamily="18" charset="0"/>
              <a:ea typeface="STXingkai" panose="0201080004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FDFCCA6-6405-46EF-BDC9-2764C9EF3E4E}"/>
              </a:ext>
            </a:extLst>
          </p:cNvPr>
          <p:cNvSpPr txBox="1"/>
          <p:nvPr/>
        </p:nvSpPr>
        <p:spPr>
          <a:xfrm>
            <a:off x="220336" y="1972020"/>
            <a:ext cx="5695721" cy="43242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Информация данная в их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соцсетях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  <a:sym typeface="Symbol"/>
              </a:rPr>
              <a:t>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Холмистый - это возможность побыть поближе к природе, не уезжая при этом за много километров от города.</a:t>
            </a:r>
            <a:b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Всего три домика, два из которых рассчитаны на двоих и один - на четверых.</a:t>
            </a:r>
            <a:b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Мы постарались укомплектовать домики всем необходимым, чтобы вы могли комфортно провести время: туалет и душ с горячей водой, двуспальная кровать, необходимая бытовая техника, посуда. И конечно красивый вид на лес из большого панорамного окна.</a:t>
            </a:r>
            <a:b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каждого домика есть своя терраса и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мангальная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зона.</a:t>
            </a:r>
            <a:b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 нам можно приехать с собакой.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  <a:sym typeface="Symbol"/>
              </a:rPr>
              <a:t></a:t>
            </a:r>
            <a:endParaRPr lang="ru-RU" sz="1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Цены стартуют от 6500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руб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сутки.</a:t>
            </a:r>
          </a:p>
        </p:txBody>
      </p:sp>
      <p:pic>
        <p:nvPicPr>
          <p:cNvPr id="6" name="Рисунок 5" descr="b_2c079fb794068fdda6c6ca40a287ac75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915160" y="1344058"/>
            <a:ext cx="4007384" cy="2671589"/>
          </a:xfrm>
          <a:prstGeom prst="rect">
            <a:avLst/>
          </a:prstGeom>
        </p:spPr>
      </p:pic>
      <p:pic>
        <p:nvPicPr>
          <p:cNvPr id="7" name="Рисунок 6" descr="b_9d0054bc671c7561dff6b2a56d1ab09d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838022" y="4054206"/>
            <a:ext cx="4205690" cy="2803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55977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C82E068-E80C-43D7-A7CE-B7BA791B6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ru-RU" dirty="0">
                <a:latin typeface="Times New Roman" panose="02020603050405020304" pitchFamily="18" charset="0"/>
                <a:ea typeface="STXingkai" panose="02010800040101010101" pitchFamily="2" charset="-122"/>
                <a:cs typeface="Times New Roman" panose="02020603050405020304" pitchFamily="18" charset="0"/>
              </a:rPr>
            </a:b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Глэмпинг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«Ольховка Дачи»</a:t>
            </a:r>
            <a:b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latin typeface="Times New Roman" panose="02020603050405020304" pitchFamily="18" charset="0"/>
              <a:ea typeface="STXingkai" panose="0201080004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FDFCCA6-6405-46EF-BDC9-2764C9EF3E4E}"/>
              </a:ext>
            </a:extLst>
          </p:cNvPr>
          <p:cNvSpPr txBox="1"/>
          <p:nvPr/>
        </p:nvSpPr>
        <p:spPr>
          <a:xfrm>
            <a:off x="201056" y="2082187"/>
            <a:ext cx="4921788" cy="79406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Информация данная на их сайте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endParaRPr lang="ru-RU" sz="1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  <a:sym typeface="Symbol"/>
              </a:rPr>
              <a:t>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Два неповторимых домика с собственной территорией внутри дачного посёлка, в окружении соснового леса, всего в 30 минутах от города! Мы отдаем предпочтение семейному отдыху с детьми, в домиках спроектированы тёплые полы, и есть все необходимое для комфортного размещения с ребенком любого возраста! Вас ждет не только обслуживание на высшем уровне, но и дополнительные услуги, которые разнообразят семейный досуг: жаркая банька, прокат велосипедов, активные и настольные игры.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  <a:sym typeface="Symbol"/>
              </a:rPr>
              <a:t>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endParaRPr lang="ru-RU" sz="1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Цены стартуют от 5000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руб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сутки.</a:t>
            </a:r>
            <a:b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 descr="1a603a365bc9532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130449" y="848297"/>
            <a:ext cx="3896299" cy="3117039"/>
          </a:xfrm>
          <a:prstGeom prst="rect">
            <a:avLst/>
          </a:prstGeom>
        </p:spPr>
      </p:pic>
      <p:pic>
        <p:nvPicPr>
          <p:cNvPr id="12" name="Рисунок 11" descr="727e8447f771702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134319" y="3988106"/>
            <a:ext cx="3587367" cy="2869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55977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C82E068-E80C-43D7-A7CE-B7BA791B6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>
              <a:latin typeface="Times New Roman" panose="02020603050405020304" pitchFamily="18" charset="0"/>
              <a:ea typeface="STXingkai" panose="0201080004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61580" y="2399166"/>
            <a:ext cx="4575673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В отличие от других баз отдыха, наша зона будет оснащена:</a:t>
            </a: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1.Геокуполами с теплым стеклом;</a:t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latin typeface="Times New Roman" pitchFamily="18" charset="0"/>
                <a:cs typeface="Times New Roman" pitchFamily="18" charset="0"/>
              </a:rPr>
              <a:t>2.Зоной с телескопами;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3.Уютным кафетерием;</a:t>
            </a: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Дневные и ночные экскурсии, по основным достопримечательностям местности ,с обсуждением интересных исторических фактов, а также поиски инопланетной жизни в аномальной зоне;</a:t>
            </a:r>
          </a:p>
        </p:txBody>
      </p:sp>
      <p:pic>
        <p:nvPicPr>
          <p:cNvPr id="7" name="Рисунок 6" descr="cuentas-v2-scaled-1-2048x136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555843" y="1399142"/>
            <a:ext cx="3476877" cy="2319049"/>
          </a:xfrm>
          <a:prstGeom prst="rect">
            <a:avLst/>
          </a:prstGeom>
        </p:spPr>
      </p:pic>
      <p:pic>
        <p:nvPicPr>
          <p:cNvPr id="10" name="Рисунок 9" descr="1654526829_33-priroda-club-p-reka-nochyu-priroda-krasivo-foto-3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68352" y="3690651"/>
            <a:ext cx="4747315" cy="3167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55977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0853B36-CE55-4A75-B008-B34DD2E28E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4" y="973668"/>
            <a:ext cx="10109248" cy="706964"/>
          </a:xfrm>
        </p:spPr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исследования: Прототип разработки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9EFCC6D2-C350-4E01-A53D-F53D1E7974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320" y="2150347"/>
            <a:ext cx="5516546" cy="46360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C758F319-6F20-40BB-A096-66CF74D569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8866" y="2150347"/>
            <a:ext cx="6096000" cy="46360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629501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Гравитационное замедление времени: удивительный феномен искривленного  пространства-времени">
            <a:extLst>
              <a:ext uri="{FF2B5EF4-FFF2-40B4-BE49-F238E27FC236}">
                <a16:creationId xmlns:a16="http://schemas.microsoft.com/office/drawing/2014/main" id="{E2C472AA-4373-C341-5CCF-BBD55A4244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8058" y="3485408"/>
            <a:ext cx="4813724" cy="30647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19C93FC-E989-6D2E-2DC3-7A962063BE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Откройте для себя новые явления и впечатления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C146FAD-1E50-0139-CE90-FF7E2CACDB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3692" y="2468032"/>
            <a:ext cx="5863104" cy="4538410"/>
          </a:xfrm>
        </p:spPr>
        <p:txBody>
          <a:bodyPr>
            <a:normAutofit fontScale="70000" lnSpcReduction="20000"/>
          </a:bodyPr>
          <a:lstStyle/>
          <a:p>
            <a:pPr algn="l"/>
            <a:r>
              <a:rPr lang="ru-RU" sz="22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 утверждениям уфологов, в зоне наблюдаются следующие явления: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22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разного рода </a:t>
            </a:r>
            <a:r>
              <a:rPr lang="ru-RU" sz="2200" b="0" i="0" strike="noStrike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3" tooltip="НЛО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неопознанные летающие объекты (НЛО)</a:t>
            </a:r>
            <a:r>
              <a:rPr lang="ru-RU" sz="22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22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светящиеся шары и подобные им тела, выстраивающиеся в правильные геометрические фигуры,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22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отражённый свет от разного рода фигур (в том числе человекоподобных) и объектов при использовании фотовспышки в ночное время,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22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изменение хода времени,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22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изменение заряда батареек и аккумуляторов фотоаппаратов и других электронных устройств,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22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звуковые миражи,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22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телепатические и визуальные контакты с «представителями внеземных цивилизаций»,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22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изменение направления течения реки Сылвы,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22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левитация различных предметов.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932732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7792527-F229-4C86-A0E9-3C13B45782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Ключевые выводы из исследования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BC62C3D-1EAA-430D-BC22-1CDFD99A6D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1.Зона для отдыха с возможностью проживания и наблюдением за звездным небом, экосистемой и аномальностями </a:t>
            </a:r>
          </a:p>
          <a:p>
            <a:pPr marL="0" indent="0">
              <a:buNone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Нашими посетителями будут люди интересующиеся аномальными явлениями, астрономией и активным отдыхом.</a:t>
            </a:r>
          </a:p>
          <a:p>
            <a:pPr marL="0" indent="0">
              <a:buNone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Мы руководствуемся своими личными предпочтениями, нашим доходом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иинтерсами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людей.</a:t>
            </a:r>
          </a:p>
          <a:p>
            <a:pPr marL="0" indent="0">
              <a:buNone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Территориально располагается </a:t>
            </a:r>
            <a:r>
              <a:rPr lang="ru-RU" b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 </a:t>
            </a:r>
            <a:r>
              <a:rPr lang="ru-RU" b="0" strike="noStrike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2" tooltip="Россия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России</a:t>
            </a:r>
            <a:r>
              <a:rPr lang="ru-RU" b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на границе </a:t>
            </a:r>
            <a:r>
              <a:rPr lang="ru-RU" b="0" strike="noStrike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3" tooltip="Свердловская область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Свердловской области</a:t>
            </a:r>
            <a:r>
              <a:rPr lang="ru-RU" b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и </a:t>
            </a:r>
            <a:r>
              <a:rPr lang="ru-RU" b="0" strike="noStrike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4" tooltip="Пермский край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Пермского края</a:t>
            </a:r>
            <a:r>
              <a:rPr lang="ru-RU" b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на левом берегу реки 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Сылва.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4" name="Picture 2" descr="Расположение Пермской аномальной зоны">
            <a:extLst>
              <a:ext uri="{FF2B5EF4-FFF2-40B4-BE49-F238E27FC236}">
                <a16:creationId xmlns:a16="http://schemas.microsoft.com/office/drawing/2014/main" id="{7DA57D82-0614-4CD4-8FB7-81078EA8FA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2114" y="4316819"/>
            <a:ext cx="3051982" cy="24504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105941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FFCCFE5-96C7-4652-B541-B8B7CD2906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4" y="973668"/>
            <a:ext cx="10400650" cy="706964"/>
          </a:xfrm>
        </p:spPr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Таблица учёта стейкхолдеров (заинтересованных сторон)</a:t>
            </a:r>
          </a:p>
        </p:txBody>
      </p:sp>
      <p:graphicFrame>
        <p:nvGraphicFramePr>
          <p:cNvPr id="4" name="Google Shape;93;p18">
            <a:extLst>
              <a:ext uri="{FF2B5EF4-FFF2-40B4-BE49-F238E27FC236}">
                <a16:creationId xmlns:a16="http://schemas.microsoft.com/office/drawing/2014/main" id="{468F1877-0E7E-4B36-8866-FFEFDEF640F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87839793"/>
              </p:ext>
            </p:extLst>
          </p:nvPr>
        </p:nvGraphicFramePr>
        <p:xfrm>
          <a:off x="895674" y="2843684"/>
          <a:ext cx="10400651" cy="3466681"/>
        </p:xfrm>
        <a:graphic>
          <a:graphicData uri="http://schemas.openxmlformats.org/drawingml/2006/table">
            <a:tbl>
              <a:tblPr firstRow="1" bandRow="1">
                <a:noFill/>
              </a:tblPr>
              <a:tblGrid>
                <a:gridCol w="230834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5191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8013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8013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08013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938259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1" i="0" u="none" strike="noStrike" cap="none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  <a:sym typeface="Arial"/>
                        </a:rPr>
                        <a:t>Статус стейкхолдера (заинтересованной стороны) </a:t>
                      </a:r>
                      <a:endParaRPr sz="1200" u="none" strike="noStrike" cap="none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50" marR="51450" marT="51450" marB="51450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1" i="0" u="none" strike="noStrike" cap="non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  <a:sym typeface="Arial"/>
                        </a:rPr>
                        <a:t>Стейкхолдер </a:t>
                      </a:r>
                      <a:r>
                        <a:rPr lang="ru-RU" sz="1200" b="0" i="0" u="none" strike="noStrike" cap="non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  <a:sym typeface="Arial"/>
                        </a:rPr>
                        <a:t>(если известен – конкретная организация, орган государственной власти и т.д.)</a:t>
                      </a:r>
                      <a:endParaRPr sz="1200" u="none" strike="noStrike" cap="none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50" marR="51450" marT="51450" marB="51450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1" i="0" u="none" strike="noStrike" cap="none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  <a:sym typeface="Arial"/>
                        </a:rPr>
                        <a:t>Чего хочет </a:t>
                      </a:r>
                      <a:br>
                        <a:rPr lang="ru-RU" sz="1200" b="0" i="0" u="none" strike="noStrike" cap="none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  <a:sym typeface="Arial"/>
                        </a:rPr>
                      </a:br>
                      <a:r>
                        <a:rPr lang="ru-RU" sz="1200" b="0" i="0" u="none" strike="noStrike" cap="none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  <a:sym typeface="Arial"/>
                        </a:rPr>
                        <a:t>(цели, интересы, предпочтения)</a:t>
                      </a:r>
                      <a:endParaRPr sz="1200" u="none" strike="noStrike" cap="none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50" marR="51450" marT="51450" marB="51450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1" i="0" u="none" strike="noStrike" cap="none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  <a:sym typeface="Arial"/>
                        </a:rPr>
                        <a:t>Что необходимо от него </a:t>
                      </a:r>
                      <a:r>
                        <a:rPr lang="ru-RU" sz="1200" b="0" i="0" u="none" strike="noStrike" cap="none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  <a:sym typeface="Arial"/>
                        </a:rPr>
                        <a:t>(Что может получить команда проекта)</a:t>
                      </a:r>
                      <a:endParaRPr sz="1200" u="none" strike="noStrike" cap="none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50" marR="51450" marT="51450" marB="51450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1" i="0" u="none" strike="noStrike" cap="none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  <a:sym typeface="Arial"/>
                        </a:rPr>
                        <a:t>Что предлагаем</a:t>
                      </a:r>
                      <a:endParaRPr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0" i="0" u="none" strike="noStrike" cap="none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  <a:sym typeface="Arial"/>
                        </a:rPr>
                        <a:t>(Что может предложить команда, что бы заинтересовать)</a:t>
                      </a:r>
                      <a:endParaRPr sz="1200" u="none" strike="noStrike" cap="none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50" marR="51450" marT="51450" marB="5145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0211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0" i="0" u="none" strike="noStrike" cap="none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  <a:sym typeface="Arial"/>
                        </a:rPr>
                        <a:t>Заказчик</a:t>
                      </a:r>
                      <a:endParaRPr sz="1200" u="none" strike="noStrike" cap="none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u="none" strike="noStrike" cap="non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Ростуризм</a:t>
                      </a:r>
                      <a:endParaRPr sz="1200" u="none" strike="noStrike" cap="none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u="none" strike="noStrike" cap="non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Развитие туризма в РФ</a:t>
                      </a:r>
                      <a:endParaRPr sz="1200" u="none" strike="noStrike" cap="none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u="none" strike="noStrike" cap="non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Прибыль</a:t>
                      </a:r>
                      <a:endParaRPr sz="1200" u="none" strike="noStrike" cap="none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u="none" strike="noStrike" cap="non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Интересный проект </a:t>
                      </a:r>
                      <a:endParaRPr sz="1200" u="none" strike="noStrike" cap="none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0211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0" i="0" u="none" strike="noStrike" cap="none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  <a:sym typeface="Arial"/>
                        </a:rPr>
                        <a:t>Пользователь</a:t>
                      </a:r>
                      <a:endParaRPr sz="1200" u="none" strike="noStrike" cap="none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u="none" strike="noStrike" cap="non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Туристы</a:t>
                      </a:r>
                      <a:endParaRPr sz="1200" u="none" strike="noStrike" cap="none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u="none" strike="noStrike" cap="non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Бюджетный отдых за пределами города </a:t>
                      </a:r>
                      <a:endParaRPr sz="1200" u="none" strike="noStrike" cap="none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u="none" strike="noStrike" cap="non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Интересный отдых </a:t>
                      </a:r>
                      <a:endParaRPr sz="1200" u="none" strike="noStrike" cap="none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u="none" strike="noStrike" cap="non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Нестандартный отдых за небольшие деньги </a:t>
                      </a:r>
                      <a:endParaRPr sz="1200" u="none" strike="noStrike" cap="none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59028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0" i="0" u="none" strike="noStrike" cap="none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  <a:sym typeface="Arial"/>
                        </a:rPr>
                        <a:t>Держатель ресурсов</a:t>
                      </a:r>
                      <a:endParaRPr sz="1200" u="none" strike="noStrike" cap="none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u="none" strike="noStrike" cap="non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Частное предприятие </a:t>
                      </a:r>
                      <a:endParaRPr sz="1200" u="none" strike="noStrike" cap="none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u="none" strike="noStrike" cap="non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Привлечение людей к интересному отдыху в необычных местах Пермского  края</a:t>
                      </a:r>
                      <a:endParaRPr sz="1200" u="none" strike="noStrike" cap="none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u="none" strike="noStrike" cap="non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Прибыль</a:t>
                      </a:r>
                      <a:endParaRPr sz="1200" u="none" strike="noStrike" cap="none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u="none" strike="noStrike" cap="non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Необычный опыт в создании стартапа </a:t>
                      </a:r>
                      <a:endParaRPr sz="1200" u="none" strike="noStrike" cap="none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85989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0" i="0" u="none" strike="noStrike" cap="none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  <a:sym typeface="Arial"/>
                        </a:rPr>
                        <a:t>Регулятор</a:t>
                      </a:r>
                      <a:endParaRPr sz="1200" u="none" strike="noStrike" cap="none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u="none" strike="noStrike" cap="non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Ростуризм</a:t>
                      </a:r>
                      <a:endParaRPr sz="1200" u="none" strike="noStrike" cap="none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u="none" strike="noStrike" cap="non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Развитие туризма </a:t>
                      </a:r>
                      <a:endParaRPr sz="1200" u="none" strike="noStrike" cap="none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u="none" strike="noStrike" cap="non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Прибыль/развитый туризм</a:t>
                      </a:r>
                      <a:endParaRPr sz="1200" u="none" strike="noStrike" cap="none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u="none" strike="noStrike" cap="non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Интересный проект 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u="none" strike="noStrike" cap="none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869416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140EA2C-C8C5-4E0B-9D8B-32BFE5D8BB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7076" y="1315312"/>
            <a:ext cx="8761413" cy="706964"/>
          </a:xfrm>
        </p:spPr>
        <p:txBody>
          <a:bodyPr/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ru-RU" b="0" i="0" u="none" strike="noStrike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Экономика проекта: Рынок</a:t>
            </a:r>
            <a:br>
              <a:rPr lang="ru-RU" b="0" dirty="0">
                <a:effectLst/>
              </a:rPr>
            </a:br>
            <a:br>
              <a:rPr lang="ru-RU" dirty="0"/>
            </a:br>
            <a:endParaRPr lang="ru-RU" dirty="0"/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408AFFED-BE6C-41CD-83DD-3E3FFCF4B99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53202889"/>
              </p:ext>
            </p:extLst>
          </p:nvPr>
        </p:nvGraphicFramePr>
        <p:xfrm>
          <a:off x="964571" y="2685187"/>
          <a:ext cx="3295702" cy="3675419"/>
        </p:xfrm>
        <a:graphic>
          <a:graphicData uri="http://schemas.openxmlformats.org/drawingml/2006/table">
            <a:tbl>
              <a:tblPr/>
              <a:tblGrid>
                <a:gridCol w="1658013">
                  <a:extLst>
                    <a:ext uri="{9D8B030D-6E8A-4147-A177-3AD203B41FA5}">
                      <a16:colId xmlns:a16="http://schemas.microsoft.com/office/drawing/2014/main" val="1569766671"/>
                    </a:ext>
                  </a:extLst>
                </a:gridCol>
                <a:gridCol w="1637689">
                  <a:extLst>
                    <a:ext uri="{9D8B030D-6E8A-4147-A177-3AD203B41FA5}">
                      <a16:colId xmlns:a16="http://schemas.microsoft.com/office/drawing/2014/main" val="200316572"/>
                    </a:ext>
                  </a:extLst>
                </a:gridCol>
              </a:tblGrid>
              <a:tr h="450851">
                <a:tc gridSpan="2"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Формулирование рынка</a:t>
                      </a:r>
                      <a:endParaRPr lang="ru-RU" dirty="0">
                        <a:effectLst/>
                      </a:endParaRPr>
                    </a:p>
                  </a:txBody>
                  <a:tcPr marL="7620" marR="7620" marT="7620" anchor="ctr">
                    <a:lnL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5540689"/>
                  </a:ext>
                </a:extLst>
              </a:tr>
              <a:tr h="499857"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отрасль  </a:t>
                      </a:r>
                      <a:endParaRPr lang="ru-RU" dirty="0">
                        <a:effectLst/>
                      </a:endParaRPr>
                    </a:p>
                  </a:txBody>
                  <a:tcPr marL="7620" marR="7620" marT="7620" anchor="ctr">
                    <a:lnL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конечный потребитель</a:t>
                      </a:r>
                      <a:endParaRPr lang="ru-RU">
                        <a:effectLst/>
                      </a:endParaRPr>
                    </a:p>
                  </a:txBody>
                  <a:tcPr marL="7620" marR="7620" marT="7620" anchor="ctr">
                    <a:lnL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61281929"/>
                  </a:ext>
                </a:extLst>
              </a:tr>
              <a:tr h="735084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Внутренний туризм </a:t>
                      </a:r>
                      <a:endParaRPr lang="ru-RU" dirty="0">
                        <a:effectLst/>
                      </a:endParaRPr>
                    </a:p>
                  </a:txBody>
                  <a:tcPr marL="7620" marR="7620" marT="7620">
                    <a:lnL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Туристы, семьи, люди интересующиеся аномальными явлениями </a:t>
                      </a:r>
                      <a:endParaRPr lang="ru-RU" dirty="0">
                        <a:effectLst/>
                      </a:endParaRPr>
                    </a:p>
                  </a:txBody>
                  <a:tcPr marL="7620" marR="7620" marT="7620">
                    <a:lnL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25268673"/>
                  </a:ext>
                </a:extLst>
              </a:tr>
              <a:tr h="362641"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география</a:t>
                      </a:r>
                      <a:endParaRPr lang="ru-RU" dirty="0">
                        <a:effectLst/>
                      </a:endParaRPr>
                    </a:p>
                  </a:txBody>
                  <a:tcPr marL="7620" marR="7620" marT="7620" anchor="ctr">
                    <a:lnL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конечный продукт</a:t>
                      </a:r>
                      <a:endParaRPr lang="ru-RU" dirty="0">
                        <a:effectLst/>
                      </a:endParaRPr>
                    </a:p>
                  </a:txBody>
                  <a:tcPr marL="7620" marR="7620" marT="7620" anchor="ctr">
                    <a:lnL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5399717"/>
                  </a:ext>
                </a:extLst>
              </a:tr>
              <a:tr h="646874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Россия</a:t>
                      </a:r>
                      <a:endParaRPr lang="ru-RU" dirty="0">
                        <a:effectLst/>
                      </a:endParaRPr>
                    </a:p>
                  </a:txBody>
                  <a:tcPr marL="7620" marR="7620" marT="7620">
                    <a:lnL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глэмпинг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endParaRPr lang="ru-RU" dirty="0">
                        <a:effectLst/>
                      </a:endParaRPr>
                    </a:p>
                  </a:txBody>
                  <a:tcPr marL="7620" marR="7620" marT="7620">
                    <a:lnL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6033416"/>
                  </a:ext>
                </a:extLst>
              </a:tr>
              <a:tr h="333238">
                <a:tc gridSpan="2"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назвать рынок</a:t>
                      </a:r>
                      <a:endParaRPr lang="ru-RU" dirty="0">
                        <a:effectLst/>
                      </a:endParaRPr>
                    </a:p>
                  </a:txBody>
                  <a:tcPr marL="7620" marR="7620" marT="7620" anchor="ctr">
                    <a:lnL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617886"/>
                  </a:ext>
                </a:extLst>
              </a:tr>
              <a:tr h="646874">
                <a:tc gridSpan="2"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М-зона </a:t>
                      </a:r>
                      <a:endParaRPr lang="ru-RU" dirty="0">
                        <a:effectLst/>
                      </a:endParaRPr>
                    </a:p>
                  </a:txBody>
                  <a:tcPr marL="7620" marR="7620" marT="7620">
                    <a:lnL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3459780"/>
                  </a:ext>
                </a:extLst>
              </a:tr>
            </a:tbl>
          </a:graphicData>
        </a:graphic>
      </p:graphicFrame>
      <p:sp>
        <p:nvSpPr>
          <p:cNvPr id="5" name="Rectangle 1">
            <a:extLst>
              <a:ext uri="{FF2B5EF4-FFF2-40B4-BE49-F238E27FC236}">
                <a16:creationId xmlns:a16="http://schemas.microsoft.com/office/drawing/2014/main" id="{CF8347DD-5085-4846-9EDF-DA97790DEE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964414" y="2685188"/>
            <a:ext cx="1490348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BBFC0B0D-8E7B-48C0-B2AC-F93B9C848F0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78276594"/>
              </p:ext>
            </p:extLst>
          </p:nvPr>
        </p:nvGraphicFramePr>
        <p:xfrm>
          <a:off x="4415787" y="2409111"/>
          <a:ext cx="3626394" cy="4394288"/>
        </p:xfrm>
        <a:graphic>
          <a:graphicData uri="http://schemas.openxmlformats.org/drawingml/2006/table">
            <a:tbl>
              <a:tblPr/>
              <a:tblGrid>
                <a:gridCol w="1813197">
                  <a:extLst>
                    <a:ext uri="{9D8B030D-6E8A-4147-A177-3AD203B41FA5}">
                      <a16:colId xmlns:a16="http://schemas.microsoft.com/office/drawing/2014/main" val="2128663310"/>
                    </a:ext>
                  </a:extLst>
                </a:gridCol>
                <a:gridCol w="1813197">
                  <a:extLst>
                    <a:ext uri="{9D8B030D-6E8A-4147-A177-3AD203B41FA5}">
                      <a16:colId xmlns:a16="http://schemas.microsoft.com/office/drawing/2014/main" val="2295056487"/>
                    </a:ext>
                  </a:extLst>
                </a:gridCol>
              </a:tblGrid>
              <a:tr h="270388">
                <a:tc gridSpan="2"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Методы оценки</a:t>
                      </a:r>
                      <a:endParaRPr lang="ru-RU" dirty="0">
                        <a:effectLst/>
                        <a:latin typeface="Arial"/>
                      </a:endParaRPr>
                    </a:p>
                  </a:txBody>
                  <a:tcPr marL="7620" marR="7620" marT="7620" anchor="ctr">
                    <a:lnL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1016727"/>
                  </a:ext>
                </a:extLst>
              </a:tr>
              <a:tr h="236590"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сверху-вниз</a:t>
                      </a:r>
                      <a:endParaRPr lang="ru-RU" dirty="0">
                        <a:effectLst/>
                        <a:latin typeface="Arial"/>
                      </a:endParaRPr>
                    </a:p>
                  </a:txBody>
                  <a:tcPr marL="7620" marR="7620" marT="7620" anchor="ctr">
                    <a:lnL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снизу-вверх</a:t>
                      </a:r>
                      <a:endParaRPr lang="ru-RU" dirty="0">
                        <a:effectLst/>
                        <a:latin typeface="Arial"/>
                      </a:endParaRPr>
                    </a:p>
                  </a:txBody>
                  <a:tcPr marL="7620" marR="7620" marT="7620" anchor="ctr">
                    <a:lnL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2920366"/>
                  </a:ext>
                </a:extLst>
              </a:tr>
              <a:tr h="236590"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ТАМ</a:t>
                      </a:r>
                      <a:endParaRPr lang="ru-RU" dirty="0">
                        <a:effectLst/>
                        <a:latin typeface="Arial"/>
                      </a:endParaRPr>
                    </a:p>
                  </a:txBody>
                  <a:tcPr marL="7620" marR="7620" marT="7620" anchor="ctr">
                    <a:lnL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ТАМ</a:t>
                      </a:r>
                      <a:endParaRPr lang="ru-RU" dirty="0">
                        <a:effectLst/>
                        <a:latin typeface="Arial"/>
                      </a:endParaRPr>
                    </a:p>
                  </a:txBody>
                  <a:tcPr marL="7620" marR="7620" marT="7620" anchor="ctr">
                    <a:lnL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83292690"/>
                  </a:ext>
                </a:extLst>
              </a:tr>
              <a:tr h="1042612"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Оборот в российской туристической отрасли составил 2,5трлн рублей в год. Предположим 30% готовы к работе. </a:t>
                      </a:r>
                    </a:p>
                    <a:p>
                      <a:pPr lv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То есть около 750 млрд/год.</a:t>
                      </a:r>
                    </a:p>
                  </a:txBody>
                  <a:tcPr marL="7620" marR="7620" marT="7620" anchor="ctr">
                    <a:lnL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Всего в пермском крае проживает 145 млн чел. Из них уберем 40% составляют безработные и пожилые.</a:t>
                      </a:r>
                    </a:p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58млн могут принеси 435 000 000 000</a:t>
                      </a:r>
                    </a:p>
                  </a:txBody>
                  <a:tcPr marL="7620" marR="7620" marT="7620" anchor="ctr">
                    <a:lnL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7758044"/>
                  </a:ext>
                </a:extLst>
              </a:tr>
              <a:tr h="236590"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SAM</a:t>
                      </a:r>
                      <a:endParaRPr lang="en-US" dirty="0">
                        <a:effectLst/>
                        <a:latin typeface="Arial"/>
                      </a:endParaRPr>
                    </a:p>
                  </a:txBody>
                  <a:tcPr marL="7620" marR="7620" marT="7620" anchor="ctr">
                    <a:lnL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SAM</a:t>
                      </a:r>
                      <a:endParaRPr lang="en-US" dirty="0">
                        <a:effectLst/>
                        <a:latin typeface="Arial"/>
                      </a:endParaRPr>
                    </a:p>
                  </a:txBody>
                  <a:tcPr marL="7620" marR="7620" marT="7620" anchor="ctr">
                    <a:lnL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31468321"/>
                  </a:ext>
                </a:extLst>
              </a:tr>
              <a:tr h="757674"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Предположим, что около 10% от всей туриндустрии в России- это </a:t>
                      </a:r>
                      <a:r>
                        <a:rPr lang="ru-RU" sz="1100" b="0" i="0" u="none" strike="noStrike" noProof="0" dirty="0" err="1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глэмпинг</a:t>
                      </a:r>
                      <a:r>
                        <a:rPr lang="ru-RU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. Получается, что оборот 7,5 млрд/год.</a:t>
                      </a:r>
                      <a:endParaRPr lang="ru-RU" sz="1100" b="0" i="0" u="none" strike="noStrike" noProof="0" dirty="0" err="1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anchor="ctr">
                    <a:lnL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  <a:r>
                        <a:rPr lang="ru-RU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401 </a:t>
                      </a:r>
                      <a:r>
                        <a:rPr lang="ru-RU" sz="1100" b="0" i="0" u="none" strike="noStrike" noProof="0" dirty="0" err="1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глэмпинг</a:t>
                      </a:r>
                      <a:r>
                        <a:rPr lang="ru-RU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*182500(5000 </a:t>
                      </a:r>
                      <a:r>
                        <a:rPr lang="ru-RU" sz="1100" b="0" i="0" u="none" strike="noStrike" noProof="0" dirty="0" err="1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руб</a:t>
                      </a:r>
                      <a:r>
                        <a:rPr lang="ru-RU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/</a:t>
                      </a:r>
                      <a:r>
                        <a:rPr lang="ru-RU" sz="1100" b="0" i="0" u="none" strike="noStrike" noProof="0" dirty="0" err="1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сут</a:t>
                      </a:r>
                      <a:r>
                        <a:rPr lang="ru-RU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/чел)*12 человек (можем принять в сутки)=8,78млрд/год.</a:t>
                      </a:r>
                    </a:p>
                    <a:p>
                      <a:pPr lv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anchor="ctr">
                    <a:lnL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7237155"/>
                  </a:ext>
                </a:extLst>
              </a:tr>
              <a:tr h="236590"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SOM</a:t>
                      </a:r>
                      <a:endParaRPr lang="en-US" dirty="0">
                        <a:effectLst/>
                        <a:latin typeface="Arial"/>
                      </a:endParaRPr>
                    </a:p>
                  </a:txBody>
                  <a:tcPr marL="7620" marR="7620" marT="7620" anchor="ctr">
                    <a:lnL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SOM</a:t>
                      </a:r>
                      <a:endParaRPr lang="en-US" dirty="0">
                        <a:effectLst/>
                        <a:latin typeface="Arial"/>
                      </a:endParaRPr>
                    </a:p>
                  </a:txBody>
                  <a:tcPr marL="7620" marR="7620" marT="7620" anchor="ctr">
                    <a:lnL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56685471"/>
                  </a:ext>
                </a:extLst>
              </a:tr>
              <a:tr h="900143"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Около 400 зарегистрированных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глэмпингов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в России на 2023 год. Если мы 401-ые, то оборот составит 180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млн.руб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/год</a:t>
                      </a:r>
                    </a:p>
                  </a:txBody>
                  <a:tcPr marL="7620" marR="7620" marT="7620" anchor="ctr">
                    <a:lnL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5000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руб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*12чел*365 дней=21900000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руб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/год </a:t>
                      </a:r>
                      <a:endParaRPr lang="ru-RU" dirty="0">
                        <a:effectLst/>
                        <a:latin typeface="Arial"/>
                      </a:endParaRPr>
                    </a:p>
                  </a:txBody>
                  <a:tcPr marL="7620" marR="7620" marT="7620" anchor="ctr">
                    <a:lnL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63493825"/>
                  </a:ext>
                </a:extLst>
              </a:tr>
            </a:tbl>
          </a:graphicData>
        </a:graphic>
      </p:graphicFrame>
      <p:sp>
        <p:nvSpPr>
          <p:cNvPr id="7" name="Rectangle 2">
            <a:extLst>
              <a:ext uri="{FF2B5EF4-FFF2-40B4-BE49-F238E27FC236}">
                <a16:creationId xmlns:a16="http://schemas.microsoft.com/office/drawing/2014/main" id="{8740D8CE-235E-4C62-8930-A828523776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12958" y="2947988"/>
            <a:ext cx="162010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EDC6DEB7-FF3E-4C94-9165-C80A9A0905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55266" y="2685187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4241A36-7E16-4A6B-A37E-6EC28DA796D6}"/>
              </a:ext>
            </a:extLst>
          </p:cNvPr>
          <p:cNvSpPr txBox="1"/>
          <p:nvPr/>
        </p:nvSpPr>
        <p:spPr>
          <a:xfrm>
            <a:off x="8229600" y="2563318"/>
            <a:ext cx="362639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ТАМ внутренний туризм в России 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SAM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рынок туризма в России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SOM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сколько можно заработать на туризме.</a:t>
            </a:r>
          </a:p>
        </p:txBody>
      </p:sp>
      <p:sp>
        <p:nvSpPr>
          <p:cNvPr id="10" name="Овал 9">
            <a:extLst>
              <a:ext uri="{FF2B5EF4-FFF2-40B4-BE49-F238E27FC236}">
                <a16:creationId xmlns:a16="http://schemas.microsoft.com/office/drawing/2014/main" id="{D7B7154C-64DD-494E-9C62-6AB61841C5F3}"/>
              </a:ext>
            </a:extLst>
          </p:cNvPr>
          <p:cNvSpPr/>
          <p:nvPr/>
        </p:nvSpPr>
        <p:spPr>
          <a:xfrm>
            <a:off x="8323118" y="3667988"/>
            <a:ext cx="3366654" cy="3135411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Овал 10">
            <a:extLst>
              <a:ext uri="{FF2B5EF4-FFF2-40B4-BE49-F238E27FC236}">
                <a16:creationId xmlns:a16="http://schemas.microsoft.com/office/drawing/2014/main" id="{3DD5EC3A-3F2B-4F85-A4CE-306B65B00BC9}"/>
              </a:ext>
            </a:extLst>
          </p:cNvPr>
          <p:cNvSpPr/>
          <p:nvPr/>
        </p:nvSpPr>
        <p:spPr>
          <a:xfrm>
            <a:off x="8662992" y="4152289"/>
            <a:ext cx="2686907" cy="2651110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Овал 11">
            <a:extLst>
              <a:ext uri="{FF2B5EF4-FFF2-40B4-BE49-F238E27FC236}">
                <a16:creationId xmlns:a16="http://schemas.microsoft.com/office/drawing/2014/main" id="{F5B217E0-830A-448F-BB9C-AC32841A2986}"/>
              </a:ext>
            </a:extLst>
          </p:cNvPr>
          <p:cNvSpPr/>
          <p:nvPr/>
        </p:nvSpPr>
        <p:spPr>
          <a:xfrm>
            <a:off x="8901748" y="4793673"/>
            <a:ext cx="2282098" cy="2009726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AE305FC-5904-4263-AAC2-BF284D179669}"/>
              </a:ext>
            </a:extLst>
          </p:cNvPr>
          <p:cNvSpPr txBox="1"/>
          <p:nvPr/>
        </p:nvSpPr>
        <p:spPr>
          <a:xfrm>
            <a:off x="9551881" y="3687756"/>
            <a:ext cx="264011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435 млрд руб. </a:t>
            </a:r>
          </a:p>
          <a:p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там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9C9BE5F-F00D-4D51-BBFC-BF1682253363}"/>
              </a:ext>
            </a:extLst>
          </p:cNvPr>
          <p:cNvSpPr txBox="1"/>
          <p:nvPr/>
        </p:nvSpPr>
        <p:spPr>
          <a:xfrm>
            <a:off x="9517838" y="4332008"/>
            <a:ext cx="19047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8,78 млрд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руб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en-U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sam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6781AB7-3998-4773-B767-3759BCDD8AD9}"/>
              </a:ext>
            </a:extLst>
          </p:cNvPr>
          <p:cNvSpPr txBox="1"/>
          <p:nvPr/>
        </p:nvSpPr>
        <p:spPr>
          <a:xfrm>
            <a:off x="9487589" y="6116456"/>
            <a:ext cx="23721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219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млн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руб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en-U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som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47256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F15C91A-2641-49FF-A305-41D210E54C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0" i="0" u="none" strike="noStrike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издержек и бизнес-модель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97D70266-10B9-4935-9711-76230DD2D89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03357950"/>
              </p:ext>
            </p:extLst>
          </p:nvPr>
        </p:nvGraphicFramePr>
        <p:xfrm>
          <a:off x="1438793" y="2341953"/>
          <a:ext cx="9314414" cy="4485567"/>
        </p:xfrm>
        <a:graphic>
          <a:graphicData uri="http://schemas.openxmlformats.org/drawingml/2006/table">
            <a:tbl>
              <a:tblPr/>
              <a:tblGrid>
                <a:gridCol w="3999468">
                  <a:extLst>
                    <a:ext uri="{9D8B030D-6E8A-4147-A177-3AD203B41FA5}">
                      <a16:colId xmlns:a16="http://schemas.microsoft.com/office/drawing/2014/main" val="1179652063"/>
                    </a:ext>
                  </a:extLst>
                </a:gridCol>
                <a:gridCol w="5314946">
                  <a:extLst>
                    <a:ext uri="{9D8B030D-6E8A-4147-A177-3AD203B41FA5}">
                      <a16:colId xmlns:a16="http://schemas.microsoft.com/office/drawing/2014/main" val="2632895496"/>
                    </a:ext>
                  </a:extLst>
                </a:gridCol>
              </a:tblGrid>
              <a:tr h="283248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Кто ваш клиент? (кто платит?)</a:t>
                      </a:r>
                      <a:endParaRPr lang="ru-RU" sz="1600">
                        <a:effectLst/>
                      </a:endParaRPr>
                    </a:p>
                  </a:txBody>
                  <a:tcPr marL="69249" marR="69249" marT="34625" marB="34625">
                    <a:lnL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600" dirty="0">
                          <a:effectLst/>
                        </a:rPr>
                        <a:t> 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Туристы, люди интересующиеся аномальными явлениями, семьи с детьми и с животными.</a:t>
                      </a:r>
                    </a:p>
                  </a:txBody>
                  <a:tcPr marL="69249" marR="69249" marT="34625" marB="34625">
                    <a:lnL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78943995"/>
                  </a:ext>
                </a:extLst>
              </a:tr>
              <a:tr h="914857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Ключевые виды деятельности</a:t>
                      </a:r>
                      <a:b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(На чем именно и как проект будет зарабатывать - продажи, лицензирование, аренда, показ рекламы, комиссия и т.д.)</a:t>
                      </a:r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</a:p>
                  </a:txBody>
                  <a:tcPr marL="69249" marR="69249" marT="34625" marB="34625">
                    <a:lnL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глэмпинг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продажа сувениров</a:t>
                      </a:r>
                    </a:p>
                  </a:txBody>
                  <a:tcPr marL="69249" marR="69249" marT="34625" marB="34625">
                    <a:lnL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58093296"/>
                  </a:ext>
                </a:extLst>
              </a:tr>
              <a:tr h="1606842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Структура издержек, из которой складывается себестоимость вашего решения</a:t>
                      </a:r>
                      <a:endParaRPr lang="ru-RU" sz="1600" dirty="0">
                        <a:effectLst/>
                      </a:endParaRPr>
                    </a:p>
                  </a:txBody>
                  <a:tcPr marL="69249" marR="69249" marT="34625" marB="34625">
                    <a:lnL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 fontAlgn="t">
                        <a:buFont typeface="Arial" panose="020B0604020202020204" pitchFamily="34" charset="0"/>
                        <a:buChar char="•"/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заработанная плата сотрудников;</a:t>
                      </a:r>
                    </a:p>
                    <a:p>
                      <a:pPr marL="285750" indent="-285750" fontAlgn="t">
                        <a:buFont typeface="Arial" panose="020B0604020202020204" pitchFamily="34" charset="0"/>
                        <a:buChar char="•"/>
                      </a:pP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стоимость сырья и требуемых для выпуска продукта материалов;</a:t>
                      </a:r>
                    </a:p>
                    <a:p>
                      <a:pPr marL="285750" indent="-285750" fontAlgn="t">
                        <a:buFont typeface="Arial" panose="020B0604020202020204" pitchFamily="34" charset="0"/>
                        <a:buChar char="•"/>
                      </a:pP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траты на эксплуатацию и содержание необходимой техники и домов;</a:t>
                      </a:r>
                    </a:p>
                    <a:p>
                      <a:pPr marL="285750" indent="-285750" fontAlgn="t">
                        <a:buFont typeface="Arial" panose="020B0604020202020204" pitchFamily="34" charset="0"/>
                        <a:buChar char="•"/>
                      </a:pP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расходы на топливо, электричество и водоснабжение.</a:t>
                      </a:r>
                    </a:p>
                    <a:p>
                      <a:b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endParaRPr lang="ru-RU" sz="14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49" marR="69249" marT="34625" marB="34625">
                    <a:lnL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96968049"/>
                  </a:ext>
                </a:extLst>
              </a:tr>
              <a:tr h="1265661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Как вы будете продавать свой продукт/услугу потребителям? </a:t>
                      </a:r>
                      <a:endParaRPr lang="ru-RU" sz="1600" dirty="0">
                        <a:effectLst/>
                      </a:endParaRPr>
                    </a:p>
                    <a:p>
                      <a:pPr rtl="0" fontAlgn="t">
                        <a:spcBef>
                          <a:spcPts val="1600"/>
                        </a:spcBef>
                        <a:spcAft>
                          <a:spcPts val="0"/>
                        </a:spcAft>
                      </a:pPr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Бизнес модель (B2B, B2C, B2G)</a:t>
                      </a:r>
                      <a:endParaRPr lang="ru-RU" sz="1600" dirty="0">
                        <a:effectLst/>
                      </a:endParaRPr>
                    </a:p>
                    <a:p>
                      <a:pPr rtl="0" fontAlgn="t">
                        <a:spcBef>
                          <a:spcPts val="1600"/>
                        </a:spcBef>
                        <a:spcAft>
                          <a:spcPts val="0"/>
                        </a:spcAft>
                      </a:pPr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Каналы сбыта и распространения, маркетинг</a:t>
                      </a:r>
                      <a:endParaRPr lang="ru-RU" sz="1600" dirty="0">
                        <a:effectLst/>
                      </a:endParaRPr>
                    </a:p>
                  </a:txBody>
                  <a:tcPr marL="69249" marR="69249" marT="34625" marB="34625">
                    <a:lnL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Бизнес модели 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B2C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285750" marR="0" lvl="0" indent="-28575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Интернет реклама </a:t>
                      </a:r>
                    </a:p>
                    <a:p>
                      <a:pPr marL="285750" marR="0" lvl="0" indent="-28575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Сайты для туристов</a:t>
                      </a:r>
                    </a:p>
                    <a:p>
                      <a:pPr fontAlgn="t"/>
                      <a:endParaRPr lang="ru-RU" sz="1600" dirty="0">
                        <a:effectLst/>
                      </a:endParaRPr>
                    </a:p>
                  </a:txBody>
                  <a:tcPr marL="69249" marR="69249" marT="34625" marB="34625">
                    <a:lnL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3871860"/>
                  </a:ext>
                </a:extLst>
              </a:tr>
            </a:tbl>
          </a:graphicData>
        </a:graphic>
      </p:graphicFrame>
      <p:sp>
        <p:nvSpPr>
          <p:cNvPr id="5" name="Rectangle 1">
            <a:extLst>
              <a:ext uri="{FF2B5EF4-FFF2-40B4-BE49-F238E27FC236}">
                <a16:creationId xmlns:a16="http://schemas.microsoft.com/office/drawing/2014/main" id="{24684590-B46E-408E-8016-6D6CDA6C06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392537"/>
            <a:ext cx="18677574" cy="542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39024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942D627-03B1-4740-8229-8D56583C81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Экономические расчеты</a:t>
            </a:r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06D9CA00-F145-459F-ACAA-E438E7F0B0B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41644434"/>
              </p:ext>
            </p:extLst>
          </p:nvPr>
        </p:nvGraphicFramePr>
        <p:xfrm>
          <a:off x="994788" y="2445466"/>
          <a:ext cx="5215093" cy="394528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266894">
                  <a:extLst>
                    <a:ext uri="{9D8B030D-6E8A-4147-A177-3AD203B41FA5}">
                      <a16:colId xmlns:a16="http://schemas.microsoft.com/office/drawing/2014/main" val="614067069"/>
                    </a:ext>
                  </a:extLst>
                </a:gridCol>
                <a:gridCol w="948199">
                  <a:extLst>
                    <a:ext uri="{9D8B030D-6E8A-4147-A177-3AD203B41FA5}">
                      <a16:colId xmlns:a16="http://schemas.microsoft.com/office/drawing/2014/main" val="3005941446"/>
                    </a:ext>
                  </a:extLst>
                </a:gridCol>
              </a:tblGrid>
              <a:tr h="428835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дома с теплым стеклом на 2 человека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1 000 000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186729879"/>
                  </a:ext>
                </a:extLst>
              </a:tr>
              <a:tr h="228712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телескоп 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50 000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940359079"/>
                  </a:ext>
                </a:extLst>
              </a:tr>
              <a:tr h="428835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покупка земли 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3 000 000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000750122"/>
                  </a:ext>
                </a:extLst>
              </a:tr>
              <a:tr h="428835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Кафетерий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1 500 000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483327033"/>
                  </a:ext>
                </a:extLst>
              </a:tr>
              <a:tr h="428835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дома с теплым стеклом на 4 человека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2 000 000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718504227"/>
                  </a:ext>
                </a:extLst>
              </a:tr>
              <a:tr h="228712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сувениры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500 000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454134757"/>
                  </a:ext>
                </a:extLst>
              </a:tr>
              <a:tr h="228712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оборудование 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600 000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31620067"/>
                  </a:ext>
                </a:extLst>
              </a:tr>
              <a:tr h="428835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принадлежности для проживания в домах 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200 000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907036241"/>
                  </a:ext>
                </a:extLst>
              </a:tr>
              <a:tr h="228712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кухонные принадлежности 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300 000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545419319"/>
                  </a:ext>
                </a:extLst>
              </a:tr>
              <a:tr h="228712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Электричество 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400 000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901962897"/>
                  </a:ext>
                </a:extLst>
              </a:tr>
              <a:tr h="228712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Водоснабжение 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600 000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963711078"/>
                  </a:ext>
                </a:extLst>
              </a:tr>
              <a:tr h="428835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Благоустройство территории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1 000 000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723669405"/>
                  </a:ext>
                </a:extLst>
              </a:tr>
            </a:tbl>
          </a:graphicData>
        </a:graphic>
      </p:graphicFrame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958DA2D7-F62E-4FBA-A520-30AF9374402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4587977"/>
              </p:ext>
            </p:extLst>
          </p:nvPr>
        </p:nvGraphicFramePr>
        <p:xfrm>
          <a:off x="6493398" y="4099237"/>
          <a:ext cx="5032061" cy="229151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568995">
                  <a:extLst>
                    <a:ext uri="{9D8B030D-6E8A-4147-A177-3AD203B41FA5}">
                      <a16:colId xmlns:a16="http://schemas.microsoft.com/office/drawing/2014/main" val="265249653"/>
                    </a:ext>
                  </a:extLst>
                </a:gridCol>
                <a:gridCol w="1463066">
                  <a:extLst>
                    <a:ext uri="{9D8B030D-6E8A-4147-A177-3AD203B41FA5}">
                      <a16:colId xmlns:a16="http://schemas.microsoft.com/office/drawing/2014/main" val="914773510"/>
                    </a:ext>
                  </a:extLst>
                </a:gridCol>
              </a:tblGrid>
              <a:tr h="636531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выручка с каждого номера в сутки 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5000 руб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95410236"/>
                  </a:ext>
                </a:extLst>
              </a:tr>
              <a:tr h="339483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инвестиции 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 6 млн.руб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107558399"/>
                  </a:ext>
                </a:extLst>
              </a:tr>
              <a:tr h="339483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выручка в год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4.4 млн.руб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055713777"/>
                  </a:ext>
                </a:extLst>
              </a:tr>
              <a:tr h="636531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расходы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1.5 млн. руб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525028864"/>
                  </a:ext>
                </a:extLst>
              </a:tr>
              <a:tr h="339483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срок окупаемость 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 dirty="0">
                          <a:effectLst/>
                        </a:rPr>
                        <a:t>4 года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14745935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7097645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40D612-370A-4246-B1BB-8899B5B26D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Команда </a:t>
            </a: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BF0E713B-EA39-42B2-93C0-6AC4A62BEA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20665" y="2407021"/>
            <a:ext cx="2166329" cy="2818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66733D5-E978-4969-B1C2-04ED8DFDE473}"/>
              </a:ext>
            </a:extLst>
          </p:cNvPr>
          <p:cNvSpPr txBox="1"/>
          <p:nvPr/>
        </p:nvSpPr>
        <p:spPr>
          <a:xfrm>
            <a:off x="9724878" y="5225859"/>
            <a:ext cx="609432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Белобородова Христина</a:t>
            </a:r>
          </a:p>
          <a:p>
            <a:pPr marL="0" indent="0">
              <a:buNone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Игоревна 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(вебмастер)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102" name="Picture 6">
            <a:extLst>
              <a:ext uri="{FF2B5EF4-FFF2-40B4-BE49-F238E27FC236}">
                <a16:creationId xmlns:a16="http://schemas.microsoft.com/office/drawing/2014/main" id="{1DE6A820-F02D-4D68-AD2C-E8D77308A1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8549" y="2407021"/>
            <a:ext cx="2166329" cy="2818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2F6F6D29-F86B-48A0-BB1F-A47CE0D6011D}"/>
              </a:ext>
            </a:extLst>
          </p:cNvPr>
          <p:cNvSpPr txBox="1"/>
          <p:nvPr/>
        </p:nvSpPr>
        <p:spPr>
          <a:xfrm>
            <a:off x="7380516" y="5234697"/>
            <a:ext cx="234436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Сорокина Татьяна </a:t>
            </a:r>
          </a:p>
          <a:p>
            <a:pPr marL="0" indent="0">
              <a:buNone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Юрьевна 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(системщик)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104" name="Picture 8">
            <a:extLst>
              <a:ext uri="{FF2B5EF4-FFF2-40B4-BE49-F238E27FC236}">
                <a16:creationId xmlns:a16="http://schemas.microsoft.com/office/drawing/2014/main" id="{CA47CAEA-5CF4-45C1-A159-987814BE50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3137" y="2407021"/>
            <a:ext cx="2252977" cy="2827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11D77571-4FEC-4715-BEC7-7DACD02A61FB}"/>
              </a:ext>
            </a:extLst>
          </p:cNvPr>
          <p:cNvSpPr txBox="1"/>
          <p:nvPr/>
        </p:nvSpPr>
        <p:spPr>
          <a:xfrm>
            <a:off x="5123137" y="5311361"/>
            <a:ext cx="2252977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Ровенская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Виоллета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>
              <a:buNone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Владимировна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(контактер)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C9D8F61-A3F9-4056-9E43-5497832C559C}"/>
              </a:ext>
            </a:extLst>
          </p:cNvPr>
          <p:cNvSpPr txBox="1"/>
          <p:nvPr/>
        </p:nvSpPr>
        <p:spPr>
          <a:xfrm>
            <a:off x="3040995" y="5324152"/>
            <a:ext cx="205611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Деманова Карина </a:t>
            </a:r>
          </a:p>
          <a:p>
            <a:pPr marL="0" indent="0">
              <a:buNone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Эдуардовна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(рекламист)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B77C542-5143-458D-BEC5-0BFACFE16BC2}"/>
              </a:ext>
            </a:extLst>
          </p:cNvPr>
          <p:cNvSpPr txBox="1"/>
          <p:nvPr/>
        </p:nvSpPr>
        <p:spPr>
          <a:xfrm>
            <a:off x="373690" y="5767754"/>
            <a:ext cx="784586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Сивкова Татьяна </a:t>
            </a:r>
          </a:p>
          <a:p>
            <a:pPr marL="0" indent="0">
              <a:buNone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Николаевна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(руководитель)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4108" name="Picture 12">
            <a:extLst>
              <a:ext uri="{FF2B5EF4-FFF2-40B4-BE49-F238E27FC236}">
                <a16:creationId xmlns:a16="http://schemas.microsoft.com/office/drawing/2014/main" id="{00272584-FC1B-40F4-9C50-C1E45A9C11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289" y="2407021"/>
            <a:ext cx="2480166" cy="33707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2" name="Picture 16">
            <a:extLst>
              <a:ext uri="{FF2B5EF4-FFF2-40B4-BE49-F238E27FC236}">
                <a16:creationId xmlns:a16="http://schemas.microsoft.com/office/drawing/2014/main" id="{A928EDC3-16FD-4113-9CF8-D3694A5BD5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2868" y="2407021"/>
            <a:ext cx="2232376" cy="28404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7731670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40D612-370A-4246-B1BB-8899B5B26D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Контакты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969484" y="3536414"/>
            <a:ext cx="7072829" cy="2456762"/>
          </a:xfrm>
          <a:prstGeom prst="rect">
            <a:avLst/>
          </a:prstGeom>
          <a:solidFill>
            <a:srgbClr val="2E1044"/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Сайт</a:t>
            </a:r>
            <a:r>
              <a:rPr 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разработке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Телефон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</a:t>
            </a:r>
            <a:r>
              <a:rPr lang="en-US" u="sng" dirty="0">
                <a:uFill>
                  <a:solidFill>
                    <a:schemeClr val="bg1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+7 (919) 458 - 45-75</a:t>
            </a:r>
            <a:endParaRPr lang="ru-RU" u="sng" dirty="0">
              <a:uFill>
                <a:solidFill>
                  <a:schemeClr val="bg1"/>
                </a:solidFill>
              </a:u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Email             karina.demanova@yandex.ru    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731670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вет директоров">
  <a:themeElements>
    <a:clrScheme name="Совет директоров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Совет директоров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овет директоров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13464</TotalTime>
  <Words>1215</Words>
  <Application>Microsoft Office PowerPoint</Application>
  <PresentationFormat>Широкоэкранный</PresentationFormat>
  <Paragraphs>204</Paragraphs>
  <Slides>16</Slides>
  <Notes>2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2" baseType="lpstr">
      <vt:lpstr>Arial</vt:lpstr>
      <vt:lpstr>Calibri</vt:lpstr>
      <vt:lpstr>Century Gothic</vt:lpstr>
      <vt:lpstr>Times New Roman</vt:lpstr>
      <vt:lpstr>Wingdings 3</vt:lpstr>
      <vt:lpstr>Совет директоров</vt:lpstr>
      <vt:lpstr>Презентация PowerPoint</vt:lpstr>
      <vt:lpstr>Презентация PowerPoint</vt:lpstr>
      <vt:lpstr>М-зона</vt:lpstr>
      <vt:lpstr>Пользователь и его проблема</vt:lpstr>
      <vt:lpstr>Аналоги решения Глэмпинг «Холмистый» </vt:lpstr>
      <vt:lpstr> Глэмпинг «Ольховка Дачи» </vt:lpstr>
      <vt:lpstr>Презентация PowerPoint</vt:lpstr>
      <vt:lpstr>Результаты исследования: Прототип разработки</vt:lpstr>
      <vt:lpstr>Откройте для себя новые явления и впечатления </vt:lpstr>
      <vt:lpstr>Ключевые выводы из исследования</vt:lpstr>
      <vt:lpstr>Таблица учёта стейкхолдеров (заинтересованных сторон)</vt:lpstr>
      <vt:lpstr>Экономика проекта: Рынок  </vt:lpstr>
      <vt:lpstr>Структура издержек и бизнес-модель</vt:lpstr>
      <vt:lpstr>Экономические расчеты</vt:lpstr>
      <vt:lpstr>Команда </vt:lpstr>
      <vt:lpstr>Контакты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Молебка</dc:title>
  <dc:creator>Kirill Hairutdinov</dc:creator>
  <cp:lastModifiedBy>tanya.sorokina.0202@mail.ru</cp:lastModifiedBy>
  <cp:revision>138</cp:revision>
  <dcterms:created xsi:type="dcterms:W3CDTF">2023-10-15T08:22:38Z</dcterms:created>
  <dcterms:modified xsi:type="dcterms:W3CDTF">2023-12-06T16:15:22Z</dcterms:modified>
</cp:coreProperties>
</file>