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624" y="5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2474414"/>
            <a:ext cx="4353674" cy="186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300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Программный</a:t>
            </a:r>
            <a:r>
              <a:rPr lang="ru-RU" sz="2300" dirty="0">
                <a:solidFill>
                  <a:schemeClr val="tx1"/>
                </a:solidFill>
                <a:latin typeface="Montserrat" panose="00000500000000000000" pitchFamily="2" charset="-52"/>
              </a:rPr>
              <a:t> комплекс для анализа больших объемов геопространственных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2057"/>
            <a:ext cx="10515600" cy="69675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Montserrat" panose="00000500000000000000" pitchFamily="2" charset="-52"/>
              </a:rPr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948814"/>
            <a:ext cx="11267767" cy="5506065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t">
              <a:lnSpc>
                <a:spcPct val="110000"/>
              </a:lnSpc>
              <a:buNone/>
            </a:pPr>
            <a:r>
              <a:rPr lang="ru-RU" sz="1800" b="1" dirty="0">
                <a:latin typeface="Montserrat" panose="00000500000000000000" pitchFamily="2" charset="-52"/>
              </a:rPr>
              <a:t>Описание проекта</a:t>
            </a:r>
            <a:br>
              <a:rPr lang="en-US" sz="2000" b="1" dirty="0">
                <a:latin typeface="Montserrat" panose="00000500000000000000" pitchFamily="2" charset="-52"/>
              </a:rPr>
            </a:br>
            <a:br>
              <a:rPr lang="en-US" sz="1500" b="0" i="0" dirty="0"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effectLst/>
                <a:latin typeface="Montserrat" panose="00000500000000000000" pitchFamily="2" charset="-52"/>
              </a:rPr>
              <a:t>Проект направлен на создание программного комплекса для анализа больших объемов геопространственных данных, который будет использоваться для сбора, обработки и анализа информации из географических информационных систем (ГИС).</a:t>
            </a:r>
            <a:br>
              <a:rPr lang="en-US" sz="1500" b="0" i="0" dirty="0"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effectLst/>
                <a:latin typeface="Montserrat" panose="00000500000000000000" pitchFamily="2" charset="-52"/>
              </a:rPr>
              <a:t> </a:t>
            </a:r>
            <a:br>
              <a:rPr lang="ru-RU" sz="1500" b="0" i="0" dirty="0"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effectLst/>
                <a:latin typeface="Montserrat" panose="00000500000000000000" pitchFamily="2" charset="-52"/>
              </a:rPr>
              <a:t>Основной целью является разработка высокоэффективного инструмента, позволяющего пользователям извлекать полезные инсайты из сложных </a:t>
            </a:r>
            <a:r>
              <a:rPr lang="ru-RU" sz="1500" b="0" i="0" dirty="0" err="1">
                <a:effectLst/>
                <a:latin typeface="Montserrat" panose="00000500000000000000" pitchFamily="2" charset="-52"/>
              </a:rPr>
              <a:t>геоданных</a:t>
            </a:r>
            <a:r>
              <a:rPr lang="ru-RU" sz="1500" b="0" i="0" dirty="0">
                <a:effectLst/>
                <a:latin typeface="Montserrat" panose="00000500000000000000" pitchFamily="2" charset="-52"/>
              </a:rPr>
              <a:t>. </a:t>
            </a:r>
            <a:br>
              <a:rPr lang="en-US" sz="1500" b="0" i="0" dirty="0">
                <a:effectLst/>
                <a:latin typeface="Montserrat" panose="00000500000000000000" pitchFamily="2" charset="-52"/>
              </a:rPr>
            </a:br>
            <a:br>
              <a:rPr lang="ru-RU" sz="1500" b="0" i="0" dirty="0"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effectLst/>
                <a:latin typeface="Montserrat" panose="00000500000000000000" pitchFamily="2" charset="-52"/>
              </a:rPr>
              <a:t>Задачи проекта включают интеграцию различных источников данных, создание мощных алгоритмов для обработки и визуализации информации, а также обеспечение удобного интерфейса для пользователей. </a:t>
            </a:r>
            <a:endParaRPr lang="en-US" sz="1500" b="0" i="0" dirty="0">
              <a:effectLst/>
              <a:latin typeface="Montserrat" panose="00000500000000000000" pitchFamily="2" charset="-52"/>
            </a:endParaRPr>
          </a:p>
          <a:p>
            <a:pPr marL="0" marR="0" lvl="0" indent="0" algn="l" defTabSz="914400" rtl="0" eaLnBrk="1" fontAlgn="t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Техническое решение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:</a:t>
            </a:r>
            <a:b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b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  <a:sym typeface="Calibri"/>
              </a:rPr>
            </a:b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1)Сбор данных будет осуществляться через интеграцию с различными источниками данных, включая API ГИС и другие открытые источники, использование технологий Web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Scraping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для автоматического сбора данных из интернет-ресурсов. </a:t>
            </a: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t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2)Хранение данных - в реляционных базах данных (например,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PostgreSQL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) или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NoSQL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базах (например,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MongoDB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), анализ данных через применение алгоритмов машинного обучения (например, нейронные сети, случайные леса) для выявления скрытых зависимостей и тенденций</a:t>
            </a:r>
            <a:b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b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3)Для визуализации дан</a:t>
            </a:r>
            <a:r>
              <a:rPr lang="ru-RU" sz="1500" dirty="0" err="1">
                <a:latin typeface="Montserrat" panose="00000500000000000000" pitchFamily="2" charset="-52"/>
                <a:ea typeface="Calibri"/>
                <a:cs typeface="Calibri"/>
              </a:rPr>
              <a:t>ны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х будут использоваться библиотеки машинного обучения (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TensorFlow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,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Scikit-learn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), создание интерактивных карт и графиков с использованием библиотек визуализации (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Leaflet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, </a:t>
            </a:r>
            <a:r>
              <a:rPr kumimoji="0" lang="ru-RU" sz="1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Plotly</a:t>
            </a: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815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dirty="0">
                <a:latin typeface="Montserrat" panose="00000500000000000000" pitchFamily="2" charset="-52"/>
              </a:rPr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17523"/>
            <a:ext cx="10515600" cy="4859440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20000"/>
              </a:lnSpc>
            </a:pPr>
            <a:r>
              <a:rPr lang="ru-RU" sz="20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Ключевые потребители</a:t>
            </a:r>
            <a:r>
              <a:rPr lang="ru-RU" sz="20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: Государственные органы (градостроительство, экология, транспорт), компании в сфере недвижимости и девелопмента, сельское хозяйство, экологические и исследовательские организации, транспортные и логистические компании, образовательные учреждения. Целевая аудитория охватывает как корпоративных клиентов (B2B), так и частных лиц (B2C).</a:t>
            </a:r>
          </a:p>
          <a:p>
            <a:pPr algn="l">
              <a:lnSpc>
                <a:spcPct val="120000"/>
              </a:lnSpc>
            </a:pPr>
            <a:r>
              <a:rPr lang="ru-RU" sz="20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Объем рынка</a:t>
            </a:r>
            <a:r>
              <a:rPr lang="ru-RU" sz="20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: Обширный, охватывающий несколько секторов экономики с высокой потребностью в пространственном анализе и планировании. Потенциальный доход определяется количеством организаций и частных лиц в целевых сегментах, готовых платить за повышение эффективности работы и принятия решений с помощью AR/VR. </a:t>
            </a:r>
          </a:p>
          <a:p>
            <a:pPr algn="l">
              <a:lnSpc>
                <a:spcPct val="120000"/>
              </a:lnSpc>
            </a:pPr>
            <a:r>
              <a:rPr lang="ru-RU" sz="20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Маркетинговая стратегия:</a:t>
            </a:r>
            <a:r>
              <a:rPr lang="ru-RU" sz="20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 Многоканальный подход, включающий онлайн-маркетинг (таргетированная реклама в социальных сетях и контекстная реклама), участие в профильных конференциях и выставках, проведение вебинаров и обучающих курсов, прямые продажи и партнерские сети. Ключевым элементом будет демонстрация конкретных кейсов успешного применения программного обеспечения.</a:t>
            </a:r>
            <a:endParaRPr lang="ru-RU" sz="15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3448</TotalTime>
  <Words>366</Words>
  <Application>Microsoft Office PowerPoint</Application>
  <PresentationFormat>Широкоэкранный</PresentationFormat>
  <Paragraphs>12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47</cp:revision>
  <dcterms:modified xsi:type="dcterms:W3CDTF">2024-11-23T00:43:16Z</dcterms:modified>
</cp:coreProperties>
</file>