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59" r:id="rId2"/>
  </p:sldMasterIdLst>
  <p:notesMasterIdLst>
    <p:notesMasterId r:id="rId17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71" r:id="rId12"/>
    <p:sldId id="267" r:id="rId13"/>
    <p:sldId id="268" r:id="rId14"/>
    <p:sldId id="269" r:id="rId15"/>
    <p:sldId id="270" r:id="rId16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18"/>
      <p:bold r:id="rId19"/>
      <p:italic r:id="rId20"/>
      <p:boldItalic r:id="rId21"/>
    </p:embeddedFont>
    <p:embeddedFont>
      <p:font typeface="Century Gothic" panose="020B0502020202020204" pitchFamily="34" charset="0"/>
      <p:regular r:id="rId22"/>
      <p:bold r:id="rId23"/>
      <p:italic r:id="rId24"/>
      <p:boldItalic r:id="rId25"/>
    </p:embeddedFont>
    <p:embeddedFont>
      <p:font typeface="Raleway" panose="020B0604020202020204" charset="-52"/>
      <p:regular r:id="rId26"/>
      <p:bold r:id="rId27"/>
      <p:italic r:id="rId28"/>
      <p:boldItalic r:id="rId29"/>
    </p:embeddedFont>
    <p:embeddedFont>
      <p:font typeface="Helvetica Neue" panose="020B0604020202020204" charset="0"/>
      <p:regular r:id="rId30"/>
      <p:bold r:id="rId31"/>
      <p:italic r:id="rId32"/>
      <p:boldItalic r:id="rId33"/>
    </p:embeddedFont>
    <p:embeddedFont>
      <p:font typeface="Raleway SemiBold" panose="020B0604020202020204" charset="-52"/>
      <p:regular r:id="rId34"/>
      <p:bold r:id="rId35"/>
      <p:italic r:id="rId36"/>
      <p:boldItalic r:id="rId3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9" roundtripDataSignature="AMtx7mgQeFmepUkofMm6OWlXfMYPX3sSk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AC2A2B2-FF53-4881-AF4C-309CEBE093C4}">
  <a:tblStyle styleId="{6AC2A2B2-FF53-4881-AF4C-309CEBE093C4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651" autoAdjust="0"/>
    <p:restoredTop sz="94660"/>
  </p:normalViewPr>
  <p:slideViewPr>
    <p:cSldViewPr snapToGrid="0">
      <p:cViewPr>
        <p:scale>
          <a:sx n="125" d="100"/>
          <a:sy n="125" d="100"/>
        </p:scale>
        <p:origin x="1422" y="42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9" Type="http://customschemas.google.com/relationships/presentationmetadata" Target="metadata"/><Relationship Id="rId3" Type="http://schemas.openxmlformats.org/officeDocument/2006/relationships/slide" Target="slides/slide1.xml"/><Relationship Id="rId21" Type="http://schemas.openxmlformats.org/officeDocument/2006/relationships/font" Target="fonts/font4.fntdata"/><Relationship Id="rId34" Type="http://schemas.openxmlformats.org/officeDocument/2006/relationships/font" Target="fonts/font17.fntdata"/><Relationship Id="rId42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33" Type="http://schemas.openxmlformats.org/officeDocument/2006/relationships/font" Target="fonts/font16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font" Target="fonts/font3.fntdata"/><Relationship Id="rId29" Type="http://schemas.openxmlformats.org/officeDocument/2006/relationships/font" Target="fonts/font12.fntdata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7.fntdata"/><Relationship Id="rId32" Type="http://schemas.openxmlformats.org/officeDocument/2006/relationships/font" Target="fonts/font15.fntdata"/><Relationship Id="rId37" Type="http://schemas.openxmlformats.org/officeDocument/2006/relationships/font" Target="fonts/font20.fntdata"/><Relationship Id="rId40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6.fntdata"/><Relationship Id="rId28" Type="http://schemas.openxmlformats.org/officeDocument/2006/relationships/font" Target="fonts/font11.fntdata"/><Relationship Id="rId36" Type="http://schemas.openxmlformats.org/officeDocument/2006/relationships/font" Target="fonts/font19.fntdata"/><Relationship Id="rId10" Type="http://schemas.openxmlformats.org/officeDocument/2006/relationships/slide" Target="slides/slide8.xml"/><Relationship Id="rId19" Type="http://schemas.openxmlformats.org/officeDocument/2006/relationships/font" Target="fonts/font2.fntdata"/><Relationship Id="rId31" Type="http://schemas.openxmlformats.org/officeDocument/2006/relationships/font" Target="fonts/font14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font" Target="fonts/font13.fntdata"/><Relationship Id="rId35" Type="http://schemas.openxmlformats.org/officeDocument/2006/relationships/font" Target="fonts/font18.fntdata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2" name="Google Shape;10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9" name="Google Shape;11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9" name="Google Shape;13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6" name="Google Shape;15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71" name="Google Shape;17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6" name="Google Shape;186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96" name="Google Shape;196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04" name="Google Shape;204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17" name="Google Shape;217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31" name="Google Shape;231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04603513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1" name="Google Shape;261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3" name="Google Shape;273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90" name="Google Shape;290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06" name="Google Shape;306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7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11" name="Google Shape;11;p17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20"/>
          <p:cNvSpPr txBox="1">
            <a:spLocks noGrp="1"/>
          </p:cNvSpPr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0"/>
          <p:cNvSpPr txBox="1">
            <a:spLocks noGrp="1"/>
          </p:cNvSpPr>
          <p:nvPr>
            <p:ph type="body" idx="1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1"/>
          <p:cNvSpPr txBox="1">
            <a:spLocks noGrp="1"/>
          </p:cNvSpPr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7" name="Google Shape;17;p21"/>
          <p:cNvSpPr txBox="1">
            <a:spLocks noGrp="1"/>
          </p:cNvSpPr>
          <p:nvPr>
            <p:ph type="subTitle" idx="1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>
            <a:endParaRPr/>
          </a:p>
        </p:txBody>
      </p:sp>
      <p:sp>
        <p:nvSpPr>
          <p:cNvPr id="18" name="Google Shape;18;p21"/>
          <p:cNvSpPr txBox="1">
            <a:spLocks noGrp="1"/>
          </p:cNvSpPr>
          <p:nvPr>
            <p:ph type="sldNum" idx="12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21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аш макет 1">
  <p:cSld name="CUSTOM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22"/>
          <p:cNvSpPr txBox="1">
            <a:spLocks noGrp="1"/>
          </p:cNvSpPr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22" name="Google Shape;22;p22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22"/>
          <p:cNvSpPr txBox="1">
            <a:spLocks noGrp="1"/>
          </p:cNvSpPr>
          <p:nvPr>
            <p:ph type="title" idx="2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sz="2200" b="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23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1_Title and bod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25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25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1" name="Google Shape;31;p25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32" name="Google Shape;32;p25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">
  <p:cSld name="1_Title and body 2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26"/>
          <p:cNvPicPr preferRelativeResize="0"/>
          <p:nvPr/>
        </p:nvPicPr>
        <p:blipFill rotWithShape="1">
          <a:blip r:embed="rId2">
            <a:alphaModFix/>
          </a:blip>
          <a:srcRect t="1753" r="2181" b="4320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26"/>
          <p:cNvPicPr preferRelativeResize="0"/>
          <p:nvPr/>
        </p:nvPicPr>
        <p:blipFill rotWithShape="1">
          <a:blip r:embed="rId3">
            <a:alphaModFix amt="32000"/>
          </a:blip>
          <a:srcRect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26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26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8" name="Google Shape;38;p26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39" name="Google Shape;39;p26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2">
  <p:cSld name="1_Title and body 3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2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27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27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4" name="Google Shape;44;p27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45" name="Google Shape;45;p27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2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49" name="Google Shape;49;p28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50" name="Google Shape;50;p2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51" name="Google Shape;51;p28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Название раздела 1">
  <p:cSld name="SECTION_HEADER_1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9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58" name="Google Shape;58;p19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29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61" name="Google Shape;61;p29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62" name="Google Shape;62;p2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0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5" name="Google Shape;65;p3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3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3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9" name="Google Shape;69;p3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3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3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3" name="Google Shape;73;p32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4" name="Google Shape;74;p3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3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3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4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80" name="Google Shape;80;p34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81" name="Google Shape;81;p3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35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84" name="Google Shape;84;p3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3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36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8" name="Google Shape;88;p36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9" name="Google Shape;89;p36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0" name="Google Shape;90;p3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37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93" name="Google Shape;93;p3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8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38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7" name="Google Shape;97;p3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3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2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sz="2700" b="1" i="0" u="none" strike="noStrike" cap="non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8" name="Google Shape;8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4" name="Google Shape;54;p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5" name="Google Shape;55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t.me/rricinka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27.jpg"/><Relationship Id="rId4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"/>
          <p:cNvSpPr txBox="1">
            <a:spLocks noGrp="1"/>
          </p:cNvSpPr>
          <p:nvPr>
            <p:ph type="title"/>
          </p:nvPr>
        </p:nvSpPr>
        <p:spPr>
          <a:xfrm>
            <a:off x="1456875" y="1257875"/>
            <a:ext cx="3655500" cy="66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-RU" sz="3100" dirty="0" err="1">
                <a:solidFill>
                  <a:schemeClr val="dk1"/>
                </a:solidFill>
              </a:rPr>
              <a:t>TomClo</a:t>
            </a:r>
            <a:endParaRPr sz="3100" dirty="0"/>
          </a:p>
        </p:txBody>
      </p:sp>
      <p:pic>
        <p:nvPicPr>
          <p:cNvPr id="105" name="Google Shape;105;p1"/>
          <p:cNvPicPr preferRelativeResize="0"/>
          <p:nvPr/>
        </p:nvPicPr>
        <p:blipFill rotWithShape="1">
          <a:blip r:embed="rId3">
            <a:alphaModFix/>
          </a:blip>
          <a:srcRect l="48519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1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1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1"/>
          <p:cNvSpPr/>
          <p:nvPr/>
        </p:nvSpPr>
        <p:spPr>
          <a:xfrm rot="10800000" flipH="1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1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0" name="Google Shape;110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744711" y="363837"/>
            <a:ext cx="1086643" cy="3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3" name="Google Shape;113;p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-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4" name="Google Shape;114;p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82848" y="3792772"/>
            <a:ext cx="1876996" cy="1209783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1"/>
          <p:cNvSpPr txBox="1"/>
          <p:nvPr/>
        </p:nvSpPr>
        <p:spPr>
          <a:xfrm>
            <a:off x="1526944" y="1762221"/>
            <a:ext cx="1441544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0" i="0" u="none" strike="noStrike" cap="none" dirty="0">
                <a:solidFill>
                  <a:srgbClr val="00000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бренд одежды</a:t>
            </a:r>
            <a:endParaRPr sz="1400" b="0" i="0" u="none" strike="noStrike" cap="none" dirty="0">
              <a:solidFill>
                <a:srgbClr val="000000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116" name="Google Shape;116;p1"/>
          <p:cNvSpPr txBox="1"/>
          <p:nvPr/>
        </p:nvSpPr>
        <p:spPr>
          <a:xfrm>
            <a:off x="546811" y="3419875"/>
            <a:ext cx="4621679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0" i="0" u="none" strike="noStrike" cap="none">
                <a:solidFill>
                  <a:srgbClr val="00000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Лапицкая Валерия, технолого-экономический факультет, ТГПУ.2023.065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p2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3" name="Google Shape;123;p2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4" name="Google Shape;124;p2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6" name="Google Shape;126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2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9" name="Google Shape;129;p2"/>
          <p:cNvSpPr txBox="1"/>
          <p:nvPr/>
        </p:nvSpPr>
        <p:spPr>
          <a:xfrm>
            <a:off x="-240636" y="1891712"/>
            <a:ext cx="6981786" cy="2092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60960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0" i="0" u="none" strike="noStrike" cap="none" dirty="0">
                <a:solidFill>
                  <a:srgbClr val="132C4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	</a:t>
            </a:r>
            <a:r>
              <a:rPr lang="ru-RU" sz="1400" b="0" i="0" u="none" strike="noStrike" cap="none" dirty="0">
                <a:solidFill>
                  <a:srgbClr val="132C4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Одежда — это не только способ выразить свою индивидуальность, но и отразить свою приверженность и привязанность к месту, которое вас вдохновляет. В этом духе родился наш бренд одежды </a:t>
            </a:r>
            <a:r>
              <a:rPr lang="ru-RU" sz="1400" b="0" i="0" u="none" strike="noStrike" cap="none" dirty="0" err="1" smtClean="0">
                <a:solidFill>
                  <a:srgbClr val="132C4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TomClo</a:t>
            </a:r>
            <a:r>
              <a:rPr lang="ru-RU" sz="1400" b="0" i="0" u="none" strike="noStrike" cap="none" dirty="0" smtClean="0">
                <a:solidFill>
                  <a:srgbClr val="132C4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.</a:t>
            </a:r>
            <a:endParaRPr dirty="0"/>
          </a:p>
          <a:p>
            <a:pPr marL="60960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 dirty="0">
              <a:solidFill>
                <a:srgbClr val="132C40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marL="60960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0" i="0" u="none" strike="noStrike" cap="none" dirty="0">
                <a:solidFill>
                  <a:srgbClr val="132C4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	Из-за усиления роли информации произойдет следующая трансформация экосистемы моды, что приведет к появлению рынка гибридного модного продукта </a:t>
            </a:r>
            <a:r>
              <a:rPr lang="ru-RU" sz="1400" b="0" i="0" u="none" strike="noStrike" cap="none" dirty="0" smtClean="0">
                <a:solidFill>
                  <a:srgbClr val="132C4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WEARNET.</a:t>
            </a:r>
            <a:endParaRPr sz="1400" b="0" i="0" u="none" strike="noStrike" cap="none" dirty="0">
              <a:solidFill>
                <a:srgbClr val="132C40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marL="60960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0" i="0" u="none" strike="noStrike" cap="none" dirty="0">
                <a:solidFill>
                  <a:srgbClr val="132C4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	</a:t>
            </a:r>
            <a:endParaRPr sz="1400" b="0" i="0" u="none" strike="noStrike" cap="none" dirty="0">
              <a:solidFill>
                <a:srgbClr val="132C40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marL="60960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0" i="0" u="none" strike="noStrike" cap="none" dirty="0">
                <a:solidFill>
                  <a:srgbClr val="132C4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	Мы смогли разработать одежду, которая несёт в себе </a:t>
            </a:r>
            <a:r>
              <a:rPr lang="ru-RU" sz="1400" b="0" i="0" u="none" strike="noStrike" cap="none" dirty="0" smtClean="0">
                <a:solidFill>
                  <a:srgbClr val="132C4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информацию.</a:t>
            </a:r>
            <a:endParaRPr sz="1400" b="0" i="0" u="none" strike="noStrike" cap="none" dirty="0">
              <a:solidFill>
                <a:srgbClr val="132C40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130" name="Google Shape;130;p2"/>
          <p:cNvSpPr txBox="1"/>
          <p:nvPr/>
        </p:nvSpPr>
        <p:spPr>
          <a:xfrm>
            <a:off x="532950" y="91517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ru-RU" sz="3000" b="0" i="0" u="none" strike="noStrike" cap="non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sz="3000" b="0" i="0" u="none" strike="noStrike" cap="non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1" name="Google Shape;131;p2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2" name="Google Shape;132;p2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3" name="Google Shape;133;p2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4" name="Google Shape;134;p2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3"/>
          <p:cNvSpPr txBox="1">
            <a:spLocks noGrp="1"/>
          </p:cNvSpPr>
          <p:nvPr>
            <p:ph type="title"/>
          </p:nvPr>
        </p:nvSpPr>
        <p:spPr>
          <a:xfrm>
            <a:off x="456817" y="1400982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42" name="Google Shape;142;p3"/>
          <p:cNvSpPr txBox="1">
            <a:spLocks noGrp="1"/>
          </p:cNvSpPr>
          <p:nvPr>
            <p:ph type="body" idx="1"/>
          </p:nvPr>
        </p:nvSpPr>
        <p:spPr>
          <a:xfrm>
            <a:off x="291165" y="2395046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311150" lvl="0" indent="-171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-RU" sz="1400" dirty="0">
                <a:solidFill>
                  <a:srgbClr val="132C40"/>
                </a:solidFill>
              </a:rPr>
              <a:t>Нашей целевой аудиторией являются учащиеся колледжей и </a:t>
            </a:r>
            <a:r>
              <a:rPr lang="ru-RU" sz="1400" dirty="0" smtClean="0">
                <a:solidFill>
                  <a:srgbClr val="132C40"/>
                </a:solidFill>
              </a:rPr>
              <a:t>ВУЗов</a:t>
            </a:r>
            <a:r>
              <a:rPr lang="en-US" sz="1400" dirty="0" smtClean="0">
                <a:solidFill>
                  <a:srgbClr val="132C40"/>
                </a:solidFill>
              </a:rPr>
              <a:t>;</a:t>
            </a:r>
            <a:endParaRPr sz="1400" dirty="0"/>
          </a:p>
          <a:p>
            <a:pPr marL="311150" lvl="0" indent="-171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-RU" sz="1400" dirty="0">
                <a:solidFill>
                  <a:srgbClr val="132C40"/>
                </a:solidFill>
              </a:rPr>
              <a:t>Возраст целевой аудитории: 15-24 </a:t>
            </a:r>
            <a:r>
              <a:rPr lang="ru-RU" sz="1400" dirty="0" smtClean="0">
                <a:solidFill>
                  <a:srgbClr val="132C40"/>
                </a:solidFill>
              </a:rPr>
              <a:t>года</a:t>
            </a:r>
            <a:r>
              <a:rPr lang="en-US" sz="1400" dirty="0" smtClean="0">
                <a:solidFill>
                  <a:srgbClr val="132C40"/>
                </a:solidFill>
              </a:rPr>
              <a:t>;</a:t>
            </a:r>
            <a:endParaRPr sz="1400" dirty="0"/>
          </a:p>
          <a:p>
            <a:pPr marL="311150" lvl="0" indent="-171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-RU" sz="1400" dirty="0">
                <a:solidFill>
                  <a:srgbClr val="132C40"/>
                </a:solidFill>
              </a:rPr>
              <a:t>Проведено 100 глубинных </a:t>
            </a:r>
            <a:r>
              <a:rPr lang="ru-RU" sz="1400" dirty="0" smtClean="0">
                <a:solidFill>
                  <a:srgbClr val="132C40"/>
                </a:solidFill>
              </a:rPr>
              <a:t>интервью</a:t>
            </a:r>
            <a:r>
              <a:rPr lang="ru-RU" sz="1400" dirty="0">
                <a:solidFill>
                  <a:srgbClr val="132C40"/>
                </a:solidFill>
              </a:rPr>
              <a:t>.</a:t>
            </a:r>
            <a:endParaRPr sz="1400" dirty="0">
              <a:solidFill>
                <a:srgbClr val="132C40"/>
              </a:solidFill>
            </a:endParaRPr>
          </a:p>
          <a:p>
            <a:pPr marL="1016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-RU" sz="1300" dirty="0">
                <a:solidFill>
                  <a:srgbClr val="132C40"/>
                </a:solidFill>
              </a:rPr>
              <a:t> </a:t>
            </a:r>
            <a:endParaRPr dirty="0"/>
          </a:p>
          <a:p>
            <a:pPr marL="1016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300" dirty="0">
              <a:solidFill>
                <a:srgbClr val="132C40"/>
              </a:solidFill>
            </a:endParaRPr>
          </a:p>
          <a:p>
            <a:pPr marL="1016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300" dirty="0">
              <a:solidFill>
                <a:srgbClr val="132C40"/>
              </a:solidFill>
            </a:endParaRPr>
          </a:p>
        </p:txBody>
      </p:sp>
      <p:sp>
        <p:nvSpPr>
          <p:cNvPr id="143" name="Google Shape;143;p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4" name="Google Shape;144;p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-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Google Shape;145;p3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7" name="Google Shape;147;p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8" name="Google Shape;148;p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9" name="Google Shape;149;p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0" name="Google Shape;150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3"/>
          <p:cNvSpPr txBox="1"/>
          <p:nvPr/>
        </p:nvSpPr>
        <p:spPr>
          <a:xfrm>
            <a:off x="959180" y="1902790"/>
            <a:ext cx="3650974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1" i="0" u="none" strike="noStrike" cap="none" dirty="0">
                <a:solidFill>
                  <a:schemeClr val="accent3">
                    <a:lumMod val="50000"/>
                  </a:schemeClr>
                </a:solidFill>
                <a:latin typeface="Raleway"/>
                <a:ea typeface="Raleway"/>
                <a:cs typeface="Raleway"/>
                <a:sym typeface="Raleway"/>
              </a:rPr>
              <a:t>Проведено 100 глубинных интервью </a:t>
            </a:r>
            <a:endParaRPr sz="1400" b="1" i="0" u="none" strike="noStrike" cap="none" dirty="0">
              <a:solidFill>
                <a:schemeClr val="accent3">
                  <a:lumMod val="50000"/>
                </a:schemeClr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52" name="Google Shape;152;p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853468" y="2210572"/>
            <a:ext cx="4844911" cy="32299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222116" y="171291"/>
            <a:ext cx="1808106" cy="18081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4"/>
          <p:cNvSpPr txBox="1">
            <a:spLocks noGrp="1"/>
          </p:cNvSpPr>
          <p:nvPr>
            <p:ph type="title"/>
          </p:nvPr>
        </p:nvSpPr>
        <p:spPr>
          <a:xfrm>
            <a:off x="456817" y="1486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59" name="Google Shape;159;p4"/>
          <p:cNvSpPr txBox="1">
            <a:spLocks noGrp="1"/>
          </p:cNvSpPr>
          <p:nvPr>
            <p:ph type="body" idx="1"/>
          </p:nvPr>
        </p:nvSpPr>
        <p:spPr>
          <a:xfrm>
            <a:off x="113917" y="2681535"/>
            <a:ext cx="6568200" cy="13565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-RU" sz="1400" dirty="0">
                <a:solidFill>
                  <a:srgbClr val="132C40"/>
                </a:solidFill>
              </a:rPr>
              <a:t>Высокая стоимость одежды высокого качества;</a:t>
            </a:r>
            <a:endParaRPr sz="1400" dirty="0">
              <a:solidFill>
                <a:srgbClr val="132C40"/>
              </a:solidFill>
            </a:endParaRPr>
          </a:p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-RU" sz="1400" dirty="0">
                <a:solidFill>
                  <a:srgbClr val="132C40"/>
                </a:solidFill>
              </a:rPr>
              <a:t>Маленький ассортиментный ряд;</a:t>
            </a:r>
            <a:endParaRPr sz="1400" dirty="0">
              <a:solidFill>
                <a:srgbClr val="132C40"/>
              </a:solidFill>
            </a:endParaRPr>
          </a:p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-RU" sz="1400" dirty="0">
                <a:solidFill>
                  <a:srgbClr val="132C40"/>
                </a:solidFill>
              </a:rPr>
              <a:t>Невозможность подчеркнуть индивидуальность</a:t>
            </a:r>
            <a:r>
              <a:rPr lang="ru-RU" dirty="0">
                <a:solidFill>
                  <a:srgbClr val="132C40"/>
                </a:solidFill>
              </a:rPr>
              <a:t>.</a:t>
            </a:r>
            <a:endParaRPr dirty="0">
              <a:solidFill>
                <a:srgbClr val="132C4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sz="1400" dirty="0">
              <a:solidFill>
                <a:srgbClr val="132C40"/>
              </a:solidFill>
            </a:endParaRPr>
          </a:p>
          <a:p>
            <a:pPr marL="1016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400" dirty="0">
              <a:solidFill>
                <a:srgbClr val="132C40"/>
              </a:solidFill>
            </a:endParaRPr>
          </a:p>
        </p:txBody>
      </p:sp>
      <p:sp>
        <p:nvSpPr>
          <p:cNvPr id="160" name="Google Shape;160;p4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1" name="Google Shape;161;p4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-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4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4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" name="Google Shape;163;p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4" name="Google Shape;164;p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5" name="Google Shape;165;p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6" name="Google Shape;166;p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7" name="Google Shape;167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740917" y="424070"/>
            <a:ext cx="51435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5"/>
          <p:cNvSpPr txBox="1">
            <a:spLocks noGrp="1"/>
          </p:cNvSpPr>
          <p:nvPr>
            <p:ph type="title"/>
          </p:nvPr>
        </p:nvSpPr>
        <p:spPr>
          <a:xfrm>
            <a:off x="401716" y="139837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3000" dirty="0">
                <a:solidFill>
                  <a:schemeClr val="dk1"/>
                </a:solidFill>
              </a:rPr>
              <a:t>РЕШЕНИЕ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174" name="Google Shape;174;p5"/>
          <p:cNvSpPr txBox="1">
            <a:spLocks noGrp="1"/>
          </p:cNvSpPr>
          <p:nvPr>
            <p:ph type="body" idx="1"/>
          </p:nvPr>
        </p:nvSpPr>
        <p:spPr>
          <a:xfrm>
            <a:off x="-5084" y="1688171"/>
            <a:ext cx="5320800" cy="34271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dirty="0">
              <a:solidFill>
                <a:srgbClr val="132C40"/>
              </a:solidFill>
            </a:endParaRPr>
          </a:p>
          <a:p>
            <a:pPr marL="457200" lvl="0" indent="-30480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-RU" sz="1400" dirty="0">
                <a:solidFill>
                  <a:srgbClr val="132C40"/>
                </a:solidFill>
              </a:rPr>
              <a:t>Мы создали сервис по созданию дизайна и пошиву предметов одежды по индивидуальным </a:t>
            </a:r>
            <a:r>
              <a:rPr lang="ru-RU" sz="1400" dirty="0" smtClean="0">
                <a:solidFill>
                  <a:srgbClr val="132C40"/>
                </a:solidFill>
              </a:rPr>
              <a:t>заказам</a:t>
            </a:r>
            <a:r>
              <a:rPr lang="en-US" sz="1400" dirty="0">
                <a:solidFill>
                  <a:srgbClr val="132C40"/>
                </a:solidFill>
              </a:rPr>
              <a:t>;</a:t>
            </a:r>
            <a:endParaRPr sz="1400" dirty="0">
              <a:solidFill>
                <a:srgbClr val="132C40"/>
              </a:solidFill>
            </a:endParaRPr>
          </a:p>
          <a:p>
            <a:pPr marL="457200" lvl="0" indent="-30480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-RU" sz="1400" dirty="0">
                <a:solidFill>
                  <a:srgbClr val="132C40"/>
                </a:solidFill>
              </a:rPr>
              <a:t>Наша ценовая политика позволяет получить клиенту одежду подчеркивающую индивидуальность, по своим меркам, и несущую в себе информацию (по выбору клиента) - по цене ниже, чем простой пошив одежды на заказ в </a:t>
            </a:r>
            <a:r>
              <a:rPr lang="ru-RU" sz="1400" dirty="0" smtClean="0">
                <a:solidFill>
                  <a:srgbClr val="132C40"/>
                </a:solidFill>
              </a:rPr>
              <a:t>ателье</a:t>
            </a:r>
            <a:r>
              <a:rPr lang="en-US" sz="1400" dirty="0" smtClean="0">
                <a:solidFill>
                  <a:srgbClr val="132C40"/>
                </a:solidFill>
              </a:rPr>
              <a:t>;</a:t>
            </a:r>
            <a:endParaRPr sz="1400" dirty="0">
              <a:solidFill>
                <a:srgbClr val="132C40"/>
              </a:solidFill>
            </a:endParaRPr>
          </a:p>
          <a:p>
            <a:pPr marL="457200" lvl="0" indent="-30480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-RU" sz="1400" dirty="0">
                <a:solidFill>
                  <a:srgbClr val="132C40"/>
                </a:solidFill>
              </a:rPr>
              <a:t>В нашей одежде мы используем технологию сжатия информации и передачи ее через QR </a:t>
            </a:r>
            <a:r>
              <a:rPr lang="ru-RU" sz="1400" dirty="0" smtClean="0">
                <a:solidFill>
                  <a:srgbClr val="132C40"/>
                </a:solidFill>
              </a:rPr>
              <a:t>кода</a:t>
            </a:r>
            <a:r>
              <a:rPr lang="ru-RU" sz="1400" dirty="0">
                <a:solidFill>
                  <a:srgbClr val="132C40"/>
                </a:solidFill>
              </a:rPr>
              <a:t>.</a:t>
            </a:r>
            <a:endParaRPr sz="1400" dirty="0">
              <a:solidFill>
                <a:srgbClr val="132C40"/>
              </a:solidFill>
            </a:endParaRPr>
          </a:p>
          <a:p>
            <a:pPr marL="45720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132C40"/>
              </a:solidFill>
            </a:endParaRPr>
          </a:p>
          <a:p>
            <a: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dirty="0">
              <a:solidFill>
                <a:srgbClr val="132C4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dirty="0">
              <a:solidFill>
                <a:srgbClr val="132C4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sz="1300" dirty="0">
              <a:solidFill>
                <a:srgbClr val="132C40"/>
              </a:solidFill>
            </a:endParaRPr>
          </a:p>
        </p:txBody>
      </p:sp>
      <p:sp>
        <p:nvSpPr>
          <p:cNvPr id="175" name="Google Shape;175;p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6" name="Google Shape;176;p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-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7" name="Google Shape;177;p5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8" name="Google Shape;178;p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9" name="Google Shape;179;p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0" name="Google Shape;180;p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1" name="Google Shape;181;p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82" name="Google Shape;182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112517" y="-145774"/>
            <a:ext cx="3784324" cy="37843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6"/>
          <p:cNvSpPr/>
          <p:nvPr/>
        </p:nvSpPr>
        <p:spPr>
          <a:xfrm>
            <a:off x="-13254" y="0"/>
            <a:ext cx="854765" cy="5143500"/>
          </a:xfrm>
          <a:prstGeom prst="rect">
            <a:avLst/>
          </a:prstGeom>
          <a:solidFill>
            <a:schemeClr val="dk2"/>
          </a:solidFill>
          <a:ln w="2540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0" name="Google Shape;190;p6"/>
          <p:cNvSpPr/>
          <p:nvPr/>
        </p:nvSpPr>
        <p:spPr>
          <a:xfrm>
            <a:off x="8289235" y="0"/>
            <a:ext cx="854765" cy="5143500"/>
          </a:xfrm>
          <a:prstGeom prst="rect">
            <a:avLst/>
          </a:prstGeom>
          <a:solidFill>
            <a:schemeClr val="dk2"/>
          </a:solidFill>
          <a:ln w="2540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1" name="Google Shape;191;p6"/>
          <p:cNvSpPr txBox="1"/>
          <p:nvPr/>
        </p:nvSpPr>
        <p:spPr>
          <a:xfrm rot="-5400000">
            <a:off x="-2799554" y="1604199"/>
            <a:ext cx="6617312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TomClo TomClo TomClo TomClo TomClo TomClo TomClo TomClo</a:t>
            </a:r>
            <a:endParaRPr sz="1400" b="0" i="0" u="none" strike="noStrike" cap="non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" name="Google Shape;192;p6"/>
          <p:cNvSpPr txBox="1"/>
          <p:nvPr/>
        </p:nvSpPr>
        <p:spPr>
          <a:xfrm rot="-5400000">
            <a:off x="5913782" y="1833840"/>
            <a:ext cx="6036367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TomClo TomClo TomClo TomClo TomClo TomClo TomClo TomClo</a:t>
            </a:r>
            <a:endParaRPr sz="1400" b="0" i="0" u="none" strike="noStrike" cap="non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511" y="-12617"/>
            <a:ext cx="7447724" cy="515611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7"/>
          <p:cNvSpPr txBox="1">
            <a:spLocks noGrp="1"/>
          </p:cNvSpPr>
          <p:nvPr>
            <p:ph type="title"/>
          </p:nvPr>
        </p:nvSpPr>
        <p:spPr>
          <a:xfrm>
            <a:off x="432332" y="445031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99" name="Google Shape;199;p7"/>
          <p:cNvSpPr txBox="1"/>
          <p:nvPr/>
        </p:nvSpPr>
        <p:spPr>
          <a:xfrm>
            <a:off x="432332" y="1792861"/>
            <a:ext cx="6509488" cy="25945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sz="1200" b="0" i="0" u="none" strike="noStrike" cap="none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Мы, компания</a:t>
            </a:r>
            <a:r>
              <a:rPr lang="ru-RU" sz="12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“</a:t>
            </a:r>
            <a:r>
              <a:rPr lang="ru-RU" sz="1200" b="0" i="0" u="none" strike="noStrike" cap="none" dirty="0" err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TomClo</a:t>
            </a:r>
            <a:r>
              <a:rPr lang="ru-RU" sz="12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”,</a:t>
            </a:r>
            <a:endParaRPr sz="1200" b="0" i="0" u="none" strike="noStrike" cap="none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-RU" sz="1200" b="0" i="0" u="none" strike="noStrike" cap="none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помогаем</a:t>
            </a:r>
            <a:r>
              <a:rPr lang="ru-RU" sz="12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школьникам, студентам в возрасте от </a:t>
            </a:r>
            <a:r>
              <a:rPr lang="ru-RU" sz="1200" b="0" i="0" u="none" strike="noStrike" cap="none" dirty="0" smtClean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1 5 до 24 </a:t>
            </a:r>
            <a:r>
              <a:rPr lang="ru-RU" sz="12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лет, проживающих в Томске</a:t>
            </a:r>
            <a:endParaRPr sz="1200" b="0" i="0" u="none" strike="noStrike" cap="none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sz="1200" b="0" i="0" u="none" strike="noStrike" cap="none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 ситуации </a:t>
            </a:r>
            <a:r>
              <a:rPr lang="ru-RU" sz="1200" b="0" i="0" u="none" strike="noStrike" cap="none" dirty="0">
                <a:solidFill>
                  <a:schemeClr val="dk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необходимости приобрести новый элемент одежды</a:t>
            </a:r>
            <a:endParaRPr sz="1200" b="0" i="0" u="none" strike="noStrike" cap="none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sz="1200" b="0" i="0" u="none" strike="noStrike" cap="none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решать проблему</a:t>
            </a:r>
            <a:r>
              <a:rPr lang="ru-RU" sz="12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оптимального соотношения цены-качеству, необходимости подчеркнуть индивидуальность и доступности приобретения </a:t>
            </a:r>
            <a:endParaRPr sz="1200" b="0" i="0" u="none" strike="noStrike" cap="none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sz="1200" b="0" i="0" u="none" strike="noStrike" cap="none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с помощью</a:t>
            </a:r>
            <a:r>
              <a:rPr lang="ru-RU" sz="12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уникальной, содержащей информацию коллекции одежды</a:t>
            </a:r>
            <a:endParaRPr dirty="0"/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sz="1200" b="0" i="0" u="none" strike="noStrike" cap="none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и получать</a:t>
            </a:r>
            <a:r>
              <a:rPr lang="ru-RU" sz="12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комфортную одежду, подчеркивающую индивидуальность</a:t>
            </a:r>
            <a:endParaRPr sz="1200" b="0" i="0" u="none" strike="noStrike" cap="none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00" name="Google Shape;200;p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1" name="Google Shape;201;p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-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7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26" name="Picture 2" descr="Ценность – Бесплатные иконки: мод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4875" y="2215958"/>
            <a:ext cx="2938145" cy="2938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7" name="Google Shape;207;p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-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8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8" name="Google Shape;208;p8"/>
          <p:cNvSpPr/>
          <p:nvPr/>
        </p:nvSpPr>
        <p:spPr>
          <a:xfrm>
            <a:off x="143974" y="173000"/>
            <a:ext cx="3071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9" name="Google Shape;209;p8"/>
          <p:cNvSpPr txBox="1"/>
          <p:nvPr/>
        </p:nvSpPr>
        <p:spPr>
          <a:xfrm>
            <a:off x="456816" y="2088579"/>
            <a:ext cx="73155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accent3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210" name="Google Shape;210;p8"/>
          <p:cNvSpPr txBox="1">
            <a:spLocks noGrp="1"/>
          </p:cNvSpPr>
          <p:nvPr>
            <p:ph type="title"/>
          </p:nvPr>
        </p:nvSpPr>
        <p:spPr>
          <a:xfrm>
            <a:off x="80001" y="103988"/>
            <a:ext cx="50325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-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11" name="Google Shape;211;p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2" name="Google Shape;212;p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3" name="Google Shape;213;p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4" name="Google Shape;214;p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" name="Овал 2"/>
          <p:cNvSpPr/>
          <p:nvPr/>
        </p:nvSpPr>
        <p:spPr>
          <a:xfrm>
            <a:off x="4600358" y="435853"/>
            <a:ext cx="3999388" cy="3999388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5819029" y="452314"/>
            <a:ext cx="15621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РАМ </a:t>
            </a:r>
          </a:p>
          <a:p>
            <a:pPr algn="ctr"/>
            <a:r>
              <a:rPr lang="ru-RU" dirty="0" smtClean="0"/>
              <a:t>15.347.652 чел.</a:t>
            </a:r>
            <a:endParaRPr lang="ru-RU" dirty="0"/>
          </a:p>
        </p:txBody>
      </p:sp>
      <p:sp>
        <p:nvSpPr>
          <p:cNvPr id="5" name="Овал 4"/>
          <p:cNvSpPr/>
          <p:nvPr/>
        </p:nvSpPr>
        <p:spPr>
          <a:xfrm>
            <a:off x="4937998" y="1014099"/>
            <a:ext cx="3421142" cy="3421142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5819029" y="1060792"/>
            <a:ext cx="161762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ТАМ</a:t>
            </a:r>
          </a:p>
          <a:p>
            <a:pPr algn="ctr"/>
            <a:r>
              <a:rPr lang="ru-RU" dirty="0" smtClean="0"/>
              <a:t>14.936.720 чел.</a:t>
            </a:r>
            <a:endParaRPr lang="ru-RU" dirty="0"/>
          </a:p>
          <a:p>
            <a:endParaRPr lang="ru-RU" dirty="0"/>
          </a:p>
        </p:txBody>
      </p:sp>
      <p:sp>
        <p:nvSpPr>
          <p:cNvPr id="7" name="Овал 6"/>
          <p:cNvSpPr/>
          <p:nvPr/>
        </p:nvSpPr>
        <p:spPr>
          <a:xfrm>
            <a:off x="5243864" y="1591391"/>
            <a:ext cx="2843850" cy="2843850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5853361" y="1641733"/>
            <a:ext cx="14934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SAM</a:t>
            </a:r>
          </a:p>
          <a:p>
            <a:pPr algn="ctr"/>
            <a:r>
              <a:rPr lang="ru-RU" dirty="0"/>
              <a:t>7 700 </a:t>
            </a:r>
            <a:r>
              <a:rPr lang="ru-RU" dirty="0" smtClean="0"/>
              <a:t>000</a:t>
            </a:r>
            <a:r>
              <a:rPr lang="en-US" dirty="0" smtClean="0"/>
              <a:t> </a:t>
            </a:r>
            <a:r>
              <a:rPr lang="ru-RU" dirty="0" smtClean="0"/>
              <a:t>чел.</a:t>
            </a:r>
            <a:endParaRPr lang="ru-RU" dirty="0"/>
          </a:p>
        </p:txBody>
      </p:sp>
      <p:sp>
        <p:nvSpPr>
          <p:cNvPr id="9" name="Овал 8"/>
          <p:cNvSpPr/>
          <p:nvPr/>
        </p:nvSpPr>
        <p:spPr>
          <a:xfrm>
            <a:off x="5508225" y="2196012"/>
            <a:ext cx="2239229" cy="2239229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5668679" y="2797636"/>
            <a:ext cx="195079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SOM </a:t>
            </a:r>
          </a:p>
          <a:p>
            <a:pPr algn="ctr"/>
            <a:r>
              <a:rPr lang="ru-RU" b="1" dirty="0"/>
              <a:t>16 650 предметов одежды </a:t>
            </a:r>
          </a:p>
          <a:p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268458" y="1116870"/>
            <a:ext cx="4331872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dirty="0" smtClean="0">
                <a:latin typeface="Times New Roman"/>
                <a:ea typeface="Times New Roman"/>
                <a:cs typeface="Times New Roman"/>
                <a:sym typeface="Times New Roman"/>
              </a:rPr>
              <a:t>1 </a:t>
            </a:r>
            <a:r>
              <a:rPr lang="ru-RU" dirty="0">
                <a:latin typeface="Times New Roman"/>
                <a:ea typeface="Times New Roman"/>
                <a:cs typeface="Times New Roman"/>
                <a:sym typeface="Times New Roman"/>
              </a:rPr>
              <a:t>футболка </a:t>
            </a:r>
            <a:r>
              <a:rPr lang="ru-RU" dirty="0" smtClean="0">
                <a:latin typeface="Times New Roman"/>
                <a:ea typeface="Times New Roman"/>
                <a:cs typeface="Times New Roman"/>
                <a:sym typeface="Times New Roman"/>
              </a:rPr>
              <a:t>= </a:t>
            </a:r>
            <a:r>
              <a:rPr lang="ru-RU" b="1" dirty="0" smtClean="0">
                <a:latin typeface="Times New Roman"/>
                <a:ea typeface="Times New Roman"/>
                <a:cs typeface="Times New Roman"/>
                <a:sym typeface="Times New Roman"/>
              </a:rPr>
              <a:t>1.299 </a:t>
            </a:r>
            <a:r>
              <a:rPr lang="ru-RU" b="1" dirty="0">
                <a:latin typeface="Times New Roman"/>
                <a:ea typeface="Times New Roman"/>
                <a:cs typeface="Times New Roman"/>
                <a:sym typeface="Times New Roman"/>
              </a:rPr>
              <a:t>р</a:t>
            </a:r>
            <a:r>
              <a:rPr lang="ru-RU" dirty="0">
                <a:latin typeface="Times New Roman"/>
                <a:ea typeface="Times New Roman"/>
                <a:cs typeface="Times New Roman"/>
                <a:sym typeface="Times New Roman"/>
              </a:rPr>
              <a:t>. </a:t>
            </a:r>
            <a:r>
              <a:rPr lang="ru-RU" dirty="0" smtClean="0">
                <a:latin typeface="Times New Roman"/>
                <a:ea typeface="Times New Roman"/>
                <a:cs typeface="Times New Roman"/>
                <a:sym typeface="Times New Roman"/>
              </a:rPr>
              <a:t>При </a:t>
            </a:r>
            <a:r>
              <a:rPr lang="ru-RU" dirty="0">
                <a:latin typeface="Times New Roman"/>
                <a:ea typeface="Times New Roman"/>
                <a:cs typeface="Times New Roman"/>
                <a:sym typeface="Times New Roman"/>
              </a:rPr>
              <a:t>себестоимости </a:t>
            </a:r>
            <a:r>
              <a:rPr lang="ru-RU" b="1" dirty="0">
                <a:latin typeface="Times New Roman"/>
                <a:ea typeface="Times New Roman"/>
                <a:cs typeface="Times New Roman"/>
                <a:sym typeface="Times New Roman"/>
              </a:rPr>
              <a:t>800 р.</a:t>
            </a:r>
            <a:endParaRPr lang="ru-RU" b="1" dirty="0"/>
          </a:p>
          <a:p>
            <a:pPr lvl="0"/>
            <a:endParaRPr lang="ru-RU" dirty="0" smtClean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lvl="0"/>
            <a:r>
              <a:rPr lang="ru-RU" b="1" dirty="0" smtClean="0">
                <a:latin typeface="Times New Roman"/>
                <a:ea typeface="Times New Roman"/>
                <a:cs typeface="Times New Roman"/>
                <a:sym typeface="Times New Roman"/>
              </a:rPr>
              <a:t>16.560</a:t>
            </a:r>
            <a:r>
              <a:rPr lang="ru-RU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dirty="0">
                <a:latin typeface="Times New Roman"/>
                <a:ea typeface="Times New Roman"/>
                <a:cs typeface="Times New Roman"/>
                <a:sym typeface="Times New Roman"/>
              </a:rPr>
              <a:t>футболок в первые 6 месяцев  на </a:t>
            </a:r>
            <a:r>
              <a:rPr lang="ru-RU" b="1" dirty="0">
                <a:latin typeface="Times New Roman"/>
                <a:ea typeface="Times New Roman"/>
                <a:cs typeface="Times New Roman"/>
                <a:sym typeface="Times New Roman"/>
              </a:rPr>
              <a:t>21.511.440 р</a:t>
            </a:r>
            <a:r>
              <a:rPr lang="ru-RU" dirty="0"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 lang="ru-RU" dirty="0"/>
          </a:p>
          <a:p>
            <a:pPr lvl="0"/>
            <a:endParaRPr lang="ru-RU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lvl="0"/>
            <a:r>
              <a:rPr lang="ru-RU" dirty="0" smtClean="0">
                <a:latin typeface="Times New Roman"/>
                <a:ea typeface="Times New Roman"/>
                <a:cs typeface="Times New Roman"/>
                <a:sym typeface="Times New Roman"/>
              </a:rPr>
              <a:t>Учитываем себестоимость с налогом 4%: </a:t>
            </a:r>
            <a:r>
              <a:rPr lang="ru-RU" b="1" dirty="0" smtClean="0">
                <a:latin typeface="Times New Roman"/>
                <a:ea typeface="Times New Roman"/>
                <a:cs typeface="Times New Roman"/>
                <a:sym typeface="Times New Roman"/>
              </a:rPr>
              <a:t>7.932.902 р.</a:t>
            </a:r>
          </a:p>
          <a:p>
            <a:pPr lvl="0"/>
            <a:r>
              <a:rPr lang="ru-RU" b="1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</a:p>
          <a:p>
            <a:pPr lvl="0"/>
            <a:r>
              <a:rPr lang="ru-RU" b="1" dirty="0" smtClean="0">
                <a:latin typeface="Times New Roman"/>
                <a:ea typeface="Times New Roman"/>
                <a:cs typeface="Times New Roman"/>
                <a:sym typeface="Times New Roman"/>
              </a:rPr>
              <a:t>50% </a:t>
            </a:r>
            <a:r>
              <a:rPr lang="ru-RU" dirty="0" smtClean="0">
                <a:latin typeface="Times New Roman"/>
                <a:ea typeface="Times New Roman"/>
                <a:cs typeface="Times New Roman"/>
                <a:sym typeface="Times New Roman"/>
              </a:rPr>
              <a:t>прибыли </a:t>
            </a:r>
            <a:r>
              <a:rPr lang="ru-RU" dirty="0">
                <a:latin typeface="Times New Roman"/>
                <a:ea typeface="Times New Roman"/>
                <a:cs typeface="Times New Roman"/>
                <a:sym typeface="Times New Roman"/>
              </a:rPr>
              <a:t>мы пускаем на рефинансирование нашего бизнеса и его </a:t>
            </a:r>
            <a:r>
              <a:rPr lang="ru-RU" dirty="0" smtClean="0">
                <a:latin typeface="Times New Roman"/>
                <a:ea typeface="Times New Roman"/>
                <a:cs typeface="Times New Roman"/>
                <a:sym typeface="Times New Roman"/>
              </a:rPr>
              <a:t>расширение</a:t>
            </a:r>
          </a:p>
          <a:p>
            <a:pPr lvl="0"/>
            <a:r>
              <a:rPr lang="ru-RU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lang="ru-RU" dirty="0"/>
          </a:p>
          <a:p>
            <a:pPr lvl="0"/>
            <a:r>
              <a:rPr lang="ru-RU" b="1" dirty="0" smtClean="0">
                <a:latin typeface="Times New Roman"/>
                <a:ea typeface="Times New Roman"/>
                <a:cs typeface="Times New Roman"/>
                <a:sym typeface="Times New Roman"/>
              </a:rPr>
              <a:t>50%</a:t>
            </a:r>
            <a:r>
              <a:rPr lang="ru-RU" dirty="0" smtClean="0">
                <a:latin typeface="Times New Roman"/>
                <a:ea typeface="Times New Roman"/>
                <a:cs typeface="Times New Roman"/>
                <a:sym typeface="Times New Roman"/>
              </a:rPr>
              <a:t> как заработная плата </a:t>
            </a:r>
            <a:r>
              <a:rPr lang="ru-RU" b="1" dirty="0" smtClean="0">
                <a:latin typeface="Times New Roman"/>
                <a:ea typeface="Times New Roman"/>
                <a:cs typeface="Times New Roman"/>
                <a:sym typeface="Times New Roman"/>
              </a:rPr>
              <a:t>3.966.451 р.</a:t>
            </a:r>
            <a:r>
              <a:rPr lang="ru-RU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</a:p>
          <a:p>
            <a:pPr lvl="0"/>
            <a:endParaRPr lang="ru-RU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lvl="0"/>
            <a:r>
              <a:rPr lang="ru-RU" dirty="0" smtClean="0">
                <a:latin typeface="Times New Roman"/>
                <a:ea typeface="Times New Roman"/>
                <a:cs typeface="Times New Roman"/>
                <a:sym typeface="Times New Roman"/>
              </a:rPr>
              <a:t>Полугодовой доход</a:t>
            </a:r>
            <a:r>
              <a:rPr lang="en-US" dirty="0" smtClean="0">
                <a:latin typeface="Times New Roman"/>
                <a:ea typeface="Times New Roman"/>
                <a:cs typeface="Times New Roman"/>
                <a:sym typeface="Times New Roman"/>
              </a:rPr>
              <a:t>/</a:t>
            </a:r>
            <a:r>
              <a:rPr lang="ru-RU" dirty="0" smtClean="0">
                <a:latin typeface="Times New Roman"/>
                <a:ea typeface="Times New Roman"/>
                <a:cs typeface="Times New Roman"/>
                <a:sym typeface="Times New Roman"/>
              </a:rPr>
              <a:t>5: </a:t>
            </a:r>
            <a:r>
              <a:rPr lang="ru-RU" b="1" dirty="0" smtClean="0">
                <a:latin typeface="Times New Roman"/>
                <a:ea typeface="Times New Roman"/>
                <a:cs typeface="Times New Roman"/>
                <a:sym typeface="Times New Roman"/>
              </a:rPr>
              <a:t>793.291 р</a:t>
            </a:r>
            <a:r>
              <a:rPr lang="ru-RU" dirty="0" smtClean="0"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</a:p>
          <a:p>
            <a:pPr lvl="0"/>
            <a:r>
              <a:rPr lang="ru-RU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</a:p>
          <a:p>
            <a:pPr lvl="0"/>
            <a:r>
              <a:rPr lang="ru-RU" dirty="0" smtClean="0">
                <a:latin typeface="Times New Roman"/>
                <a:ea typeface="Times New Roman"/>
                <a:cs typeface="Times New Roman"/>
                <a:sym typeface="Times New Roman"/>
              </a:rPr>
              <a:t>Заработная плата</a:t>
            </a:r>
            <a:r>
              <a:rPr lang="en-US" dirty="0" smtClean="0">
                <a:latin typeface="Times New Roman"/>
                <a:ea typeface="Times New Roman"/>
                <a:cs typeface="Times New Roman"/>
                <a:sym typeface="Times New Roman"/>
              </a:rPr>
              <a:t>/</a:t>
            </a:r>
            <a:r>
              <a:rPr lang="ru-RU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мес</a:t>
            </a:r>
            <a:r>
              <a:rPr lang="ru-RU" dirty="0" smtClean="0">
                <a:latin typeface="Times New Roman"/>
                <a:ea typeface="Times New Roman"/>
                <a:cs typeface="Times New Roman"/>
                <a:sym typeface="Times New Roman"/>
              </a:rPr>
              <a:t>: </a:t>
            </a:r>
            <a:r>
              <a:rPr lang="ru-RU" b="1" dirty="0" smtClean="0">
                <a:latin typeface="Times New Roman"/>
                <a:ea typeface="Times New Roman"/>
                <a:cs typeface="Times New Roman"/>
                <a:sym typeface="Times New Roman"/>
              </a:rPr>
              <a:t>132.215 р.</a:t>
            </a:r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0" name="Google Shape;220;p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-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9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" name="Google Shape;221;p9"/>
          <p:cNvSpPr/>
          <p:nvPr/>
        </p:nvSpPr>
        <p:spPr>
          <a:xfrm>
            <a:off x="401716" y="214967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" name="Google Shape;222;p9"/>
          <p:cNvSpPr txBox="1">
            <a:spLocks noGrp="1"/>
          </p:cNvSpPr>
          <p:nvPr>
            <p:ph type="title"/>
          </p:nvPr>
        </p:nvSpPr>
        <p:spPr>
          <a:xfrm>
            <a:off x="401716" y="185919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-RU" sz="3000">
                <a:solidFill>
                  <a:schemeClr val="lt1"/>
                </a:solidFill>
              </a:rPr>
              <a:t>КОНКУРЕНТЫ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23" name="Google Shape;223;p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4" name="Google Shape;224;p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5" name="Google Shape;225;p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6" name="Google Shape;226;p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27" name="Google Shape;227;p9"/>
          <p:cNvGraphicFramePr/>
          <p:nvPr>
            <p:extLst>
              <p:ext uri="{D42A27DB-BD31-4B8C-83A1-F6EECF244321}">
                <p14:modId xmlns:p14="http://schemas.microsoft.com/office/powerpoint/2010/main" val="2279378019"/>
              </p:ext>
            </p:extLst>
          </p:nvPr>
        </p:nvGraphicFramePr>
        <p:xfrm>
          <a:off x="866725" y="958438"/>
          <a:ext cx="6958650" cy="3785950"/>
        </p:xfrm>
        <a:graphic>
          <a:graphicData uri="http://schemas.openxmlformats.org/drawingml/2006/table">
            <a:tbl>
              <a:tblPr firstRow="1" bandRow="1">
                <a:noFill/>
                <a:tableStyleId>{6AC2A2B2-FF53-4881-AF4C-309CEBE093C4}</a:tableStyleId>
              </a:tblPr>
              <a:tblGrid>
                <a:gridCol w="11597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59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597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204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991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597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9086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 u="none" strike="noStrike" cap="none" dirty="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Показатели</a:t>
                      </a:r>
                      <a:endParaRPr sz="1200" b="1" u="none" strike="noStrike" cap="none" dirty="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 i="1" u="none" strike="noStrike" cap="none" dirty="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Твое</a:t>
                      </a:r>
                      <a:endParaRPr sz="1200" b="0" i="1" u="none" strike="noStrike" cap="none" dirty="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 i="1" u="none" strike="noStrike" cap="none" dirty="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WB</a:t>
                      </a:r>
                      <a:endParaRPr sz="1200" b="0" i="1" u="none" strike="noStrike" cap="none" dirty="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 i="1" u="none" strike="noStrike" cap="none" dirty="0" err="1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Копир.центр</a:t>
                      </a:r>
                      <a:r>
                        <a:rPr lang="ru-RU" sz="1200" b="0" i="1" u="none" strike="noStrike" cap="none" dirty="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 + ателье </a:t>
                      </a:r>
                      <a:endParaRPr sz="1200" b="0" i="1" u="none" strike="noStrike" cap="none" dirty="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 i="1" u="none" strike="noStrike" cap="none" dirty="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Магазин ВК «Агрессия»</a:t>
                      </a:r>
                      <a:endParaRPr sz="1200" b="0" i="1" u="none" strike="noStrike" cap="none" dirty="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 i="1" u="none" strike="noStrike" cap="none" dirty="0" err="1">
                          <a:solidFill>
                            <a:schemeClr val="accent3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TomClo</a:t>
                      </a:r>
                      <a:endParaRPr sz="1200" b="1" i="1" u="none" strike="noStrike" cap="none" dirty="0">
                        <a:solidFill>
                          <a:schemeClr val="accent3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66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 u="none" strike="noStrike" cap="none" dirty="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Цена </a:t>
                      </a:r>
                      <a:endParaRPr sz="1200" b="1" u="none" strike="noStrike" cap="none" dirty="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strike="noStrike" cap="none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1599 ₽.</a:t>
                      </a:r>
                      <a:endParaRPr sz="1200" u="none" strike="noStrike" cap="none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strike="noStrike" cap="none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843 </a:t>
                      </a:r>
                      <a:r>
                        <a:rPr lang="ru-RU" sz="1200" u="none" strike="noStrike" cap="none">
                          <a:solidFill>
                            <a:schemeClr val="dk2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₽.</a:t>
                      </a:r>
                      <a:endParaRPr sz="1200" u="none" strike="noStrike" cap="none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strike="noStrike" cap="none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2300 </a:t>
                      </a:r>
                      <a:r>
                        <a:rPr lang="ru-RU" sz="1200" u="none" strike="noStrike" cap="none">
                          <a:solidFill>
                            <a:schemeClr val="dk2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₽.</a:t>
                      </a:r>
                      <a:endParaRPr sz="1200" u="none" strike="noStrike" cap="none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strike="noStrike" cap="none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2190 ₽.</a:t>
                      </a:r>
                      <a:endParaRPr sz="1200" u="none" strike="noStrike" cap="none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 u="none" strike="noStrike" cap="none">
                          <a:solidFill>
                            <a:schemeClr val="accent3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1299 ₽.</a:t>
                      </a:r>
                      <a:endParaRPr sz="1200" b="1" u="none" strike="noStrike" cap="none">
                        <a:solidFill>
                          <a:schemeClr val="accent3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34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 u="none" strike="noStrike" cap="none" dirty="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Срок, получение</a:t>
                      </a:r>
                      <a:endParaRPr sz="1200" b="1" u="none" strike="noStrike" cap="none" dirty="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strike="noStrike" cap="none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Сразу после оплаты</a:t>
                      </a:r>
                      <a:endParaRPr sz="1200" u="none" strike="noStrike" cap="none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strike="noStrike" cap="none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4-7 дней</a:t>
                      </a:r>
                      <a:endParaRPr sz="1200" u="none" strike="noStrike" cap="none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strike="noStrike" cap="none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5 дней</a:t>
                      </a:r>
                      <a:endParaRPr sz="1200" u="none" strike="noStrike" cap="none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strike="noStrike" cap="none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2 недели</a:t>
                      </a:r>
                      <a:endParaRPr sz="1200" u="none" strike="noStrike" cap="none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 u="none" strike="noStrike" cap="none">
                          <a:solidFill>
                            <a:schemeClr val="accent3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1-2 недели </a:t>
                      </a:r>
                      <a:endParaRPr sz="1200" b="1" u="none" strike="noStrike" cap="none">
                        <a:solidFill>
                          <a:schemeClr val="accent3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034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 u="none" strike="noStrike" cap="none" dirty="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Индивидуальный пошив</a:t>
                      </a:r>
                      <a:endParaRPr sz="1200" b="1" u="none" strike="noStrike" cap="none" dirty="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strike="noStrike" cap="none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-</a:t>
                      </a:r>
                      <a:endParaRPr sz="1200" u="none" strike="noStrike" cap="none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strike="noStrike" cap="none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-</a:t>
                      </a:r>
                      <a:endParaRPr sz="1200" u="none" strike="noStrike" cap="none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strike="noStrike" cap="none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+</a:t>
                      </a:r>
                      <a:endParaRPr sz="1200" u="none" strike="noStrike" cap="none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strike="noStrike" cap="none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-</a:t>
                      </a:r>
                      <a:endParaRPr sz="1200" u="none" strike="noStrike" cap="none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 u="none" strike="noStrike" cap="none" dirty="0">
                          <a:solidFill>
                            <a:schemeClr val="accent3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+</a:t>
                      </a:r>
                      <a:endParaRPr sz="1200" b="1" u="none" strike="noStrike" cap="none" dirty="0">
                        <a:solidFill>
                          <a:schemeClr val="accent3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138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 u="none" strike="noStrike" cap="none" dirty="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Кол-во артикулов в коллекции (выбор)</a:t>
                      </a:r>
                      <a:endParaRPr sz="1200" b="1" u="none" strike="noStrike" cap="none" dirty="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strike="noStrike" cap="none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20+</a:t>
                      </a:r>
                      <a:endParaRPr sz="1200" u="none" strike="noStrike" cap="none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strike="noStrike" cap="none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7</a:t>
                      </a:r>
                      <a:endParaRPr sz="1200" u="none" strike="noStrike" cap="none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strike="noStrike" cap="none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Индивидуальный заказ</a:t>
                      </a:r>
                      <a:endParaRPr sz="1200" u="none" strike="noStrike" cap="none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strike="noStrike" cap="none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3</a:t>
                      </a:r>
                      <a:endParaRPr sz="1200" u="none" strike="noStrike" cap="none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 u="none" strike="noStrike" cap="none" dirty="0">
                          <a:solidFill>
                            <a:schemeClr val="accent3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Индивидуальный заказ</a:t>
                      </a:r>
                      <a:endParaRPr sz="1200" b="1" u="none" strike="noStrike" cap="none" dirty="0">
                        <a:solidFill>
                          <a:schemeClr val="accent3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1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4" name="Google Shape;234;p1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-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10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5" name="Google Shape;235;p11"/>
          <p:cNvSpPr/>
          <p:nvPr/>
        </p:nvSpPr>
        <p:spPr>
          <a:xfrm>
            <a:off x="72000" y="72000"/>
            <a:ext cx="6695400" cy="6003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6" name="Google Shape;236;p11"/>
          <p:cNvSpPr txBox="1">
            <a:spLocks noGrp="1"/>
          </p:cNvSpPr>
          <p:nvPr>
            <p:ph type="title"/>
          </p:nvPr>
        </p:nvSpPr>
        <p:spPr>
          <a:xfrm>
            <a:off x="156350" y="72005"/>
            <a:ext cx="50004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-RU" sz="3000">
                <a:solidFill>
                  <a:schemeClr val="lt1"/>
                </a:solidFill>
              </a:rPr>
              <a:t>Бизнес модель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37" name="Google Shape;237;p1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8" name="Google Shape;238;p1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9" name="Google Shape;239;p1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0" name="Google Shape;240;p1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1" name="Google Shape;241;p11"/>
          <p:cNvSpPr txBox="1"/>
          <p:nvPr/>
        </p:nvSpPr>
        <p:spPr>
          <a:xfrm>
            <a:off x="407625" y="4527900"/>
            <a:ext cx="80916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2" name="Google Shape;242;p11"/>
          <p:cNvSpPr txBox="1"/>
          <p:nvPr/>
        </p:nvSpPr>
        <p:spPr>
          <a:xfrm>
            <a:off x="388155" y="1484029"/>
            <a:ext cx="8111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0420111"/>
              </p:ext>
            </p:extLst>
          </p:nvPr>
        </p:nvGraphicFramePr>
        <p:xfrm>
          <a:off x="127818" y="672300"/>
          <a:ext cx="8631774" cy="4712199"/>
        </p:xfrm>
        <a:graphic>
          <a:graphicData uri="http://schemas.openxmlformats.org/drawingml/2006/table">
            <a:tbl>
              <a:tblPr firstRow="1" bandRow="1">
                <a:tableStyleId>{6AC2A2B2-FF53-4881-AF4C-309CEBE093C4}</a:tableStyleId>
              </a:tblPr>
              <a:tblGrid>
                <a:gridCol w="1726355">
                  <a:extLst>
                    <a:ext uri="{9D8B030D-6E8A-4147-A177-3AD203B41FA5}">
                      <a16:colId xmlns:a16="http://schemas.microsoft.com/office/drawing/2014/main" val="217468030"/>
                    </a:ext>
                  </a:extLst>
                </a:gridCol>
                <a:gridCol w="2193815">
                  <a:extLst>
                    <a:ext uri="{9D8B030D-6E8A-4147-A177-3AD203B41FA5}">
                      <a16:colId xmlns:a16="http://schemas.microsoft.com/office/drawing/2014/main" val="4136900633"/>
                    </a:ext>
                  </a:extLst>
                </a:gridCol>
                <a:gridCol w="1258894">
                  <a:extLst>
                    <a:ext uri="{9D8B030D-6E8A-4147-A177-3AD203B41FA5}">
                      <a16:colId xmlns:a16="http://schemas.microsoft.com/office/drawing/2014/main" val="901207944"/>
                    </a:ext>
                  </a:extLst>
                </a:gridCol>
                <a:gridCol w="1726355">
                  <a:extLst>
                    <a:ext uri="{9D8B030D-6E8A-4147-A177-3AD203B41FA5}">
                      <a16:colId xmlns:a16="http://schemas.microsoft.com/office/drawing/2014/main" val="2533546496"/>
                    </a:ext>
                  </a:extLst>
                </a:gridCol>
                <a:gridCol w="1726355">
                  <a:extLst>
                    <a:ext uri="{9D8B030D-6E8A-4147-A177-3AD203B41FA5}">
                      <a16:colId xmlns:a16="http://schemas.microsoft.com/office/drawing/2014/main" val="3930521005"/>
                    </a:ext>
                  </a:extLst>
                </a:gridCol>
              </a:tblGrid>
              <a:tr h="1298439">
                <a:tc rowSpan="2">
                  <a:txBody>
                    <a:bodyPr/>
                    <a:lstStyle/>
                    <a:p>
                      <a:pPr algn="just"/>
                      <a:r>
                        <a:rPr lang="ru-RU" sz="11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Raleway" panose="020B0604020202020204" charset="-52"/>
                        </a:rPr>
                        <a:t>2. </a:t>
                      </a:r>
                      <a:r>
                        <a:rPr lang="ru-RU" sz="9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Raleway" panose="020B0604020202020204" charset="-52"/>
                        </a:rPr>
                        <a:t>Проблема и существующие</a:t>
                      </a:r>
                      <a:r>
                        <a:rPr lang="ru-RU" sz="900" baseline="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Raleway" panose="020B0604020202020204" charset="-52"/>
                        </a:rPr>
                        <a:t> альтернативы</a:t>
                      </a:r>
                    </a:p>
                    <a:p>
                      <a:pPr algn="just"/>
                      <a:r>
                        <a:rPr lang="ru-RU" sz="1000" dirty="0" smtClean="0">
                          <a:solidFill>
                            <a:schemeClr val="tx2"/>
                          </a:solidFill>
                          <a:latin typeface="Raleway" panose="020B0604020202020204" charset="-52"/>
                        </a:rPr>
                        <a:t>Высокая</a:t>
                      </a:r>
                      <a:r>
                        <a:rPr lang="ru-RU" sz="1000" baseline="0" dirty="0" smtClean="0">
                          <a:solidFill>
                            <a:schemeClr val="tx2"/>
                          </a:solidFill>
                          <a:latin typeface="Raleway" panose="020B0604020202020204" charset="-52"/>
                        </a:rPr>
                        <a:t> стоимость одежды высокого качества</a:t>
                      </a:r>
                    </a:p>
                    <a:p>
                      <a:pPr algn="just"/>
                      <a:r>
                        <a:rPr lang="ru-RU" sz="1000" dirty="0" smtClean="0">
                          <a:solidFill>
                            <a:schemeClr val="tx2"/>
                          </a:solidFill>
                          <a:latin typeface="Raleway" panose="020B0604020202020204" charset="-52"/>
                        </a:rPr>
                        <a:t>Маленький ассортиментный ряд</a:t>
                      </a:r>
                    </a:p>
                    <a:p>
                      <a:pPr algn="just"/>
                      <a:r>
                        <a:rPr lang="ru-RU" sz="1000" dirty="0" smtClean="0">
                          <a:solidFill>
                            <a:schemeClr val="tx2"/>
                          </a:solidFill>
                          <a:latin typeface="Raleway" panose="020B0604020202020204" charset="-52"/>
                        </a:rPr>
                        <a:t>Невозможность подчеркнуть индивидуальность</a:t>
                      </a:r>
                      <a:endParaRPr lang="ru-RU" sz="1000" dirty="0">
                        <a:solidFill>
                          <a:schemeClr val="tx2"/>
                        </a:solidFill>
                        <a:latin typeface="Raleway" panose="020B0604020202020204" charset="-52"/>
                      </a:endParaRPr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r>
                        <a:rPr lang="ru-RU" sz="11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Raleway" panose="020B0604020202020204" charset="-52"/>
                        </a:rPr>
                        <a:t>3</a:t>
                      </a:r>
                      <a:r>
                        <a:rPr lang="ru-RU" sz="9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Raleway" panose="020B0604020202020204" charset="-52"/>
                        </a:rPr>
                        <a:t>. Решение</a:t>
                      </a:r>
                    </a:p>
                    <a:p>
                      <a:pPr algn="just"/>
                      <a:r>
                        <a:rPr lang="ru-RU" sz="1000" dirty="0" smtClean="0">
                          <a:solidFill>
                            <a:schemeClr val="bg2"/>
                          </a:solidFill>
                          <a:latin typeface="Raleway" panose="020B0604020202020204" charset="-52"/>
                        </a:rPr>
                        <a:t>Мы создали сервис по созданию дизайна и пошиву предметов одежды по индивидуальным</a:t>
                      </a:r>
                      <a:r>
                        <a:rPr lang="ru-RU" sz="1000" baseline="0" dirty="0" smtClean="0">
                          <a:solidFill>
                            <a:schemeClr val="bg2"/>
                          </a:solidFill>
                          <a:latin typeface="Raleway" panose="020B0604020202020204" charset="-52"/>
                        </a:rPr>
                        <a:t> заказам. Наша ценовая политика позволяет получить клиенту одежду, подчеркивающую индивидуальность, по своим меркам, несущую в себе информацию (по выбору клиента) – по цене ниже, чем простой пошив одежды на заказ в ателье</a:t>
                      </a:r>
                    </a:p>
                    <a:p>
                      <a:pPr algn="just"/>
                      <a:r>
                        <a:rPr lang="ru-RU" sz="1000" baseline="0" dirty="0" smtClean="0">
                          <a:solidFill>
                            <a:schemeClr val="bg2"/>
                          </a:solidFill>
                          <a:latin typeface="Raleway" panose="020B0604020202020204" charset="-52"/>
                        </a:rPr>
                        <a:t>В нашей одежде мы используем технологию сжатия информации и передачи её через </a:t>
                      </a:r>
                      <a:r>
                        <a:rPr lang="en-US" sz="1000" baseline="0" dirty="0" smtClean="0">
                          <a:solidFill>
                            <a:schemeClr val="bg2"/>
                          </a:solidFill>
                          <a:latin typeface="Raleway" panose="020B0604020202020204" charset="-52"/>
                        </a:rPr>
                        <a:t>QR</a:t>
                      </a:r>
                      <a:r>
                        <a:rPr lang="ru-RU" sz="1000" baseline="0" dirty="0" smtClean="0">
                          <a:solidFill>
                            <a:schemeClr val="bg2"/>
                          </a:solidFill>
                          <a:latin typeface="Raleway" panose="020B0604020202020204" charset="-52"/>
                        </a:rPr>
                        <a:t>-кода.</a:t>
                      </a:r>
                      <a:endParaRPr lang="ru-RU" sz="1000" dirty="0">
                        <a:solidFill>
                          <a:schemeClr val="bg2"/>
                        </a:solidFill>
                        <a:latin typeface="Raleway" panose="020B0604020202020204" charset="-52"/>
                      </a:endParaRPr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r>
                        <a:rPr lang="ru-RU" sz="900" dirty="0" smtClean="0">
                          <a:solidFill>
                            <a:schemeClr val="accent3"/>
                          </a:solidFill>
                          <a:latin typeface="Raleway" panose="020B0604020202020204" charset="-52"/>
                        </a:rPr>
                        <a:t>4. Уникальная ценность</a:t>
                      </a:r>
                    </a:p>
                    <a:p>
                      <a:r>
                        <a:rPr lang="ru-RU" sz="900" dirty="0" smtClean="0">
                          <a:solidFill>
                            <a:schemeClr val="bg2"/>
                          </a:solidFill>
                          <a:latin typeface="Raleway" panose="020B0604020202020204" charset="-52"/>
                        </a:rPr>
                        <a:t>Уникальный крой</a:t>
                      </a:r>
                    </a:p>
                    <a:p>
                      <a:r>
                        <a:rPr lang="ru-RU" sz="900" dirty="0" smtClean="0">
                          <a:solidFill>
                            <a:schemeClr val="bg2"/>
                          </a:solidFill>
                          <a:latin typeface="Raleway" panose="020B0604020202020204" charset="-52"/>
                        </a:rPr>
                        <a:t>Разработка </a:t>
                      </a:r>
                      <a:r>
                        <a:rPr lang="ru-RU" sz="900" dirty="0" err="1" smtClean="0">
                          <a:solidFill>
                            <a:schemeClr val="bg2"/>
                          </a:solidFill>
                          <a:latin typeface="Raleway" panose="020B0604020202020204" charset="-52"/>
                        </a:rPr>
                        <a:t>принта</a:t>
                      </a:r>
                      <a:endParaRPr lang="ru-RU" sz="900" dirty="0" smtClean="0">
                        <a:solidFill>
                          <a:schemeClr val="bg2"/>
                        </a:solidFill>
                        <a:latin typeface="Raleway" panose="020B0604020202020204" charset="-52"/>
                      </a:endParaRPr>
                    </a:p>
                    <a:p>
                      <a:r>
                        <a:rPr lang="ru-RU" sz="900" dirty="0" smtClean="0">
                          <a:solidFill>
                            <a:schemeClr val="bg2"/>
                          </a:solidFill>
                          <a:latin typeface="Raleway" panose="020B0604020202020204" charset="-52"/>
                        </a:rPr>
                        <a:t>Сервис индивидуального пошива по стоимости одежды из масс-</a:t>
                      </a:r>
                      <a:r>
                        <a:rPr lang="ru-RU" sz="900" dirty="0" err="1" smtClean="0">
                          <a:solidFill>
                            <a:schemeClr val="bg2"/>
                          </a:solidFill>
                          <a:latin typeface="Raleway" panose="020B0604020202020204" charset="-52"/>
                        </a:rPr>
                        <a:t>маркета</a:t>
                      </a:r>
                      <a:endParaRPr lang="ru-RU" sz="900" dirty="0">
                        <a:solidFill>
                          <a:schemeClr val="bg2"/>
                        </a:solidFill>
                        <a:latin typeface="Raleway" panose="020B060402020202020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9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Raleway" panose="020B0604020202020204" charset="-52"/>
                        </a:rPr>
                        <a:t>9. Скрытое преимущество</a:t>
                      </a:r>
                    </a:p>
                    <a:p>
                      <a:pPr algn="just"/>
                      <a:r>
                        <a:rPr lang="ru-RU" sz="1000" baseline="0" dirty="0" smtClean="0">
                          <a:latin typeface="Raleway" panose="020B0604020202020204" charset="-52"/>
                        </a:rPr>
                        <a:t>Идея новой коллекции и подхода к её созданию принадлежит команде основателей</a:t>
                      </a:r>
                      <a:endParaRPr lang="ru-RU" sz="1000" dirty="0">
                        <a:latin typeface="Raleway" panose="020B0604020202020204" charset="-52"/>
                      </a:endParaRPr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ru-RU" sz="900" dirty="0" smtClean="0">
                          <a:solidFill>
                            <a:schemeClr val="accent3"/>
                          </a:solidFill>
                          <a:latin typeface="Raleway" panose="020B0604020202020204" charset="-52"/>
                        </a:rPr>
                        <a:t>1. Сегменты потребителей</a:t>
                      </a:r>
                    </a:p>
                    <a:p>
                      <a:pPr marL="0" indent="0">
                        <a:buNone/>
                      </a:pPr>
                      <a:r>
                        <a:rPr lang="ru-RU" sz="900" dirty="0" smtClean="0">
                          <a:solidFill>
                            <a:schemeClr val="bg2"/>
                          </a:solidFill>
                          <a:latin typeface="Raleway" panose="020B0604020202020204" charset="-52"/>
                        </a:rPr>
                        <a:t>Нашей целевой</a:t>
                      </a:r>
                      <a:r>
                        <a:rPr lang="ru-RU" sz="900" baseline="0" dirty="0" smtClean="0">
                          <a:solidFill>
                            <a:schemeClr val="bg2"/>
                          </a:solidFill>
                          <a:latin typeface="Raleway" panose="020B0604020202020204" charset="-52"/>
                        </a:rPr>
                        <a:t> аудиторией являются учащиеся колледжей и ВУЗов.</a:t>
                      </a:r>
                    </a:p>
                    <a:p>
                      <a:pPr marL="0" indent="0">
                        <a:buNone/>
                      </a:pPr>
                      <a:r>
                        <a:rPr lang="ru-RU" sz="900" baseline="0" dirty="0" smtClean="0">
                          <a:solidFill>
                            <a:schemeClr val="bg2"/>
                          </a:solidFill>
                          <a:latin typeface="Raleway" panose="020B0604020202020204" charset="-52"/>
                        </a:rPr>
                        <a:t>Возраст: 15-24 года</a:t>
                      </a:r>
                    </a:p>
                    <a:p>
                      <a:pPr marL="0" indent="0">
                        <a:buNone/>
                      </a:pPr>
                      <a:r>
                        <a:rPr lang="ru-RU" sz="900" baseline="0" dirty="0" smtClean="0">
                          <a:solidFill>
                            <a:schemeClr val="bg2"/>
                          </a:solidFill>
                          <a:latin typeface="Raleway" panose="020B0604020202020204" charset="-52"/>
                        </a:rPr>
                        <a:t>Проведено 100 глубинных интервью</a:t>
                      </a:r>
                      <a:endParaRPr lang="ru-RU" sz="900" dirty="0" smtClean="0">
                        <a:solidFill>
                          <a:schemeClr val="bg2"/>
                        </a:solidFill>
                        <a:latin typeface="Raleway" panose="020B0604020202020204" charset="-5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7194503"/>
                  </a:ext>
                </a:extLst>
              </a:tr>
              <a:tr h="774573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ru-RU" sz="900" dirty="0" smtClean="0">
                          <a:solidFill>
                            <a:schemeClr val="accent3"/>
                          </a:solidFill>
                          <a:latin typeface="Raleway" panose="020B0604020202020204" charset="-52"/>
                        </a:rPr>
                        <a:t>5. Каналы</a:t>
                      </a:r>
                    </a:p>
                    <a:p>
                      <a:pPr algn="just"/>
                      <a:r>
                        <a:rPr lang="ru-RU" sz="1000" dirty="0" smtClean="0">
                          <a:latin typeface="Raleway" panose="020B0604020202020204" charset="-52"/>
                        </a:rPr>
                        <a:t>Сайт – для поддержки клиентов, сборов заявок на заказ и отзывов</a:t>
                      </a:r>
                    </a:p>
                    <a:p>
                      <a:pPr algn="just"/>
                      <a:r>
                        <a:rPr lang="ru-RU" sz="1000" dirty="0" smtClean="0">
                          <a:latin typeface="Raleway" panose="020B0604020202020204" charset="-52"/>
                        </a:rPr>
                        <a:t>Группа</a:t>
                      </a:r>
                      <a:r>
                        <a:rPr lang="ru-RU" sz="1000" baseline="0" dirty="0" smtClean="0">
                          <a:latin typeface="Raleway" panose="020B0604020202020204" charset="-52"/>
                        </a:rPr>
                        <a:t> </a:t>
                      </a:r>
                      <a:r>
                        <a:rPr lang="en-US" sz="1000" baseline="0" dirty="0" smtClean="0">
                          <a:latin typeface="Raleway" panose="020B0604020202020204" charset="-52"/>
                        </a:rPr>
                        <a:t>VK</a:t>
                      </a:r>
                      <a:r>
                        <a:rPr lang="ru-RU" sz="1000" baseline="0" dirty="0" smtClean="0">
                          <a:latin typeface="Raleway" panose="020B0604020202020204" charset="-52"/>
                        </a:rPr>
                        <a:t>, </a:t>
                      </a:r>
                      <a:r>
                        <a:rPr lang="en-US" sz="1000" baseline="0" dirty="0" smtClean="0">
                          <a:latin typeface="Raleway" panose="020B0604020202020204" charset="-52"/>
                        </a:rPr>
                        <a:t>Telegram -</a:t>
                      </a:r>
                      <a:r>
                        <a:rPr lang="ru-RU" sz="1000" baseline="0" dirty="0" smtClean="0">
                          <a:latin typeface="Raleway" panose="020B0604020202020204" charset="-52"/>
                        </a:rPr>
                        <a:t> канал</a:t>
                      </a:r>
                      <a:endParaRPr lang="en-US" sz="1000" baseline="0" dirty="0" smtClean="0">
                        <a:latin typeface="Raleway" panose="020B0604020202020204" charset="-52"/>
                      </a:endParaRPr>
                    </a:p>
                    <a:p>
                      <a:pPr algn="just"/>
                      <a:r>
                        <a:rPr lang="en-US" sz="1000" baseline="0" dirty="0" smtClean="0">
                          <a:latin typeface="Raleway" panose="020B0604020202020204" charset="-52"/>
                        </a:rPr>
                        <a:t>C</a:t>
                      </a:r>
                      <a:r>
                        <a:rPr lang="ru-RU" sz="1000" baseline="0" dirty="0" err="1" smtClean="0">
                          <a:latin typeface="Raleway" panose="020B0604020202020204" charset="-52"/>
                        </a:rPr>
                        <a:t>оциальные</a:t>
                      </a:r>
                      <a:r>
                        <a:rPr lang="ru-RU" sz="1000" baseline="0" dirty="0" smtClean="0">
                          <a:latin typeface="Raleway" panose="020B0604020202020204" charset="-52"/>
                        </a:rPr>
                        <a:t> сети и </a:t>
                      </a:r>
                      <a:r>
                        <a:rPr lang="ru-RU" sz="1000" baseline="0" dirty="0" err="1" smtClean="0">
                          <a:latin typeface="Raleway" panose="020B0604020202020204" charset="-52"/>
                        </a:rPr>
                        <a:t>блогеры</a:t>
                      </a:r>
                      <a:endParaRPr lang="ru-RU" sz="1000" baseline="0" dirty="0" smtClean="0">
                        <a:latin typeface="Raleway" panose="020B0604020202020204" charset="-52"/>
                      </a:endParaRPr>
                    </a:p>
                    <a:p>
                      <a:pPr algn="just"/>
                      <a:r>
                        <a:rPr lang="ru-RU" sz="1000" baseline="0" dirty="0" smtClean="0">
                          <a:latin typeface="Raleway" panose="020B0604020202020204" charset="-52"/>
                        </a:rPr>
                        <a:t>Контекстная реклама и </a:t>
                      </a:r>
                      <a:r>
                        <a:rPr lang="ru-RU" sz="1000" baseline="0" dirty="0" err="1" smtClean="0">
                          <a:latin typeface="Raleway" panose="020B0604020202020204" charset="-52"/>
                        </a:rPr>
                        <a:t>таргет</a:t>
                      </a:r>
                      <a:endParaRPr lang="ru-RU" sz="1000" dirty="0">
                        <a:latin typeface="Raleway" panose="020B0604020202020204" charset="-52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5173443"/>
                  </a:ext>
                </a:extLst>
              </a:tr>
              <a:tr h="744806">
                <a:tc rowSpan="2">
                  <a:txBody>
                    <a:bodyPr/>
                    <a:lstStyle/>
                    <a:p>
                      <a:pPr algn="just"/>
                      <a:r>
                        <a:rPr lang="ru-RU" sz="900" dirty="0" smtClean="0">
                          <a:solidFill>
                            <a:schemeClr val="accent3"/>
                          </a:solidFill>
                          <a:latin typeface="Raleway" panose="020B0604020202020204" charset="-52"/>
                        </a:rPr>
                        <a:t>8. Ключевые материки</a:t>
                      </a:r>
                    </a:p>
                    <a:p>
                      <a:pPr algn="just"/>
                      <a:r>
                        <a:rPr lang="ru-RU" sz="1000" dirty="0" smtClean="0">
                          <a:solidFill>
                            <a:schemeClr val="tx2"/>
                          </a:solidFill>
                          <a:latin typeface="Raleway" panose="020B0604020202020204" charset="-52"/>
                        </a:rPr>
                        <a:t>Продажа за первые 6 месяцев 16.560</a:t>
                      </a:r>
                      <a:r>
                        <a:rPr lang="ru-RU" sz="1000" baseline="0" dirty="0" smtClean="0">
                          <a:solidFill>
                            <a:schemeClr val="tx2"/>
                          </a:solidFill>
                          <a:latin typeface="Raleway" panose="020B0604020202020204" charset="-52"/>
                        </a:rPr>
                        <a:t> предметов одежды</a:t>
                      </a:r>
                      <a:endParaRPr lang="ru-RU" sz="1000" dirty="0">
                        <a:solidFill>
                          <a:schemeClr val="tx2"/>
                        </a:solidFill>
                        <a:latin typeface="Raleway" panose="020B0604020202020204" charset="-52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138761"/>
                  </a:ext>
                </a:extLst>
              </a:tr>
              <a:tr h="294838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rowSpan="2" gridSpan="3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900" dirty="0" smtClean="0">
                          <a:solidFill>
                            <a:schemeClr val="accent3"/>
                          </a:solidFill>
                          <a:latin typeface="Raleway" panose="020B0604020202020204" charset="-52"/>
                        </a:rPr>
                        <a:t>6.</a:t>
                      </a:r>
                      <a:r>
                        <a:rPr lang="ru-RU" sz="900" baseline="0" dirty="0" smtClean="0">
                          <a:solidFill>
                            <a:schemeClr val="accent3"/>
                          </a:solidFill>
                          <a:latin typeface="Raleway" panose="020B0604020202020204" charset="-52"/>
                        </a:rPr>
                        <a:t> Потоки прибыли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0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Raleway" panose="020B0604020202020204" charset="-52"/>
                          <a:ea typeface="Arial"/>
                          <a:cs typeface="Arial"/>
                          <a:sym typeface="Arial"/>
                        </a:rPr>
                        <a:t>1 футболка = </a:t>
                      </a:r>
                      <a:r>
                        <a:rPr lang="ru-RU" sz="1000" b="1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Raleway" panose="020B0604020202020204" charset="-52"/>
                          <a:ea typeface="Arial"/>
                          <a:cs typeface="Arial"/>
                          <a:sym typeface="Arial"/>
                        </a:rPr>
                        <a:t>1.299 р</a:t>
                      </a:r>
                      <a:r>
                        <a:rPr lang="ru-RU" sz="10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Raleway" panose="020B0604020202020204" charset="-52"/>
                          <a:ea typeface="Arial"/>
                          <a:cs typeface="Arial"/>
                          <a:sym typeface="Arial"/>
                        </a:rPr>
                        <a:t>. При себестоимости </a:t>
                      </a:r>
                      <a:r>
                        <a:rPr lang="ru-RU" sz="1000" b="1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Raleway" panose="020B0604020202020204" charset="-52"/>
                          <a:ea typeface="Arial"/>
                          <a:cs typeface="Arial"/>
                          <a:sym typeface="Arial"/>
                        </a:rPr>
                        <a:t>800 р.</a:t>
                      </a:r>
                      <a:endParaRPr lang="ru-RU" sz="1000" b="0" i="0" u="none" strike="noStrike" cap="none" dirty="0" smtClean="0">
                        <a:solidFill>
                          <a:srgbClr val="000000"/>
                        </a:solidFill>
                        <a:effectLst/>
                        <a:latin typeface="Raleway" panose="020B0604020202020204" charset="-52"/>
                        <a:ea typeface="Arial"/>
                        <a:cs typeface="Arial"/>
                        <a:sym typeface="Arial"/>
                      </a:endParaRPr>
                    </a:p>
                    <a:p>
                      <a:r>
                        <a:rPr lang="ru-RU" sz="10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Raleway" panose="020B0604020202020204" charset="-52"/>
                          <a:ea typeface="Arial"/>
                          <a:cs typeface="Arial"/>
                          <a:sym typeface="Arial"/>
                        </a:rPr>
                        <a:t>В первые 6 месяцев мы получаем </a:t>
                      </a:r>
                      <a:r>
                        <a:rPr lang="ru-RU" sz="1000" b="1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Raleway" panose="020B0604020202020204" charset="-52"/>
                          <a:ea typeface="Arial"/>
                          <a:cs typeface="Arial"/>
                          <a:sym typeface="Arial"/>
                        </a:rPr>
                        <a:t>21.511.440 р</a:t>
                      </a:r>
                      <a:r>
                        <a:rPr lang="ru-RU" sz="10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Raleway" panose="020B0604020202020204" charset="-52"/>
                          <a:ea typeface="Arial"/>
                          <a:cs typeface="Arial"/>
                          <a:sym typeface="Arial"/>
                        </a:rPr>
                        <a:t>.</a:t>
                      </a:r>
                    </a:p>
                    <a:p>
                      <a:r>
                        <a:rPr lang="ru-RU" sz="10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Raleway" panose="020B0604020202020204" charset="-52"/>
                          <a:ea typeface="Arial"/>
                          <a:cs typeface="Arial"/>
                          <a:sym typeface="Arial"/>
                        </a:rPr>
                        <a:t>Учитываем себестоимость с налогом 4%: </a:t>
                      </a:r>
                      <a:r>
                        <a:rPr lang="ru-RU" sz="1000" b="1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Raleway" panose="020B0604020202020204" charset="-52"/>
                          <a:ea typeface="Arial"/>
                          <a:cs typeface="Arial"/>
                          <a:sym typeface="Arial"/>
                        </a:rPr>
                        <a:t>7.932.902 р.</a:t>
                      </a:r>
                      <a:endParaRPr lang="ru-RU" sz="1000" b="0" i="0" u="none" strike="noStrike" cap="none" dirty="0" smtClean="0">
                        <a:solidFill>
                          <a:srgbClr val="000000"/>
                        </a:solidFill>
                        <a:effectLst/>
                        <a:latin typeface="Raleway" panose="020B0604020202020204" charset="-52"/>
                        <a:ea typeface="Arial"/>
                        <a:cs typeface="Arial"/>
                        <a:sym typeface="Arial"/>
                      </a:endParaRPr>
                    </a:p>
                    <a:p>
                      <a:r>
                        <a:rPr lang="ru-RU" sz="1000" b="1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Raleway" panose="020B0604020202020204" charset="-52"/>
                          <a:ea typeface="Arial"/>
                          <a:cs typeface="Arial"/>
                          <a:sym typeface="Arial"/>
                        </a:rPr>
                        <a:t>50% </a:t>
                      </a:r>
                      <a:r>
                        <a:rPr lang="ru-RU" sz="10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Raleway" panose="020B0604020202020204" charset="-52"/>
                          <a:ea typeface="Arial"/>
                          <a:cs typeface="Arial"/>
                          <a:sym typeface="Arial"/>
                        </a:rPr>
                        <a:t>прибыли на рефинансирование нашего бизнеса и его расширение</a:t>
                      </a:r>
                    </a:p>
                    <a:p>
                      <a:r>
                        <a:rPr lang="ru-RU" sz="1000" b="1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Raleway" panose="020B0604020202020204" charset="-52"/>
                          <a:ea typeface="Arial"/>
                          <a:cs typeface="Arial"/>
                          <a:sym typeface="Arial"/>
                        </a:rPr>
                        <a:t>50%</a:t>
                      </a:r>
                      <a:r>
                        <a:rPr lang="ru-RU" sz="10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Raleway" panose="020B0604020202020204" charset="-52"/>
                          <a:ea typeface="Arial"/>
                          <a:cs typeface="Arial"/>
                          <a:sym typeface="Arial"/>
                        </a:rPr>
                        <a:t> как заработная плата </a:t>
                      </a:r>
                      <a:r>
                        <a:rPr lang="ru-RU" sz="1000" b="1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Raleway" panose="020B0604020202020204" charset="-52"/>
                          <a:ea typeface="Arial"/>
                          <a:cs typeface="Arial"/>
                          <a:sym typeface="Arial"/>
                        </a:rPr>
                        <a:t>3.966.451 р.</a:t>
                      </a:r>
                      <a:r>
                        <a:rPr lang="ru-RU" sz="10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Raleway" panose="020B0604020202020204" charset="-52"/>
                          <a:ea typeface="Arial"/>
                          <a:cs typeface="Arial"/>
                          <a:sym typeface="Arial"/>
                        </a:rPr>
                        <a:t> </a:t>
                      </a:r>
                    </a:p>
                    <a:p>
                      <a:r>
                        <a:rPr lang="ru-RU" sz="10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Raleway" panose="020B0604020202020204" charset="-52"/>
                          <a:ea typeface="Arial"/>
                          <a:cs typeface="Arial"/>
                          <a:sym typeface="Arial"/>
                        </a:rPr>
                        <a:t>Полугодовой доход/5: </a:t>
                      </a:r>
                      <a:r>
                        <a:rPr lang="ru-RU" sz="1000" b="1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Raleway" panose="020B0604020202020204" charset="-52"/>
                          <a:ea typeface="Arial"/>
                          <a:cs typeface="Arial"/>
                          <a:sym typeface="Arial"/>
                        </a:rPr>
                        <a:t>793.291 р</a:t>
                      </a:r>
                      <a:r>
                        <a:rPr lang="ru-RU" sz="10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Raleway" panose="020B0604020202020204" charset="-52"/>
                          <a:ea typeface="Arial"/>
                          <a:cs typeface="Arial"/>
                          <a:sym typeface="Arial"/>
                        </a:rPr>
                        <a:t>.</a:t>
                      </a:r>
                    </a:p>
                    <a:p>
                      <a:r>
                        <a:rPr lang="ru-RU" sz="10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Raleway" panose="020B0604020202020204" charset="-52"/>
                          <a:ea typeface="Arial"/>
                          <a:cs typeface="Arial"/>
                          <a:sym typeface="Arial"/>
                        </a:rPr>
                        <a:t>Заработная плата/</a:t>
                      </a:r>
                      <a:r>
                        <a:rPr lang="ru-RU" sz="1000" b="0" i="0" u="none" strike="noStrike" cap="none" dirty="0" err="1" smtClean="0">
                          <a:solidFill>
                            <a:srgbClr val="000000"/>
                          </a:solidFill>
                          <a:effectLst/>
                          <a:latin typeface="Raleway" panose="020B0604020202020204" charset="-52"/>
                          <a:ea typeface="Arial"/>
                          <a:cs typeface="Arial"/>
                          <a:sym typeface="Arial"/>
                        </a:rPr>
                        <a:t>мес</a:t>
                      </a:r>
                      <a:r>
                        <a:rPr lang="ru-RU" sz="10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Raleway" panose="020B0604020202020204" charset="-52"/>
                          <a:ea typeface="Arial"/>
                          <a:cs typeface="Arial"/>
                          <a:sym typeface="Arial"/>
                        </a:rPr>
                        <a:t>: </a:t>
                      </a:r>
                      <a:r>
                        <a:rPr lang="ru-RU" sz="1000" b="1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Raleway" panose="020B0604020202020204" charset="-52"/>
                          <a:ea typeface="Arial"/>
                          <a:cs typeface="Arial"/>
                          <a:sym typeface="Arial"/>
                        </a:rPr>
                        <a:t>132.215 р</a:t>
                      </a:r>
                      <a:r>
                        <a:rPr lang="ru-RU" sz="1000" b="1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Raleway" panose="020B0604020202020204" charset="-52"/>
                          <a:ea typeface="Arial"/>
                          <a:cs typeface="Arial"/>
                          <a:sym typeface="Arial"/>
                        </a:rPr>
                        <a:t>. </a:t>
                      </a:r>
                    </a:p>
                    <a:p>
                      <a:r>
                        <a:rPr lang="ru-RU" sz="1000" b="1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Raleway" panose="020B0604020202020204" charset="-52"/>
                          <a:ea typeface="Arial"/>
                          <a:cs typeface="Arial"/>
                          <a:sym typeface="Arial"/>
                        </a:rPr>
                        <a:t>Дополнительно: заработок на рекламе, </a:t>
                      </a:r>
                      <a:r>
                        <a:rPr lang="ru-RU" sz="1000" b="1" i="0" u="none" strike="noStrike" cap="none" dirty="0" err="1" smtClean="0">
                          <a:solidFill>
                            <a:srgbClr val="000000"/>
                          </a:solidFill>
                          <a:effectLst/>
                          <a:latin typeface="Raleway" panose="020B0604020202020204" charset="-52"/>
                          <a:ea typeface="Arial"/>
                          <a:cs typeface="Arial"/>
                          <a:sym typeface="Arial"/>
                        </a:rPr>
                        <a:t>коллаборациях</a:t>
                      </a:r>
                      <a:r>
                        <a:rPr lang="ru-RU" sz="1000" b="1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Raleway" panose="020B0604020202020204" charset="-52"/>
                          <a:ea typeface="Arial"/>
                          <a:cs typeface="Arial"/>
                          <a:sym typeface="Arial"/>
                        </a:rPr>
                        <a:t> с другими брендами, организациями.</a:t>
                      </a:r>
                      <a:endParaRPr lang="ru-RU" sz="1000" b="0" i="0" u="none" strike="noStrike" cap="none" dirty="0" smtClean="0">
                        <a:solidFill>
                          <a:srgbClr val="000000"/>
                        </a:solidFill>
                        <a:effectLst/>
                        <a:latin typeface="Raleway" panose="020B0604020202020204" charset="-52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ru-RU" dirty="0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0689246"/>
                  </a:ext>
                </a:extLst>
              </a:tr>
              <a:tr h="1427124">
                <a:tc gridSpan="2">
                  <a:txBody>
                    <a:bodyPr/>
                    <a:lstStyle/>
                    <a:p>
                      <a:r>
                        <a:rPr lang="ru-RU" sz="900" dirty="0" smtClean="0">
                          <a:solidFill>
                            <a:schemeClr val="accent3"/>
                          </a:solidFill>
                          <a:latin typeface="Raleway" panose="020B0604020202020204" charset="-52"/>
                        </a:rPr>
                        <a:t>7. Структура издержек</a:t>
                      </a:r>
                    </a:p>
                    <a:p>
                      <a:r>
                        <a:rPr lang="ru-RU" sz="900" b="1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Raleway" panose="020B0604020202020204" charset="-52"/>
                          <a:ea typeface="Arial"/>
                          <a:cs typeface="Arial"/>
                          <a:sym typeface="Arial"/>
                        </a:rPr>
                        <a:t>50% </a:t>
                      </a:r>
                      <a:r>
                        <a:rPr lang="ru-RU" sz="9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Raleway" panose="020B0604020202020204" charset="-52"/>
                          <a:ea typeface="Arial"/>
                          <a:cs typeface="Arial"/>
                          <a:sym typeface="Arial"/>
                        </a:rPr>
                        <a:t>прибыли на рефинансирование нашего бизнеса и его расширение</a:t>
                      </a:r>
                    </a:p>
                    <a:p>
                      <a:r>
                        <a:rPr lang="ru-RU" sz="900" b="1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Raleway" panose="020B0604020202020204" charset="-52"/>
                          <a:ea typeface="Arial"/>
                          <a:cs typeface="Arial"/>
                          <a:sym typeface="Arial"/>
                        </a:rPr>
                        <a:t>50%</a:t>
                      </a:r>
                      <a:r>
                        <a:rPr lang="ru-RU" sz="9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Raleway" panose="020B0604020202020204" charset="-52"/>
                          <a:ea typeface="Arial"/>
                          <a:cs typeface="Arial"/>
                          <a:sym typeface="Arial"/>
                        </a:rPr>
                        <a:t> как заработная плата </a:t>
                      </a:r>
                      <a:r>
                        <a:rPr lang="ru-RU" sz="900" b="1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Raleway" panose="020B0604020202020204" charset="-52"/>
                          <a:ea typeface="Arial"/>
                          <a:cs typeface="Arial"/>
                          <a:sym typeface="Arial"/>
                        </a:rPr>
                        <a:t>3.966.451 р.</a:t>
                      </a:r>
                      <a:r>
                        <a:rPr lang="ru-RU" sz="9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Raleway" panose="020B0604020202020204" charset="-52"/>
                          <a:ea typeface="Arial"/>
                          <a:cs typeface="Arial"/>
                          <a:sym typeface="Arial"/>
                        </a:rPr>
                        <a:t> </a:t>
                      </a:r>
                    </a:p>
                    <a:p>
                      <a:r>
                        <a:rPr lang="ru-RU" sz="9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Raleway" panose="020B0604020202020204" charset="-52"/>
                          <a:ea typeface="Arial"/>
                          <a:cs typeface="Arial"/>
                          <a:sym typeface="Arial"/>
                        </a:rPr>
                        <a:t>        Полугодовой доход/5: </a:t>
                      </a:r>
                      <a:r>
                        <a:rPr lang="ru-RU" sz="900" b="1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Raleway" panose="020B0604020202020204" charset="-52"/>
                          <a:ea typeface="Arial"/>
                          <a:cs typeface="Arial"/>
                          <a:sym typeface="Arial"/>
                        </a:rPr>
                        <a:t>793.291 р</a:t>
                      </a:r>
                      <a:r>
                        <a:rPr lang="ru-RU" sz="9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Raleway" panose="020B0604020202020204" charset="-52"/>
                          <a:ea typeface="Arial"/>
                          <a:cs typeface="Arial"/>
                          <a:sym typeface="Arial"/>
                        </a:rPr>
                        <a:t>.</a:t>
                      </a:r>
                    </a:p>
                    <a:p>
                      <a:r>
                        <a:rPr lang="ru-RU" sz="9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Raleway" panose="020B0604020202020204" charset="-52"/>
                          <a:ea typeface="Arial"/>
                          <a:cs typeface="Arial"/>
                          <a:sym typeface="Arial"/>
                        </a:rPr>
                        <a:t>        Заработная плата/</a:t>
                      </a:r>
                      <a:r>
                        <a:rPr lang="ru-RU" sz="900" b="0" i="0" u="none" strike="noStrike" cap="none" dirty="0" err="1" smtClean="0">
                          <a:solidFill>
                            <a:srgbClr val="000000"/>
                          </a:solidFill>
                          <a:effectLst/>
                          <a:latin typeface="Raleway" panose="020B0604020202020204" charset="-52"/>
                          <a:ea typeface="Arial"/>
                          <a:cs typeface="Arial"/>
                          <a:sym typeface="Arial"/>
                        </a:rPr>
                        <a:t>мес</a:t>
                      </a:r>
                      <a:r>
                        <a:rPr lang="ru-RU" sz="9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Raleway" panose="020B0604020202020204" charset="-52"/>
                          <a:ea typeface="Arial"/>
                          <a:cs typeface="Arial"/>
                          <a:sym typeface="Arial"/>
                        </a:rPr>
                        <a:t>: </a:t>
                      </a:r>
                      <a:r>
                        <a:rPr lang="ru-RU" sz="900" b="1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Raleway" panose="020B0604020202020204" charset="-52"/>
                          <a:ea typeface="Arial"/>
                          <a:cs typeface="Arial"/>
                          <a:sym typeface="Arial"/>
                        </a:rPr>
                        <a:t>132.215 р.</a:t>
                      </a:r>
                      <a:endParaRPr lang="ru-RU" sz="900" b="0" i="0" u="none" strike="noStrike" cap="none" dirty="0" smtClean="0">
                        <a:solidFill>
                          <a:srgbClr val="000000"/>
                        </a:solidFill>
                        <a:effectLst/>
                        <a:latin typeface="Raleway" panose="020B0604020202020204" charset="-52"/>
                        <a:ea typeface="Arial"/>
                        <a:cs typeface="Arial"/>
                        <a:sym typeface="Arial"/>
                      </a:endParaRPr>
                    </a:p>
                    <a:p>
                      <a:r>
                        <a:rPr lang="ru-RU" sz="1000" dirty="0" smtClean="0">
                          <a:solidFill>
                            <a:schemeClr val="accent3"/>
                          </a:solidFill>
                          <a:latin typeface="Raleway" panose="020B0604020202020204" charset="-52"/>
                        </a:rPr>
                        <a:t>      </a:t>
                      </a:r>
                      <a:r>
                        <a:rPr lang="ru-RU" sz="1000" b="1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Raleway" panose="020B0604020202020204" charset="-52"/>
                          <a:ea typeface="Arial"/>
                          <a:cs typeface="Arial"/>
                          <a:sym typeface="Arial"/>
                        </a:rPr>
                        <a:t> Разработка системы </a:t>
                      </a:r>
                      <a:r>
                        <a:rPr lang="ru-RU" sz="1000" b="1" i="0" u="none" strike="noStrike" cap="none" dirty="0" err="1" smtClean="0">
                          <a:solidFill>
                            <a:srgbClr val="000000"/>
                          </a:solidFill>
                          <a:effectLst/>
                          <a:latin typeface="Raleway" panose="020B0604020202020204" charset="-52"/>
                          <a:ea typeface="Arial"/>
                          <a:cs typeface="Arial"/>
                          <a:sym typeface="Arial"/>
                        </a:rPr>
                        <a:t>промокодов</a:t>
                      </a:r>
                      <a:r>
                        <a:rPr lang="ru-RU" sz="1000" b="1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Raleway" panose="020B0604020202020204" charset="-52"/>
                          <a:ea typeface="Arial"/>
                          <a:cs typeface="Arial"/>
                          <a:sym typeface="Arial"/>
                        </a:rPr>
                        <a:t> и бонусов  для                    последующих заказов.</a:t>
                      </a:r>
                      <a:endParaRPr lang="ru-RU" sz="1000" dirty="0">
                        <a:solidFill>
                          <a:schemeClr val="accent3"/>
                        </a:solidFill>
                        <a:latin typeface="Raleway" panose="020B0604020202020204" charset="-52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18786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46510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12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-RU" b="1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64" name="Google Shape;264;p12"/>
          <p:cNvSpPr txBox="1">
            <a:spLocks noGrp="1"/>
          </p:cNvSpPr>
          <p:nvPr>
            <p:ph type="body" idx="1"/>
          </p:nvPr>
        </p:nvSpPr>
        <p:spPr>
          <a:xfrm>
            <a:off x="456817" y="1858181"/>
            <a:ext cx="7993200" cy="28284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71450" indent="-171450"/>
            <a:r>
              <a:rPr lang="ru-RU" dirty="0"/>
              <a:t>Сгенерировали идею продукта;</a:t>
            </a:r>
            <a:endParaRPr dirty="0"/>
          </a:p>
          <a:p>
            <a:pPr marL="171450" indent="-171450"/>
            <a:r>
              <a:rPr lang="ru-RU" dirty="0"/>
              <a:t>Сформировали гипотезы;</a:t>
            </a:r>
            <a:endParaRPr dirty="0"/>
          </a:p>
          <a:p>
            <a:pPr marL="171450" indent="-171450"/>
            <a:r>
              <a:rPr lang="ru-RU" dirty="0"/>
              <a:t>Подтвердили гипотезы, проведя 100 глубинных интервью;</a:t>
            </a:r>
            <a:endParaRPr dirty="0"/>
          </a:p>
          <a:p>
            <a:pPr marL="171450" indent="-171450"/>
            <a:r>
              <a:rPr lang="ru-RU" dirty="0"/>
              <a:t>Рассчитали себестоимость, установили розничную цену;</a:t>
            </a:r>
            <a:endParaRPr dirty="0"/>
          </a:p>
          <a:p>
            <a:pPr marL="171450" indent="-171450"/>
            <a:r>
              <a:rPr lang="ru-RU" dirty="0"/>
              <a:t>Начали прописывать бизнес-модель;</a:t>
            </a:r>
            <a:endParaRPr dirty="0"/>
          </a:p>
          <a:p>
            <a:pPr marL="171450" indent="-171450"/>
            <a:r>
              <a:rPr lang="ru-RU" dirty="0"/>
              <a:t>Разработали эскизы первой коллекции;</a:t>
            </a:r>
            <a:endParaRPr dirty="0"/>
          </a:p>
          <a:p>
            <a:pPr marL="171450" indent="-171450"/>
            <a:r>
              <a:rPr lang="ru-RU" dirty="0"/>
              <a:t>Создали канал продаж (группа ВК), приступили к заполнению;</a:t>
            </a:r>
            <a:br>
              <a:rPr lang="ru-RU" dirty="0"/>
            </a:br>
            <a:r>
              <a:rPr lang="ru-RU" dirty="0"/>
              <a:t>Нашли подходящее оборудование для реализации нашей идеи и навыки нашей команды полностью соответствуют тому, чтобы сделать качественную вещь;</a:t>
            </a:r>
            <a:endParaRPr dirty="0"/>
          </a:p>
          <a:p>
            <a:pPr marL="171450" indent="-171450"/>
            <a:r>
              <a:rPr lang="ru-RU" dirty="0"/>
              <a:t>Нашли контакты людей, которые в будущем смогли бы разработать сайт.</a:t>
            </a:r>
            <a:endParaRPr dirty="0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200"/>
              <a:buNone/>
            </a:pPr>
            <a:endParaRPr dirty="0"/>
          </a:p>
        </p:txBody>
      </p:sp>
      <p:sp>
        <p:nvSpPr>
          <p:cNvPr id="265" name="Google Shape;265;p1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6" name="Google Shape;266;p1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7" name="Google Shape;267;p1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8" name="Google Shape;268;p1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69" name="Google Shape;269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932232" y="84246"/>
            <a:ext cx="2517785" cy="251778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6830054" y="2529829"/>
            <a:ext cx="17890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latin typeface="Raleway" panose="020B0604020202020204" charset="-52"/>
              </a:rPr>
              <a:t>Группа </a:t>
            </a:r>
            <a:r>
              <a:rPr lang="ru-RU" sz="1200" dirty="0" err="1" smtClean="0">
                <a:latin typeface="Raleway" panose="020B0604020202020204" charset="-52"/>
              </a:rPr>
              <a:t>ВКонтакте</a:t>
            </a:r>
            <a:endParaRPr lang="ru-RU" sz="1200" dirty="0">
              <a:latin typeface="Raleway" panose="020B0604020202020204" charset="-5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13"/>
          <p:cNvSpPr txBox="1">
            <a:spLocks noGrp="1"/>
          </p:cNvSpPr>
          <p:nvPr>
            <p:ph type="title"/>
          </p:nvPr>
        </p:nvSpPr>
        <p:spPr>
          <a:xfrm>
            <a:off x="456817" y="27815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-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graphicFrame>
        <p:nvGraphicFramePr>
          <p:cNvPr id="276" name="Google Shape;276;p13"/>
          <p:cNvGraphicFramePr/>
          <p:nvPr/>
        </p:nvGraphicFramePr>
        <p:xfrm>
          <a:off x="456810" y="921625"/>
          <a:ext cx="8143875" cy="4061200"/>
        </p:xfrm>
        <a:graphic>
          <a:graphicData uri="http://schemas.openxmlformats.org/drawingml/2006/table">
            <a:tbl>
              <a:tblPr>
                <a:noFill/>
                <a:tableStyleId>{6AC2A2B2-FF53-4881-AF4C-309CEBE093C4}</a:tableStyleId>
              </a:tblPr>
              <a:tblGrid>
                <a:gridCol w="27146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146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146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260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ФОТО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783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 (CEO)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Лапицкая Валерия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783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ТЕХНОЛОГ, РАЗРАБОТЧИК (CTO)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Кристина Сергеевна, Мария Бочкарева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783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МАРКЕТОЛОГ (СMO)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Архалова Виолетта, Юлия Рысева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77" name="Google Shape;277;p1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8" name="Google Shape;278;p1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-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12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9" name="Google Shape;279;p1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0" name="Google Shape;280;p1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1" name="Google Shape;281;p1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2" name="Google Shape;282;p1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83" name="Google Shape;283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738480" y="1487031"/>
            <a:ext cx="1103769" cy="11037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4" name="Google Shape;284;p13"/>
          <p:cNvPicPr preferRelativeResize="0"/>
          <p:nvPr/>
        </p:nvPicPr>
        <p:blipFill rotWithShape="1">
          <a:blip r:embed="rId4">
            <a:alphaModFix/>
          </a:blip>
          <a:srcRect t="11233" b="9465"/>
          <a:stretch/>
        </p:blipFill>
        <p:spPr>
          <a:xfrm>
            <a:off x="7362356" y="2627890"/>
            <a:ext cx="1066459" cy="1162777"/>
          </a:xfrm>
          <a:prstGeom prst="rect">
            <a:avLst/>
          </a:prstGeom>
          <a:noFill/>
          <a:ln>
            <a:noFill/>
          </a:ln>
        </p:spPr>
      </p:pic>
      <p:pic>
        <p:nvPicPr>
          <p:cNvPr id="285" name="Google Shape;285;p1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153151" y="2636554"/>
            <a:ext cx="1154114" cy="1154114"/>
          </a:xfrm>
          <a:prstGeom prst="rect">
            <a:avLst/>
          </a:prstGeom>
          <a:noFill/>
          <a:ln>
            <a:noFill/>
          </a:ln>
        </p:spPr>
      </p:pic>
      <p:pic>
        <p:nvPicPr>
          <p:cNvPr id="286" name="Google Shape;286;p1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145242" y="3809024"/>
            <a:ext cx="1173794" cy="11737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13" descr="https://sun9-37.userapi.com/impg/wDZo2EJVxOl4mnWJtpZP5e1IFLpq1_cK6RijFg/sff9vqwN2po.jpg?size=1620x2160&amp;quality=95&amp;sign=cbede1fcb9acc1f94bc16d16325ec029&amp;type=album"/>
          <p:cNvPicPr preferRelativeResize="0"/>
          <p:nvPr/>
        </p:nvPicPr>
        <p:blipFill rotWithShape="1">
          <a:blip r:embed="rId7">
            <a:alphaModFix/>
          </a:blip>
          <a:srcRect l="7473" t="22208" b="15533"/>
          <a:stretch/>
        </p:blipFill>
        <p:spPr>
          <a:xfrm>
            <a:off x="7353423" y="3827757"/>
            <a:ext cx="1212850" cy="11491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14"/>
          <p:cNvSpPr txBox="1">
            <a:spLocks noGrp="1"/>
          </p:cNvSpPr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93" name="Google Shape;293;p14"/>
          <p:cNvSpPr txBox="1">
            <a:spLocks noGrp="1"/>
          </p:cNvSpPr>
          <p:nvPr>
            <p:ph type="body" idx="1"/>
          </p:nvPr>
        </p:nvSpPr>
        <p:spPr>
          <a:xfrm>
            <a:off x="457200" y="1196175"/>
            <a:ext cx="7973700" cy="78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57200" marR="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aleway"/>
              <a:buChar char="●"/>
            </a:pPr>
            <a:r>
              <a:rPr lang="ru-RU" sz="1600">
                <a:solidFill>
                  <a:srgbClr val="132C40"/>
                </a:solidFill>
              </a:rPr>
              <a:t>Планы развития, основные укрупненные задачи</a:t>
            </a:r>
            <a:endParaRPr sz="1600">
              <a:solidFill>
                <a:srgbClr val="132C40"/>
              </a:solidFill>
            </a:endParaRPr>
          </a:p>
          <a:p>
            <a: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endParaRPr sz="1300">
              <a:solidFill>
                <a:srgbClr val="132C40"/>
              </a:solidFill>
            </a:endParaRPr>
          </a:p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eriod"/>
            </a:pPr>
            <a:r>
              <a:rPr lang="ru-RU" sz="1300">
                <a:solidFill>
                  <a:srgbClr val="132C40"/>
                </a:solidFill>
              </a:rPr>
              <a:t>Защита проекта на ДЕМО ДНЕ Акселератора - поиск партнеров и инвесторов</a:t>
            </a:r>
            <a:endParaRPr sz="1300">
              <a:solidFill>
                <a:srgbClr val="132C40"/>
              </a:solidFill>
            </a:endParaRPr>
          </a:p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eriod"/>
            </a:pPr>
            <a:r>
              <a:rPr lang="ru-RU" sz="1300">
                <a:solidFill>
                  <a:srgbClr val="132C40"/>
                </a:solidFill>
              </a:rPr>
              <a:t>Запуск активности в социальных сетях</a:t>
            </a:r>
            <a:endParaRPr sz="1300">
              <a:solidFill>
                <a:srgbClr val="132C40"/>
              </a:solidFill>
            </a:endParaRPr>
          </a:p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eriod"/>
            </a:pPr>
            <a:r>
              <a:rPr lang="ru-RU" sz="1300">
                <a:solidFill>
                  <a:srgbClr val="132C40"/>
                </a:solidFill>
              </a:rPr>
              <a:t>Начало маркетинговой компании</a:t>
            </a:r>
            <a:endParaRPr sz="1300">
              <a:solidFill>
                <a:srgbClr val="132C40"/>
              </a:solidFill>
            </a:endParaRPr>
          </a:p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eriod"/>
            </a:pPr>
            <a:r>
              <a:rPr lang="ru-RU" sz="1300">
                <a:solidFill>
                  <a:srgbClr val="132C40"/>
                </a:solidFill>
              </a:rPr>
              <a:t>Первые продажи </a:t>
            </a:r>
            <a:endParaRPr sz="1300">
              <a:solidFill>
                <a:srgbClr val="132C40"/>
              </a:solidFill>
            </a:endParaRPr>
          </a:p>
          <a:p>
            <a: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None/>
            </a:pPr>
            <a:endParaRPr sz="1300">
              <a:solidFill>
                <a:srgbClr val="132C40"/>
              </a:solidFill>
            </a:endParaRPr>
          </a:p>
          <a:p>
            <a: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None/>
            </a:pPr>
            <a:endParaRPr sz="1300">
              <a:solidFill>
                <a:srgbClr val="132C4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300">
                <a:solidFill>
                  <a:srgbClr val="132C40"/>
                </a:solidFill>
              </a:rPr>
              <a:t> </a:t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294" name="Google Shape;294;p14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5" name="Google Shape;295;p14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-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13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6" name="Google Shape;296;p14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97" name="Google Shape;297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98" name="Google Shape;298;p1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9" name="Google Shape;299;p1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0" name="Google Shape;300;p1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1" name="Google Shape;301;p1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302" name="Google Shape;302;p14"/>
          <p:cNvGraphicFramePr/>
          <p:nvPr/>
        </p:nvGraphicFramePr>
        <p:xfrm>
          <a:off x="530722" y="2722175"/>
          <a:ext cx="8079775" cy="2359645"/>
        </p:xfrm>
        <a:graphic>
          <a:graphicData uri="http://schemas.openxmlformats.org/drawingml/2006/table">
            <a:tbl>
              <a:tblPr>
                <a:noFill/>
                <a:tableStyleId>{6AC2A2B2-FF53-4881-AF4C-309CEBE093C4}</a:tableStyleId>
              </a:tblPr>
              <a:tblGrid>
                <a:gridCol w="35843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021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932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393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ЧТО ДЕЛАЕМ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СРОК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ОТВЕТСТВЕННЫЙ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36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Запуск сайта на Тильде</a:t>
                      </a:r>
                      <a:endParaRPr sz="1400" u="none" strike="noStrike" cap="none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1.12.2023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Лапицкая В.К.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02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dirty="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Запуск продвижения сайта, группы VK, Telegram канала</a:t>
                      </a:r>
                      <a:endParaRPr sz="1400" u="none" strike="noStrike" cap="none" dirty="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1.12.2023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Лапицкая В.К.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033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dirty="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Переговоры с администрациями </a:t>
                      </a:r>
                      <a:r>
                        <a:rPr lang="ru-RU" dirty="0" err="1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СУЗов</a:t>
                      </a:r>
                      <a:r>
                        <a:rPr lang="ru-RU" dirty="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 и ВУЗов о размещении информации на их ресурсах для учащихся</a:t>
                      </a:r>
                      <a:endParaRPr sz="1400" u="none" strike="noStrike" cap="none" dirty="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1.12.2023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 err="1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Лапицкая</a:t>
                      </a:r>
                      <a:r>
                        <a:rPr lang="ru-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 В.К.</a:t>
                      </a:r>
                      <a:endParaRPr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03" name="Google Shape;303;p14"/>
          <p:cNvSpPr txBox="1"/>
          <p:nvPr/>
        </p:nvSpPr>
        <p:spPr>
          <a:xfrm>
            <a:off x="456818" y="2535472"/>
            <a:ext cx="52041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15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309" name="Google Shape;309;p15"/>
          <p:cNvSpPr txBox="1">
            <a:spLocks noGrp="1"/>
          </p:cNvSpPr>
          <p:nvPr>
            <p:ph type="body" idx="1"/>
          </p:nvPr>
        </p:nvSpPr>
        <p:spPr>
          <a:xfrm>
            <a:off x="446369" y="2216829"/>
            <a:ext cx="4052744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1400" b="1">
                <a:solidFill>
                  <a:srgbClr val="132C40"/>
                </a:solidFill>
              </a:rPr>
              <a:t>Лапицкая Валерия </a:t>
            </a:r>
            <a:r>
              <a:rPr lang="ru-RU" sz="1400">
                <a:solidFill>
                  <a:srgbClr val="132C40"/>
                </a:solidFill>
              </a:rPr>
              <a:t>(</a:t>
            </a:r>
            <a:r>
              <a:rPr lang="ru-RU" sz="1400" u="sng">
                <a:solidFill>
                  <a:srgbClr val="132C4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https://t.me/rricinka</a:t>
            </a:r>
            <a:r>
              <a:rPr lang="ru-RU" sz="1400">
                <a:solidFill>
                  <a:srgbClr val="132C40"/>
                </a:solidFill>
              </a:rPr>
              <a:t>)</a:t>
            </a:r>
            <a:endParaRPr/>
          </a:p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solidFill>
                <a:srgbClr val="132C40"/>
              </a:solidFill>
            </a:endParaRPr>
          </a:p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b="1">
                <a:solidFill>
                  <a:srgbClr val="132C40"/>
                </a:solidFill>
              </a:rPr>
              <a:t>Продукт:</a:t>
            </a:r>
            <a:endParaRPr/>
          </a:p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1400">
                <a:solidFill>
                  <a:srgbClr val="132C40"/>
                </a:solidFill>
              </a:rPr>
              <a:t>https://vk.com/tomclo</a:t>
            </a:r>
            <a:endParaRPr/>
          </a:p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solidFill>
                <a:srgbClr val="132C40"/>
              </a:solidFill>
            </a:endParaRPr>
          </a:p>
        </p:txBody>
      </p:sp>
      <p:sp>
        <p:nvSpPr>
          <p:cNvPr id="310" name="Google Shape;310;p1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11" name="Google Shape;311;p1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-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14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2" name="Google Shape;312;p15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13" name="Google Shape;313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314" name="Google Shape;314;p1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15" name="Google Shape;315;p1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16" name="Google Shape;316;p1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17" name="Google Shape;317;p1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18" name="Google Shape;318;p15"/>
          <p:cNvSpPr txBox="1"/>
          <p:nvPr/>
        </p:nvSpPr>
        <p:spPr>
          <a:xfrm>
            <a:off x="4408111" y="4413856"/>
            <a:ext cx="4202044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0" i="1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Люди всегда будут есть, спать и носить одежду.</a:t>
            </a:r>
            <a:endParaRPr sz="1400" b="0" i="1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19" name="Google Shape;319;p1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573021" y="582319"/>
            <a:ext cx="3859109" cy="376468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0" name="Google Shape;320;p1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40166" y="3248079"/>
            <a:ext cx="1471104" cy="14711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561</TotalTime>
  <Words>834</Words>
  <Application>Microsoft Office PowerPoint</Application>
  <PresentationFormat>Экран (16:9)</PresentationFormat>
  <Paragraphs>193</Paragraphs>
  <Slides>14</Slides>
  <Notes>14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14</vt:i4>
      </vt:variant>
    </vt:vector>
  </HeadingPairs>
  <TitlesOfParts>
    <vt:vector size="23" baseType="lpstr">
      <vt:lpstr>Calibri</vt:lpstr>
      <vt:lpstr>Times New Roman</vt:lpstr>
      <vt:lpstr>Century Gothic</vt:lpstr>
      <vt:lpstr>Raleway</vt:lpstr>
      <vt:lpstr>Helvetica Neue</vt:lpstr>
      <vt:lpstr>Raleway SemiBold</vt:lpstr>
      <vt:lpstr>Arial</vt:lpstr>
      <vt:lpstr>Simple Light</vt:lpstr>
      <vt:lpstr>Simple Light</vt:lpstr>
      <vt:lpstr>TomClo</vt:lpstr>
      <vt:lpstr>Презентация PowerPoint</vt:lpstr>
      <vt:lpstr>ЦЕЛЕВАЯ АУДИТОРИЯ</vt:lpstr>
      <vt:lpstr>ПРОБЛЕМА</vt:lpstr>
      <vt:lpstr>РЕШЕНИЕ</vt:lpstr>
      <vt:lpstr>Презентация PowerPoint</vt:lpstr>
      <vt:lpstr>ЦЕННОСТЬ, ЦЕННОСТНОЕ ПРЕДЛОЖЕНИЕ</vt:lpstr>
      <vt:lpstr>РЫНОК</vt:lpstr>
      <vt:lpstr>КОНКУРЕНТЫ</vt:lpstr>
      <vt:lpstr>Бизнес модель</vt:lpstr>
      <vt:lpstr>ТЕКУЩИЕ РЕЗУЛЬТАТЫ</vt:lpstr>
      <vt:lpstr>КОМАНДА СТАРТАПА</vt:lpstr>
      <vt:lpstr>ПЛАНЫ РАЗВИТИЯ</vt:lpstr>
      <vt:lpstr>КОНТАКТЫ ЛИДЕРА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TomClo</dc:title>
  <cp:lastModifiedBy>Валерия</cp:lastModifiedBy>
  <cp:revision>29</cp:revision>
  <dcterms:modified xsi:type="dcterms:W3CDTF">2023-11-28T16:13:35Z</dcterms:modified>
</cp:coreProperties>
</file>