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Gill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Vz4wMyLKOBAALhJvX00Cpfzp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9099FB-8781-419E-97CE-19EAB3DB2897}">
  <a:tblStyle styleId="{AA9099FB-8781-419E-97CE-19EAB3DB289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6E6E6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6E6E6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GillSans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Gill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8" name="Google Shape;73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9" name="Google Shape;73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2" name="Google Shape;88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3" name="Google Shape;88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6" name="Google Shape;10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3" name="Google Shape;117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1174" name="Google Shape;117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8" name="Google Shape;131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319" name="Google Shape;131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8" name="Google Shape;15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9" name="Google Shape;150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2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4" name="Google Shape;168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3113952" y="1571990"/>
            <a:ext cx="7666800" cy="3391800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360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r>
              <a:rPr b="1" lang="ru-RU" sz="5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3D-принтер для изготовления индивидуальных полимерных протезов</a:t>
            </a:r>
            <a:endParaRPr/>
          </a:p>
        </p:txBody>
      </p:sp>
      <p:sp>
        <p:nvSpPr>
          <p:cNvPr id="165" name="Google Shape;165;p1"/>
          <p:cNvSpPr txBox="1"/>
          <p:nvPr/>
        </p:nvSpPr>
        <p:spPr>
          <a:xfrm>
            <a:off x="666750" y="441166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человек, лист, растение, рука&#10;&#10;Автоматически созданное описание" id="166" name="Google Shape;166;p1"/>
          <p:cNvPicPr preferRelativeResize="0"/>
          <p:nvPr/>
        </p:nvPicPr>
        <p:blipFill rotWithShape="1">
          <a:blip r:embed="rId3">
            <a:alphaModFix amt="75000"/>
          </a:blip>
          <a:srcRect b="0" l="0" r="0" t="0"/>
          <a:stretch/>
        </p:blipFill>
        <p:spPr>
          <a:xfrm>
            <a:off x="-1037155" y="-238426"/>
            <a:ext cx="4621042" cy="7167801"/>
          </a:xfrm>
          <a:prstGeom prst="rect">
            <a:avLst/>
          </a:prstGeom>
          <a:noFill/>
          <a:ln>
            <a:noFill/>
          </a:ln>
          <a:effectLst>
            <a:outerShdw blurRad="50800" rotWithShape="0" algn="ctr" dir="5400000" dist="50800">
              <a:srgbClr val="000000">
                <a:alpha val="36862"/>
              </a:srgbClr>
            </a:outerShdw>
          </a:effectLst>
        </p:spPr>
      </p:pic>
      <p:sp>
        <p:nvSpPr>
          <p:cNvPr id="167" name="Google Shape;167;p1"/>
          <p:cNvSpPr/>
          <p:nvPr/>
        </p:nvSpPr>
        <p:spPr>
          <a:xfrm>
            <a:off x="5943599" y="3276599"/>
            <a:ext cx="3628663" cy="3628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79355" y="259291"/>
            <a:ext cx="1579246" cy="883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1"/>
          <p:cNvGrpSpPr/>
          <p:nvPr/>
        </p:nvGrpSpPr>
        <p:grpSpPr>
          <a:xfrm>
            <a:off x="-6660839" y="6041301"/>
            <a:ext cx="14121088" cy="59835159"/>
            <a:chOff x="-7433082" y="-1532266"/>
            <a:chExt cx="14121088" cy="59835159"/>
          </a:xfrm>
        </p:grpSpPr>
        <p:grpSp>
          <p:nvGrpSpPr>
            <p:cNvPr id="170" name="Google Shape;170;p1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171" name="Google Shape;171;p1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72" name="Google Shape;172;p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73" name="Google Shape;173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4" name="Google Shape;174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5" name="Google Shape;175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6" name="Google Shape;176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7" name="Google Shape;177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8" name="Google Shape;178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9" name="Google Shape;179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0" name="Google Shape;180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1" name="Google Shape;181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2" name="Google Shape;182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3" name="Google Shape;183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4" name="Google Shape;184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5" name="Google Shape;185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6" name="Google Shape;186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7" name="Google Shape;187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8" name="Google Shape;188;p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89" name="Google Shape;189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0" name="Google Shape;190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1" name="Google Shape;191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2" name="Google Shape;192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3" name="Google Shape;193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4" name="Google Shape;194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5" name="Google Shape;195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6" name="Google Shape;196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7" name="Google Shape;197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8" name="Google Shape;198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9" name="Google Shape;199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0" name="Google Shape;200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" name="Google Shape;201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2" name="Google Shape;202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3" name="Google Shape;203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04" name="Google Shape;204;p1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205" name="Google Shape;205;p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206" name="Google Shape;206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" name="Google Shape;207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8" name="Google Shape;208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9" name="Google Shape;209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0" name="Google Shape;210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1" name="Google Shape;211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2" name="Google Shape;212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3" name="Google Shape;213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4" name="Google Shape;214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5" name="Google Shape;215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6" name="Google Shape;216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7" name="Google Shape;217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8" name="Google Shape;218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9" name="Google Shape;219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0" name="Google Shape;220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21" name="Google Shape;221;p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222" name="Google Shape;222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3" name="Google Shape;223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4" name="Google Shape;224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5" name="Google Shape;225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6" name="Google Shape;226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7" name="Google Shape;227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" name="Google Shape;228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9" name="Google Shape;229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0" name="Google Shape;230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1" name="Google Shape;231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2" name="Google Shape;232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3" name="Google Shape;233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4" name="Google Shape;234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5" name="Google Shape;235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6" name="Google Shape;236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237" name="Google Shape;237;p1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238" name="Google Shape;238;p1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239" name="Google Shape;239;p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240" name="Google Shape;240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1" name="Google Shape;241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2" name="Google Shape;242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3" name="Google Shape;243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4" name="Google Shape;244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5" name="Google Shape;245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6" name="Google Shape;246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7" name="Google Shape;247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8" name="Google Shape;248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9" name="Google Shape;249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0" name="Google Shape;250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1" name="Google Shape;251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2" name="Google Shape;252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3" name="Google Shape;253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4" name="Google Shape;254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55" name="Google Shape;255;p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256" name="Google Shape;256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7" name="Google Shape;257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8" name="Google Shape;258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9" name="Google Shape;259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0" name="Google Shape;260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1" name="Google Shape;261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2" name="Google Shape;262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3" name="Google Shape;263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4" name="Google Shape;264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5" name="Google Shape;265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6" name="Google Shape;266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7" name="Google Shape;267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8" name="Google Shape;268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9" name="Google Shape;269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0" name="Google Shape;270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71" name="Google Shape;271;p1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272" name="Google Shape;272;p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273" name="Google Shape;273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" name="Google Shape;274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5" name="Google Shape;275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6" name="Google Shape;276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7" name="Google Shape;277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8" name="Google Shape;278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9" name="Google Shape;279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0" name="Google Shape;280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1" name="Google Shape;281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2" name="Google Shape;282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3" name="Google Shape;283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4" name="Google Shape;284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5" name="Google Shape;285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6" name="Google Shape;286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7" name="Google Shape;287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88" name="Google Shape;288;p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289" name="Google Shape;289;p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0" name="Google Shape;290;p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1" name="Google Shape;291;p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2" name="Google Shape;292;p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3" name="Google Shape;293;p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4" name="Google Shape;294;p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5" name="Google Shape;295;p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6" name="Google Shape;296;p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7" name="Google Shape;297;p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8" name="Google Shape;298;p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9" name="Google Shape;299;p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0" name="Google Shape;300;p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1" name="Google Shape;301;p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2" name="Google Shape;302;p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3" name="Google Shape;303;p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"/>
          <p:cNvSpPr txBox="1"/>
          <p:nvPr/>
        </p:nvSpPr>
        <p:spPr>
          <a:xfrm>
            <a:off x="1270010" y="425809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Проблема</a:t>
            </a:r>
            <a:endParaRPr/>
          </a:p>
        </p:txBody>
      </p:sp>
      <p:sp>
        <p:nvSpPr>
          <p:cNvPr id="310" name="Google Shape;310;p3"/>
          <p:cNvSpPr txBox="1"/>
          <p:nvPr/>
        </p:nvSpPr>
        <p:spPr>
          <a:xfrm>
            <a:off x="1518442" y="1505768"/>
            <a:ext cx="905240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В России за 2020 год число нуждающихся в протезах составляло 63 527 тысяч человек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Далеко не все могут купить протез - цена от 2 до 5 млн. рублей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Сейчас протезы создаются отливкой, для которой нужны полностью индивидуальные формы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3D-принтер может стать хорошим решением, которое заменит литьё</a:t>
            </a:r>
            <a:endParaRPr/>
          </a:p>
          <a:p>
            <a:pPr indent="-19177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1" name="Google Shape;31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312" name="Google Shape;312;p3"/>
          <p:cNvGrpSpPr/>
          <p:nvPr/>
        </p:nvGrpSpPr>
        <p:grpSpPr>
          <a:xfrm>
            <a:off x="-6989634" y="-6556148"/>
            <a:ext cx="14121088" cy="59835159"/>
            <a:chOff x="-7433082" y="-1532266"/>
            <a:chExt cx="14121088" cy="59835159"/>
          </a:xfrm>
        </p:grpSpPr>
        <p:grpSp>
          <p:nvGrpSpPr>
            <p:cNvPr id="313" name="Google Shape;313;p3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314" name="Google Shape;314;p3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315" name="Google Shape;315;p3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316" name="Google Shape;316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7" name="Google Shape;317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8" name="Google Shape;318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9" name="Google Shape;319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0" name="Google Shape;320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1" name="Google Shape;321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2" name="Google Shape;322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3" name="Google Shape;323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4" name="Google Shape;324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5" name="Google Shape;325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6" name="Google Shape;326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7" name="Google Shape;327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8" name="Google Shape;328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9" name="Google Shape;329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0" name="Google Shape;330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31" name="Google Shape;331;p3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332" name="Google Shape;332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3" name="Google Shape;333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4" name="Google Shape;334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5" name="Google Shape;335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6" name="Google Shape;336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7" name="Google Shape;337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8" name="Google Shape;338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9" name="Google Shape;339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0" name="Google Shape;340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1" name="Google Shape;341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2" name="Google Shape;342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3" name="Google Shape;343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4" name="Google Shape;344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" name="Google Shape;345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6" name="Google Shape;346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47" name="Google Shape;347;p3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348" name="Google Shape;348;p3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349" name="Google Shape;349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0" name="Google Shape;350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1" name="Google Shape;351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2" name="Google Shape;352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3" name="Google Shape;353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" name="Google Shape;354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" name="Google Shape;355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" name="Google Shape;356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7" name="Google Shape;357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8" name="Google Shape;358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" name="Google Shape;359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0" name="Google Shape;360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1" name="Google Shape;361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2" name="Google Shape;362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3" name="Google Shape;363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64" name="Google Shape;364;p3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365" name="Google Shape;365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6" name="Google Shape;366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7" name="Google Shape;367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8" name="Google Shape;368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9" name="Google Shape;369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0" name="Google Shape;370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1" name="Google Shape;371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2" name="Google Shape;372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3" name="Google Shape;373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4" name="Google Shape;374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5" name="Google Shape;375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6" name="Google Shape;376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7" name="Google Shape;377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8" name="Google Shape;378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9" name="Google Shape;379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80" name="Google Shape;380;p3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381" name="Google Shape;381;p3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382" name="Google Shape;382;p3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383" name="Google Shape;383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4" name="Google Shape;384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5" name="Google Shape;385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6" name="Google Shape;386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7" name="Google Shape;387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8" name="Google Shape;388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9" name="Google Shape;389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0" name="Google Shape;390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1" name="Google Shape;391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2" name="Google Shape;392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3" name="Google Shape;393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4" name="Google Shape;394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5" name="Google Shape;395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6" name="Google Shape;396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7" name="Google Shape;397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98" name="Google Shape;398;p3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399" name="Google Shape;399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0" name="Google Shape;400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1" name="Google Shape;401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2" name="Google Shape;402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3" name="Google Shape;403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4" name="Google Shape;404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5" name="Google Shape;405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6" name="Google Shape;406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7" name="Google Shape;407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8" name="Google Shape;408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9" name="Google Shape;409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0" name="Google Shape;410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1" name="Google Shape;411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2" name="Google Shape;412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3" name="Google Shape;413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14" name="Google Shape;414;p3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415" name="Google Shape;415;p3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416" name="Google Shape;416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7" name="Google Shape;417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8" name="Google Shape;418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9" name="Google Shape;419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" name="Google Shape;420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" name="Google Shape;421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" name="Google Shape;422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3" name="Google Shape;423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4" name="Google Shape;424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5" name="Google Shape;425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6" name="Google Shape;426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7" name="Google Shape;427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8" name="Google Shape;428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9" name="Google Shape;429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0" name="Google Shape;430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1" name="Google Shape;431;p3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432" name="Google Shape;432;p3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3" name="Google Shape;433;p3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4" name="Google Shape;434;p3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5" name="Google Shape;435;p3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6" name="Google Shape;436;p3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7" name="Google Shape;437;p3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8" name="Google Shape;438;p3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9" name="Google Shape;439;p3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0" name="Google Shape;440;p3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1" name="Google Shape;441;p3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2" name="Google Shape;442;p3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3" name="Google Shape;443;p3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4" name="Google Shape;444;p3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5" name="Google Shape;445;p3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6" name="Google Shape;446;p3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pic>
        <p:nvPicPr>
          <p:cNvPr descr="Вопросительный знак со сплошной заливкой" id="447" name="Google Shape;44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56039" y="45992"/>
            <a:ext cx="1207203" cy="1234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"/>
          <p:cNvSpPr txBox="1"/>
          <p:nvPr/>
        </p:nvSpPr>
        <p:spPr>
          <a:xfrm>
            <a:off x="1862778" y="426991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Решение</a:t>
            </a:r>
            <a:endParaRPr/>
          </a:p>
        </p:txBody>
      </p:sp>
      <p:cxnSp>
        <p:nvCxnSpPr>
          <p:cNvPr id="454" name="Google Shape;454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455" name="Google Shape;455;p4"/>
          <p:cNvSpPr txBox="1"/>
          <p:nvPr/>
        </p:nvSpPr>
        <p:spPr>
          <a:xfrm>
            <a:off x="1602308" y="1900080"/>
            <a:ext cx="8306804" cy="36715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Мы создадим 3D-принтер для изготовления индивидуальных полимерных протезов необходимого качества</a:t>
            </a:r>
            <a:endParaRPr/>
          </a:p>
        </p:txBody>
      </p:sp>
      <p:grpSp>
        <p:nvGrpSpPr>
          <p:cNvPr id="456" name="Google Shape;456;p4"/>
          <p:cNvGrpSpPr/>
          <p:nvPr/>
        </p:nvGrpSpPr>
        <p:grpSpPr>
          <a:xfrm>
            <a:off x="-5457379" y="-14648588"/>
            <a:ext cx="14121088" cy="59835159"/>
            <a:chOff x="-7433082" y="-1532266"/>
            <a:chExt cx="14121088" cy="59835159"/>
          </a:xfrm>
        </p:grpSpPr>
        <p:grpSp>
          <p:nvGrpSpPr>
            <p:cNvPr id="457" name="Google Shape;457;p4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458" name="Google Shape;458;p4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459" name="Google Shape;459;p4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460" name="Google Shape;460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1" name="Google Shape;461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2" name="Google Shape;462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3" name="Google Shape;463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4" name="Google Shape;464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5" name="Google Shape;465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6" name="Google Shape;466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7" name="Google Shape;467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8" name="Google Shape;468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9" name="Google Shape;469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0" name="Google Shape;470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1" name="Google Shape;471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2" name="Google Shape;472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3" name="Google Shape;473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4" name="Google Shape;474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75" name="Google Shape;475;p4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476" name="Google Shape;476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7" name="Google Shape;477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8" name="Google Shape;478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9" name="Google Shape;479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0" name="Google Shape;480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1" name="Google Shape;481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2" name="Google Shape;482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3" name="Google Shape;483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4" name="Google Shape;484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5" name="Google Shape;485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6" name="Google Shape;486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7" name="Google Shape;487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8" name="Google Shape;488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9" name="Google Shape;489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0" name="Google Shape;490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91" name="Google Shape;491;p4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492" name="Google Shape;492;p4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493" name="Google Shape;493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4" name="Google Shape;494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5" name="Google Shape;495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6" name="Google Shape;496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7" name="Google Shape;497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8" name="Google Shape;498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9" name="Google Shape;499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0" name="Google Shape;500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1" name="Google Shape;501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2" name="Google Shape;502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3" name="Google Shape;503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4" name="Google Shape;504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5" name="Google Shape;505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6" name="Google Shape;506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7" name="Google Shape;507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08" name="Google Shape;508;p4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509" name="Google Shape;509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0" name="Google Shape;510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1" name="Google Shape;511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2" name="Google Shape;512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3" name="Google Shape;513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4" name="Google Shape;514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5" name="Google Shape;515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6" name="Google Shape;516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7" name="Google Shape;517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8" name="Google Shape;518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9" name="Google Shape;519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0" name="Google Shape;520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1" name="Google Shape;521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2" name="Google Shape;522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3" name="Google Shape;523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524" name="Google Shape;524;p4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525" name="Google Shape;525;p4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526" name="Google Shape;526;p4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527" name="Google Shape;527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8" name="Google Shape;528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9" name="Google Shape;529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0" name="Google Shape;530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1" name="Google Shape;531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2" name="Google Shape;532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3" name="Google Shape;533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4" name="Google Shape;534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5" name="Google Shape;535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6" name="Google Shape;536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7" name="Google Shape;537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8" name="Google Shape;538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9" name="Google Shape;539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0" name="Google Shape;540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1" name="Google Shape;541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42" name="Google Shape;542;p4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543" name="Google Shape;543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4" name="Google Shape;544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5" name="Google Shape;545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6" name="Google Shape;546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7" name="Google Shape;547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8" name="Google Shape;548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9" name="Google Shape;549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0" name="Google Shape;550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1" name="Google Shape;551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2" name="Google Shape;552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3" name="Google Shape;553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4" name="Google Shape;554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5" name="Google Shape;555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6" name="Google Shape;556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7" name="Google Shape;557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558" name="Google Shape;558;p4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559" name="Google Shape;559;p4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560" name="Google Shape;560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1" name="Google Shape;561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2" name="Google Shape;562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3" name="Google Shape;563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4" name="Google Shape;564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5" name="Google Shape;565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6" name="Google Shape;566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7" name="Google Shape;567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8" name="Google Shape;568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9" name="Google Shape;569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0" name="Google Shape;570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1" name="Google Shape;571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2" name="Google Shape;572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3" name="Google Shape;573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4" name="Google Shape;574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75" name="Google Shape;575;p4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576" name="Google Shape;576;p4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7" name="Google Shape;577;p4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8" name="Google Shape;578;p4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9" name="Google Shape;579;p4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0" name="Google Shape;580;p4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1" name="Google Shape;581;p4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2" name="Google Shape;582;p4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3" name="Google Shape;583;p4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4" name="Google Shape;584;p4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5" name="Google Shape;585;p4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6" name="Google Shape;586;p4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7" name="Google Shape;587;p4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8" name="Google Shape;588;p4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9" name="Google Shape;589;p4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90" name="Google Shape;590;p4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pic>
        <p:nvPicPr>
          <p:cNvPr descr="Мозговой штурм группы контур" id="591" name="Google Shape;59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4470" y="-73116"/>
            <a:ext cx="1614641" cy="1408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"/>
          <p:cNvSpPr txBox="1"/>
          <p:nvPr/>
        </p:nvSpPr>
        <p:spPr>
          <a:xfrm>
            <a:off x="1733327" y="435345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Техническое решение</a:t>
            </a:r>
            <a:endParaRPr/>
          </a:p>
        </p:txBody>
      </p:sp>
      <p:cxnSp>
        <p:nvCxnSpPr>
          <p:cNvPr id="598" name="Google Shape;598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599" name="Google Shape;599;p5"/>
          <p:cNvSpPr txBox="1"/>
          <p:nvPr/>
        </p:nvSpPr>
        <p:spPr>
          <a:xfrm>
            <a:off x="1643995" y="1689360"/>
            <a:ext cx="9750835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Изготовление на 3D-принтере полимерных протезов: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2" marL="914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Используем нами доработанную FDM технологию </a:t>
            </a:r>
            <a:endParaRPr/>
          </a:p>
          <a:p>
            <a:pPr indent="0" lvl="2" marL="914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2" marL="914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Печатаем жидким полимером протез</a:t>
            </a:r>
            <a:endParaRPr/>
          </a:p>
          <a:p>
            <a:pPr indent="0" lvl="2" marL="914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2" marL="914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Если необходим кибер-протез, то в внедряем электронику купленную у производителя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600" name="Google Shape;600;p5"/>
          <p:cNvGrpSpPr/>
          <p:nvPr/>
        </p:nvGrpSpPr>
        <p:grpSpPr>
          <a:xfrm>
            <a:off x="-5205478" y="-19936868"/>
            <a:ext cx="14121088" cy="59835159"/>
            <a:chOff x="-7433082" y="-1532266"/>
            <a:chExt cx="14121088" cy="59835159"/>
          </a:xfrm>
        </p:grpSpPr>
        <p:grpSp>
          <p:nvGrpSpPr>
            <p:cNvPr id="601" name="Google Shape;601;p5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602" name="Google Shape;602;p5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603" name="Google Shape;603;p5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604" name="Google Shape;604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5" name="Google Shape;605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6" name="Google Shape;606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7" name="Google Shape;607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8" name="Google Shape;608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9" name="Google Shape;609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0" name="Google Shape;610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1" name="Google Shape;611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2" name="Google Shape;612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3" name="Google Shape;613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4" name="Google Shape;614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5" name="Google Shape;615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6" name="Google Shape;616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7" name="Google Shape;617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8" name="Google Shape;618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19" name="Google Shape;619;p5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620" name="Google Shape;620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1" name="Google Shape;621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2" name="Google Shape;622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3" name="Google Shape;623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4" name="Google Shape;624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5" name="Google Shape;625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6" name="Google Shape;626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7" name="Google Shape;627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8" name="Google Shape;628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9" name="Google Shape;629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0" name="Google Shape;630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1" name="Google Shape;631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2" name="Google Shape;632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3" name="Google Shape;633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4" name="Google Shape;634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635" name="Google Shape;635;p5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636" name="Google Shape;636;p5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637" name="Google Shape;637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8" name="Google Shape;638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9" name="Google Shape;639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0" name="Google Shape;640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1" name="Google Shape;641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2" name="Google Shape;642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3" name="Google Shape;643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4" name="Google Shape;644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5" name="Google Shape;645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6" name="Google Shape;646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7" name="Google Shape;647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8" name="Google Shape;648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9" name="Google Shape;649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0" name="Google Shape;650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1" name="Google Shape;651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52" name="Google Shape;652;p5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653" name="Google Shape;653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4" name="Google Shape;654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5" name="Google Shape;655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6" name="Google Shape;656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7" name="Google Shape;657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8" name="Google Shape;658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9" name="Google Shape;659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0" name="Google Shape;660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1" name="Google Shape;661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2" name="Google Shape;662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3" name="Google Shape;663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4" name="Google Shape;664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5" name="Google Shape;665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6" name="Google Shape;666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7" name="Google Shape;667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668" name="Google Shape;668;p5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669" name="Google Shape;669;p5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670" name="Google Shape;670;p5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671" name="Google Shape;671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2" name="Google Shape;672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3" name="Google Shape;673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4" name="Google Shape;674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5" name="Google Shape;675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6" name="Google Shape;676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7" name="Google Shape;677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8" name="Google Shape;678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9" name="Google Shape;679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0" name="Google Shape;680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1" name="Google Shape;681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2" name="Google Shape;682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3" name="Google Shape;683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4" name="Google Shape;684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5" name="Google Shape;685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86" name="Google Shape;686;p5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687" name="Google Shape;687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8" name="Google Shape;688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9" name="Google Shape;689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0" name="Google Shape;690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1" name="Google Shape;691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2" name="Google Shape;692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3" name="Google Shape;693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4" name="Google Shape;694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5" name="Google Shape;695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6" name="Google Shape;696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7" name="Google Shape;697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8" name="Google Shape;698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9" name="Google Shape;699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1" name="Google Shape;701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702" name="Google Shape;702;p5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703" name="Google Shape;703;p5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704" name="Google Shape;704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5" name="Google Shape;705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6" name="Google Shape;706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7" name="Google Shape;707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8" name="Google Shape;708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9" name="Google Shape;709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0" name="Google Shape;710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1" name="Google Shape;711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2" name="Google Shape;712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3" name="Google Shape;713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4" name="Google Shape;714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5" name="Google Shape;715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6" name="Google Shape;716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7" name="Google Shape;717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8" name="Google Shape;718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19" name="Google Shape;719;p5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720" name="Google Shape;720;p5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1" name="Google Shape;721;p5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2" name="Google Shape;722;p5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3" name="Google Shape;723;p5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4" name="Google Shape;724;p5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5" name="Google Shape;725;p5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6" name="Google Shape;726;p5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7" name="Google Shape;727;p5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8" name="Google Shape;728;p5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9" name="Google Shape;729;p5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0" name="Google Shape;730;p5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1" name="Google Shape;731;p5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2" name="Google Shape;732;p5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3" name="Google Shape;733;p5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4" name="Google Shape;734;p5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pic>
        <p:nvPicPr>
          <p:cNvPr descr="Блокчейн контур" id="735" name="Google Shape;73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9044" y="78067"/>
            <a:ext cx="1267747" cy="1267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"/>
          <p:cNvSpPr txBox="1"/>
          <p:nvPr/>
        </p:nvSpPr>
        <p:spPr>
          <a:xfrm>
            <a:off x="2160958" y="42726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Продукт</a:t>
            </a:r>
            <a:endParaRPr/>
          </a:p>
        </p:txBody>
      </p:sp>
      <p:sp>
        <p:nvSpPr>
          <p:cNvPr id="742" name="Google Shape;742;p6"/>
          <p:cNvSpPr txBox="1"/>
          <p:nvPr/>
        </p:nvSpPr>
        <p:spPr>
          <a:xfrm>
            <a:off x="2259575" y="1588907"/>
            <a:ext cx="9798447" cy="4325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Полимерный протез: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Быстро и легко печатается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Имеет любой размер – от пальца до ноги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Полимер износостойкий, прочный и легкий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Возможность кастомизации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Разрабатывается с учетом индивидуальных параметров</a:t>
            </a:r>
            <a:b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ru-RU" sz="28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   заказчика</a:t>
            </a:r>
            <a:endParaRPr/>
          </a:p>
          <a:p>
            <a:pPr indent="-7747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7747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7747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43" name="Google Shape;743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744" name="Google Shape;744;p6"/>
          <p:cNvGrpSpPr/>
          <p:nvPr/>
        </p:nvGrpSpPr>
        <p:grpSpPr>
          <a:xfrm>
            <a:off x="-5761137" y="-24537184"/>
            <a:ext cx="14121088" cy="59835159"/>
            <a:chOff x="-7433082" y="-1532266"/>
            <a:chExt cx="14121088" cy="59835159"/>
          </a:xfrm>
        </p:grpSpPr>
        <p:grpSp>
          <p:nvGrpSpPr>
            <p:cNvPr id="745" name="Google Shape;745;p6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746" name="Google Shape;746;p6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747" name="Google Shape;747;p6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748" name="Google Shape;748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9" name="Google Shape;749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0" name="Google Shape;750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1" name="Google Shape;751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2" name="Google Shape;752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3" name="Google Shape;753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4" name="Google Shape;754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5" name="Google Shape;755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6" name="Google Shape;756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7" name="Google Shape;757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8" name="Google Shape;758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9" name="Google Shape;759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0" name="Google Shape;760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1" name="Google Shape;761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2" name="Google Shape;762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63" name="Google Shape;763;p6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764" name="Google Shape;764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5" name="Google Shape;765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6" name="Google Shape;766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7" name="Google Shape;767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8" name="Google Shape;768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9" name="Google Shape;769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0" name="Google Shape;770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1" name="Google Shape;771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2" name="Google Shape;772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3" name="Google Shape;773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4" name="Google Shape;774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5" name="Google Shape;775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6" name="Google Shape;776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7" name="Google Shape;777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8" name="Google Shape;778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779" name="Google Shape;779;p6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780" name="Google Shape;780;p6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781" name="Google Shape;781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2" name="Google Shape;782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3" name="Google Shape;783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4" name="Google Shape;784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5" name="Google Shape;785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6" name="Google Shape;786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7" name="Google Shape;787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8" name="Google Shape;788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9" name="Google Shape;789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0" name="Google Shape;790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1" name="Google Shape;791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2" name="Google Shape;792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3" name="Google Shape;793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4" name="Google Shape;794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5" name="Google Shape;795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96" name="Google Shape;796;p6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797" name="Google Shape;797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8" name="Google Shape;798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9" name="Google Shape;799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0" name="Google Shape;800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1" name="Google Shape;801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2" name="Google Shape;802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3" name="Google Shape;803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4" name="Google Shape;804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5" name="Google Shape;805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6" name="Google Shape;806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7" name="Google Shape;807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8" name="Google Shape;808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9" name="Google Shape;809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0" name="Google Shape;810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1" name="Google Shape;811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812" name="Google Shape;812;p6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813" name="Google Shape;813;p6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814" name="Google Shape;814;p6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815" name="Google Shape;815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6" name="Google Shape;816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7" name="Google Shape;817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8" name="Google Shape;818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9" name="Google Shape;819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0" name="Google Shape;820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1" name="Google Shape;821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2" name="Google Shape;822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3" name="Google Shape;823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4" name="Google Shape;824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5" name="Google Shape;825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6" name="Google Shape;826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7" name="Google Shape;827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8" name="Google Shape;828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9" name="Google Shape;829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30" name="Google Shape;830;p6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831" name="Google Shape;831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2" name="Google Shape;832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3" name="Google Shape;833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4" name="Google Shape;834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5" name="Google Shape;835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6" name="Google Shape;836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7" name="Google Shape;837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8" name="Google Shape;838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9" name="Google Shape;839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0" name="Google Shape;840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1" name="Google Shape;841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2" name="Google Shape;842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3" name="Google Shape;843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4" name="Google Shape;844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5" name="Google Shape;845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846" name="Google Shape;846;p6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847" name="Google Shape;847;p6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848" name="Google Shape;848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9" name="Google Shape;849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0" name="Google Shape;850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1" name="Google Shape;851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2" name="Google Shape;852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3" name="Google Shape;853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4" name="Google Shape;854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5" name="Google Shape;855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6" name="Google Shape;856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7" name="Google Shape;857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8" name="Google Shape;858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9" name="Google Shape;859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0" name="Google Shape;860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1" name="Google Shape;861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2" name="Google Shape;862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63" name="Google Shape;863;p6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864" name="Google Shape;864;p6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5" name="Google Shape;865;p6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6" name="Google Shape;866;p6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7" name="Google Shape;867;p6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8" name="Google Shape;868;p6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9" name="Google Shape;869;p6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0" name="Google Shape;870;p6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1" name="Google Shape;871;p6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2" name="Google Shape;872;p6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3" name="Google Shape;873;p6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4" name="Google Shape;874;p6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5" name="Google Shape;875;p6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6" name="Google Shape;876;p6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7" name="Google Shape;877;p6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8" name="Google Shape;878;p6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pic>
        <p:nvPicPr>
          <p:cNvPr descr="Непрерывное улучшение со сплошной заливкой" id="879" name="Google Shape;87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97681">
            <a:off x="4821306" y="171857"/>
            <a:ext cx="1181417" cy="1181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7"/>
          <p:cNvSpPr txBox="1"/>
          <p:nvPr/>
        </p:nvSpPr>
        <p:spPr>
          <a:xfrm>
            <a:off x="1935994" y="443019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Конкурентный анализ</a:t>
            </a:r>
            <a:endParaRPr/>
          </a:p>
        </p:txBody>
      </p:sp>
      <p:cxnSp>
        <p:nvCxnSpPr>
          <p:cNvPr id="886" name="Google Shape;88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887" name="Google Shape;887;p7"/>
          <p:cNvGrpSpPr/>
          <p:nvPr/>
        </p:nvGrpSpPr>
        <p:grpSpPr>
          <a:xfrm>
            <a:off x="-5674865" y="-29554215"/>
            <a:ext cx="14121088" cy="59835159"/>
            <a:chOff x="-7433082" y="-1532266"/>
            <a:chExt cx="14121088" cy="59835159"/>
          </a:xfrm>
        </p:grpSpPr>
        <p:grpSp>
          <p:nvGrpSpPr>
            <p:cNvPr id="888" name="Google Shape;888;p7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889" name="Google Shape;889;p7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890" name="Google Shape;890;p7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891" name="Google Shape;891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2" name="Google Shape;892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3" name="Google Shape;893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4" name="Google Shape;894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5" name="Google Shape;895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6" name="Google Shape;896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7" name="Google Shape;897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8" name="Google Shape;898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9" name="Google Shape;899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0" name="Google Shape;900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1" name="Google Shape;901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2" name="Google Shape;902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3" name="Google Shape;903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4" name="Google Shape;904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5" name="Google Shape;905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06" name="Google Shape;906;p7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907" name="Google Shape;907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8" name="Google Shape;908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9" name="Google Shape;909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0" name="Google Shape;910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1" name="Google Shape;911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2" name="Google Shape;912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3" name="Google Shape;913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4" name="Google Shape;914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5" name="Google Shape;915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6" name="Google Shape;916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7" name="Google Shape;917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8" name="Google Shape;918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9" name="Google Shape;919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0" name="Google Shape;920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1" name="Google Shape;921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922" name="Google Shape;922;p7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923" name="Google Shape;923;p7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924" name="Google Shape;924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5" name="Google Shape;925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6" name="Google Shape;926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7" name="Google Shape;927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8" name="Google Shape;928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9" name="Google Shape;929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0" name="Google Shape;930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1" name="Google Shape;931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2" name="Google Shape;932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3" name="Google Shape;933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4" name="Google Shape;934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5" name="Google Shape;935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6" name="Google Shape;936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7" name="Google Shape;937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8" name="Google Shape;938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39" name="Google Shape;939;p7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940" name="Google Shape;940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1" name="Google Shape;941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2" name="Google Shape;942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3" name="Google Shape;943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4" name="Google Shape;944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5" name="Google Shape;945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6" name="Google Shape;946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7" name="Google Shape;947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8" name="Google Shape;948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9" name="Google Shape;949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0" name="Google Shape;950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1" name="Google Shape;951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2" name="Google Shape;952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3" name="Google Shape;953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4" name="Google Shape;954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955" name="Google Shape;955;p7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956" name="Google Shape;956;p7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957" name="Google Shape;957;p7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958" name="Google Shape;958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9" name="Google Shape;959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0" name="Google Shape;960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1" name="Google Shape;961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2" name="Google Shape;962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3" name="Google Shape;963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4" name="Google Shape;964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5" name="Google Shape;965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6" name="Google Shape;966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7" name="Google Shape;967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8" name="Google Shape;968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9" name="Google Shape;969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0" name="Google Shape;970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1" name="Google Shape;971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2" name="Google Shape;972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73" name="Google Shape;973;p7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974" name="Google Shape;974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5" name="Google Shape;975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6" name="Google Shape;976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7" name="Google Shape;977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8" name="Google Shape;978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9" name="Google Shape;979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0" name="Google Shape;980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1" name="Google Shape;981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2" name="Google Shape;982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3" name="Google Shape;983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4" name="Google Shape;984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5" name="Google Shape;985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6" name="Google Shape;986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7" name="Google Shape;987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8" name="Google Shape;988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989" name="Google Shape;989;p7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990" name="Google Shape;990;p7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991" name="Google Shape;991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2" name="Google Shape;992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3" name="Google Shape;993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4" name="Google Shape;994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5" name="Google Shape;995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6" name="Google Shape;996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7" name="Google Shape;997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8" name="Google Shape;998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9" name="Google Shape;999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0" name="Google Shape;1000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1" name="Google Shape;1001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2" name="Google Shape;1002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3" name="Google Shape;1003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4" name="Google Shape;1004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5" name="Google Shape;1005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006" name="Google Shape;1006;p7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007" name="Google Shape;1007;p7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8" name="Google Shape;1008;p7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9" name="Google Shape;1009;p7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0" name="Google Shape;1010;p7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1" name="Google Shape;1011;p7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2" name="Google Shape;1012;p7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3" name="Google Shape;1013;p7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4" name="Google Shape;1014;p7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5" name="Google Shape;1015;p7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6" name="Google Shape;1016;p7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7" name="Google Shape;1017;p7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8" name="Google Shape;1018;p7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9" name="Google Shape;1019;p7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0" name="Google Shape;1020;p7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1" name="Google Shape;1021;p7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graphicFrame>
        <p:nvGraphicFramePr>
          <p:cNvPr id="1022" name="Google Shape;1022;p7"/>
          <p:cNvGraphicFramePr/>
          <p:nvPr/>
        </p:nvGraphicFramePr>
        <p:xfrm>
          <a:off x="494974" y="140466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{AA9099FB-8781-419E-97CE-19EAB3DB2897}</a:tableStyleId>
              </a:tblPr>
              <a:tblGrid>
                <a:gridCol w="2951600"/>
                <a:gridCol w="4170075"/>
                <a:gridCol w="4333725"/>
              </a:tblGrid>
              <a:tr h="424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Характеристика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Литье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Полимерная печать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1316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Скорость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Создание форм требует от 24 часов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Отливка занимает от 16 часов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3D-моделирование займет около 5 часов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Печать детали занимает от 5-15 часов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703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Автономность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Полный контроль человека за процессом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Печать не требует внимания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424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Безопасность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Производственные риски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Все безопасно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711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Образование оператора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Требуется специальное образование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Не требуется специального образования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683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Кастомность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Трудоемкий процесс изменения деталей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Простая возможность изменения модели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615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Ремонтопригодность протеза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Точная реплика практически невозможна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Все модели хранятся в базе данных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descr="Линейчатая диаграмма контур" id="1023" name="Google Shape;102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65976" y="274369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8"/>
          <p:cNvSpPr txBox="1"/>
          <p:nvPr/>
        </p:nvSpPr>
        <p:spPr>
          <a:xfrm>
            <a:off x="2322355" y="434065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Рынки</a:t>
            </a:r>
            <a:endParaRPr/>
          </a:p>
        </p:txBody>
      </p:sp>
      <p:sp>
        <p:nvSpPr>
          <p:cNvPr id="1030" name="Google Shape;1030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1" name="Google Shape;1031;p8"/>
          <p:cNvCxnSpPr/>
          <p:nvPr/>
        </p:nvCxnSpPr>
        <p:spPr>
          <a:xfrm>
            <a:off x="823128" y="1329833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032" name="Google Shape;1032;p8"/>
          <p:cNvSpPr txBox="1"/>
          <p:nvPr/>
        </p:nvSpPr>
        <p:spPr>
          <a:xfrm>
            <a:off x="3133064" y="1394778"/>
            <a:ext cx="5573492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</a:t>
            </a:r>
            <a:r>
              <a:rPr b="1"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B2C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Человек с заработком более 120 тыс. рублей, который хочет отремонтировать сломавшийся протез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  </a:t>
            </a:r>
            <a:r>
              <a:rPr b="1" i="0"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B2B</a:t>
            </a:r>
            <a:endParaRPr b="1" i="0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Клиники с запросом на создание протеза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Поток клиентов более 10 протезов в месяц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033" name="Google Shape;1033;p8"/>
          <p:cNvGrpSpPr/>
          <p:nvPr/>
        </p:nvGrpSpPr>
        <p:grpSpPr>
          <a:xfrm>
            <a:off x="-5270054" y="-35062602"/>
            <a:ext cx="14121085" cy="59835155"/>
            <a:chOff x="-7433082" y="-1532261"/>
            <a:chExt cx="14121085" cy="59835155"/>
          </a:xfrm>
        </p:grpSpPr>
        <p:grpSp>
          <p:nvGrpSpPr>
            <p:cNvPr id="1034" name="Google Shape;1034;p8"/>
            <p:cNvGrpSpPr/>
            <p:nvPr/>
          </p:nvGrpSpPr>
          <p:grpSpPr>
            <a:xfrm rot="-377863">
              <a:off x="-5525624" y="-1040442"/>
              <a:ext cx="10608819" cy="29843168"/>
              <a:chOff x="-5520594" y="-1021355"/>
              <a:chExt cx="10608819" cy="29843168"/>
            </a:xfrm>
          </p:grpSpPr>
          <p:grpSp>
            <p:nvGrpSpPr>
              <p:cNvPr id="1035" name="Google Shape;1035;p8"/>
              <p:cNvGrpSpPr/>
              <p:nvPr/>
            </p:nvGrpSpPr>
            <p:grpSpPr>
              <a:xfrm rot="652661">
                <a:off x="-1803480" y="-627836"/>
                <a:ext cx="5562365" cy="14618085"/>
                <a:chOff x="-563301" y="-559449"/>
                <a:chExt cx="5562365" cy="14618085"/>
              </a:xfrm>
            </p:grpSpPr>
            <p:grpSp>
              <p:nvGrpSpPr>
                <p:cNvPr id="1036" name="Google Shape;1036;p8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037" name="Google Shape;1037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8" name="Google Shape;1038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9" name="Google Shape;1039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0" name="Google Shape;1040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1" name="Google Shape;1041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2" name="Google Shape;1042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3" name="Google Shape;1043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4" name="Google Shape;1044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5" name="Google Shape;1045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6" name="Google Shape;1046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7" name="Google Shape;1047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8" name="Google Shape;1048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9" name="Google Shape;1049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0" name="Google Shape;1050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1" name="Google Shape;1051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052" name="Google Shape;1052;p8"/>
                <p:cNvGrpSpPr/>
                <p:nvPr/>
              </p:nvGrpSpPr>
              <p:grpSpPr>
                <a:xfrm rot="1504281">
                  <a:off x="712943" y="7043360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053" name="Google Shape;1053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4" name="Google Shape;1054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5" name="Google Shape;1055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6" name="Google Shape;1056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7" name="Google Shape;1057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8" name="Google Shape;1058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9" name="Google Shape;1059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0" name="Google Shape;1060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1" name="Google Shape;1061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2" name="Google Shape;1062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3" name="Google Shape;1063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4" name="Google Shape;1064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5" name="Google Shape;1065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6" name="Google Shape;1066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7" name="Google Shape;1067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068" name="Google Shape;1068;p8"/>
              <p:cNvGrpSpPr/>
              <p:nvPr/>
            </p:nvGrpSpPr>
            <p:grpSpPr>
              <a:xfrm rot="-10327743">
                <a:off x="-4545878" y="13891725"/>
                <a:ext cx="5562365" cy="14618085"/>
                <a:chOff x="-563301" y="-559449"/>
                <a:chExt cx="5562365" cy="14618085"/>
              </a:xfrm>
            </p:grpSpPr>
            <p:grpSp>
              <p:nvGrpSpPr>
                <p:cNvPr id="1069" name="Google Shape;1069;p8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070" name="Google Shape;1070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1" name="Google Shape;1071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2" name="Google Shape;1072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3" name="Google Shape;1073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4" name="Google Shape;1074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5" name="Google Shape;1075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6" name="Google Shape;1076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7" name="Google Shape;1077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8" name="Google Shape;1078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9" name="Google Shape;1079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0" name="Google Shape;1080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1" name="Google Shape;1081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2" name="Google Shape;1082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3" name="Google Shape;1083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4" name="Google Shape;1084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085" name="Google Shape;1085;p8"/>
                <p:cNvGrpSpPr/>
                <p:nvPr/>
              </p:nvGrpSpPr>
              <p:grpSpPr>
                <a:xfrm rot="1504281">
                  <a:off x="712943" y="7043360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086" name="Google Shape;1086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7" name="Google Shape;1087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8" name="Google Shape;1088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89" name="Google Shape;1089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0" name="Google Shape;1090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1" name="Google Shape;1091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2" name="Google Shape;1092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3" name="Google Shape;1093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4" name="Google Shape;1094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5" name="Google Shape;1095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6" name="Google Shape;1096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7" name="Google Shape;1097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8" name="Google Shape;1098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9" name="Google Shape;1099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00" name="Google Shape;1100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101" name="Google Shape;1101;p8"/>
            <p:cNvGrpSpPr/>
            <p:nvPr/>
          </p:nvGrpSpPr>
          <p:grpSpPr>
            <a:xfrm rot="10800000">
              <a:off x="-7433082" y="28459726"/>
              <a:ext cx="10608819" cy="29843168"/>
              <a:chOff x="-5520594" y="-1021355"/>
              <a:chExt cx="10608819" cy="29843168"/>
            </a:xfrm>
          </p:grpSpPr>
          <p:grpSp>
            <p:nvGrpSpPr>
              <p:cNvPr id="1102" name="Google Shape;1102;p8"/>
              <p:cNvGrpSpPr/>
              <p:nvPr/>
            </p:nvGrpSpPr>
            <p:grpSpPr>
              <a:xfrm rot="652661">
                <a:off x="-1803480" y="-627836"/>
                <a:ext cx="5562365" cy="14618085"/>
                <a:chOff x="-563301" y="-559449"/>
                <a:chExt cx="5562365" cy="14618085"/>
              </a:xfrm>
            </p:grpSpPr>
            <p:grpSp>
              <p:nvGrpSpPr>
                <p:cNvPr id="1103" name="Google Shape;1103;p8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104" name="Google Shape;1104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05" name="Google Shape;1105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06" name="Google Shape;1106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07" name="Google Shape;1107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08" name="Google Shape;1108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09" name="Google Shape;1109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0" name="Google Shape;1110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1" name="Google Shape;1111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2" name="Google Shape;1112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3" name="Google Shape;1113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4" name="Google Shape;1114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5" name="Google Shape;1115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6" name="Google Shape;1116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7" name="Google Shape;1117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8" name="Google Shape;1118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119" name="Google Shape;1119;p8"/>
                <p:cNvGrpSpPr/>
                <p:nvPr/>
              </p:nvGrpSpPr>
              <p:grpSpPr>
                <a:xfrm rot="1504281">
                  <a:off x="712943" y="7043360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120" name="Google Shape;1120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1" name="Google Shape;1121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2" name="Google Shape;1122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3" name="Google Shape;1123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4" name="Google Shape;1124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5" name="Google Shape;1125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6" name="Google Shape;1126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7" name="Google Shape;1127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8" name="Google Shape;1128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9" name="Google Shape;1129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0" name="Google Shape;1130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1" name="Google Shape;1131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2" name="Google Shape;1132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3" name="Google Shape;1133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4" name="Google Shape;1134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135" name="Google Shape;1135;p8"/>
              <p:cNvGrpSpPr/>
              <p:nvPr/>
            </p:nvGrpSpPr>
            <p:grpSpPr>
              <a:xfrm rot="-10327743">
                <a:off x="-4545878" y="13891725"/>
                <a:ext cx="5562365" cy="14618085"/>
                <a:chOff x="-563301" y="-559449"/>
                <a:chExt cx="5562365" cy="14618085"/>
              </a:xfrm>
            </p:grpSpPr>
            <p:grpSp>
              <p:nvGrpSpPr>
                <p:cNvPr id="1136" name="Google Shape;1136;p8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137" name="Google Shape;1137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8" name="Google Shape;1138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9" name="Google Shape;1139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0" name="Google Shape;1140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1" name="Google Shape;1141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2" name="Google Shape;1142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3" name="Google Shape;1143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4" name="Google Shape;1144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5" name="Google Shape;1145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6" name="Google Shape;1146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7" name="Google Shape;1147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8" name="Google Shape;1148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9" name="Google Shape;1149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0" name="Google Shape;1150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1" name="Google Shape;1151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152" name="Google Shape;1152;p8"/>
                <p:cNvGrpSpPr/>
                <p:nvPr/>
              </p:nvGrpSpPr>
              <p:grpSpPr>
                <a:xfrm rot="1504281">
                  <a:off x="712943" y="7043360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153" name="Google Shape;1153;p8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4" name="Google Shape;1154;p8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5" name="Google Shape;1155;p8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6" name="Google Shape;1156;p8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7" name="Google Shape;1157;p8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8" name="Google Shape;1158;p8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9" name="Google Shape;1159;p8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0" name="Google Shape;1160;p8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1" name="Google Shape;1161;p8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2" name="Google Shape;1162;p8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3" name="Google Shape;1163;p8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4" name="Google Shape;1164;p8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5" name="Google Shape;1165;p8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6" name="Google Shape;1166;p8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7" name="Google Shape;1167;p8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1168" name="Google Shape;1168;p8"/>
          <p:cNvSpPr txBox="1"/>
          <p:nvPr/>
        </p:nvSpPr>
        <p:spPr>
          <a:xfrm>
            <a:off x="2543620" y="3432637"/>
            <a:ext cx="7409559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2021 – 63 495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2022 – 65 689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2023 – 66 783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Видна зависимость – от года к году мы получаем рост количества нуждающихся в протезах. Каждый год протезы получают всего лишь      10 000 человек</a:t>
            </a:r>
            <a:endParaRPr/>
          </a:p>
        </p:txBody>
      </p:sp>
      <p:pic>
        <p:nvPicPr>
          <p:cNvPr descr="Тележка для покупок контур" id="1169" name="Google Shape;116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0729" y="318383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0" name="Google Shape;1170;p8"/>
          <p:cNvCxnSpPr/>
          <p:nvPr/>
        </p:nvCxnSpPr>
        <p:spPr>
          <a:xfrm>
            <a:off x="2584584" y="4909529"/>
            <a:ext cx="736859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9"/>
          <p:cNvSpPr txBox="1"/>
          <p:nvPr/>
        </p:nvSpPr>
        <p:spPr>
          <a:xfrm>
            <a:off x="3177744" y="434439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Бизнес-модель</a:t>
            </a:r>
            <a:endParaRPr/>
          </a:p>
        </p:txBody>
      </p:sp>
      <p:sp>
        <p:nvSpPr>
          <p:cNvPr id="1177" name="Google Shape;1177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8" name="Google Shape;1178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1179" name="Google Shape;1179;p9"/>
          <p:cNvGrpSpPr/>
          <p:nvPr/>
        </p:nvGrpSpPr>
        <p:grpSpPr>
          <a:xfrm>
            <a:off x="-4233734" y="-38964047"/>
            <a:ext cx="14121088" cy="59835159"/>
            <a:chOff x="-7433082" y="-1532266"/>
            <a:chExt cx="14121088" cy="59835159"/>
          </a:xfrm>
        </p:grpSpPr>
        <p:grpSp>
          <p:nvGrpSpPr>
            <p:cNvPr id="1180" name="Google Shape;1180;p9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1181" name="Google Shape;1181;p9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182" name="Google Shape;1182;p9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183" name="Google Shape;1183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4" name="Google Shape;1184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5" name="Google Shape;1185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6" name="Google Shape;1186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7" name="Google Shape;1187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8" name="Google Shape;1188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9" name="Google Shape;1189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0" name="Google Shape;1190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1" name="Google Shape;1191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2" name="Google Shape;1192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3" name="Google Shape;1193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4" name="Google Shape;1194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5" name="Google Shape;1195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6" name="Google Shape;1196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7" name="Google Shape;1197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198" name="Google Shape;1198;p9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199" name="Google Shape;1199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0" name="Google Shape;1200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1" name="Google Shape;1201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2" name="Google Shape;1202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3" name="Google Shape;1203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4" name="Google Shape;1204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5" name="Google Shape;1205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6" name="Google Shape;1206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7" name="Google Shape;1207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8" name="Google Shape;1208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9" name="Google Shape;1209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0" name="Google Shape;1210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1" name="Google Shape;1211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2" name="Google Shape;1212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3" name="Google Shape;1213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214" name="Google Shape;1214;p9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215" name="Google Shape;1215;p9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216" name="Google Shape;1216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7" name="Google Shape;1217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8" name="Google Shape;1218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9" name="Google Shape;1219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0" name="Google Shape;1220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1" name="Google Shape;1221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2" name="Google Shape;1222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3" name="Google Shape;1223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4" name="Google Shape;1224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5" name="Google Shape;1225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6" name="Google Shape;1226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7" name="Google Shape;1227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8" name="Google Shape;1228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29" name="Google Shape;1229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0" name="Google Shape;1230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31" name="Google Shape;1231;p9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232" name="Google Shape;1232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3" name="Google Shape;1233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4" name="Google Shape;1234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5" name="Google Shape;1235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6" name="Google Shape;1236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7" name="Google Shape;1237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8" name="Google Shape;1238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9" name="Google Shape;1239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0" name="Google Shape;1240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1" name="Google Shape;1241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2" name="Google Shape;1242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3" name="Google Shape;1243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4" name="Google Shape;1244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5" name="Google Shape;1245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6" name="Google Shape;1246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247" name="Google Shape;1247;p9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1248" name="Google Shape;1248;p9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249" name="Google Shape;1249;p9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250" name="Google Shape;1250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1" name="Google Shape;1251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2" name="Google Shape;1252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3" name="Google Shape;1253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4" name="Google Shape;1254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5" name="Google Shape;1255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6" name="Google Shape;1256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7" name="Google Shape;1257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8" name="Google Shape;1258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9" name="Google Shape;1259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0" name="Google Shape;1260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1" name="Google Shape;1261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2" name="Google Shape;1262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3" name="Google Shape;1263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4" name="Google Shape;1264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65" name="Google Shape;1265;p9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266" name="Google Shape;1266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7" name="Google Shape;1267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8" name="Google Shape;1268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9" name="Google Shape;1269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0" name="Google Shape;1270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1" name="Google Shape;1271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2" name="Google Shape;1272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3" name="Google Shape;1273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4" name="Google Shape;1274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5" name="Google Shape;1275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6" name="Google Shape;1276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7" name="Google Shape;1277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8" name="Google Shape;1278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9" name="Google Shape;1279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0" name="Google Shape;1280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281" name="Google Shape;1281;p9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282" name="Google Shape;1282;p9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283" name="Google Shape;1283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4" name="Google Shape;1284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5" name="Google Shape;1285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6" name="Google Shape;1286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7" name="Google Shape;1287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8" name="Google Shape;1288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9" name="Google Shape;1289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0" name="Google Shape;1290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1" name="Google Shape;1291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2" name="Google Shape;1292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3" name="Google Shape;1293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4" name="Google Shape;1294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5" name="Google Shape;1295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6" name="Google Shape;1296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7" name="Google Shape;1297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98" name="Google Shape;1298;p9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299" name="Google Shape;1299;p9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0" name="Google Shape;1300;p9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1" name="Google Shape;1301;p9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2" name="Google Shape;1302;p9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3" name="Google Shape;1303;p9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4" name="Google Shape;1304;p9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5" name="Google Shape;1305;p9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6" name="Google Shape;1306;p9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7" name="Google Shape;1307;p9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8" name="Google Shape;1308;p9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9" name="Google Shape;1309;p9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0" name="Google Shape;1310;p9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1" name="Google Shape;1311;p9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2" name="Google Shape;1312;p9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3" name="Google Shape;1313;p9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graphicFrame>
        <p:nvGraphicFramePr>
          <p:cNvPr id="1314" name="Google Shape;1314;p9"/>
          <p:cNvGraphicFramePr/>
          <p:nvPr/>
        </p:nvGraphicFramePr>
        <p:xfrm>
          <a:off x="341644" y="1284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{AA9099FB-8781-419E-97CE-19EAB3DB2897}</a:tableStyleId>
              </a:tblPr>
              <a:tblGrid>
                <a:gridCol w="3862325"/>
                <a:gridCol w="3809875"/>
                <a:gridCol w="3809875"/>
              </a:tblGrid>
              <a:tr h="1392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Каналы сбыта: </a:t>
                      </a: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через партнеров, B2B, B2C</a:t>
                      </a:r>
                      <a:endParaRPr b="0" sz="25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Gill Sans"/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Структура издержек: </a:t>
                      </a: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износ принтера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Потоки доходов: </a:t>
                      </a: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продажа и ремонт протезов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2259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Gill Sans"/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Взаимодействия с клиентами:</a:t>
                      </a:r>
                      <a:b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</a:b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со зависимые но доверительные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Ключевые виды деятельности: </a:t>
                      </a: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печать протезов, обслуживание и ремонт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Ценностное предложение: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 прочность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 легкость изделия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  простая кастомизация</a:t>
                      </a:r>
                      <a:b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</a:b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 высокая ремонтопригодность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 время получения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</a:tr>
              <a:tr h="1392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Ключевые ресурсы: </a:t>
                      </a: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время, деньги, сырье, люди, товар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Партнеры</a:t>
                      </a:r>
                      <a:r>
                        <a:rPr b="0" lang="ru-RU" sz="25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: клиники, больницы, фонды помощи инвалидам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2F0F4">
                        <a:alpha val="89803"/>
                      </a:srgbClr>
                    </a:solidFill>
                  </a:tcPr>
                </a:tc>
                <a:tc vMerge="1"/>
              </a:tr>
            </a:tbl>
          </a:graphicData>
        </a:graphic>
      </p:graphicFrame>
      <p:pic>
        <p:nvPicPr>
          <p:cNvPr descr="Завершено контур" id="1315" name="Google Shape;131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267" y="25293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10"/>
          <p:cNvSpPr txBox="1"/>
          <p:nvPr/>
        </p:nvSpPr>
        <p:spPr>
          <a:xfrm>
            <a:off x="4829865" y="295635"/>
            <a:ext cx="78287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Потребность в </a:t>
            </a:r>
            <a:b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  финансировании</a:t>
            </a:r>
            <a:endParaRPr/>
          </a:p>
        </p:txBody>
      </p:sp>
      <p:cxnSp>
        <p:nvCxnSpPr>
          <p:cNvPr id="1322" name="Google Shape;1322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1323" name="Google Shape;1323;p10"/>
          <p:cNvGrpSpPr/>
          <p:nvPr/>
        </p:nvGrpSpPr>
        <p:grpSpPr>
          <a:xfrm>
            <a:off x="-3345216" y="-44724767"/>
            <a:ext cx="14121088" cy="59835159"/>
            <a:chOff x="-7433082" y="-1532266"/>
            <a:chExt cx="14121088" cy="59835159"/>
          </a:xfrm>
        </p:grpSpPr>
        <p:grpSp>
          <p:nvGrpSpPr>
            <p:cNvPr id="1324" name="Google Shape;1324;p10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1325" name="Google Shape;1325;p10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326" name="Google Shape;1326;p10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327" name="Google Shape;1327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8" name="Google Shape;1328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9" name="Google Shape;1329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0" name="Google Shape;1330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1" name="Google Shape;1331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2" name="Google Shape;1332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3" name="Google Shape;1333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4" name="Google Shape;1334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5" name="Google Shape;1335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6" name="Google Shape;1336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7" name="Google Shape;1337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8" name="Google Shape;1338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9" name="Google Shape;1339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0" name="Google Shape;1340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1" name="Google Shape;1341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42" name="Google Shape;1342;p10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343" name="Google Shape;1343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4" name="Google Shape;1344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5" name="Google Shape;1345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6" name="Google Shape;1346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7" name="Google Shape;1347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8" name="Google Shape;1348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9" name="Google Shape;1349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0" name="Google Shape;1350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1" name="Google Shape;1351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2" name="Google Shape;1352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3" name="Google Shape;1353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4" name="Google Shape;1354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5" name="Google Shape;1355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6" name="Google Shape;1356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7" name="Google Shape;1357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358" name="Google Shape;1358;p10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359" name="Google Shape;1359;p10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360" name="Google Shape;1360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1" name="Google Shape;1361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2" name="Google Shape;1362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3" name="Google Shape;1363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4" name="Google Shape;1364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5" name="Google Shape;1365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6" name="Google Shape;1366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7" name="Google Shape;1367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8" name="Google Shape;1368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9" name="Google Shape;1369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0" name="Google Shape;1370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1" name="Google Shape;1371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2" name="Google Shape;1372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3" name="Google Shape;1373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4" name="Google Shape;1374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75" name="Google Shape;1375;p10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376" name="Google Shape;1376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7" name="Google Shape;1377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8" name="Google Shape;1378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9" name="Google Shape;1379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0" name="Google Shape;1380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1" name="Google Shape;1381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2" name="Google Shape;1382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3" name="Google Shape;1383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4" name="Google Shape;1384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5" name="Google Shape;1385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6" name="Google Shape;1386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7" name="Google Shape;1387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8" name="Google Shape;1388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9" name="Google Shape;1389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0" name="Google Shape;1390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391" name="Google Shape;1391;p10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1392" name="Google Shape;1392;p10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393" name="Google Shape;1393;p10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394" name="Google Shape;1394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5" name="Google Shape;1395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6" name="Google Shape;1396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7" name="Google Shape;1397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8" name="Google Shape;1398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9" name="Google Shape;1399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0" name="Google Shape;1400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1" name="Google Shape;1401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2" name="Google Shape;1402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3" name="Google Shape;1403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4" name="Google Shape;1404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5" name="Google Shape;1405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6" name="Google Shape;1406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7" name="Google Shape;1407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8" name="Google Shape;1408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09" name="Google Shape;1409;p10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410" name="Google Shape;1410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1" name="Google Shape;1411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2" name="Google Shape;1412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3" name="Google Shape;1413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4" name="Google Shape;1414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5" name="Google Shape;1415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6" name="Google Shape;1416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7" name="Google Shape;1417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8" name="Google Shape;1418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9" name="Google Shape;1419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0" name="Google Shape;1420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1" name="Google Shape;1421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2" name="Google Shape;1422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3" name="Google Shape;1423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4" name="Google Shape;1424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425" name="Google Shape;1425;p10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426" name="Google Shape;1426;p10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427" name="Google Shape;1427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8" name="Google Shape;1428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9" name="Google Shape;1429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0" name="Google Shape;1430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1" name="Google Shape;1431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2" name="Google Shape;1432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3" name="Google Shape;1433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4" name="Google Shape;1434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5" name="Google Shape;1435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6" name="Google Shape;1436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7" name="Google Shape;1437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8" name="Google Shape;1438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9" name="Google Shape;1439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0" name="Google Shape;1440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1" name="Google Shape;1441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42" name="Google Shape;1442;p10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443" name="Google Shape;1443;p10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4" name="Google Shape;1444;p10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5" name="Google Shape;1445;p10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6" name="Google Shape;1446;p10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7" name="Google Shape;1447;p10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8" name="Google Shape;1448;p10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9" name="Google Shape;1449;p10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0" name="Google Shape;1450;p10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1" name="Google Shape;1451;p10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2" name="Google Shape;1452;p10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3" name="Google Shape;1453;p10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4" name="Google Shape;1454;p10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5" name="Google Shape;1455;p10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6" name="Google Shape;1456;p10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7" name="Google Shape;1457;p10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grpSp>
        <p:nvGrpSpPr>
          <p:cNvPr id="1458" name="Google Shape;1458;p10"/>
          <p:cNvGrpSpPr/>
          <p:nvPr/>
        </p:nvGrpSpPr>
        <p:grpSpPr>
          <a:xfrm>
            <a:off x="146255" y="14413311"/>
            <a:ext cx="9869557" cy="2508994"/>
            <a:chOff x="800094" y="3272878"/>
            <a:chExt cx="9869557" cy="2508994"/>
          </a:xfrm>
        </p:grpSpPr>
        <p:sp>
          <p:nvSpPr>
            <p:cNvPr id="1459" name="Google Shape;1459;p10"/>
            <p:cNvSpPr/>
            <p:nvPr/>
          </p:nvSpPr>
          <p:spPr>
            <a:xfrm rot="4128130">
              <a:off x="747899" y="3797594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10"/>
            <p:cNvSpPr/>
            <p:nvPr/>
          </p:nvSpPr>
          <p:spPr>
            <a:xfrm rot="3055847">
              <a:off x="1022650" y="4235808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10"/>
            <p:cNvSpPr/>
            <p:nvPr/>
          </p:nvSpPr>
          <p:spPr>
            <a:xfrm rot="3592796">
              <a:off x="1297417" y="466596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10"/>
            <p:cNvSpPr/>
            <p:nvPr/>
          </p:nvSpPr>
          <p:spPr>
            <a:xfrm rot="2718550">
              <a:off x="1588348" y="508306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10"/>
            <p:cNvSpPr/>
            <p:nvPr/>
          </p:nvSpPr>
          <p:spPr>
            <a:xfrm rot="1752557">
              <a:off x="1983457" y="5394728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10"/>
            <p:cNvSpPr/>
            <p:nvPr/>
          </p:nvSpPr>
          <p:spPr>
            <a:xfrm rot="723732">
              <a:off x="2488460" y="558555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10"/>
            <p:cNvSpPr/>
            <p:nvPr/>
          </p:nvSpPr>
          <p:spPr>
            <a:xfrm rot="-644287">
              <a:off x="3038131" y="559483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10"/>
            <p:cNvSpPr/>
            <p:nvPr/>
          </p:nvSpPr>
          <p:spPr>
            <a:xfrm rot="-1710542">
              <a:off x="3540742" y="5426455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10"/>
            <p:cNvSpPr/>
            <p:nvPr/>
          </p:nvSpPr>
          <p:spPr>
            <a:xfrm rot="-2308079">
              <a:off x="3997388" y="511914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10"/>
            <p:cNvSpPr/>
            <p:nvPr/>
          </p:nvSpPr>
          <p:spPr>
            <a:xfrm rot="-2308079">
              <a:off x="4401764" y="478782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10"/>
            <p:cNvSpPr/>
            <p:nvPr/>
          </p:nvSpPr>
          <p:spPr>
            <a:xfrm rot="-1100475">
              <a:off x="4852755" y="4475007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10"/>
            <p:cNvSpPr/>
            <p:nvPr/>
          </p:nvSpPr>
          <p:spPr>
            <a:xfrm rot="-666953">
              <a:off x="5341609" y="4341934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10"/>
            <p:cNvSpPr/>
            <p:nvPr/>
          </p:nvSpPr>
          <p:spPr>
            <a:xfrm rot="792207">
              <a:off x="6301093" y="4299527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10"/>
            <p:cNvSpPr/>
            <p:nvPr/>
          </p:nvSpPr>
          <p:spPr>
            <a:xfrm rot="2037237">
              <a:off x="6768869" y="4494938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10"/>
            <p:cNvSpPr/>
            <p:nvPr/>
          </p:nvSpPr>
          <p:spPr>
            <a:xfrm rot="1368225">
              <a:off x="7205613" y="479655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10"/>
            <p:cNvSpPr/>
            <p:nvPr/>
          </p:nvSpPr>
          <p:spPr>
            <a:xfrm rot="-253531">
              <a:off x="7694739" y="486386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10"/>
            <p:cNvSpPr/>
            <p:nvPr/>
          </p:nvSpPr>
          <p:spPr>
            <a:xfrm rot="-1149708">
              <a:off x="8200217" y="4802021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10"/>
            <p:cNvSpPr/>
            <p:nvPr/>
          </p:nvSpPr>
          <p:spPr>
            <a:xfrm rot="-1637760">
              <a:off x="8689216" y="458994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10"/>
            <p:cNvSpPr/>
            <p:nvPr/>
          </p:nvSpPr>
          <p:spPr>
            <a:xfrm rot="-1637760">
              <a:off x="9133373" y="437196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10"/>
            <p:cNvSpPr/>
            <p:nvPr/>
          </p:nvSpPr>
          <p:spPr>
            <a:xfrm rot="-2205032">
              <a:off x="9590363" y="410395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10"/>
            <p:cNvSpPr/>
            <p:nvPr/>
          </p:nvSpPr>
          <p:spPr>
            <a:xfrm rot="-2595588">
              <a:off x="10002165" y="3797594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10"/>
            <p:cNvSpPr/>
            <p:nvPr/>
          </p:nvSpPr>
          <p:spPr>
            <a:xfrm rot="-3775033">
              <a:off x="10320879" y="340324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10"/>
            <p:cNvSpPr/>
            <p:nvPr/>
          </p:nvSpPr>
          <p:spPr>
            <a:xfrm>
              <a:off x="5813076" y="424670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Монеты контур" id="1482" name="Google Shape;148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2578" y="230815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10"/>
          <p:cNvSpPr txBox="1"/>
          <p:nvPr/>
        </p:nvSpPr>
        <p:spPr>
          <a:xfrm>
            <a:off x="5181099" y="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10"/>
          <p:cNvSpPr txBox="1"/>
          <p:nvPr/>
        </p:nvSpPr>
        <p:spPr>
          <a:xfrm>
            <a:off x="9848403" y="4603960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Время</a:t>
            </a:r>
            <a:endParaRPr/>
          </a:p>
        </p:txBody>
      </p:sp>
      <p:cxnSp>
        <p:nvCxnSpPr>
          <p:cNvPr id="1491" name="Google Shape;1491;p10"/>
          <p:cNvCxnSpPr/>
          <p:nvPr/>
        </p:nvCxnSpPr>
        <p:spPr>
          <a:xfrm rot="10800000">
            <a:off x="3629958" y="1545108"/>
            <a:ext cx="0" cy="5206424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492" name="Google Shape;1492;p10"/>
          <p:cNvCxnSpPr/>
          <p:nvPr/>
        </p:nvCxnSpPr>
        <p:spPr>
          <a:xfrm>
            <a:off x="2756361" y="4561952"/>
            <a:ext cx="7513054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493" name="Google Shape;1493;p10"/>
          <p:cNvCxnSpPr/>
          <p:nvPr/>
        </p:nvCxnSpPr>
        <p:spPr>
          <a:xfrm flipH="1" rot="10800000">
            <a:off x="3607951" y="2575019"/>
            <a:ext cx="6592917" cy="316259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94" name="Google Shape;1494;p10"/>
          <p:cNvCxnSpPr>
            <a:endCxn id="1495" idx="0"/>
          </p:cNvCxnSpPr>
          <p:nvPr/>
        </p:nvCxnSpPr>
        <p:spPr>
          <a:xfrm flipH="1">
            <a:off x="7484380" y="2183170"/>
            <a:ext cx="16500" cy="2388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96" name="Google Shape;1496;p10"/>
          <p:cNvCxnSpPr/>
          <p:nvPr/>
        </p:nvCxnSpPr>
        <p:spPr>
          <a:xfrm flipH="1" rot="10800000">
            <a:off x="5987059" y="2183130"/>
            <a:ext cx="1513794" cy="2096262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97" name="Google Shape;1497;p10"/>
          <p:cNvCxnSpPr/>
          <p:nvPr/>
        </p:nvCxnSpPr>
        <p:spPr>
          <a:xfrm flipH="1" rot="10800000">
            <a:off x="4447027" y="4279392"/>
            <a:ext cx="1540032" cy="10469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98" name="Google Shape;1498;p10"/>
          <p:cNvCxnSpPr/>
          <p:nvPr/>
        </p:nvCxnSpPr>
        <p:spPr>
          <a:xfrm flipH="1" rot="10800000">
            <a:off x="7500852" y="1545108"/>
            <a:ext cx="521075" cy="638022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499" name="Google Shape;1499;p10"/>
          <p:cNvSpPr/>
          <p:nvPr/>
        </p:nvSpPr>
        <p:spPr>
          <a:xfrm>
            <a:off x="7436140" y="4523205"/>
            <a:ext cx="96480" cy="9653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10"/>
          <p:cNvSpPr/>
          <p:nvPr/>
        </p:nvSpPr>
        <p:spPr>
          <a:xfrm>
            <a:off x="5520484" y="4522304"/>
            <a:ext cx="89841" cy="79293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10"/>
          <p:cNvSpPr txBox="1"/>
          <p:nvPr/>
        </p:nvSpPr>
        <p:spPr>
          <a:xfrm>
            <a:off x="5273905" y="2754305"/>
            <a:ext cx="19422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Проектирование новых принтеров</a:t>
            </a:r>
            <a:endParaRPr/>
          </a:p>
        </p:txBody>
      </p:sp>
      <p:sp>
        <p:nvSpPr>
          <p:cNvPr id="1502" name="Google Shape;1502;p10"/>
          <p:cNvSpPr txBox="1"/>
          <p:nvPr/>
        </p:nvSpPr>
        <p:spPr>
          <a:xfrm>
            <a:off x="4481354" y="4772958"/>
            <a:ext cx="1900729" cy="461665"/>
          </a:xfrm>
          <a:prstGeom prst="rect">
            <a:avLst/>
          </a:prstGeom>
          <a:solidFill>
            <a:schemeClr val="lt1">
              <a:alpha val="8470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Точка безубыточности или невозврата</a:t>
            </a:r>
            <a:endParaRPr/>
          </a:p>
        </p:txBody>
      </p:sp>
      <p:sp>
        <p:nvSpPr>
          <p:cNvPr id="1503" name="Google Shape;1503;p10"/>
          <p:cNvSpPr txBox="1"/>
          <p:nvPr/>
        </p:nvSpPr>
        <p:spPr>
          <a:xfrm>
            <a:off x="4805875" y="4476779"/>
            <a:ext cx="64793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8 мес.</a:t>
            </a:r>
            <a:endParaRPr/>
          </a:p>
        </p:txBody>
      </p:sp>
      <p:sp>
        <p:nvSpPr>
          <p:cNvPr id="1504" name="Google Shape;1504;p10"/>
          <p:cNvSpPr txBox="1"/>
          <p:nvPr/>
        </p:nvSpPr>
        <p:spPr>
          <a:xfrm>
            <a:off x="3958771" y="3947196"/>
            <a:ext cx="2216076" cy="461665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Приток инвестиций от фондов поддержки инвалидов</a:t>
            </a:r>
            <a:endParaRPr/>
          </a:p>
        </p:txBody>
      </p:sp>
      <p:sp>
        <p:nvSpPr>
          <p:cNvPr id="1495" name="Google Shape;1495;p10"/>
          <p:cNvSpPr txBox="1"/>
          <p:nvPr/>
        </p:nvSpPr>
        <p:spPr>
          <a:xfrm>
            <a:off x="6832407" y="4571470"/>
            <a:ext cx="130394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Целевой капитал</a:t>
            </a:r>
            <a:endParaRPr/>
          </a:p>
        </p:txBody>
      </p:sp>
      <p:sp>
        <p:nvSpPr>
          <p:cNvPr id="1505" name="Google Shape;1505;p10"/>
          <p:cNvSpPr txBox="1"/>
          <p:nvPr/>
        </p:nvSpPr>
        <p:spPr>
          <a:xfrm>
            <a:off x="2722165" y="1610186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Деньги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1"/>
          <p:cNvSpPr txBox="1"/>
          <p:nvPr/>
        </p:nvSpPr>
        <p:spPr>
          <a:xfrm>
            <a:off x="2629813" y="461343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Gill Sans"/>
              <a:buNone/>
            </a:pPr>
            <a:r>
              <a:rPr b="1" lang="ru-RU" sz="4400">
                <a:solidFill>
                  <a:srgbClr val="414042"/>
                </a:solidFill>
                <a:latin typeface="Gill Sans"/>
                <a:ea typeface="Gill Sans"/>
                <a:cs typeface="Gill Sans"/>
                <a:sym typeface="Gill Sans"/>
              </a:rPr>
              <a:t>Дорожная карта</a:t>
            </a:r>
            <a:endParaRPr/>
          </a:p>
        </p:txBody>
      </p:sp>
      <p:cxnSp>
        <p:nvCxnSpPr>
          <p:cNvPr id="1512" name="Google Shape;1512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513" name="Google Shape;151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262044" y="295384"/>
            <a:ext cx="4776087" cy="63681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4" name="Google Shape;1514;p11"/>
          <p:cNvGrpSpPr/>
          <p:nvPr/>
        </p:nvGrpSpPr>
        <p:grpSpPr>
          <a:xfrm>
            <a:off x="799928" y="3302419"/>
            <a:ext cx="9869557" cy="2508994"/>
            <a:chOff x="800094" y="3272878"/>
            <a:chExt cx="9869557" cy="2508994"/>
          </a:xfrm>
        </p:grpSpPr>
        <p:sp>
          <p:nvSpPr>
            <p:cNvPr id="1515" name="Google Shape;1515;p11"/>
            <p:cNvSpPr/>
            <p:nvPr/>
          </p:nvSpPr>
          <p:spPr>
            <a:xfrm rot="4128130">
              <a:off x="747899" y="3797594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11"/>
            <p:cNvSpPr/>
            <p:nvPr/>
          </p:nvSpPr>
          <p:spPr>
            <a:xfrm rot="3055847">
              <a:off x="1022650" y="4235808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11"/>
            <p:cNvSpPr/>
            <p:nvPr/>
          </p:nvSpPr>
          <p:spPr>
            <a:xfrm rot="3592796">
              <a:off x="1297417" y="466596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11"/>
            <p:cNvSpPr/>
            <p:nvPr/>
          </p:nvSpPr>
          <p:spPr>
            <a:xfrm rot="2718550">
              <a:off x="1588348" y="508306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11"/>
            <p:cNvSpPr/>
            <p:nvPr/>
          </p:nvSpPr>
          <p:spPr>
            <a:xfrm rot="1752557">
              <a:off x="1983457" y="5394728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11"/>
            <p:cNvSpPr/>
            <p:nvPr/>
          </p:nvSpPr>
          <p:spPr>
            <a:xfrm rot="723732">
              <a:off x="2488460" y="558555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11"/>
            <p:cNvSpPr/>
            <p:nvPr/>
          </p:nvSpPr>
          <p:spPr>
            <a:xfrm rot="-644287">
              <a:off x="3038131" y="559483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11"/>
            <p:cNvSpPr/>
            <p:nvPr/>
          </p:nvSpPr>
          <p:spPr>
            <a:xfrm rot="-1710542">
              <a:off x="3540742" y="5426455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11"/>
            <p:cNvSpPr/>
            <p:nvPr/>
          </p:nvSpPr>
          <p:spPr>
            <a:xfrm rot="-2308079">
              <a:off x="3997388" y="511914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11"/>
            <p:cNvSpPr/>
            <p:nvPr/>
          </p:nvSpPr>
          <p:spPr>
            <a:xfrm rot="-2308079">
              <a:off x="4401764" y="478782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11"/>
            <p:cNvSpPr/>
            <p:nvPr/>
          </p:nvSpPr>
          <p:spPr>
            <a:xfrm rot="-1100475">
              <a:off x="4852755" y="4475007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11"/>
            <p:cNvSpPr/>
            <p:nvPr/>
          </p:nvSpPr>
          <p:spPr>
            <a:xfrm rot="-666953">
              <a:off x="5341609" y="4341934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11"/>
            <p:cNvSpPr/>
            <p:nvPr/>
          </p:nvSpPr>
          <p:spPr>
            <a:xfrm rot="792207">
              <a:off x="6301093" y="4299527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11"/>
            <p:cNvSpPr/>
            <p:nvPr/>
          </p:nvSpPr>
          <p:spPr>
            <a:xfrm rot="2037237">
              <a:off x="6768869" y="4494938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11"/>
            <p:cNvSpPr/>
            <p:nvPr/>
          </p:nvSpPr>
          <p:spPr>
            <a:xfrm rot="1368225">
              <a:off x="7205613" y="479655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11"/>
            <p:cNvSpPr/>
            <p:nvPr/>
          </p:nvSpPr>
          <p:spPr>
            <a:xfrm rot="-253531">
              <a:off x="7694739" y="486386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11"/>
            <p:cNvSpPr/>
            <p:nvPr/>
          </p:nvSpPr>
          <p:spPr>
            <a:xfrm rot="-1149708">
              <a:off x="8200217" y="4802021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11"/>
            <p:cNvSpPr/>
            <p:nvPr/>
          </p:nvSpPr>
          <p:spPr>
            <a:xfrm rot="-1637760">
              <a:off x="8689216" y="458994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11"/>
            <p:cNvSpPr/>
            <p:nvPr/>
          </p:nvSpPr>
          <p:spPr>
            <a:xfrm rot="-1637760">
              <a:off x="9133373" y="4371962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11"/>
            <p:cNvSpPr/>
            <p:nvPr/>
          </p:nvSpPr>
          <p:spPr>
            <a:xfrm rot="-2205032">
              <a:off x="9590363" y="410395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11"/>
            <p:cNvSpPr/>
            <p:nvPr/>
          </p:nvSpPr>
          <p:spPr>
            <a:xfrm rot="-2595588">
              <a:off x="10002165" y="3797594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11"/>
            <p:cNvSpPr/>
            <p:nvPr/>
          </p:nvSpPr>
          <p:spPr>
            <a:xfrm rot="-3775033">
              <a:off x="10320879" y="3403243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11"/>
            <p:cNvSpPr/>
            <p:nvPr/>
          </p:nvSpPr>
          <p:spPr>
            <a:xfrm>
              <a:off x="5813076" y="4246709"/>
              <a:ext cx="386080" cy="152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rgbClr val="7F7F7F">
                  <a:alpha val="9490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8" name="Google Shape;1538;p11"/>
          <p:cNvGrpSpPr/>
          <p:nvPr/>
        </p:nvGrpSpPr>
        <p:grpSpPr>
          <a:xfrm>
            <a:off x="-2713157" y="-55872749"/>
            <a:ext cx="14121088" cy="59835159"/>
            <a:chOff x="-7433082" y="-1532266"/>
            <a:chExt cx="14121088" cy="59835159"/>
          </a:xfrm>
        </p:grpSpPr>
        <p:grpSp>
          <p:nvGrpSpPr>
            <p:cNvPr id="1539" name="Google Shape;1539;p11"/>
            <p:cNvGrpSpPr/>
            <p:nvPr/>
          </p:nvGrpSpPr>
          <p:grpSpPr>
            <a:xfrm rot="-377863">
              <a:off x="-5525622" y="-1040447"/>
              <a:ext cx="10608820" cy="29843168"/>
              <a:chOff x="-5520595" y="-1021354"/>
              <a:chExt cx="10608820" cy="29843168"/>
            </a:xfrm>
          </p:grpSpPr>
          <p:grpSp>
            <p:nvGrpSpPr>
              <p:cNvPr id="1540" name="Google Shape;1540;p11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541" name="Google Shape;1541;p1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542" name="Google Shape;1542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3" name="Google Shape;1543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4" name="Google Shape;1544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5" name="Google Shape;1545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6" name="Google Shape;1546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7" name="Google Shape;1547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8" name="Google Shape;1548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9" name="Google Shape;1549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0" name="Google Shape;1550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1" name="Google Shape;1551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2" name="Google Shape;1552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3" name="Google Shape;1553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4" name="Google Shape;1554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5" name="Google Shape;1555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6" name="Google Shape;1556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557" name="Google Shape;1557;p1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558" name="Google Shape;1558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9" name="Google Shape;1559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0" name="Google Shape;1560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1" name="Google Shape;1561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2" name="Google Shape;1562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3" name="Google Shape;1563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4" name="Google Shape;1564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5" name="Google Shape;1565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6" name="Google Shape;1566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7" name="Google Shape;1567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8" name="Google Shape;1568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9" name="Google Shape;1569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0" name="Google Shape;1570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1" name="Google Shape;1571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2" name="Google Shape;1572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573" name="Google Shape;1573;p11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574" name="Google Shape;1574;p1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575" name="Google Shape;1575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6" name="Google Shape;1576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7" name="Google Shape;1577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8" name="Google Shape;1578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9" name="Google Shape;1579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0" name="Google Shape;1580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1" name="Google Shape;1581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2" name="Google Shape;1582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3" name="Google Shape;1583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4" name="Google Shape;1584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5" name="Google Shape;1585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6" name="Google Shape;1586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7" name="Google Shape;1587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8" name="Google Shape;1588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9" name="Google Shape;1589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590" name="Google Shape;1590;p1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591" name="Google Shape;1591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2" name="Google Shape;1592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3" name="Google Shape;1593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4" name="Google Shape;1594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5" name="Google Shape;1595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6" name="Google Shape;1596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7" name="Google Shape;1597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8" name="Google Shape;1598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9" name="Google Shape;1599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0" name="Google Shape;1600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1" name="Google Shape;1601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2" name="Google Shape;1602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3" name="Google Shape;1603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4" name="Google Shape;1604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5" name="Google Shape;1605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606" name="Google Shape;1606;p11"/>
            <p:cNvGrpSpPr/>
            <p:nvPr/>
          </p:nvGrpSpPr>
          <p:grpSpPr>
            <a:xfrm rot="10800000">
              <a:off x="-7433082" y="28459725"/>
              <a:ext cx="10608820" cy="29843168"/>
              <a:chOff x="-5520595" y="-1021354"/>
              <a:chExt cx="10608820" cy="29843168"/>
            </a:xfrm>
          </p:grpSpPr>
          <p:grpSp>
            <p:nvGrpSpPr>
              <p:cNvPr id="1607" name="Google Shape;1607;p11"/>
              <p:cNvGrpSpPr/>
              <p:nvPr/>
            </p:nvGrpSpPr>
            <p:grpSpPr>
              <a:xfrm rot="652661">
                <a:off x="-1803480" y="-62783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608" name="Google Shape;1608;p1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609" name="Google Shape;1609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0" name="Google Shape;1610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1" name="Google Shape;1611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2" name="Google Shape;1612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3" name="Google Shape;1613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4" name="Google Shape;1614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5" name="Google Shape;1615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6" name="Google Shape;1616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7" name="Google Shape;1617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8" name="Google Shape;1618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9" name="Google Shape;1619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0" name="Google Shape;1620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1" name="Google Shape;1621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2" name="Google Shape;1622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3" name="Google Shape;1623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24" name="Google Shape;1624;p1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625" name="Google Shape;1625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6" name="Google Shape;1626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7" name="Google Shape;1627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8" name="Google Shape;1628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9" name="Google Shape;1629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0" name="Google Shape;1630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1" name="Google Shape;1631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2" name="Google Shape;1632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3" name="Google Shape;1633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4" name="Google Shape;1634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5" name="Google Shape;1635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6" name="Google Shape;1636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7" name="Google Shape;1637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8" name="Google Shape;1638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9" name="Google Shape;1639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640" name="Google Shape;1640;p11"/>
              <p:cNvGrpSpPr/>
              <p:nvPr/>
            </p:nvGrpSpPr>
            <p:grpSpPr>
              <a:xfrm rot="-10327743">
                <a:off x="-4545879" y="13891725"/>
                <a:ext cx="5562365" cy="14618086"/>
                <a:chOff x="-563300" y="-559449"/>
                <a:chExt cx="5562365" cy="14618086"/>
              </a:xfrm>
            </p:grpSpPr>
            <p:grpSp>
              <p:nvGrpSpPr>
                <p:cNvPr id="1641" name="Google Shape;1641;p11"/>
                <p:cNvGrpSpPr/>
                <p:nvPr/>
              </p:nvGrpSpPr>
              <p:grpSpPr>
                <a:xfrm rot="-9855341">
                  <a:off x="351346" y="-276642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642" name="Google Shape;1642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3" name="Google Shape;1643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4" name="Google Shape;1644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5" name="Google Shape;1645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6" name="Google Shape;1646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7" name="Google Shape;1647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8" name="Google Shape;1648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9" name="Google Shape;1649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0" name="Google Shape;1650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1" name="Google Shape;1651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2" name="Google Shape;1652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3" name="Google Shape;1653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4" name="Google Shape;1654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5" name="Google Shape;1655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6" name="Google Shape;1656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57" name="Google Shape;1657;p11"/>
                <p:cNvGrpSpPr/>
                <p:nvPr/>
              </p:nvGrpSpPr>
              <p:grpSpPr>
                <a:xfrm rot="1504281">
                  <a:off x="712944" y="7043361"/>
                  <a:ext cx="3009877" cy="6692861"/>
                  <a:chOff x="8045172" y="-76417"/>
                  <a:chExt cx="3009877" cy="6692861"/>
                </a:xfrm>
              </p:grpSpPr>
              <p:sp>
                <p:nvSpPr>
                  <p:cNvPr id="1658" name="Google Shape;1658;p11"/>
                  <p:cNvSpPr/>
                  <p:nvPr/>
                </p:nvSpPr>
                <p:spPr>
                  <a:xfrm rot="1576871">
                    <a:off x="8950960" y="172720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9" name="Google Shape;1659;p11"/>
                  <p:cNvSpPr/>
                  <p:nvPr/>
                </p:nvSpPr>
                <p:spPr>
                  <a:xfrm rot="2678876">
                    <a:off x="9471947" y="2052947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0" name="Google Shape;1660;p11"/>
                  <p:cNvSpPr/>
                  <p:nvPr/>
                </p:nvSpPr>
                <p:spPr>
                  <a:xfrm rot="2645920">
                    <a:off x="8479639" y="1436346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1" name="Google Shape;1661;p11"/>
                  <p:cNvSpPr/>
                  <p:nvPr/>
                </p:nvSpPr>
                <p:spPr>
                  <a:xfrm rot="3318552">
                    <a:off x="9830177" y="247608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2" name="Google Shape;1662;p11"/>
                  <p:cNvSpPr/>
                  <p:nvPr/>
                </p:nvSpPr>
                <p:spPr>
                  <a:xfrm rot="2784966">
                    <a:off x="10143074" y="290662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3" name="Google Shape;1663;p11"/>
                  <p:cNvSpPr/>
                  <p:nvPr/>
                </p:nvSpPr>
                <p:spPr>
                  <a:xfrm rot="3723460">
                    <a:off x="8130210" y="102440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4" name="Google Shape;1664;p11"/>
                  <p:cNvSpPr/>
                  <p:nvPr/>
                </p:nvSpPr>
                <p:spPr>
                  <a:xfrm rot="3478497">
                    <a:off x="10509603" y="3310971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5" name="Google Shape;1665;p11"/>
                  <p:cNvSpPr/>
                  <p:nvPr/>
                </p:nvSpPr>
                <p:spPr>
                  <a:xfrm rot="5609884">
                    <a:off x="8042373" y="53359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6" name="Google Shape;1666;p11"/>
                  <p:cNvSpPr/>
                  <p:nvPr/>
                </p:nvSpPr>
                <p:spPr>
                  <a:xfrm rot="4534140">
                    <a:off x="10716864" y="3803520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7" name="Google Shape;1667;p11"/>
                  <p:cNvSpPr/>
                  <p:nvPr/>
                </p:nvSpPr>
                <p:spPr>
                  <a:xfrm rot="5705572">
                    <a:off x="10768973" y="4354223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8" name="Google Shape;1668;p11"/>
                  <p:cNvSpPr/>
                  <p:nvPr/>
                </p:nvSpPr>
                <p:spPr>
                  <a:xfrm rot="7150822">
                    <a:off x="10587849" y="48418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9" name="Google Shape;1669;p11"/>
                  <p:cNvSpPr/>
                  <p:nvPr/>
                </p:nvSpPr>
                <p:spPr>
                  <a:xfrm rot="5609566">
                    <a:off x="10427200" y="5325464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0" name="Google Shape;1670;p11"/>
                  <p:cNvSpPr/>
                  <p:nvPr/>
                </p:nvSpPr>
                <p:spPr>
                  <a:xfrm rot="3669307">
                    <a:off x="10533927" y="5835035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1" name="Google Shape;1671;p11"/>
                  <p:cNvSpPr/>
                  <p:nvPr/>
                </p:nvSpPr>
                <p:spPr>
                  <a:xfrm rot="4693144">
                    <a:off x="10728156" y="6335712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2" name="Google Shape;1672;p11"/>
                  <p:cNvSpPr/>
                  <p:nvPr/>
                </p:nvSpPr>
                <p:spPr>
                  <a:xfrm rot="4566750">
                    <a:off x="7972437" y="53069"/>
                    <a:ext cx="386080" cy="152400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12700">
                    <a:solidFill>
                      <a:srgbClr val="7F7F7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pic>
        <p:nvPicPr>
          <p:cNvPr descr="Треасуре морозильный контур" id="1673" name="Google Shape;167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66522" y="1640763"/>
            <a:ext cx="1805926" cy="1805926"/>
          </a:xfrm>
          <a:prstGeom prst="rect">
            <a:avLst/>
          </a:prstGeom>
          <a:noFill/>
          <a:ln>
            <a:noFill/>
          </a:ln>
          <a:effectLst>
            <a:outerShdw blurRad="76200" kx="1200000" rotWithShape="0" algn="br" sy="23000">
              <a:srgbClr val="000000">
                <a:alpha val="20000"/>
              </a:srgbClr>
            </a:outerShdw>
          </a:effectLst>
        </p:spPr>
      </p:pic>
      <p:sp>
        <p:nvSpPr>
          <p:cNvPr id="1674" name="Google Shape;1674;p11"/>
          <p:cNvSpPr/>
          <p:nvPr/>
        </p:nvSpPr>
        <p:spPr>
          <a:xfrm>
            <a:off x="1644229" y="2314574"/>
            <a:ext cx="2460837" cy="2191677"/>
          </a:xfrm>
          <a:prstGeom prst="hexagon">
            <a:avLst>
              <a:gd fmla="val 26350" name="adj"/>
              <a:gd fmla="val 115470" name="vf"/>
            </a:avLst>
          </a:prstGeom>
          <a:solidFill>
            <a:srgbClr val="1CDEE8">
              <a:alpha val="64705"/>
            </a:srgbClr>
          </a:solidFill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kx="1200000" rotWithShape="0" algn="br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p11"/>
          <p:cNvSpPr/>
          <p:nvPr/>
        </p:nvSpPr>
        <p:spPr>
          <a:xfrm>
            <a:off x="4768094" y="4710312"/>
            <a:ext cx="2460837" cy="2191677"/>
          </a:xfrm>
          <a:prstGeom prst="hexagon">
            <a:avLst>
              <a:gd fmla="val 26350" name="adj"/>
              <a:gd fmla="val 115470" name="vf"/>
            </a:avLst>
          </a:prstGeom>
          <a:solidFill>
            <a:srgbClr val="1CDEE8">
              <a:alpha val="64705"/>
            </a:srgbClr>
          </a:solidFill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kx="1200000" rotWithShape="0" algn="br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6" name="Google Shape;1676;p11"/>
          <p:cNvSpPr/>
          <p:nvPr/>
        </p:nvSpPr>
        <p:spPr>
          <a:xfrm>
            <a:off x="5975540" y="1534721"/>
            <a:ext cx="2460837" cy="2191677"/>
          </a:xfrm>
          <a:prstGeom prst="hexagon">
            <a:avLst>
              <a:gd fmla="val 26350" name="adj"/>
              <a:gd fmla="val 115470" name="vf"/>
            </a:avLst>
          </a:prstGeom>
          <a:solidFill>
            <a:srgbClr val="1CDEE8">
              <a:alpha val="64705"/>
            </a:srgbClr>
          </a:solidFill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kx="1200000" rotWithShape="0" algn="br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7" name="Google Shape;1677;p11"/>
          <p:cNvSpPr/>
          <p:nvPr/>
        </p:nvSpPr>
        <p:spPr>
          <a:xfrm>
            <a:off x="9275772" y="4355008"/>
            <a:ext cx="2460837" cy="2191677"/>
          </a:xfrm>
          <a:prstGeom prst="hexagon">
            <a:avLst>
              <a:gd fmla="val 26350" name="adj"/>
              <a:gd fmla="val 115470" name="vf"/>
            </a:avLst>
          </a:prstGeom>
          <a:solidFill>
            <a:srgbClr val="1CDEE8">
              <a:alpha val="64705"/>
            </a:srgbClr>
          </a:solidFill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kx="1200000" rotWithShape="0" algn="br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8" name="Google Shape;1678;p11"/>
          <p:cNvSpPr txBox="1"/>
          <p:nvPr/>
        </p:nvSpPr>
        <p:spPr>
          <a:xfrm>
            <a:off x="1612631" y="2878065"/>
            <a:ext cx="247961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Закупка комплектующих</a:t>
            </a:r>
            <a:endParaRPr/>
          </a:p>
        </p:txBody>
      </p:sp>
      <p:sp>
        <p:nvSpPr>
          <p:cNvPr id="1679" name="Google Shape;1679;p11"/>
          <p:cNvSpPr txBox="1"/>
          <p:nvPr/>
        </p:nvSpPr>
        <p:spPr>
          <a:xfrm>
            <a:off x="4768179" y="5301462"/>
            <a:ext cx="247961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Сборка и написание ПО</a:t>
            </a:r>
            <a:endParaRPr/>
          </a:p>
        </p:txBody>
      </p:sp>
      <p:sp>
        <p:nvSpPr>
          <p:cNvPr id="1680" name="Google Shape;1680;p11"/>
          <p:cNvSpPr txBox="1"/>
          <p:nvPr/>
        </p:nvSpPr>
        <p:spPr>
          <a:xfrm>
            <a:off x="5989125" y="2368667"/>
            <a:ext cx="24796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Апробация </a:t>
            </a:r>
            <a:endParaRPr/>
          </a:p>
        </p:txBody>
      </p:sp>
      <p:sp>
        <p:nvSpPr>
          <p:cNvPr id="1681" name="Google Shape;1681;p11"/>
          <p:cNvSpPr txBox="1"/>
          <p:nvPr/>
        </p:nvSpPr>
        <p:spPr>
          <a:xfrm>
            <a:off x="9360905" y="5173798"/>
            <a:ext cx="24796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Старт продаж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12"/>
          <p:cNvSpPr txBox="1"/>
          <p:nvPr/>
        </p:nvSpPr>
        <p:spPr>
          <a:xfrm>
            <a:off x="5655435" y="4191000"/>
            <a:ext cx="6335744" cy="9405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88" name="Google Shape;168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9" name="Google Shape;168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043" y="244941"/>
            <a:ext cx="4776087" cy="6368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