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embeddedFontLst>
    <p:embeddedFont>
      <p:font typeface="Century Schoolbook"/>
      <p:regular r:id="rId21"/>
      <p:bold r:id="rId22"/>
      <p:italic r:id="rId23"/>
      <p:boldItalic r:id="rId24"/>
    </p:embeddedFont>
    <p:embeddedFont>
      <p:font typeface="Book Antiqua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23">
          <p15:clr>
            <a:srgbClr val="A4A3A4"/>
          </p15:clr>
        </p15:guide>
        <p15:guide id="4" pos="234">
          <p15:clr>
            <a:srgbClr val="A4A3A4"/>
          </p15:clr>
        </p15:guide>
        <p15:guide id="5" orient="horz" pos="3974">
          <p15:clr>
            <a:srgbClr val="A4A3A4"/>
          </p15:clr>
        </p15:guide>
        <p15:guide id="6" pos="7446">
          <p15:clr>
            <a:srgbClr val="A4A3A4"/>
          </p15:clr>
        </p15:guide>
        <p15:guide id="7" orient="horz" pos="2840">
          <p15:clr>
            <a:srgbClr val="A4A3A4"/>
          </p15:clr>
        </p15:guide>
        <p15:guide id="8" pos="3432">
          <p15:clr>
            <a:srgbClr val="A4A3A4"/>
          </p15:clr>
        </p15:guide>
        <p15:guide id="9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29" roundtripDataSignature="AMtx7mj+zhKgKVkw3jx6wmnm89vMqxTm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484CA77-BD58-4C18-AB64-A48A2BD75EAF}">
  <a:tblStyle styleId="{9484CA77-BD58-4C18-AB64-A48A2BD75EA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4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323" orient="horz"/>
        <p:guide pos="234"/>
        <p:guide pos="3974" orient="horz"/>
        <p:guide pos="7446"/>
        <p:guide pos="2840" orient="horz"/>
        <p:guide pos="3432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CenturySchoolbook-bold.fntdata"/><Relationship Id="rId21" Type="http://schemas.openxmlformats.org/officeDocument/2006/relationships/font" Target="fonts/CenturySchoolbook-regular.fntdata"/><Relationship Id="rId24" Type="http://schemas.openxmlformats.org/officeDocument/2006/relationships/font" Target="fonts/CenturySchoolbook-boldItalic.fntdata"/><Relationship Id="rId23" Type="http://schemas.openxmlformats.org/officeDocument/2006/relationships/font" Target="fonts/CenturySchoolbook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BookAntiqua-bold.fntdata"/><Relationship Id="rId25" Type="http://schemas.openxmlformats.org/officeDocument/2006/relationships/font" Target="fonts/BookAntiqua-regular.fntdata"/><Relationship Id="rId28" Type="http://schemas.openxmlformats.org/officeDocument/2006/relationships/font" Target="fonts/BookAntiqua-boldItalic.fntdata"/><Relationship Id="rId27" Type="http://schemas.openxmlformats.org/officeDocument/2006/relationships/font" Target="fonts/BookAntiqua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tx1"/>
                </a:solidFill>
                <a:latin typeface="Book Antiqua" panose="02040602050305030304" pitchFamily="18" charset="0"/>
              </a:rPr>
              <a:t>Отношение</a:t>
            </a:r>
            <a:r>
              <a:rPr lang="ru-RU" sz="1600" baseline="0" dirty="0">
                <a:solidFill>
                  <a:schemeClr val="tx1"/>
                </a:solidFill>
                <a:latin typeface="Book Antiqua" panose="02040602050305030304" pitchFamily="18" charset="0"/>
              </a:rPr>
              <a:t> к здоровому питанию в России</a:t>
            </a:r>
            <a:r>
              <a:rPr lang="ru-RU" sz="16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Book Antiqua" panose="0204060205030503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Положительно</c:v>
                </c:pt>
                <c:pt idx="1">
                  <c:v>Изменили отношение в положительную сторону</c:v>
                </c:pt>
                <c:pt idx="2">
                  <c:v>Давно относятся положительно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0.79</c:v>
                </c:pt>
                <c:pt idx="1">
                  <c:v>0.28999999999999998</c:v>
                </c:pt>
                <c:pt idx="2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E-AE40-A94A-8787098C1A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17733952"/>
        <c:axId val="117723440"/>
      </c:barChart>
      <c:catAx>
        <c:axId val="117733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endParaRPr lang="ru-RU"/>
          </a:p>
        </c:txPr>
        <c:crossAx val="117723440"/>
        <c:crosses val="autoZero"/>
        <c:auto val="1"/>
        <c:lblAlgn val="ctr"/>
        <c:lblOffset val="100"/>
        <c:noMultiLvlLbl val="0"/>
      </c:catAx>
      <c:valAx>
        <c:axId val="11772344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773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ook Antiqua" panose="0204060205030503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Relationship Id="rId4" Type="http://schemas.openxmlformats.org/officeDocument/2006/relationships/image" Target="../media/image12.jpg"/><Relationship Id="rId5" Type="http://schemas.openxmlformats.org/officeDocument/2006/relationships/image" Target="../media/image14.jpg"/><Relationship Id="rId6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 rot="-2519807">
            <a:off x="5949050" y="609449"/>
            <a:ext cx="7479682" cy="4457094"/>
          </a:xfrm>
          <a:prstGeom prst="roundRect">
            <a:avLst>
              <a:gd fmla="val 34214" name="adj"/>
            </a:avLst>
          </a:prstGeom>
          <a:solidFill>
            <a:srgbClr val="9452F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 rot="-2312757">
            <a:off x="5800611" y="3332518"/>
            <a:ext cx="7545866" cy="5150193"/>
          </a:xfrm>
          <a:prstGeom prst="roundRect">
            <a:avLst>
              <a:gd fmla="val 34214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24469" y="2074127"/>
            <a:ext cx="6512312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6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ЗДОРОВЫЙ ВЫБОР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731838" y="4827708"/>
            <a:ext cx="2018371" cy="512956"/>
          </a:xfrm>
          <a:prstGeom prst="roundRect">
            <a:avLst>
              <a:gd fmla="val 27536" name="adj"/>
            </a:avLst>
          </a:prstGeom>
          <a:solidFill>
            <a:srgbClr val="F5AF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5991" y="-113899"/>
            <a:ext cx="11398163" cy="75987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653517" y="4114663"/>
            <a:ext cx="56846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6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Получение сбалансированного рациона через приложение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6338165" y="569899"/>
            <a:ext cx="52224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Home          About          Contact          Learn more                  </a:t>
            </a:r>
            <a:endParaRPr b="1"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-22728" y="0"/>
            <a:ext cx="12192000" cy="6858000"/>
          </a:xfrm>
          <a:prstGeom prst="rect">
            <a:avLst/>
          </a:prstGeom>
          <a:solidFill>
            <a:srgbClr val="F6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6338165" y="569899"/>
            <a:ext cx="52224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Home          About          Contact          </a:t>
            </a:r>
            <a:r>
              <a:rPr b="1" lang="ru-RU" sz="1800">
                <a:solidFill>
                  <a:schemeClr val="dk1"/>
                </a:solidFill>
                <a:highlight>
                  <a:srgbClr val="9452FD"/>
                </a:highlight>
                <a:latin typeface="Book Antiqua"/>
                <a:ea typeface="Book Antiqua"/>
                <a:cs typeface="Book Antiqua"/>
                <a:sym typeface="Book Antiqua"/>
              </a:rPr>
              <a:t>Learn more</a:t>
            </a:r>
            <a:r>
              <a:rPr b="1"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        </a:t>
            </a:r>
            <a:endParaRPr b="1"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731838" y="1167105"/>
            <a:ext cx="4698806" cy="336989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6073272" y="1294850"/>
            <a:ext cx="599192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Актуальность </a:t>
            </a:r>
            <a:r>
              <a:rPr b="1" lang="ru-RU" sz="4800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проекта </a:t>
            </a:r>
            <a:endParaRPr/>
          </a:p>
        </p:txBody>
      </p:sp>
      <p:graphicFrame>
        <p:nvGraphicFramePr>
          <p:cNvPr id="103" name="Google Shape;103;p2"/>
          <p:cNvGraphicFramePr/>
          <p:nvPr/>
        </p:nvGraphicFramePr>
        <p:xfrm>
          <a:off x="795240" y="1544775"/>
          <a:ext cx="4698807" cy="263947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04" name="Google Shape;104;p2"/>
          <p:cNvSpPr/>
          <p:nvPr/>
        </p:nvSpPr>
        <p:spPr>
          <a:xfrm>
            <a:off x="731838" y="4973444"/>
            <a:ext cx="5167157" cy="1048215"/>
          </a:xfrm>
          <a:prstGeom prst="roundRect">
            <a:avLst>
              <a:gd fmla="val 33688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939888" y="5174385"/>
            <a:ext cx="484377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По данным из проекта Роспотребнадзора РФ «Здоровое питание»</a:t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5430643" y="3244333"/>
            <a:ext cx="632274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609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rgbClr val="132C40"/>
                </a:solidFill>
                <a:latin typeface="Book Antiqua"/>
                <a:ea typeface="Book Antiqua"/>
                <a:cs typeface="Book Antiqua"/>
                <a:sym typeface="Book Antiqua"/>
              </a:rPr>
              <a:t>Быстрота и удобство получения рациона сбалансированного питания с помощью приложения для людей с ограниченным количеством времени, которые  ведут здоровый образ жизни, для максимального поддержания состояния их здоровья и физической формы</a:t>
            </a:r>
            <a:endParaRPr b="0"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0" y="-78059"/>
            <a:ext cx="12192000" cy="6936059"/>
          </a:xfrm>
          <a:prstGeom prst="rect">
            <a:avLst/>
          </a:prstGeom>
          <a:solidFill>
            <a:srgbClr val="9452F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1405990" y="710151"/>
            <a:ext cx="3923371" cy="3767234"/>
          </a:xfrm>
          <a:prstGeom prst="ellipse">
            <a:avLst/>
          </a:prstGeom>
          <a:solidFill>
            <a:srgbClr val="3621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5466393" y="1024093"/>
            <a:ext cx="6043961" cy="2404907"/>
          </a:xfrm>
          <a:prstGeom prst="roundRect">
            <a:avLst>
              <a:gd fmla="val 16667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ПРОБЛЕМА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Люди, ведущие здоровый образ жизни, вследствие ограниченного количества времени, откладывают поиск здоровых продуктов и приготовление здоровой пищи, тем самым прибегают к вредным перекусам</a:t>
            </a:r>
            <a:endParaRPr b="0"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5489227" y="3956496"/>
            <a:ext cx="6043961" cy="2404907"/>
          </a:xfrm>
          <a:prstGeom prst="roundRect">
            <a:avLst>
              <a:gd fmla="val 16667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ЦЕЛЕВАЯ АУДИТОРИЯ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Люди, ведущие здоровый образ жизни, ограниченные во времени, с доходом от 20 тыс. рублей и выше </a:t>
            </a:r>
            <a:endParaRPr b="0"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 b="0" l="19253" r="18471" t="0"/>
          <a:stretch/>
        </p:blipFill>
        <p:spPr>
          <a:xfrm>
            <a:off x="699739" y="1665288"/>
            <a:ext cx="4021008" cy="4198715"/>
          </a:xfrm>
          <a:prstGeom prst="roundRect">
            <a:avLst>
              <a:gd fmla="val 18004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0" y="0"/>
            <a:ext cx="12192000" cy="6874688"/>
          </a:xfrm>
          <a:prstGeom prst="rect">
            <a:avLst/>
          </a:prstGeom>
          <a:solidFill>
            <a:srgbClr val="3621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474275" y="1044754"/>
            <a:ext cx="763266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Предлагаемое </a:t>
            </a:r>
            <a:r>
              <a:rPr b="1" lang="ru-RU" sz="4000">
                <a:solidFill>
                  <a:srgbClr val="F3B4C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решение</a:t>
            </a:r>
            <a:endParaRPr/>
          </a:p>
        </p:txBody>
      </p:sp>
      <p:sp>
        <p:nvSpPr>
          <p:cNvPr id="122" name="Google Shape;122;p4"/>
          <p:cNvSpPr/>
          <p:nvPr/>
        </p:nvSpPr>
        <p:spPr>
          <a:xfrm>
            <a:off x="600656" y="2319656"/>
            <a:ext cx="5107839" cy="2640859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9452F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Мы компания “Здоровый выбор” предлагаем мобильное приложение с виртуальным ассистентом, который будет осуществлять  подбор индивидуального плана здорового питания для людей с ограниченным количеством времени, ведущих здоровый образ жизни с учетом их биологических особенностей. </a:t>
            </a:r>
            <a:endParaRPr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471960" y="6289288"/>
            <a:ext cx="2174488" cy="1706136"/>
          </a:xfrm>
          <a:prstGeom prst="ellipse">
            <a:avLst/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2824047" y="5243472"/>
            <a:ext cx="6540190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600" u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Приложение будет включать в себя боксы (дневные, отдельного режима дня), а также здоровые продукты, рецепты и полезные советы без и с учетом  индивидуального подхода с помощью виртуального ассистента.</a:t>
            </a:r>
            <a:endParaRPr b="0" i="1" sz="16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i="1" lang="ru-RU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endParaRPr i="1" sz="18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8153057">
            <a:off x="6531316" y="5347064"/>
            <a:ext cx="6710196" cy="1424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4">
            <a:alphaModFix/>
          </a:blip>
          <a:srcRect b="0" l="0" r="0" t="11360"/>
          <a:stretch/>
        </p:blipFill>
        <p:spPr>
          <a:xfrm>
            <a:off x="7324100" y="590307"/>
            <a:ext cx="4118418" cy="4563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/>
          <p:nvPr/>
        </p:nvSpPr>
        <p:spPr>
          <a:xfrm>
            <a:off x="0" y="2397513"/>
            <a:ext cx="12192000" cy="4460488"/>
          </a:xfrm>
          <a:prstGeom prst="rect">
            <a:avLst/>
          </a:prstGeom>
          <a:solidFill>
            <a:srgbClr val="9452F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5"/>
          <p:cNvPicPr preferRelativeResize="0"/>
          <p:nvPr/>
        </p:nvPicPr>
        <p:blipFill rotWithShape="1">
          <a:blip r:embed="rId3">
            <a:alphaModFix/>
          </a:blip>
          <a:srcRect b="0" l="19253" r="18471" t="0"/>
          <a:stretch/>
        </p:blipFill>
        <p:spPr>
          <a:xfrm>
            <a:off x="789878" y="1231227"/>
            <a:ext cx="4514386" cy="4713898"/>
          </a:xfrm>
          <a:prstGeom prst="round1Rect">
            <a:avLst>
              <a:gd fmla="val 25264" name="adj"/>
            </a:avLst>
          </a:prstGeom>
          <a:noFill/>
          <a:ln>
            <a:noFill/>
          </a:ln>
        </p:spPr>
      </p:pic>
      <p:sp>
        <p:nvSpPr>
          <p:cNvPr id="133" name="Google Shape;133;p5"/>
          <p:cNvSpPr txBox="1"/>
          <p:nvPr/>
        </p:nvSpPr>
        <p:spPr>
          <a:xfrm>
            <a:off x="5980770" y="458521"/>
            <a:ext cx="6133171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Ценностное </a:t>
            </a:r>
            <a:r>
              <a:rPr b="1" lang="ru-RU" sz="60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предложение</a:t>
            </a:r>
            <a:endParaRPr/>
          </a:p>
        </p:txBody>
      </p:sp>
      <p:sp>
        <p:nvSpPr>
          <p:cNvPr id="134" name="Google Shape;134;p5"/>
          <p:cNvSpPr txBox="1"/>
          <p:nvPr/>
        </p:nvSpPr>
        <p:spPr>
          <a:xfrm>
            <a:off x="5578398" y="2526632"/>
            <a:ext cx="609414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-2857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b="0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Люди с ограниченным количеством времени, ведущие здоровый образ жизни, не будут затрачивать время на поиски полезных продуктов и составление рационов </a:t>
            </a:r>
            <a:endParaRPr b="0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-2857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b="0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Подбор индивидуального плана питания с учетом физиологических, возрастных и других особенностей человека, доставка готовой еды в виде боксов и продуктов </a:t>
            </a:r>
            <a:endParaRPr b="0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/>
          <p:nvPr/>
        </p:nvSpPr>
        <p:spPr>
          <a:xfrm>
            <a:off x="-22728" y="0"/>
            <a:ext cx="12192000" cy="6858000"/>
          </a:xfrm>
          <a:prstGeom prst="rect">
            <a:avLst/>
          </a:prstGeom>
          <a:solidFill>
            <a:srgbClr val="F6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6661576" y="-2297151"/>
            <a:ext cx="4415883" cy="4293026"/>
          </a:xfrm>
          <a:prstGeom prst="donut">
            <a:avLst>
              <a:gd fmla="val 14772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523527" y="1539335"/>
            <a:ext cx="6412532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РЫНОК: </a:t>
            </a:r>
            <a:r>
              <a:rPr b="1" lang="ru-RU" sz="6000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TAM, SAM, SOM</a:t>
            </a:r>
            <a:endParaRPr b="1" sz="6000">
              <a:solidFill>
                <a:srgbClr val="9452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1114541" y="3753431"/>
            <a:ext cx="3078317" cy="2528461"/>
          </a:xfrm>
          <a:prstGeom prst="roundRect">
            <a:avLst>
              <a:gd fmla="val 22426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TAM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 u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555 тыс. людей</a:t>
            </a:r>
            <a:endParaRPr i="1" sz="40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4556842" y="3753431"/>
            <a:ext cx="3078317" cy="2528461"/>
          </a:xfrm>
          <a:prstGeom prst="roundRect">
            <a:avLst>
              <a:gd fmla="val 22426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SAM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400 тыс. людей </a:t>
            </a:r>
            <a:endParaRPr b="1" i="1" sz="40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7999142" y="3753431"/>
            <a:ext cx="3078317" cy="2528461"/>
          </a:xfrm>
          <a:prstGeom prst="roundRect">
            <a:avLst>
              <a:gd fmla="val 22426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SOM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200 тыс. людей </a:t>
            </a:r>
            <a:endParaRPr b="1" i="1" sz="40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452F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623888" y="1037064"/>
            <a:ext cx="10909300" cy="5174166"/>
          </a:xfrm>
          <a:prstGeom prst="roundRect">
            <a:avLst>
              <a:gd fmla="val 1127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3018263" y="56867"/>
            <a:ext cx="615547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rgbClr val="F3B4C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КОНКУРЕНТЫ</a:t>
            </a:r>
            <a:endParaRPr/>
          </a:p>
        </p:txBody>
      </p:sp>
      <p:graphicFrame>
        <p:nvGraphicFramePr>
          <p:cNvPr id="152" name="Google Shape;152;p7"/>
          <p:cNvGraphicFramePr/>
          <p:nvPr/>
        </p:nvGraphicFramePr>
        <p:xfrm>
          <a:off x="1205455" y="11483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{9484CA77-BD58-4C18-AB64-A48A2BD75EAF}</a:tableStyleId>
              </a:tblPr>
              <a:tblGrid>
                <a:gridCol w="1861125"/>
                <a:gridCol w="1965975"/>
                <a:gridCol w="1913550"/>
                <a:gridCol w="1913550"/>
                <a:gridCol w="1913550"/>
              </a:tblGrid>
              <a:tr h="778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Конкуренты</a:t>
                      </a:r>
                      <a:endParaRPr b="1"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Доставка от какой суммы?</a:t>
                      </a:r>
                      <a:endParaRPr b="1"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Наличие  приложения и  ассистента </a:t>
                      </a:r>
                      <a:endParaRPr b="1"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Учитывают индивидуальные особенности потребителей?</a:t>
                      </a:r>
                      <a:endParaRPr b="1"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Обновление товара (как часто, есть ли)</a:t>
                      </a:r>
                      <a:endParaRPr b="1"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</a:tr>
              <a:tr h="399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Самокат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от 240 рублей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+; -</a:t>
                      </a:r>
                      <a:endParaRPr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/>
                    </a:p>
                  </a:txBody>
                  <a:tcPr marT="45725" marB="45725" marR="45725" marL="45725"/>
                </a:tc>
              </a:tr>
              <a:tr h="719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Овсянка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Бесплатная доставка от 1000 руб.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-; -</a:t>
                      </a:r>
                      <a:b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</a:br>
                      <a:endParaRPr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</a:t>
                      </a:r>
                      <a:endParaRPr/>
                    </a:p>
                  </a:txBody>
                  <a:tcPr marT="45725" marB="45725" marR="45725" marL="45725"/>
                </a:tc>
              </a:tr>
              <a:tr h="719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СберМаркет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в зависимости от выбранного магазина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Book Antiqua"/>
                        <a:buNone/>
                      </a:pPr>
                      <a:b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</a:b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+; -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</a:t>
                      </a:r>
                      <a:endParaRPr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45725" marB="45725" marR="45725" marL="45725"/>
                </a:tc>
              </a:tr>
              <a:tr h="699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Яндекс Еда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в зависимости от выбранного магазина;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Book Antiqua"/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+; -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</a:br>
                      <a:endParaRPr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</a:t>
                      </a:r>
                      <a:endParaRPr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872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Perfect Balance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в зависимости от выбранного меню; Доставка по городу Омску бесплатная 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Book Antiqua"/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-; -</a:t>
                      </a:r>
                      <a:endParaRPr/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</a:t>
                      </a:r>
                      <a:endParaRPr/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</a:t>
                      </a:r>
                      <a:endParaRPr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719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Здоровый выбор </a:t>
                      </a:r>
                      <a:endParaRPr sz="12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От 600 рублей</a:t>
                      </a:r>
                      <a:endParaRPr/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Book Antiqua"/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+;+</a:t>
                      </a:r>
                      <a:endParaRPr/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</a:t>
                      </a:r>
                      <a:endParaRPr/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+</a:t>
                      </a:r>
                      <a:endParaRPr/>
                    </a:p>
                  </a:txBody>
                  <a:tcPr marT="95250" marB="95250" marR="95250" marL="95250"/>
                </a:tc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2016919" y="1422982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/>
          <p:nvPr/>
        </p:nvSpPr>
        <p:spPr>
          <a:xfrm>
            <a:off x="-22725" y="-77350"/>
            <a:ext cx="12307800" cy="6935400"/>
          </a:xfrm>
          <a:prstGeom prst="rect">
            <a:avLst/>
          </a:prstGeom>
          <a:solidFill>
            <a:srgbClr val="F6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 txBox="1"/>
          <p:nvPr/>
        </p:nvSpPr>
        <p:spPr>
          <a:xfrm>
            <a:off x="1031526" y="311619"/>
            <a:ext cx="10083491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784F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БИЗНЕС-МОДЕЛЬ </a:t>
            </a:r>
            <a:r>
              <a:rPr b="1" lang="ru-RU" sz="60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ПРОЕКТА </a:t>
            </a:r>
            <a:endParaRPr b="1" sz="6000">
              <a:solidFill>
                <a:srgbClr val="9452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pic>
        <p:nvPicPr>
          <p:cNvPr id="160" name="Google Shape;160;p8"/>
          <p:cNvPicPr preferRelativeResize="0"/>
          <p:nvPr/>
        </p:nvPicPr>
        <p:blipFill rotWithShape="1">
          <a:blip r:embed="rId3">
            <a:alphaModFix/>
          </a:blip>
          <a:srcRect b="0" l="22158" r="15602" t="0"/>
          <a:stretch/>
        </p:blipFill>
        <p:spPr>
          <a:xfrm>
            <a:off x="792791" y="2384425"/>
            <a:ext cx="3508678" cy="375826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61" name="Google Shape;161;p8"/>
          <p:cNvSpPr/>
          <p:nvPr/>
        </p:nvSpPr>
        <p:spPr>
          <a:xfrm>
            <a:off x="4758047" y="2384425"/>
            <a:ext cx="7062478" cy="1897643"/>
          </a:xfrm>
          <a:prstGeom prst="roundRect">
            <a:avLst>
              <a:gd fmla="val 16667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24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Потоки поступления </a:t>
            </a:r>
            <a:r>
              <a:rPr b="1" lang="ru-RU" sz="2400">
                <a:solidFill>
                  <a:srgbClr val="9452FD"/>
                </a:solidFill>
                <a:latin typeface="Book Antiqua"/>
                <a:ea typeface="Book Antiqua"/>
                <a:cs typeface="Book Antiqua"/>
                <a:sym typeface="Book Antiqua"/>
              </a:rPr>
              <a:t>доходов:</a:t>
            </a:r>
            <a:endParaRPr/>
          </a:p>
          <a:p>
            <a:pPr indent="-285750" lvl="0" marL="28575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Доставка готовых блюд, продуктов питания</a:t>
            </a:r>
            <a:endParaRPr/>
          </a:p>
          <a:p>
            <a:pPr indent="-285750" lvl="0" marL="28575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Наличие в приложении рецептов с платной подпиской </a:t>
            </a:r>
            <a:endParaRPr/>
          </a:p>
        </p:txBody>
      </p:sp>
      <p:sp>
        <p:nvSpPr>
          <p:cNvPr id="162" name="Google Shape;162;p8"/>
          <p:cNvSpPr/>
          <p:nvPr/>
        </p:nvSpPr>
        <p:spPr>
          <a:xfrm>
            <a:off x="4758047" y="4411082"/>
            <a:ext cx="3132486" cy="2250611"/>
          </a:xfrm>
          <a:prstGeom prst="roundRect">
            <a:avLst>
              <a:gd fmla="val 16667" name="adj"/>
            </a:avLst>
          </a:prstGeom>
          <a:solidFill>
            <a:srgbClr val="60BF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Основные направления деятельности</a:t>
            </a:r>
            <a:endParaRPr b="0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Доставка готовых блюд и продуктов питания</a:t>
            </a:r>
            <a:endParaRPr b="0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8039407" y="4415882"/>
            <a:ext cx="3781118" cy="2250611"/>
          </a:xfrm>
          <a:prstGeom prst="roundRect">
            <a:avLst>
              <a:gd fmla="val 16667" name="adj"/>
            </a:avLst>
          </a:prstGeom>
          <a:solidFill>
            <a:srgbClr val="F5AF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Основные партнеры:</a:t>
            </a:r>
            <a:endParaRPr b="0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Фитнес- клубы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GrandFitnesHall,</a:t>
            </a:r>
            <a:endParaRPr b="0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Омский ГАУ, Институт Ветеринарной Медицины, Оздоровительный Комплекс,</a:t>
            </a:r>
            <a:endParaRPr b="0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Супермаркет «Сытная площадь»</a:t>
            </a:r>
            <a:endParaRPr b="0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/>
          <p:nvPr/>
        </p:nvSpPr>
        <p:spPr>
          <a:xfrm>
            <a:off x="-22728" y="0"/>
            <a:ext cx="12192000" cy="6858000"/>
          </a:xfrm>
          <a:prstGeom prst="rect">
            <a:avLst/>
          </a:prstGeom>
          <a:solidFill>
            <a:srgbClr val="F6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-864800" y="-964774"/>
            <a:ext cx="3444837" cy="3317681"/>
          </a:xfrm>
          <a:prstGeom prst="donut">
            <a:avLst>
              <a:gd fmla="val 14057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3437402" y="512761"/>
            <a:ext cx="8215622" cy="498478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1" name="Google Shape;171;p9"/>
          <p:cNvGraphicFramePr/>
          <p:nvPr/>
        </p:nvGraphicFramePr>
        <p:xfrm>
          <a:off x="3925713" y="1178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{9484CA77-BD58-4C18-AB64-A48A2BD75EAF}</a:tableStyleId>
              </a:tblPr>
              <a:tblGrid>
                <a:gridCol w="3619500"/>
                <a:gridCol w="3619500"/>
              </a:tblGrid>
              <a:tr h="264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>
                          <a:solidFill>
                            <a:schemeClr val="dk1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 Статья расходов</a:t>
                      </a:r>
                      <a:endParaRPr/>
                    </a:p>
                  </a:txBody>
                  <a:tcPr marT="95250" marB="95250" marR="95250" marL="95250">
                    <a:solidFill>
                      <a:srgbClr val="F5AF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chemeClr val="dk1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Сумма, руб.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>
                    <a:solidFill>
                      <a:srgbClr val="F5AF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Регистрация бизнеса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10000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Оборудование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100000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Реклама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50000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Аренда, коммунальные услуги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Материалы на обустройство помещения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50000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Разработка приложения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80000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Прочее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10000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Закупка продуктов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200000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Итог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430000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5250" marB="95250" marR="95250" marL="95250"/>
                </a:tc>
              </a:tr>
            </a:tbl>
          </a:graphicData>
        </a:graphic>
      </p:graphicFrame>
      <p:sp>
        <p:nvSpPr>
          <p:cNvPr id="172" name="Google Shape;172;p9"/>
          <p:cNvSpPr/>
          <p:nvPr/>
        </p:nvSpPr>
        <p:spPr>
          <a:xfrm>
            <a:off x="4103649" y="867527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9"/>
          <p:cNvSpPr txBox="1"/>
          <p:nvPr/>
        </p:nvSpPr>
        <p:spPr>
          <a:xfrm>
            <a:off x="5641859" y="545644"/>
            <a:ext cx="380670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F5AF33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Финансовый план</a:t>
            </a:r>
            <a:endParaRPr/>
          </a:p>
        </p:txBody>
      </p:sp>
      <p:sp>
        <p:nvSpPr>
          <p:cNvPr id="174" name="Google Shape;174;p9"/>
          <p:cNvSpPr/>
          <p:nvPr/>
        </p:nvSpPr>
        <p:spPr>
          <a:xfrm>
            <a:off x="580793" y="3472496"/>
            <a:ext cx="3121412" cy="2989828"/>
          </a:xfrm>
          <a:prstGeom prst="roundRect">
            <a:avLst>
              <a:gd fmla="val 24137" name="adj"/>
            </a:avLst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strike="noStrike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b="0" i="1" sz="2000" u="none" strike="noStrike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b="0" i="1" lang="ru-RU" sz="20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Срок окупаемости проекта — </a:t>
            </a:r>
            <a:r>
              <a:rPr b="0" i="1" lang="ru-RU" sz="2000" u="none" strike="noStrike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4 месяца</a:t>
            </a:r>
            <a:r>
              <a:rPr b="0" i="1" lang="ru-RU" sz="20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.</a:t>
            </a:r>
            <a:endParaRPr b="0" i="1" sz="20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b="0" i="1" lang="ru-RU" sz="20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Точка безубыточности — </a:t>
            </a:r>
            <a:r>
              <a:rPr b="0" i="1" lang="ru-RU" sz="2000" u="none" strike="noStrike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5 месяца</a:t>
            </a:r>
            <a:r>
              <a:rPr b="0" i="1" lang="ru-RU" sz="2400" u="none" strike="noStrike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.</a:t>
            </a:r>
            <a:endParaRPr b="0" i="1" sz="2400">
              <a:solidFill>
                <a:srgbClr val="9452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1100"/>
              </a:spcBef>
              <a:spcAft>
                <a:spcPts val="0"/>
              </a:spcAft>
              <a:buNone/>
            </a:pPr>
            <a:b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5" name="Google Shape;175;p9"/>
          <p:cNvGrpSpPr/>
          <p:nvPr/>
        </p:nvGrpSpPr>
        <p:grpSpPr>
          <a:xfrm>
            <a:off x="1639229" y="3061202"/>
            <a:ext cx="1029592" cy="1014761"/>
            <a:chOff x="1650380" y="2955073"/>
            <a:chExt cx="1048852" cy="1014761"/>
          </a:xfrm>
        </p:grpSpPr>
        <p:sp>
          <p:nvSpPr>
            <p:cNvPr id="176" name="Google Shape;176;p9"/>
            <p:cNvSpPr/>
            <p:nvPr/>
          </p:nvSpPr>
          <p:spPr>
            <a:xfrm>
              <a:off x="1650380" y="2955073"/>
              <a:ext cx="1048852" cy="101476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7" name="Google Shape;177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40280" y="3076820"/>
              <a:ext cx="843742" cy="84374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/>
          <p:nvPr/>
        </p:nvSpPr>
        <p:spPr>
          <a:xfrm>
            <a:off x="-22728" y="0"/>
            <a:ext cx="12192000" cy="6858000"/>
          </a:xfrm>
          <a:prstGeom prst="rect">
            <a:avLst/>
          </a:prstGeom>
          <a:solidFill>
            <a:srgbClr val="F6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/>
          <p:cNvSpPr/>
          <p:nvPr/>
        </p:nvSpPr>
        <p:spPr>
          <a:xfrm>
            <a:off x="-864800" y="-964774"/>
            <a:ext cx="3444837" cy="3317681"/>
          </a:xfrm>
          <a:prstGeom prst="donut">
            <a:avLst>
              <a:gd fmla="val 14057" name="adj"/>
            </a:avLst>
          </a:prstGeom>
          <a:solidFill>
            <a:srgbClr val="F3B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3437402" y="512761"/>
            <a:ext cx="8271378" cy="5300331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4103649" y="867527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5448300" y="559910"/>
            <a:ext cx="453920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F5AF33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Постоянные расходы</a:t>
            </a: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465583" y="3572857"/>
            <a:ext cx="3229710" cy="2989828"/>
          </a:xfrm>
          <a:prstGeom prst="roundRect">
            <a:avLst>
              <a:gd fmla="val 24137" name="adj"/>
            </a:avLst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strike="noStrike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b="0" i="1" sz="2000" u="none" strike="noStrike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b="0" i="1" lang="ru-RU" sz="18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Инвестиции в проект — </a:t>
            </a:r>
            <a:r>
              <a:rPr b="0" i="1" lang="ru-RU" sz="1800" u="none" strike="noStrike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790000 тыс. рублей. </a:t>
            </a:r>
            <a:r>
              <a:rPr b="0" i="1" lang="ru-RU" sz="18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далее расходы каждый месяц  - </a:t>
            </a:r>
            <a:r>
              <a:rPr b="0" i="1" lang="ru-RU" sz="1800" u="none" strike="noStrike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795000 тыс. руб</a:t>
            </a:r>
            <a:endParaRPr b="0" i="1" sz="1800" u="none" strike="noStrike">
              <a:solidFill>
                <a:srgbClr val="9452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Средняя ежемесячная прибыль — </a:t>
            </a:r>
            <a:r>
              <a:rPr b="0" i="1" lang="ru-RU" sz="1800" u="none" strike="noStrike">
                <a:solidFill>
                  <a:srgbClr val="9452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123000 тыс. руб.</a:t>
            </a:r>
            <a:endParaRPr b="0" i="1" sz="1800">
              <a:solidFill>
                <a:srgbClr val="9452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10"/>
          <p:cNvGrpSpPr/>
          <p:nvPr/>
        </p:nvGrpSpPr>
        <p:grpSpPr>
          <a:xfrm>
            <a:off x="1650380" y="2888167"/>
            <a:ext cx="1118802" cy="1076918"/>
            <a:chOff x="1650380" y="2955073"/>
            <a:chExt cx="1048852" cy="1014761"/>
          </a:xfrm>
        </p:grpSpPr>
        <p:sp>
          <p:nvSpPr>
            <p:cNvPr id="189" name="Google Shape;189;p10"/>
            <p:cNvSpPr/>
            <p:nvPr/>
          </p:nvSpPr>
          <p:spPr>
            <a:xfrm>
              <a:off x="1650380" y="2955073"/>
              <a:ext cx="1048852" cy="101476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0" name="Google Shape;190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40280" y="3076820"/>
              <a:ext cx="843742" cy="843742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91" name="Google Shape;191;p10"/>
          <p:cNvGraphicFramePr/>
          <p:nvPr/>
        </p:nvGraphicFramePr>
        <p:xfrm>
          <a:off x="3898752" y="10833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{9484CA77-BD58-4C18-AB64-A48A2BD75EAF}</a:tableStyleId>
              </a:tblPr>
              <a:tblGrid>
                <a:gridCol w="1817175"/>
                <a:gridCol w="1817175"/>
                <a:gridCol w="1817175"/>
                <a:gridCol w="1817175"/>
              </a:tblGrid>
              <a:tr h="39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Персонал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>
                    <a:solidFill>
                      <a:srgbClr val="F5AF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Оклад, зарплата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>
                    <a:solidFill>
                      <a:srgbClr val="F5AF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Количество людей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>
                    <a:solidFill>
                      <a:srgbClr val="F5AF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Сумма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>
                    <a:solidFill>
                      <a:srgbClr val="F5AF33"/>
                    </a:solidFill>
                  </a:tcPr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Управляющий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40000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Диспетчер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25000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Закупщик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</a:tr>
              <a:tr h="605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Курьер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20000-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25000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3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60000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Грузчик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20000-23000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40000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</a:tr>
              <a:tr h="456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Фасовщик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18000-20000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-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 </a:t>
                      </a:r>
                      <a:endParaRPr/>
                    </a:p>
                  </a:txBody>
                  <a:tcPr marT="93450" marB="93450" marR="93450" marL="93450"/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ИТ- разработчик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60000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1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60000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</a:tr>
              <a:tr h="456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Взносы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 </a:t>
                      </a:r>
                      <a:endParaRPr/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 </a:t>
                      </a:r>
                      <a:endParaRPr/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50000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</a:tr>
              <a:tr h="456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Итог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 </a:t>
                      </a:r>
                      <a:endParaRPr/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 </a:t>
                      </a:r>
                      <a:endParaRPr/>
                    </a:p>
                  </a:txBody>
                  <a:tcPr marT="93450" marB="93450" marR="93450" marL="9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rgbClr val="000000"/>
                          </a:solidFill>
                          <a:latin typeface="Book Antiqua"/>
                          <a:ea typeface="Book Antiqua"/>
                          <a:cs typeface="Book Antiqua"/>
                          <a:sym typeface="Book Antiqua"/>
                        </a:rPr>
                        <a:t>210000</a:t>
                      </a:r>
                      <a:endParaRPr sz="1400" u="none" cap="none" strike="noStrike"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T="93450" marB="93450" marR="93450" marL="93450"/>
                </a:tc>
              </a:tr>
            </a:tbl>
          </a:graphicData>
        </a:graphic>
      </p:graphicFrame>
      <p:sp>
        <p:nvSpPr>
          <p:cNvPr id="192" name="Google Shape;192;p10"/>
          <p:cNvSpPr/>
          <p:nvPr/>
        </p:nvSpPr>
        <p:spPr>
          <a:xfrm>
            <a:off x="4103762" y="114569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93" name="Google Shape;193;p10"/>
          <p:cNvSpPr txBox="1"/>
          <p:nvPr/>
        </p:nvSpPr>
        <p:spPr>
          <a:xfrm>
            <a:off x="3810503" y="5888754"/>
            <a:ext cx="8577609" cy="972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600" u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Бесплатная доставка: заказ бокса от 600 руб., заказ продуктов от 900 руб.</a:t>
            </a:r>
            <a:endParaRPr b="0" i="1" sz="16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spcBef>
                <a:spcPts val="1100"/>
              </a:spcBef>
              <a:spcAft>
                <a:spcPts val="0"/>
              </a:spcAft>
              <a:buNone/>
            </a:pPr>
            <a:br>
              <a:rPr i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9452FD"/>
              </a:gs>
              <a:gs pos="100000">
                <a:schemeClr val="lt1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1"/>
          <p:cNvSpPr/>
          <p:nvPr/>
        </p:nvSpPr>
        <p:spPr>
          <a:xfrm>
            <a:off x="371476" y="2127367"/>
            <a:ext cx="2605900" cy="320291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1297259" y="512763"/>
            <a:ext cx="1089474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F3B4C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КОМАНДА ПРОЕКТА</a:t>
            </a:r>
            <a:endParaRPr/>
          </a:p>
        </p:txBody>
      </p:sp>
      <p:sp>
        <p:nvSpPr>
          <p:cNvPr id="201" name="Google Shape;201;p11"/>
          <p:cNvSpPr/>
          <p:nvPr/>
        </p:nvSpPr>
        <p:spPr>
          <a:xfrm>
            <a:off x="3319192" y="2127367"/>
            <a:ext cx="2605900" cy="320291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/>
          <p:nvPr/>
        </p:nvSpPr>
        <p:spPr>
          <a:xfrm>
            <a:off x="6266908" y="2127367"/>
            <a:ext cx="2605900" cy="320291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1"/>
          <p:cNvSpPr/>
          <p:nvPr/>
        </p:nvSpPr>
        <p:spPr>
          <a:xfrm>
            <a:off x="9214624" y="2127367"/>
            <a:ext cx="2605900" cy="320291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1"/>
          <p:cNvSpPr txBox="1"/>
          <p:nvPr/>
        </p:nvSpPr>
        <p:spPr>
          <a:xfrm>
            <a:off x="371476" y="5429690"/>
            <a:ext cx="226369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Соколов Максим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Лидер проекта </a:t>
            </a:r>
            <a:endParaRPr/>
          </a:p>
        </p:txBody>
      </p:sp>
      <p:sp>
        <p:nvSpPr>
          <p:cNvPr id="205" name="Google Shape;205;p11"/>
          <p:cNvSpPr txBox="1"/>
          <p:nvPr/>
        </p:nvSpPr>
        <p:spPr>
          <a:xfrm>
            <a:off x="3319192" y="5429690"/>
            <a:ext cx="304246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Черепова Ирина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Ответственный за финансы </a:t>
            </a:r>
            <a:endParaRPr/>
          </a:p>
        </p:txBody>
      </p:sp>
      <p:sp>
        <p:nvSpPr>
          <p:cNvPr id="206" name="Google Shape;206;p11"/>
          <p:cNvSpPr txBox="1"/>
          <p:nvPr/>
        </p:nvSpPr>
        <p:spPr>
          <a:xfrm>
            <a:off x="6266908" y="5429690"/>
            <a:ext cx="2776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Круглова Кристина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Дизайнер</a:t>
            </a:r>
            <a:endParaRPr/>
          </a:p>
        </p:txBody>
      </p:sp>
      <p:sp>
        <p:nvSpPr>
          <p:cNvPr id="207" name="Google Shape;207;p11"/>
          <p:cNvSpPr txBox="1"/>
          <p:nvPr/>
        </p:nvSpPr>
        <p:spPr>
          <a:xfrm>
            <a:off x="9214624" y="5417895"/>
            <a:ext cx="254247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Дорош Элла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Тайм-менеджер</a:t>
            </a:r>
            <a:endParaRPr/>
          </a:p>
        </p:txBody>
      </p:sp>
      <p:pic>
        <p:nvPicPr>
          <p:cNvPr id="208" name="Google Shape;208;p11"/>
          <p:cNvPicPr preferRelativeResize="0"/>
          <p:nvPr/>
        </p:nvPicPr>
        <p:blipFill rotWithShape="1">
          <a:blip r:embed="rId3">
            <a:alphaModFix/>
          </a:blip>
          <a:srcRect b="28720" l="5530" r="0" t="7118"/>
          <a:stretch/>
        </p:blipFill>
        <p:spPr>
          <a:xfrm>
            <a:off x="3423240" y="2406378"/>
            <a:ext cx="2397803" cy="245850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9" name="Google Shape;20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40603" y="2406378"/>
            <a:ext cx="2458509" cy="245850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0" name="Google Shape;210;p11"/>
          <p:cNvPicPr preferRelativeResize="0"/>
          <p:nvPr/>
        </p:nvPicPr>
        <p:blipFill rotWithShape="1">
          <a:blip r:embed="rId5">
            <a:alphaModFix/>
          </a:blip>
          <a:srcRect b="7362" l="4977" r="-119" t="22278"/>
          <a:stretch/>
        </p:blipFill>
        <p:spPr>
          <a:xfrm>
            <a:off x="475525" y="2373449"/>
            <a:ext cx="2397802" cy="24804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6">
            <a:alphaModFix/>
          </a:blip>
          <a:srcRect b="8009" l="0" r="0" t="16910"/>
          <a:stretch/>
        </p:blipFill>
        <p:spPr>
          <a:xfrm>
            <a:off x="9266958" y="2406378"/>
            <a:ext cx="2501232" cy="251189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9452FD"/>
              </a:gs>
              <a:gs pos="100000">
                <a:schemeClr val="lt1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371476" y="2127367"/>
            <a:ext cx="2605900" cy="320291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1297259" y="512763"/>
            <a:ext cx="1089474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F3B4C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КОМАНДА ПРОЕКТА</a:t>
            </a:r>
            <a:endParaRPr/>
          </a:p>
        </p:txBody>
      </p:sp>
      <p:sp>
        <p:nvSpPr>
          <p:cNvPr id="220" name="Google Shape;220;p12"/>
          <p:cNvSpPr/>
          <p:nvPr/>
        </p:nvSpPr>
        <p:spPr>
          <a:xfrm>
            <a:off x="3319192" y="2127367"/>
            <a:ext cx="2605900" cy="320291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6266908" y="2127367"/>
            <a:ext cx="2605900" cy="320291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9214624" y="2127367"/>
            <a:ext cx="2605900" cy="320291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371476" y="5429690"/>
            <a:ext cx="26059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Кутякова Анастасия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Спикер </a:t>
            </a:r>
            <a:endParaRPr/>
          </a:p>
        </p:txBody>
      </p:sp>
      <p:sp>
        <p:nvSpPr>
          <p:cNvPr id="224" name="Google Shape;224;p12"/>
          <p:cNvSpPr txBox="1"/>
          <p:nvPr/>
        </p:nvSpPr>
        <p:spPr>
          <a:xfrm>
            <a:off x="3319192" y="5429690"/>
            <a:ext cx="304246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Мозер Артем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Ответственный за финансы  </a:t>
            </a:r>
            <a:endParaRPr/>
          </a:p>
        </p:txBody>
      </p:sp>
      <p:sp>
        <p:nvSpPr>
          <p:cNvPr id="225" name="Google Shape;225;p12"/>
          <p:cNvSpPr txBox="1"/>
          <p:nvPr/>
        </p:nvSpPr>
        <p:spPr>
          <a:xfrm>
            <a:off x="6266908" y="5429690"/>
            <a:ext cx="279903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Емельянова Виктория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Инженер</a:t>
            </a:r>
            <a:endParaRPr/>
          </a:p>
        </p:txBody>
      </p:sp>
      <p:sp>
        <p:nvSpPr>
          <p:cNvPr id="226" name="Google Shape;226;p12"/>
          <p:cNvSpPr txBox="1"/>
          <p:nvPr/>
        </p:nvSpPr>
        <p:spPr>
          <a:xfrm>
            <a:off x="9214624" y="5417895"/>
            <a:ext cx="254247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Дюжикова Надежда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Маркетолог</a:t>
            </a:r>
            <a:endParaRPr/>
          </a:p>
        </p:txBody>
      </p:sp>
      <p:pic>
        <p:nvPicPr>
          <p:cNvPr id="227" name="Google Shape;227;p12"/>
          <p:cNvPicPr preferRelativeResize="0"/>
          <p:nvPr/>
        </p:nvPicPr>
        <p:blipFill rotWithShape="1">
          <a:blip r:embed="rId3">
            <a:alphaModFix/>
          </a:blip>
          <a:srcRect b="24150" l="0" r="0" t="0"/>
          <a:stretch/>
        </p:blipFill>
        <p:spPr>
          <a:xfrm>
            <a:off x="3401981" y="2384426"/>
            <a:ext cx="2440321" cy="243290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8" name="Google Shape;228;p12"/>
          <p:cNvPicPr preferRelativeResize="0"/>
          <p:nvPr/>
        </p:nvPicPr>
        <p:blipFill rotWithShape="1">
          <a:blip r:embed="rId4">
            <a:alphaModFix/>
          </a:blip>
          <a:srcRect b="0" l="14739" r="22035" t="16069"/>
          <a:stretch/>
        </p:blipFill>
        <p:spPr>
          <a:xfrm>
            <a:off x="9297414" y="2384425"/>
            <a:ext cx="2440321" cy="243290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9" name="Google Shape;229;p12"/>
          <p:cNvPicPr preferRelativeResize="0"/>
          <p:nvPr/>
        </p:nvPicPr>
        <p:blipFill rotWithShape="1">
          <a:blip r:embed="rId5">
            <a:alphaModFix/>
          </a:blip>
          <a:srcRect b="12846" l="-5247" r="-2099" t="13983"/>
          <a:stretch/>
        </p:blipFill>
        <p:spPr>
          <a:xfrm>
            <a:off x="6361655" y="2384426"/>
            <a:ext cx="2440321" cy="2432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0" name="Google Shape;230;p12"/>
          <p:cNvPicPr preferRelativeResize="0"/>
          <p:nvPr/>
        </p:nvPicPr>
        <p:blipFill rotWithShape="1">
          <a:blip r:embed="rId6">
            <a:alphaModFix/>
          </a:blip>
          <a:srcRect b="8493" l="0" r="0" t="5591"/>
          <a:stretch/>
        </p:blipFill>
        <p:spPr>
          <a:xfrm>
            <a:off x="454265" y="2384424"/>
            <a:ext cx="2440321" cy="2432901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3"/>
          <p:cNvGrpSpPr/>
          <p:nvPr/>
        </p:nvGrpSpPr>
        <p:grpSpPr>
          <a:xfrm>
            <a:off x="525465" y="2983951"/>
            <a:ext cx="11126199" cy="890095"/>
            <a:chOff x="1358" y="2264285"/>
            <a:chExt cx="11126199" cy="890095"/>
          </a:xfrm>
        </p:grpSpPr>
        <p:sp>
          <p:nvSpPr>
            <p:cNvPr id="236" name="Google Shape;236;p13"/>
            <p:cNvSpPr/>
            <p:nvPr/>
          </p:nvSpPr>
          <p:spPr>
            <a:xfrm>
              <a:off x="1358" y="2264285"/>
              <a:ext cx="2225239" cy="890095"/>
            </a:xfrm>
            <a:prstGeom prst="homePlate">
              <a:avLst>
                <a:gd fmla="val 50000" name="adj"/>
              </a:avLst>
            </a:prstGeom>
            <a:solidFill>
              <a:srgbClr val="9452FD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3"/>
            <p:cNvSpPr txBox="1"/>
            <p:nvPr/>
          </p:nvSpPr>
          <p:spPr>
            <a:xfrm>
              <a:off x="1358" y="2264285"/>
              <a:ext cx="2002715" cy="890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1325" lIns="122675" spcFirstLastPara="1" rIns="30650" wrap="square" tIns="61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Book Antiqua"/>
                <a:buNone/>
              </a:pPr>
              <a:r>
                <a:rPr lang="ru-RU" sz="23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Январь</a:t>
              </a:r>
              <a:endParaRPr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1781550" y="2264285"/>
              <a:ext cx="2225239" cy="890095"/>
            </a:xfrm>
            <a:prstGeom prst="chevron">
              <a:avLst>
                <a:gd fmla="val 50000" name="adj"/>
              </a:avLst>
            </a:prstGeom>
            <a:solidFill>
              <a:srgbClr val="EE86A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3"/>
            <p:cNvSpPr txBox="1"/>
            <p:nvPr/>
          </p:nvSpPr>
          <p:spPr>
            <a:xfrm>
              <a:off x="2226598" y="2264285"/>
              <a:ext cx="1335144" cy="890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1325" lIns="92000" spcFirstLastPara="1" rIns="30650" wrap="square" tIns="61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Book Antiqua"/>
                <a:buNone/>
              </a:pPr>
              <a:r>
                <a:rPr lang="ru-RU" sz="23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Февраль</a:t>
              </a:r>
              <a:endParaRPr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3561742" y="2264285"/>
              <a:ext cx="2225239" cy="890095"/>
            </a:xfrm>
            <a:prstGeom prst="chevron">
              <a:avLst>
                <a:gd fmla="val 50000" name="adj"/>
              </a:avLst>
            </a:prstGeom>
            <a:solidFill>
              <a:srgbClr val="F5AF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3"/>
            <p:cNvSpPr txBox="1"/>
            <p:nvPr/>
          </p:nvSpPr>
          <p:spPr>
            <a:xfrm>
              <a:off x="4006790" y="2264285"/>
              <a:ext cx="1335144" cy="890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1325" lIns="92000" spcFirstLastPara="1" rIns="30650" wrap="square" tIns="61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Book Antiqua"/>
                <a:buNone/>
              </a:pPr>
              <a:r>
                <a:rPr lang="ru-RU" sz="23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Март</a:t>
              </a:r>
              <a:endParaRPr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5341934" y="2264285"/>
              <a:ext cx="2225239" cy="890095"/>
            </a:xfrm>
            <a:prstGeom prst="chevron">
              <a:avLst>
                <a:gd fmla="val 50000" name="adj"/>
              </a:avLst>
            </a:prstGeom>
            <a:solidFill>
              <a:srgbClr val="60BF7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3"/>
            <p:cNvSpPr txBox="1"/>
            <p:nvPr/>
          </p:nvSpPr>
          <p:spPr>
            <a:xfrm>
              <a:off x="5786982" y="2264285"/>
              <a:ext cx="1335144" cy="890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1325" lIns="92000" spcFirstLastPara="1" rIns="30650" wrap="square" tIns="61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Book Antiqua"/>
                <a:buNone/>
              </a:pPr>
              <a:r>
                <a:rPr lang="ru-RU" sz="23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Апрель</a:t>
              </a:r>
              <a:endParaRPr/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7122126" y="2264285"/>
              <a:ext cx="2225239" cy="890095"/>
            </a:xfrm>
            <a:prstGeom prst="chevron">
              <a:avLst>
                <a:gd fmla="val 50000" name="adj"/>
              </a:avLst>
            </a:prstGeom>
            <a:solidFill>
              <a:srgbClr val="784FFD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3"/>
            <p:cNvSpPr txBox="1"/>
            <p:nvPr/>
          </p:nvSpPr>
          <p:spPr>
            <a:xfrm>
              <a:off x="7567174" y="2264285"/>
              <a:ext cx="1335144" cy="890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1325" lIns="92000" spcFirstLastPara="1" rIns="30650" wrap="square" tIns="61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Book Antiqua"/>
                <a:buNone/>
              </a:pPr>
              <a:r>
                <a:rPr lang="ru-RU" sz="23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Май</a:t>
              </a: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8902318" y="2264285"/>
              <a:ext cx="2225239" cy="890095"/>
            </a:xfrm>
            <a:prstGeom prst="chevron">
              <a:avLst>
                <a:gd fmla="val 50000" name="adj"/>
              </a:avLst>
            </a:prstGeom>
            <a:solidFill>
              <a:srgbClr val="EE86A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3"/>
            <p:cNvSpPr txBox="1"/>
            <p:nvPr/>
          </p:nvSpPr>
          <p:spPr>
            <a:xfrm>
              <a:off x="9347366" y="2264285"/>
              <a:ext cx="1335144" cy="890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1325" lIns="92000" spcFirstLastPara="1" rIns="30650" wrap="square" tIns="61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Book Antiqua"/>
                <a:buNone/>
              </a:pPr>
              <a:r>
                <a:rPr lang="ru-RU" sz="23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Июнь</a:t>
              </a:r>
              <a:endParaRPr/>
            </a:p>
          </p:txBody>
        </p:sp>
      </p:grpSp>
      <p:sp>
        <p:nvSpPr>
          <p:cNvPr id="248" name="Google Shape;248;p13"/>
          <p:cNvSpPr/>
          <p:nvPr/>
        </p:nvSpPr>
        <p:spPr>
          <a:xfrm>
            <a:off x="-1087244" y="-925551"/>
            <a:ext cx="2525752" cy="2453268"/>
          </a:xfrm>
          <a:prstGeom prst="donut">
            <a:avLst>
              <a:gd fmla="val 17932" name="adj"/>
            </a:avLst>
          </a:prstGeom>
          <a:solidFill>
            <a:srgbClr val="EE86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10557649" y="5082091"/>
            <a:ext cx="2525752" cy="2453268"/>
          </a:xfrm>
          <a:prstGeom prst="donut">
            <a:avLst>
              <a:gd fmla="val 17932" name="adj"/>
            </a:avLst>
          </a:prstGeom>
          <a:solidFill>
            <a:srgbClr val="EE86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3"/>
          <p:cNvSpPr txBox="1"/>
          <p:nvPr/>
        </p:nvSpPr>
        <p:spPr>
          <a:xfrm>
            <a:off x="1930670" y="334945"/>
            <a:ext cx="893061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Планы </a:t>
            </a:r>
            <a:r>
              <a:rPr b="1" lang="ru-RU" sz="4400">
                <a:solidFill>
                  <a:srgbClr val="784F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развития</a:t>
            </a:r>
            <a:r>
              <a:rPr b="1" lang="ru-RU" sz="4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на пол года</a:t>
            </a:r>
            <a:endParaRPr/>
          </a:p>
        </p:txBody>
      </p:sp>
      <p:sp>
        <p:nvSpPr>
          <p:cNvPr id="251" name="Google Shape;251;p13"/>
          <p:cNvSpPr txBox="1"/>
          <p:nvPr/>
        </p:nvSpPr>
        <p:spPr>
          <a:xfrm>
            <a:off x="646771" y="3879203"/>
            <a:ext cx="158347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784F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Jan</a:t>
            </a:r>
            <a:endParaRPr b="1" sz="4800">
              <a:solidFill>
                <a:srgbClr val="784F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2" name="Google Shape;252;p13"/>
          <p:cNvSpPr txBox="1"/>
          <p:nvPr/>
        </p:nvSpPr>
        <p:spPr>
          <a:xfrm>
            <a:off x="2630586" y="2138818"/>
            <a:ext cx="17973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784F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Feb</a:t>
            </a:r>
            <a:endParaRPr b="1" sz="4800">
              <a:solidFill>
                <a:srgbClr val="784F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3" name="Google Shape;253;p13"/>
          <p:cNvSpPr txBox="1"/>
          <p:nvPr/>
        </p:nvSpPr>
        <p:spPr>
          <a:xfrm>
            <a:off x="4291185" y="3879202"/>
            <a:ext cx="17973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784F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Mar</a:t>
            </a:r>
            <a:endParaRPr b="1" sz="4800">
              <a:solidFill>
                <a:srgbClr val="784F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4" name="Google Shape;254;p13"/>
          <p:cNvSpPr txBox="1"/>
          <p:nvPr/>
        </p:nvSpPr>
        <p:spPr>
          <a:xfrm>
            <a:off x="6395979" y="2066243"/>
            <a:ext cx="17973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784F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Apr</a:t>
            </a:r>
            <a:endParaRPr b="1" sz="4800">
              <a:solidFill>
                <a:srgbClr val="784F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5" name="Google Shape;255;p13"/>
          <p:cNvSpPr txBox="1"/>
          <p:nvPr/>
        </p:nvSpPr>
        <p:spPr>
          <a:xfrm>
            <a:off x="9870513" y="2040100"/>
            <a:ext cx="17973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784F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Jun</a:t>
            </a:r>
            <a:endParaRPr b="1" sz="4800">
              <a:solidFill>
                <a:srgbClr val="784F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6" name="Google Shape;256;p13"/>
          <p:cNvSpPr txBox="1"/>
          <p:nvPr/>
        </p:nvSpPr>
        <p:spPr>
          <a:xfrm>
            <a:off x="7972104" y="3848907"/>
            <a:ext cx="17973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784FF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May</a:t>
            </a:r>
            <a:endParaRPr b="1" sz="4800">
              <a:solidFill>
                <a:srgbClr val="784FF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7" name="Google Shape;257;p13"/>
          <p:cNvSpPr txBox="1"/>
          <p:nvPr/>
        </p:nvSpPr>
        <p:spPr>
          <a:xfrm>
            <a:off x="646771" y="2194557"/>
            <a:ext cx="19973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Разработка приложения</a:t>
            </a:r>
            <a:endParaRPr/>
          </a:p>
        </p:txBody>
      </p:sp>
      <p:sp>
        <p:nvSpPr>
          <p:cNvPr id="258" name="Google Shape;258;p13"/>
          <p:cNvSpPr txBox="1"/>
          <p:nvPr/>
        </p:nvSpPr>
        <p:spPr>
          <a:xfrm>
            <a:off x="2449195" y="3971534"/>
            <a:ext cx="195655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Разработка приложения</a:t>
            </a:r>
            <a:endParaRPr/>
          </a:p>
        </p:txBody>
      </p:sp>
      <p:sp>
        <p:nvSpPr>
          <p:cNvPr id="259" name="Google Shape;259;p13"/>
          <p:cNvSpPr txBox="1"/>
          <p:nvPr/>
        </p:nvSpPr>
        <p:spPr>
          <a:xfrm>
            <a:off x="4325614" y="2179410"/>
            <a:ext cx="21476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Наполнение приложения</a:t>
            </a:r>
            <a:endParaRPr/>
          </a:p>
        </p:txBody>
      </p:sp>
      <p:sp>
        <p:nvSpPr>
          <p:cNvPr id="260" name="Google Shape;260;p13"/>
          <p:cNvSpPr txBox="1"/>
          <p:nvPr/>
        </p:nvSpPr>
        <p:spPr>
          <a:xfrm>
            <a:off x="6056274" y="3984448"/>
            <a:ext cx="186021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Наполнение приложения</a:t>
            </a:r>
            <a:endParaRPr/>
          </a:p>
        </p:txBody>
      </p:sp>
      <p:sp>
        <p:nvSpPr>
          <p:cNvPr id="261" name="Google Shape;261;p13"/>
          <p:cNvSpPr txBox="1"/>
          <p:nvPr/>
        </p:nvSpPr>
        <p:spPr>
          <a:xfrm>
            <a:off x="7972104" y="2194557"/>
            <a:ext cx="215208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Поиск поставщиков</a:t>
            </a:r>
            <a:endParaRPr/>
          </a:p>
        </p:txBody>
      </p:sp>
      <p:sp>
        <p:nvSpPr>
          <p:cNvPr id="262" name="Google Shape;262;p13"/>
          <p:cNvSpPr txBox="1"/>
          <p:nvPr/>
        </p:nvSpPr>
        <p:spPr>
          <a:xfrm>
            <a:off x="9870513" y="3971533"/>
            <a:ext cx="215208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Поиск помещения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9452FD"/>
              </a:gs>
              <a:gs pos="100000">
                <a:schemeClr val="lt1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4"/>
          <p:cNvSpPr txBox="1"/>
          <p:nvPr/>
        </p:nvSpPr>
        <p:spPr>
          <a:xfrm>
            <a:off x="1508666" y="322715"/>
            <a:ext cx="1115911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F3B4C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КОНТАКТЫ ЛИДЕРА</a:t>
            </a:r>
            <a:endParaRPr/>
          </a:p>
        </p:txBody>
      </p:sp>
      <p:pic>
        <p:nvPicPr>
          <p:cNvPr id="269" name="Google Shape;269;p14"/>
          <p:cNvPicPr preferRelativeResize="0"/>
          <p:nvPr/>
        </p:nvPicPr>
        <p:blipFill rotWithShape="1">
          <a:blip r:embed="rId3">
            <a:alphaModFix/>
          </a:blip>
          <a:srcRect b="23292" l="0" r="0" t="22511"/>
          <a:stretch/>
        </p:blipFill>
        <p:spPr>
          <a:xfrm>
            <a:off x="6231557" y="3569913"/>
            <a:ext cx="2850978" cy="2965372"/>
          </a:xfrm>
          <a:prstGeom prst="roundRect">
            <a:avLst>
              <a:gd fmla="val 29265" name="adj"/>
            </a:avLst>
          </a:prstGeom>
          <a:noFill/>
          <a:ln>
            <a:noFill/>
          </a:ln>
        </p:spPr>
      </p:pic>
      <p:pic>
        <p:nvPicPr>
          <p:cNvPr id="270" name="Google Shape;27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62517" y="1582738"/>
            <a:ext cx="3157504" cy="4210005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sp>
        <p:nvSpPr>
          <p:cNvPr id="271" name="Google Shape;271;p14"/>
          <p:cNvSpPr/>
          <p:nvPr/>
        </p:nvSpPr>
        <p:spPr>
          <a:xfrm>
            <a:off x="1508125" y="1478059"/>
            <a:ext cx="3466288" cy="44432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rgbClr val="784FF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4"/>
          <p:cNvSpPr txBox="1"/>
          <p:nvPr/>
        </p:nvSpPr>
        <p:spPr>
          <a:xfrm>
            <a:off x="6010508" y="2369584"/>
            <a:ext cx="633389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3200" lvl="0" marL="203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Телефон:</a:t>
            </a:r>
            <a:r>
              <a:rPr b="0" i="0" lang="ru-RU" sz="1800" u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8-913-159-02-36</a:t>
            </a:r>
            <a:endParaRPr b="0"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-203200" lvl="0" marL="203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Электронная почта: </a:t>
            </a:r>
            <a:r>
              <a:rPr b="0" i="0" lang="ru-RU" sz="1800" u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ma.sokolov2116@omgau.org</a:t>
            </a:r>
            <a:endParaRPr b="0"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Telegram:</a:t>
            </a:r>
            <a:br>
              <a:rPr lang="ru-RU"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endParaRPr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73" name="Google Shape;273;p14"/>
          <p:cNvSpPr txBox="1"/>
          <p:nvPr/>
        </p:nvSpPr>
        <p:spPr>
          <a:xfrm>
            <a:off x="6002124" y="1392315"/>
            <a:ext cx="642682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Соколов Максим Александрович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2023-11-01T11:26:41Z</dcterms:created>
  <dc:creator>kristinakruglova1898@gmail.com</dc:creator>
</cp:coreProperties>
</file>