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3"/>
  </p:notesMasterIdLst>
  <p:handoutMasterIdLst>
    <p:handoutMasterId r:id="rId14"/>
  </p:handoutMasterIdLst>
  <p:sldIdLst>
    <p:sldId id="260" r:id="rId6"/>
    <p:sldId id="295" r:id="rId7"/>
    <p:sldId id="304" r:id="rId8"/>
    <p:sldId id="297" r:id="rId9"/>
    <p:sldId id="299" r:id="rId10"/>
    <p:sldId id="300" r:id="rId11"/>
    <p:sldId id="301" r:id="rId1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BFF"/>
    <a:srgbClr val="FFEAA7"/>
    <a:srgbClr val="20D7C0"/>
    <a:srgbClr val="FF8200"/>
    <a:srgbClr val="0640BC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30" autoAdjust="0"/>
    <p:restoredTop sz="81395" autoAdjust="0"/>
  </p:normalViewPr>
  <p:slideViewPr>
    <p:cSldViewPr snapToGrid="0">
      <p:cViewPr varScale="1">
        <p:scale>
          <a:sx n="57" d="100"/>
          <a:sy n="57" d="100"/>
        </p:scale>
        <p:origin x="1656" y="42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7" d="100"/>
          <a:sy n="117" d="100"/>
        </p:scale>
        <p:origin x="205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00344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человеческий фактор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Но было бы несправедливо всю ответственность перекладывать на плечи государства. В низкой производительности труда повинны и сами россияне. Тут есть два аспекта.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Первый — это профессиональная подготовка. Наш народ действительно умный и талантливый. Достаточно посмотреть на международные профессиональные конкурсы в самых разных отраслях — от токарного дела до программирования, — где россияне постоянно занимают высокие места. Но конкурс заканчивается, и тот же токарь возвращается работать за устаревший станок...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Россияне медленно меняются, говорит Айрапетян. «Следствием этого становится критически низкая производительность труда в тех отраслях, которые в XXI веке двигают экономику наиболее динамично, ведут к технологическим прорывам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8452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2499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511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pt.2035.university/project/cifrovaa-fabrika-processov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emf"/><Relationship Id="rId11" Type="http://schemas.openxmlformats.org/officeDocument/2006/relationships/image" Target="../media/image37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8255888" cy="3171782"/>
          </a:xfrm>
        </p:spPr>
        <p:txBody>
          <a:bodyPr/>
          <a:lstStyle/>
          <a:p>
            <a:pPr algn="ctr"/>
            <a:r>
              <a:rPr lang="ru-RU" dirty="0" smtClean="0"/>
              <a:t>Цифровая фабрика процессов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0335" y="10374313"/>
            <a:ext cx="4971849" cy="531812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pt.2035.university/project/cifrovaa-fabrika-processov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/>
        </p:nvSpPr>
        <p:spPr>
          <a:xfrm>
            <a:off x="715522" y="624242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/>
        </p:nvSpPr>
        <p:spPr>
          <a:xfrm>
            <a:off x="1534388" y="624242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1" y="7242047"/>
            <a:ext cx="7914925" cy="2488447"/>
          </a:xfrm>
        </p:spPr>
        <p:txBody>
          <a:bodyPr/>
          <a:lstStyle/>
          <a:p>
            <a:r>
              <a:rPr lang="ru-RU" dirty="0" smtClean="0"/>
              <a:t>учебно-производственная </a:t>
            </a:r>
            <a:r>
              <a:rPr lang="ru-RU" dirty="0"/>
              <a:t>площадка с элементами реального производственного процесса постройки судов с использованием технологий Индустрии 4.0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463" y="1526729"/>
            <a:ext cx="2831251" cy="911089"/>
          </a:xfrm>
        </p:spPr>
        <p:txBody>
          <a:bodyPr/>
          <a:lstStyle/>
          <a:p>
            <a:pPr algn="ctr"/>
            <a:r>
              <a:rPr lang="ru-RU" b="1" dirty="0" smtClean="0"/>
              <a:t>Клиент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4307" y="2521377"/>
            <a:ext cx="6005015" cy="3095958"/>
          </a:xfrm>
        </p:spPr>
        <p:txBody>
          <a:bodyPr/>
          <a:lstStyle/>
          <a:p>
            <a:r>
              <a:rPr lang="ru-RU" sz="3000" dirty="0" smtClean="0"/>
              <a:t>– промышленные предприятия</a:t>
            </a:r>
          </a:p>
          <a:p>
            <a:endParaRPr lang="ru-RU" sz="3000" dirty="0" smtClean="0"/>
          </a:p>
          <a:p>
            <a:endParaRPr lang="ru-RU" sz="3000" dirty="0"/>
          </a:p>
          <a:p>
            <a:endParaRPr lang="ru-RU" sz="3000" dirty="0" smtClean="0"/>
          </a:p>
          <a:p>
            <a:r>
              <a:rPr lang="ru-RU" sz="3000" dirty="0" smtClean="0"/>
              <a:t> </a:t>
            </a:r>
            <a:r>
              <a:rPr lang="ru-RU" sz="3000" dirty="0">
                <a:solidFill>
                  <a:prstClr val="black"/>
                </a:solidFill>
              </a:rPr>
              <a:t>–</a:t>
            </a:r>
            <a:r>
              <a:rPr lang="ru-RU" sz="3000" dirty="0" smtClean="0"/>
              <a:t> образовательные учреждения </a:t>
            </a:r>
          </a:p>
          <a:p>
            <a:endParaRPr lang="ru-RU" sz="3000" dirty="0"/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 txBox="1">
            <a:spLocks/>
          </p:cNvSpPr>
          <p:nvPr/>
        </p:nvSpPr>
        <p:spPr>
          <a:xfrm>
            <a:off x="1267870" y="7121990"/>
            <a:ext cx="5036024" cy="155237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000" kern="0" dirty="0">
                <a:solidFill>
                  <a:srgbClr val="000000"/>
                </a:solidFill>
                <a:cs typeface="Arial"/>
              </a:rPr>
              <a:t>–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sz="3000" dirty="0"/>
              <a:t>работники </a:t>
            </a:r>
            <a:r>
              <a:rPr lang="ru-RU" sz="3000" dirty="0" smtClean="0"/>
              <a:t>предприятий</a:t>
            </a:r>
          </a:p>
          <a:p>
            <a:pPr>
              <a:buClrTx/>
            </a:pPr>
            <a:endParaRPr lang="ru-RU" sz="3000" dirty="0"/>
          </a:p>
          <a:p>
            <a:pPr>
              <a:buClrTx/>
            </a:pPr>
            <a:r>
              <a:rPr lang="ru-RU" sz="3000" dirty="0" smtClean="0"/>
              <a:t>– </a:t>
            </a:r>
            <a:r>
              <a:rPr lang="ru-RU" sz="3000" dirty="0"/>
              <a:t>студенты</a:t>
            </a:r>
          </a:p>
          <a:p>
            <a:pPr>
              <a:buClrTx/>
            </a:pPr>
            <a:endParaRPr lang="ru-RU" dirty="0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 txBox="1">
            <a:spLocks/>
          </p:cNvSpPr>
          <p:nvPr/>
        </p:nvSpPr>
        <p:spPr>
          <a:xfrm>
            <a:off x="1820527" y="6321197"/>
            <a:ext cx="3930710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ru-RU" b="1" dirty="0" smtClean="0"/>
              <a:t>Потребитель</a:t>
            </a:r>
            <a:endParaRPr lang="ru-RU" b="1" dirty="0"/>
          </a:p>
        </p:txBody>
      </p:sp>
      <p:sp>
        <p:nvSpPr>
          <p:cNvPr id="16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 txBox="1">
            <a:spLocks/>
          </p:cNvSpPr>
          <p:nvPr/>
        </p:nvSpPr>
        <p:spPr>
          <a:xfrm>
            <a:off x="11744559" y="1526729"/>
            <a:ext cx="3952641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 dirty="0" smtClean="0"/>
              <a:t>Проблема</a:t>
            </a:r>
            <a:endParaRPr lang="ru-RU" b="1" dirty="0"/>
          </a:p>
        </p:txBody>
      </p:sp>
      <p:sp>
        <p:nvSpPr>
          <p:cNvPr id="8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61362" y="2461373"/>
            <a:ext cx="10279038" cy="2360170"/>
          </a:xfrm>
        </p:spPr>
        <p:txBody>
          <a:bodyPr/>
          <a:lstStyle/>
          <a:p>
            <a:pPr algn="just"/>
            <a:r>
              <a:rPr lang="ru-RU" sz="3000" dirty="0" smtClean="0"/>
              <a:t>– низкая производительность труда (43 место в мировом рейтинге)*</a:t>
            </a:r>
          </a:p>
          <a:p>
            <a:pPr algn="just"/>
            <a:r>
              <a:rPr lang="ru-RU" sz="3000" dirty="0" smtClean="0"/>
              <a:t> </a:t>
            </a:r>
            <a:r>
              <a:rPr lang="ru-RU" sz="3000" dirty="0">
                <a:solidFill>
                  <a:prstClr val="black"/>
                </a:solidFill>
              </a:rPr>
              <a:t>–</a:t>
            </a:r>
            <a:r>
              <a:rPr lang="ru-RU" sz="3000" dirty="0" smtClean="0"/>
              <a:t> устаревший технологический процесс</a:t>
            </a:r>
          </a:p>
          <a:p>
            <a:pPr algn="just"/>
            <a:r>
              <a:rPr lang="ru-RU" sz="3000" dirty="0">
                <a:solidFill>
                  <a:prstClr val="black"/>
                </a:solidFill>
              </a:rPr>
              <a:t>– </a:t>
            </a:r>
            <a:r>
              <a:rPr lang="ru-RU" sz="3000" dirty="0" smtClean="0">
                <a:solidFill>
                  <a:prstClr val="black"/>
                </a:solidFill>
              </a:rPr>
              <a:t>человеческий фактор</a:t>
            </a:r>
            <a:endParaRPr lang="ru-RU" sz="3000" dirty="0" smtClean="0"/>
          </a:p>
          <a:p>
            <a:pPr algn="just"/>
            <a:endParaRPr lang="ru-RU" sz="3000" dirty="0"/>
          </a:p>
        </p:txBody>
      </p:sp>
      <p:sp>
        <p:nvSpPr>
          <p:cNvPr id="2" name="TextBox 1"/>
          <p:cNvSpPr txBox="1"/>
          <p:nvPr/>
        </p:nvSpPr>
        <p:spPr>
          <a:xfrm>
            <a:off x="15510608" y="10669276"/>
            <a:ext cx="5859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* По данным ourworldindata.org 2021 год </a:t>
            </a:r>
            <a:endParaRPr lang="ru-RU" dirty="0"/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61362" y="4659538"/>
            <a:ext cx="10279038" cy="1796183"/>
          </a:xfrm>
        </p:spPr>
        <p:txBody>
          <a:bodyPr/>
          <a:lstStyle/>
          <a:p>
            <a:pPr algn="just"/>
            <a:r>
              <a:rPr lang="ru-RU" sz="3000" dirty="0" smtClean="0"/>
              <a:t>– внедрение в образовательный процесс реальных технологических процессов производства и возможности использования в них цифровых технологий</a:t>
            </a:r>
          </a:p>
          <a:p>
            <a:r>
              <a:rPr lang="ru-RU" sz="3000" dirty="0" smtClean="0"/>
              <a:t> </a:t>
            </a:r>
            <a:endParaRPr lang="ru-RU" sz="3000" dirty="0"/>
          </a:p>
        </p:txBody>
      </p:sp>
      <p:sp>
        <p:nvSpPr>
          <p:cNvPr id="13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9896" y="7024954"/>
            <a:ext cx="10279038" cy="1919888"/>
          </a:xfrm>
        </p:spPr>
        <p:txBody>
          <a:bodyPr/>
          <a:lstStyle/>
          <a:p>
            <a:pPr algn="just"/>
            <a:r>
              <a:rPr lang="ru-RU" sz="3000" dirty="0" smtClean="0"/>
              <a:t>– повышение квалификации</a:t>
            </a:r>
          </a:p>
          <a:p>
            <a:pPr algn="just"/>
            <a:endParaRPr lang="ru-RU" sz="3000" dirty="0"/>
          </a:p>
          <a:p>
            <a:pPr algn="just"/>
            <a:r>
              <a:rPr lang="ru-RU" sz="3000" dirty="0" smtClean="0"/>
              <a:t>– получение практического опыта отработки реальных технологических процессов</a:t>
            </a:r>
            <a:endParaRPr lang="ru-RU" sz="3000" dirty="0"/>
          </a:p>
          <a:p>
            <a:r>
              <a:rPr lang="ru-RU" sz="3000" dirty="0" smtClean="0"/>
              <a:t> </a:t>
            </a:r>
          </a:p>
          <a:p>
            <a:endParaRPr lang="ru-RU" sz="3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1867" y="9643354"/>
            <a:ext cx="14968741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000" b="1" kern="1200" dirty="0">
                <a:solidFill>
                  <a:prstClr val="black"/>
                </a:solidFill>
                <a:ea typeface="+mn-ea"/>
                <a:cs typeface="+mn-cs"/>
              </a:rPr>
              <a:t>Ученые назвали причину низкой производительности труда в России</a:t>
            </a:r>
          </a:p>
          <a:p>
            <a:pPr marL="15875"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000" i="1" kern="1200" dirty="0">
                <a:solidFill>
                  <a:prstClr val="black"/>
                </a:solidFill>
                <a:ea typeface="+mn-ea"/>
                <a:cs typeface="+mn-cs"/>
              </a:rPr>
              <a:t>Жизненный цикл знаний и навыков российского работника: мощный старт и быстрая деградация</a:t>
            </a:r>
          </a:p>
          <a:p>
            <a:pPr marL="15875"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2000" i="1" kern="1200" dirty="0">
                <a:solidFill>
                  <a:prstClr val="black"/>
                </a:solidFill>
                <a:ea typeface="+mn-ea"/>
                <a:cs typeface="+mn-cs"/>
              </a:rPr>
              <a:t>Чтобы повысить производительность труда, надо стимулировать приток новых технологий </a:t>
            </a:r>
            <a:endParaRPr lang="ru-RU" sz="200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downloader.disk.yandex.ru/preview/9f5ff18ee77ad85a938aa3d3a92429d10710076cf09ab5d15bf8a6c473f11adc/63791075/PisJfhlMw53FmHWhbsEVLUibch749tLST1Yq0W7Mbz10zPd3BefU7XCCyxHPfYLx2x2sgy_l8MnXnNw0cmZK-g%3D%3D?uid=0&amp;filename=2022-11-18%2015-31-12.JPG&amp;disposition=inline&amp;hash=&amp;limit=0&amp;content_type=image%2Fjpeg&amp;owner_uid=0&amp;tknv=v2&amp;size=1920x9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61" y="8068789"/>
            <a:ext cx="5594284" cy="258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9" y="515375"/>
            <a:ext cx="8094428" cy="911089"/>
          </a:xfrm>
        </p:spPr>
        <p:txBody>
          <a:bodyPr/>
          <a:lstStyle/>
          <a:p>
            <a:pPr algn="ctr"/>
            <a:r>
              <a:rPr lang="ru-RU" b="1" dirty="0" smtClean="0"/>
              <a:t>Актуальность</a:t>
            </a:r>
            <a:endParaRPr lang="ru-RU" b="1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223646"/>
            <a:ext cx="8793162" cy="6834754"/>
          </a:xfrm>
        </p:spPr>
        <p:txBody>
          <a:bodyPr/>
          <a:lstStyle/>
          <a:p>
            <a:r>
              <a:rPr lang="ru-RU" sz="2800" dirty="0" smtClean="0"/>
              <a:t>Существующие учебно-имитационные Фабрики процессов используют </a:t>
            </a:r>
            <a:r>
              <a:rPr lang="ru-RU" sz="2800" b="1" dirty="0" smtClean="0"/>
              <a:t>традиционные</a:t>
            </a:r>
            <a:r>
              <a:rPr lang="ru-RU" sz="2800" dirty="0" smtClean="0"/>
              <a:t> методы и инструменты бережливого производства:</a:t>
            </a:r>
          </a:p>
          <a:p>
            <a:endParaRPr lang="ru-RU" sz="2800" dirty="0" smtClean="0"/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smtClean="0"/>
              <a:t>Организация рабочего пространства (5</a:t>
            </a:r>
            <a:r>
              <a:rPr lang="en-US" sz="2800" dirty="0" smtClean="0"/>
              <a:t>S</a:t>
            </a:r>
            <a:r>
              <a:rPr lang="ru-RU" sz="2800" dirty="0" smtClean="0"/>
              <a:t>)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smtClean="0"/>
              <a:t>Картирование потока создания ценности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smtClean="0"/>
              <a:t>Визуализация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smtClean="0"/>
              <a:t>Быстрая переналадка оборудования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err="1" smtClean="0"/>
              <a:t>Канбан</a:t>
            </a:r>
            <a:endParaRPr lang="ru-RU" sz="2800" dirty="0" smtClean="0"/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smtClean="0"/>
              <a:t>Стандартизация работ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err="1" smtClean="0"/>
              <a:t>Перебалансировка</a:t>
            </a:r>
            <a:r>
              <a:rPr lang="ru-RU" sz="2800" dirty="0" smtClean="0"/>
              <a:t> работ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smtClean="0"/>
              <a:t>Защита от непреднамеренных ошибок</a:t>
            </a:r>
          </a:p>
          <a:p>
            <a:pPr marL="358775" indent="-342900">
              <a:buFont typeface="Wingdings" panose="05000000000000000000" pitchFamily="2" charset="2"/>
              <a:buChar char="ü"/>
            </a:pPr>
            <a:r>
              <a:rPr lang="ru-RU" sz="2800" dirty="0" smtClean="0"/>
              <a:t>Всеобщее обслуживание оборудования</a:t>
            </a:r>
          </a:p>
          <a:p>
            <a:endParaRPr lang="ru-RU" dirty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en-US" dirty="0" smtClean="0"/>
          </a:p>
          <a:p>
            <a:endParaRPr lang="ru-RU" dirty="0" smtClean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 smtClean="0"/>
          </a:p>
          <a:p>
            <a:endParaRPr lang="ru-RU" dirty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 smtClean="0"/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b="1" dirty="0"/>
              <a:t>Почему существующих вариантов решения </a:t>
            </a:r>
            <a:br>
              <a:rPr lang="ru-RU" b="1" dirty="0"/>
            </a:br>
            <a:r>
              <a:rPr lang="ru-RU" b="1" dirty="0" smtClean="0"/>
              <a:t>недостаточно</a:t>
            </a:r>
            <a:r>
              <a:rPr lang="ru-RU" b="1" dirty="0"/>
              <a:t>?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66" y="1813821"/>
            <a:ext cx="8374356" cy="3854897"/>
          </a:xfrm>
        </p:spPr>
        <p:txBody>
          <a:bodyPr/>
          <a:lstStyle/>
          <a:p>
            <a:pPr marL="358775" indent="-342900" algn="just">
              <a:buFont typeface="Wingdings" panose="05000000000000000000" pitchFamily="2" charset="2"/>
              <a:buChar char="ü"/>
            </a:pPr>
            <a:r>
              <a:rPr lang="ru-RU" dirty="0" smtClean="0"/>
              <a:t>знакомство </a:t>
            </a:r>
            <a:r>
              <a:rPr lang="ru-RU" dirty="0"/>
              <a:t>с технологиями </a:t>
            </a:r>
            <a:r>
              <a:rPr lang="ru-RU" dirty="0" smtClean="0"/>
              <a:t>Индустрии </a:t>
            </a:r>
            <a:r>
              <a:rPr lang="ru-RU" dirty="0"/>
              <a:t>4.0 и возможностью их </a:t>
            </a:r>
            <a:r>
              <a:rPr lang="ru-RU" dirty="0" smtClean="0"/>
              <a:t>внедрения</a:t>
            </a:r>
            <a:endParaRPr lang="ru-RU" dirty="0"/>
          </a:p>
          <a:p>
            <a:pPr marL="358775" indent="-342900" algn="just">
              <a:buFont typeface="Wingdings" panose="05000000000000000000" pitchFamily="2" charset="2"/>
              <a:buChar char="ü"/>
            </a:pPr>
            <a:r>
              <a:rPr lang="ru-RU" dirty="0"/>
              <a:t>выявление потерь и их устранение в производственных процессах</a:t>
            </a:r>
            <a:r>
              <a:rPr lang="ru-RU" dirty="0" smtClean="0"/>
              <a:t>;</a:t>
            </a:r>
            <a:endParaRPr lang="ru-RU" dirty="0"/>
          </a:p>
          <a:p>
            <a:pPr marL="358775" indent="-342900" algn="just">
              <a:buFont typeface="Wingdings" panose="05000000000000000000" pitchFamily="2" charset="2"/>
              <a:buChar char="ü"/>
            </a:pPr>
            <a:r>
              <a:rPr lang="ru-RU" dirty="0"/>
              <a:t>автоматизация основных </a:t>
            </a:r>
            <a:r>
              <a:rPr lang="ru-RU" dirty="0" smtClean="0"/>
              <a:t>бизнес-процессов</a:t>
            </a:r>
            <a:endParaRPr lang="ru-RU" dirty="0"/>
          </a:p>
          <a:p>
            <a:pPr marL="358775" indent="-342900" algn="just">
              <a:buFont typeface="Wingdings" panose="05000000000000000000" pitchFamily="2" charset="2"/>
              <a:buChar char="ü"/>
            </a:pPr>
            <a:r>
              <a:rPr lang="ru-RU" dirty="0"/>
              <a:t>формирование цифрового </a:t>
            </a:r>
            <a:r>
              <a:rPr lang="ru-RU" dirty="0" smtClean="0"/>
              <a:t>мышления</a:t>
            </a:r>
            <a:endParaRPr lang="ru-RU" dirty="0"/>
          </a:p>
          <a:p>
            <a:pPr marL="358775" indent="-342900" algn="just">
              <a:buFont typeface="Wingdings" panose="05000000000000000000" pitchFamily="2" charset="2"/>
              <a:buChar char="ü"/>
            </a:pPr>
            <a:r>
              <a:rPr lang="ru-RU" dirty="0"/>
              <a:t>вовлечение работников в идеологию цифровой трансформации производства</a:t>
            </a:r>
          </a:p>
          <a:p>
            <a:endParaRPr lang="ru-RU" dirty="0"/>
          </a:p>
        </p:txBody>
      </p:sp>
      <p:pic>
        <p:nvPicPr>
          <p:cNvPr id="1026" name="Picture 2" descr="https://downloader.disk.yandex.ru/preview/de8c6509bb676c351642c23d855c4d5542c76b57dfa3a4b5ad13eeb2524a7ea6/63791075/jc7UMP42EdmHq01xoZuUmRuSt1q5OvSULZTMNA4cijDvLiXBcwSJn999s9wLYhEzXxGGiz48qs5LxWyQLgCuOQ%3D%3D?uid=0&amp;filename=2022-11-18%2015-26-32.JPG&amp;disposition=inline&amp;hash=&amp;limit=0&amp;content_type=image%2Fjpeg&amp;owner_uid=0&amp;tknv=v2&amp;size=1920x9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61" y="5503290"/>
            <a:ext cx="5784646" cy="267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ownloader.disk.yandex.ru/preview/fd46c7a52bb1e6c6b66ba2a83e9185e6e647374d3d88ad22d770422e1dbd602f/63791075/vgDFhIBXj1iNb8Qxj6RZl84sQoDjg-9wtQbYzsI9u0hzChBrr28zr1-D779si-ogfMJTc3AKQJHrNeB59AGUmA%3D%3D?uid=0&amp;filename=2022-11-18%2015-26-58.JPG&amp;disposition=inline&amp;hash=&amp;limit=0&amp;content_type=image%2Fjpeg&amp;owner_uid=0&amp;tknv=v2&amp;size=1920x96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345" y="5451215"/>
            <a:ext cx="2414976" cy="523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40"/>
          <p:cNvSpPr/>
          <p:nvPr/>
        </p:nvSpPr>
        <p:spPr bwMode="auto">
          <a:xfrm>
            <a:off x="10658856" y="2352616"/>
            <a:ext cx="1197545" cy="1078787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28435A"/>
            </a:solidFill>
            <a:prstDash val="solid"/>
          </a:ln>
          <a:effectLst/>
        </p:spPr>
        <p:txBody>
          <a:bodyPr lIns="132923" tIns="17485" rIns="34970" bIns="1748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 smtClean="0"/>
              <a:t>Технологические направления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867397" y="5356182"/>
            <a:ext cx="34250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Интерактивные инструкции с трехмерными анимированными моделями позволяют освободить рабочее место, подробно и наглядно показать все </a:t>
            </a:r>
            <a:r>
              <a:rPr lang="ru-RU" sz="2000" dirty="0" smtClean="0"/>
              <a:t>операции</a:t>
            </a:r>
            <a:endParaRPr lang="ru-RU" sz="2000" dirty="0"/>
          </a:p>
        </p:txBody>
      </p:sp>
      <p:grpSp>
        <p:nvGrpSpPr>
          <p:cNvPr id="10" name="Группа 15"/>
          <p:cNvGrpSpPr/>
          <p:nvPr/>
        </p:nvGrpSpPr>
        <p:grpSpPr bwMode="auto">
          <a:xfrm>
            <a:off x="9872766" y="1533120"/>
            <a:ext cx="10072443" cy="3665434"/>
            <a:chOff x="283929" y="4447934"/>
            <a:chExt cx="9090987" cy="2803708"/>
          </a:xfrm>
        </p:grpSpPr>
        <p:sp>
          <p:nvSpPr>
            <p:cNvPr id="11" name="TextBox 16"/>
            <p:cNvSpPr txBox="1">
              <a:spLocks noChangeArrowheads="1"/>
            </p:cNvSpPr>
            <p:nvPr/>
          </p:nvSpPr>
          <p:spPr bwMode="auto">
            <a:xfrm>
              <a:off x="310089" y="4447934"/>
              <a:ext cx="8856662" cy="477567"/>
            </a:xfrm>
            <a:prstGeom prst="rect">
              <a:avLst/>
            </a:prstGeom>
            <a:solidFill>
              <a:srgbClr val="DB2626"/>
            </a:solidFill>
          </p:spPr>
          <p:txBody>
            <a:bodyPr vert="horz" wrap="square" lIns="0" tIns="42203" rIns="0" bIns="42203" rtlCol="0" anchor="ctr">
              <a:noAutofit/>
            </a:bodyPr>
            <a:lstStyle>
              <a:defPPr>
                <a:defRPr lang="en-US"/>
              </a:defPPr>
              <a:lvl1pPr algn="ctr" defTabSz="914363">
                <a:lnSpc>
                  <a:spcPct val="90000"/>
                </a:lnSpc>
                <a:spcBef>
                  <a:spcPts val="0"/>
                </a:spcBef>
                <a:buNone/>
                <a:defRPr sz="1600" b="1">
                  <a:solidFill>
                    <a:schemeClr val="bg1"/>
                  </a:solidFill>
                  <a:latin typeface="Arial"/>
                  <a:ea typeface="Verdana"/>
                  <a:cs typeface="Arial"/>
                </a:defRPr>
              </a:lvl1pPr>
            </a:lstStyle>
            <a:p>
              <a:pPr marL="0" marR="0" lvl="0" indent="0" algn="ctr" defTabSz="914363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Verdana"/>
                  <a:cs typeface="Arial"/>
                </a:rPr>
                <a:t>Основные элементы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Verdana"/>
                <a:cs typeface="Arial"/>
              </a:endParaRPr>
            </a:p>
          </p:txBody>
        </p:sp>
        <p:sp>
          <p:nvSpPr>
            <p:cNvPr id="12" name="Прямоугольник 17"/>
            <p:cNvSpPr/>
            <p:nvPr/>
          </p:nvSpPr>
          <p:spPr bwMode="auto">
            <a:xfrm>
              <a:off x="2411978" y="6077787"/>
              <a:ext cx="1440173" cy="1154831"/>
            </a:xfrm>
            <a:prstGeom prst="rect">
              <a:avLst/>
            </a:prstGeom>
            <a:solidFill>
              <a:srgbClr val="28435A"/>
            </a:solidFill>
            <a:ln w="19050" cap="flat" cmpd="sng" algn="ctr">
              <a:noFill/>
              <a:prstDash val="solid"/>
            </a:ln>
            <a:effectLst/>
          </p:spPr>
          <p:txBody>
            <a:bodyPr lIns="0" tIns="99692" rIns="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Веб технологии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" name="Прямоугольник 18"/>
            <p:cNvSpPr/>
            <p:nvPr/>
          </p:nvSpPr>
          <p:spPr bwMode="auto">
            <a:xfrm>
              <a:off x="7894955" y="6077787"/>
              <a:ext cx="1479961" cy="1173855"/>
            </a:xfrm>
            <a:prstGeom prst="rect">
              <a:avLst/>
            </a:prstGeom>
            <a:solidFill>
              <a:srgbClr val="28435A"/>
            </a:solidFill>
            <a:ln w="19050" cap="flat" cmpd="sng" algn="ctr">
              <a:noFill/>
              <a:prstDash val="solid"/>
            </a:ln>
            <a:effectLst/>
          </p:spPr>
          <p:txBody>
            <a:bodyPr lIns="0" tIns="99692" rIns="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Нейронная </a:t>
              </a: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сеть 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ResNet50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" name="Прямоугольник 19"/>
            <p:cNvSpPr/>
            <p:nvPr/>
          </p:nvSpPr>
          <p:spPr bwMode="auto">
            <a:xfrm>
              <a:off x="3995419" y="6077787"/>
              <a:ext cx="2123109" cy="1156338"/>
            </a:xfrm>
            <a:prstGeom prst="rect">
              <a:avLst/>
            </a:prstGeom>
            <a:solidFill>
              <a:srgbClr val="28435A"/>
            </a:solidFill>
            <a:ln w="19050" cap="flat" cmpd="sng" algn="ctr">
              <a:noFill/>
              <a:prstDash val="solid"/>
            </a:ln>
            <a:effectLst/>
          </p:spPr>
          <p:txBody>
            <a:bodyPr lIns="0" tIns="99692" rIns="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Автоматизация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 производственных процессов</a:t>
              </a: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" name="Прямоугольник 20"/>
            <p:cNvSpPr/>
            <p:nvPr/>
          </p:nvSpPr>
          <p:spPr bwMode="auto">
            <a:xfrm>
              <a:off x="283929" y="6077787"/>
              <a:ext cx="1988611" cy="1143935"/>
            </a:xfrm>
            <a:prstGeom prst="rect">
              <a:avLst/>
            </a:prstGeom>
            <a:solidFill>
              <a:srgbClr val="28435A"/>
            </a:solidFill>
            <a:ln w="19050" cap="flat" cmpd="sng" algn="ctr">
              <a:noFill/>
              <a:prstDash val="solid"/>
            </a:ln>
            <a:effectLst/>
          </p:spPr>
          <p:txBody>
            <a:bodyPr lIns="0" tIns="99692" rIns="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Цифровая 3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D</a:t>
              </a: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 модель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 изделия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" name="Прямоугольник 40"/>
            <p:cNvSpPr/>
            <p:nvPr/>
          </p:nvSpPr>
          <p:spPr bwMode="auto">
            <a:xfrm>
              <a:off x="2678380" y="5065163"/>
              <a:ext cx="947865" cy="846596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28435A"/>
              </a:solidFill>
              <a:prstDash val="solid"/>
            </a:ln>
            <a:effectLst/>
          </p:spPr>
          <p:txBody>
            <a:bodyPr lIns="132923" tIns="17485" rIns="3497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Прямоугольник 38"/>
            <p:cNvSpPr/>
            <p:nvPr/>
          </p:nvSpPr>
          <p:spPr bwMode="auto">
            <a:xfrm>
              <a:off x="8194500" y="5064059"/>
              <a:ext cx="924735" cy="846596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28435A"/>
              </a:solidFill>
              <a:prstDash val="solid"/>
            </a:ln>
            <a:effectLst/>
          </p:spPr>
          <p:txBody>
            <a:bodyPr lIns="132923" tIns="17485" rIns="3497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Прямоугольник 24"/>
            <p:cNvSpPr/>
            <p:nvPr/>
          </p:nvSpPr>
          <p:spPr bwMode="auto">
            <a:xfrm>
              <a:off x="6237513" y="6066648"/>
              <a:ext cx="1581359" cy="1166213"/>
            </a:xfrm>
            <a:prstGeom prst="rect">
              <a:avLst/>
            </a:prstGeom>
            <a:solidFill>
              <a:srgbClr val="28435A"/>
            </a:solidFill>
            <a:ln w="19050" cap="flat" cmpd="sng" algn="ctr">
              <a:noFill/>
              <a:prstDash val="solid"/>
            </a:ln>
            <a:effectLst/>
          </p:spPr>
          <p:txBody>
            <a:bodyPr lIns="0" tIns="99692" rIns="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Машинное обучение</a:t>
              </a: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Прямоугольник 36"/>
            <p:cNvSpPr/>
            <p:nvPr/>
          </p:nvSpPr>
          <p:spPr bwMode="auto">
            <a:xfrm>
              <a:off x="4535348" y="5065458"/>
              <a:ext cx="939006" cy="846596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28435A"/>
              </a:solidFill>
              <a:prstDash val="solid"/>
            </a:ln>
            <a:effectLst/>
          </p:spPr>
          <p:txBody>
            <a:bodyPr lIns="132923" tIns="17485" rIns="3497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Прямоугольник 34"/>
            <p:cNvSpPr/>
            <p:nvPr/>
          </p:nvSpPr>
          <p:spPr bwMode="auto">
            <a:xfrm>
              <a:off x="6461756" y="5064059"/>
              <a:ext cx="965174" cy="846596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28435A"/>
              </a:solidFill>
              <a:prstDash val="solid"/>
            </a:ln>
            <a:effectLst/>
          </p:spPr>
          <p:txBody>
            <a:bodyPr lIns="132923" tIns="17485" rIns="34970" bIns="1748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1" name="Picture 4" descr="3d модель значок проста - стоковый вектор 4066805 | Crushpix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557" y="2390145"/>
            <a:ext cx="916145" cy="100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7364" y="2493836"/>
            <a:ext cx="832575" cy="8000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95098" y="2457888"/>
            <a:ext cx="816514" cy="82218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6828332" y="2546077"/>
            <a:ext cx="847799" cy="84779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8688796" y="2493836"/>
            <a:ext cx="873089" cy="8730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B235197-9C2E-2C40-379B-C86DA96CC99F}"/>
              </a:ext>
            </a:extLst>
          </p:cNvPr>
          <p:cNvSpPr txBox="1"/>
          <p:nvPr/>
        </p:nvSpPr>
        <p:spPr>
          <a:xfrm>
            <a:off x="13549138" y="5356182"/>
            <a:ext cx="31690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2000" dirty="0"/>
              <a:t>Все части системы обмениваются информацией в реальном времени, позволяя отслеживать состояние, проблемы и оперативно управлять процессом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B3CC6A-A8DF-4B98-3376-E7931D9C809B}"/>
              </a:ext>
            </a:extLst>
          </p:cNvPr>
          <p:cNvSpPr txBox="1"/>
          <p:nvPr/>
        </p:nvSpPr>
        <p:spPr>
          <a:xfrm>
            <a:off x="16782733" y="5362581"/>
            <a:ext cx="31624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ru-RU" sz="2000" dirty="0"/>
              <a:t>Все действия и изменения </a:t>
            </a:r>
            <a:r>
              <a:rPr lang="ru-RU" sz="2000" dirty="0" smtClean="0"/>
              <a:t>отслеживаются, фиксируется </a:t>
            </a:r>
            <a:r>
              <a:rPr lang="ru-RU" sz="2000" dirty="0"/>
              <a:t>время выполнения задач, что используется для анализа результатов, достижений и потерь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48094" y="1765247"/>
            <a:ext cx="8404394" cy="911090"/>
          </a:xfrm>
        </p:spPr>
        <p:txBody>
          <a:bodyPr/>
          <a:lstStyle/>
          <a:p>
            <a:r>
              <a:rPr lang="ru-RU" dirty="0" err="1" smtClean="0"/>
              <a:t>Маринет</a:t>
            </a: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dirty="0" err="1" smtClean="0"/>
              <a:t>Технет</a:t>
            </a:r>
            <a:r>
              <a:rPr lang="ru-RU" dirty="0"/>
              <a:t>	</a:t>
            </a:r>
            <a:r>
              <a:rPr lang="ru-RU" dirty="0" smtClean="0"/>
              <a:t>Сквозные технологии</a:t>
            </a:r>
            <a:endParaRPr lang="ru-RU" dirty="0"/>
          </a:p>
        </p:txBody>
      </p:sp>
      <p:sp>
        <p:nvSpPr>
          <p:cNvPr id="27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1481" y="3293843"/>
            <a:ext cx="8484511" cy="2427807"/>
          </a:xfrm>
        </p:spPr>
        <p:txBody>
          <a:bodyPr/>
          <a:lstStyle/>
          <a:p>
            <a:pPr lvl="0" algn="just">
              <a:lnSpc>
                <a:spcPct val="100000"/>
              </a:lnSpc>
            </a:pPr>
            <a:r>
              <a:rPr lang="ru-RU" sz="2800" dirty="0" smtClean="0">
                <a:solidFill>
                  <a:prstClr val="black"/>
                </a:solidFill>
              </a:rPr>
              <a:t>Использование </a:t>
            </a:r>
            <a:r>
              <a:rPr lang="ru-RU" sz="2800" dirty="0">
                <a:solidFill>
                  <a:prstClr val="black"/>
                </a:solidFill>
              </a:rPr>
              <a:t>сквозных цифровых технологий совместно </a:t>
            </a:r>
            <a:r>
              <a:rPr lang="ru-RU" sz="2800" dirty="0" smtClean="0">
                <a:solidFill>
                  <a:prstClr val="black"/>
                </a:solidFill>
              </a:rPr>
              <a:t>с традиционными </a:t>
            </a:r>
            <a:r>
              <a:rPr lang="ru-RU" sz="2800" dirty="0">
                <a:solidFill>
                  <a:prstClr val="black"/>
                </a:solidFill>
              </a:rPr>
              <a:t>методами </a:t>
            </a:r>
            <a:r>
              <a:rPr lang="ru-RU" sz="2800" dirty="0" smtClean="0">
                <a:solidFill>
                  <a:prstClr val="black"/>
                </a:solidFill>
              </a:rPr>
              <a:t>и инструментами бережливого производства </a:t>
            </a:r>
            <a:r>
              <a:rPr lang="ru-RU" sz="2800" dirty="0">
                <a:solidFill>
                  <a:prstClr val="black"/>
                </a:solidFill>
              </a:rPr>
              <a:t>с целью достижения экономического эффекта в производственных </a:t>
            </a:r>
            <a:r>
              <a:rPr lang="ru-RU" sz="2800" dirty="0" smtClean="0">
                <a:solidFill>
                  <a:prstClr val="black"/>
                </a:solidFill>
              </a:rPr>
              <a:t>процессах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4BCF434-3D73-1E12-F2CB-0CE47A3D6A5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05" y="6504324"/>
            <a:ext cx="7704468" cy="40047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611" y="8054579"/>
            <a:ext cx="4232601" cy="255407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1C4B55A-EF82-4E55-9C31-B102ECDD29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326" y="8054579"/>
            <a:ext cx="4726751" cy="245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9790595" y="1566638"/>
            <a:ext cx="3878910" cy="66087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4916" y="1567275"/>
            <a:ext cx="2619213" cy="6608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94129" y="1567275"/>
            <a:ext cx="6400800" cy="4053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801996" y="1560016"/>
            <a:ext cx="3004838" cy="66080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394129" y="5624219"/>
            <a:ext cx="6400800" cy="25511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669505" y="1567275"/>
            <a:ext cx="3132491" cy="38620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3669505" y="5406084"/>
            <a:ext cx="3132491" cy="27692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74915" y="8175355"/>
            <a:ext cx="9020013" cy="25029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9790595" y="8175354"/>
            <a:ext cx="10011905" cy="25029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007389" y="1630388"/>
            <a:ext cx="21542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Ключевые партнерства</a:t>
            </a:r>
            <a:endParaRPr lang="ru-RU" sz="2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36908" y="3417007"/>
            <a:ext cx="24952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Спонсоры</a:t>
            </a:r>
          </a:p>
          <a:p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Поставщики материалов и </a:t>
            </a:r>
            <a:r>
              <a:rPr lang="ru-RU" sz="2000" dirty="0" smtClean="0"/>
              <a:t>оборудования</a:t>
            </a:r>
          </a:p>
          <a:p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Консультанты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3098" y="1630388"/>
            <a:ext cx="33941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Ключевые действия</a:t>
            </a:r>
            <a:endParaRPr lang="ru-RU" sz="2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564609" y="2142712"/>
            <a:ext cx="60598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Разработка концепции </a:t>
            </a:r>
            <a:r>
              <a:rPr lang="ru-RU" sz="2000" dirty="0" smtClean="0"/>
              <a:t>Цифровой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фабрики процессов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Подготовка помещения к </a:t>
            </a:r>
            <a:r>
              <a:rPr lang="ru-RU" sz="2000" dirty="0" smtClean="0"/>
              <a:t>работе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Закупка материалов и </a:t>
            </a:r>
            <a:r>
              <a:rPr lang="ru-RU" sz="2000" dirty="0" smtClean="0"/>
              <a:t>оборудования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Создание макетов, разработка и тестирование </a:t>
            </a:r>
            <a:r>
              <a:rPr lang="ru-RU" sz="2000" dirty="0" smtClean="0"/>
              <a:t>системы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Обучение </a:t>
            </a:r>
            <a:r>
              <a:rPr lang="ru-RU" sz="2000" dirty="0" smtClean="0"/>
              <a:t>тренеров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Разработка стратегии рекламы, создание страниц в социальных </a:t>
            </a:r>
            <a:r>
              <a:rPr lang="ru-RU" sz="2000" dirty="0" smtClean="0"/>
              <a:t>сетях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Набор клиентской базы, создание партнерских отношений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73096" y="5720407"/>
            <a:ext cx="33941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Ключевые ресурсы</a:t>
            </a:r>
            <a:endParaRPr lang="ru-RU" sz="2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618854" y="6149761"/>
            <a:ext cx="60055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Помещение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Оборудование (мебель, компьютерная техника, видеокамеры, инструмент, средства защиты</a:t>
            </a:r>
            <a:r>
              <a:rPr lang="ru-RU" sz="2000" dirty="0" smtClean="0"/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Персонал </a:t>
            </a:r>
            <a:r>
              <a:rPr lang="ru-RU" sz="2000" dirty="0" smtClean="0"/>
              <a:t>(руководитель проекты, программист</a:t>
            </a:r>
            <a:r>
              <a:rPr lang="ru-RU" sz="2000" dirty="0"/>
              <a:t>, проектный менеджер, </a:t>
            </a:r>
            <a:r>
              <a:rPr lang="ru-RU" sz="2000" dirty="0" smtClean="0"/>
              <a:t>тренеры)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47328" y="1567275"/>
            <a:ext cx="3394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Ценностное предложение</a:t>
            </a:r>
            <a:endParaRPr lang="ru-RU" sz="2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9947329" y="2295111"/>
            <a:ext cx="35361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Знакомство с технологиями </a:t>
            </a:r>
            <a:r>
              <a:rPr lang="ru-RU" sz="2000" dirty="0" smtClean="0"/>
              <a:t>Индустрии 4.0 </a:t>
            </a:r>
            <a:r>
              <a:rPr lang="ru-RU" sz="2000" dirty="0"/>
              <a:t>и возможностью их внедрения в производственные </a:t>
            </a:r>
            <a:r>
              <a:rPr lang="ru-RU" sz="2000" dirty="0" smtClean="0"/>
              <a:t>процессы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Выявление потерь и их устранение в производственных </a:t>
            </a:r>
            <a:r>
              <a:rPr lang="ru-RU" sz="2000" dirty="0" smtClean="0"/>
              <a:t>процессах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Автоматизация основных </a:t>
            </a:r>
            <a:r>
              <a:rPr lang="ru-RU" sz="2000" dirty="0" smtClean="0"/>
              <a:t>бизнес-процессов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Формирование цифрового </a:t>
            </a:r>
            <a:r>
              <a:rPr lang="ru-RU" sz="2000" dirty="0" smtClean="0"/>
              <a:t>мышления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Вовлечение работников в идеологию цифровой трансформации производства</a:t>
            </a:r>
            <a:endParaRPr lang="ru-RU" sz="2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13805572" y="1630387"/>
            <a:ext cx="2860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Взаимоотношения с клиентами</a:t>
            </a:r>
            <a:endParaRPr lang="ru-RU" sz="2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3807153" y="2808826"/>
            <a:ext cx="28603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Каждый клиент </a:t>
            </a:r>
            <a:r>
              <a:rPr lang="ru-RU" sz="2000" dirty="0" smtClean="0"/>
              <a:t>важен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Личный контакт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Удаленное </a:t>
            </a:r>
            <a:r>
              <a:rPr lang="ru-RU" sz="2000" dirty="0"/>
              <a:t>обслуживание и поддержка</a:t>
            </a:r>
            <a:endParaRPr lang="ru-RU" sz="20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13807153" y="5447929"/>
            <a:ext cx="28603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Каналы сбыта</a:t>
            </a:r>
            <a:endParaRPr lang="ru-RU" sz="2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3795986" y="6544138"/>
            <a:ext cx="28603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Прямые продажи </a:t>
            </a:r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Цифровой </a:t>
            </a:r>
            <a:r>
              <a:rPr lang="ru-RU" sz="2000" dirty="0" smtClean="0"/>
              <a:t>маркетинг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Событийный маркетинг</a:t>
            </a:r>
            <a:endParaRPr lang="ru-RU" sz="20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16955145" y="1630388"/>
            <a:ext cx="2775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Клиентский сегмент</a:t>
            </a:r>
            <a:endParaRPr lang="ru-RU" sz="2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6878570" y="3066041"/>
            <a:ext cx="28516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Промышленные предприятия</a:t>
            </a:r>
          </a:p>
          <a:p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Образовательные организации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35151" y="8314569"/>
            <a:ext cx="69199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Потоки поступления доходов</a:t>
            </a:r>
            <a:endParaRPr lang="ru-RU" sz="2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159789" y="8314568"/>
            <a:ext cx="33941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Структура издержек</a:t>
            </a:r>
            <a:endParaRPr lang="ru-RU" sz="2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836908" y="8859313"/>
            <a:ext cx="87875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Материальные </a:t>
            </a:r>
            <a:r>
              <a:rPr lang="ru-RU" sz="2000" dirty="0" smtClean="0"/>
              <a:t>затраты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Заработная плата с </a:t>
            </a:r>
            <a:r>
              <a:rPr lang="ru-RU" sz="2000" dirty="0" smtClean="0"/>
              <a:t>отчислениями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Амортизационные </a:t>
            </a:r>
            <a:r>
              <a:rPr lang="ru-RU" sz="2000" dirty="0" smtClean="0"/>
              <a:t>отчисления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Прочие</a:t>
            </a:r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9878045" y="8873073"/>
            <a:ext cx="87875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Оказание образовательной услуги по повышению </a:t>
            </a:r>
            <a:r>
              <a:rPr lang="ru-RU" sz="2000" dirty="0" smtClean="0"/>
              <a:t>квалификации</a:t>
            </a:r>
          </a:p>
          <a:p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Заключение договора франчайзинга</a:t>
            </a:r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97" y="2435804"/>
            <a:ext cx="100012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621" y="1814098"/>
            <a:ext cx="88582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621" y="5720407"/>
            <a:ext cx="89535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636" y="1738139"/>
            <a:ext cx="93345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964" y="2131004"/>
            <a:ext cx="7429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934" y="1814098"/>
            <a:ext cx="6953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234" y="5877660"/>
            <a:ext cx="1008274" cy="714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602" y="8316101"/>
            <a:ext cx="10477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121" y="8316101"/>
            <a:ext cx="10763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8400802" cy="1510574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dirty="0" smtClean="0"/>
              <a:t>В 2022 году на базе филиала САФУ в г. Северодвинске при активном участии и содействии предприятий ОСК введена в действие Цифровая фабрика процессов, где активно проводится обучение работников судостроительных предприятий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215" y="3209537"/>
            <a:ext cx="15079392" cy="6961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6778" y="4739203"/>
            <a:ext cx="2944678" cy="487333"/>
          </a:xfrm>
        </p:spPr>
        <p:txBody>
          <a:bodyPr/>
          <a:lstStyle/>
          <a:p>
            <a:pPr algn="ctr"/>
            <a:r>
              <a:rPr lang="ru-RU" dirty="0" smtClean="0"/>
              <a:t>Руководитель проекта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9505" y="4035696"/>
            <a:ext cx="3470490" cy="786451"/>
          </a:xfrm>
        </p:spPr>
        <p:txBody>
          <a:bodyPr/>
          <a:lstStyle/>
          <a:p>
            <a:pPr algn="ctr"/>
            <a:r>
              <a:rPr lang="ru-RU" sz="2400" dirty="0" smtClean="0"/>
              <a:t>Системный администратор</a:t>
            </a:r>
            <a:endParaRPr lang="ru-RU" sz="2400" dirty="0"/>
          </a:p>
        </p:txBody>
      </p:sp>
      <p:pic>
        <p:nvPicPr>
          <p:cNvPr id="19" name="FABD03D8-D69C-4F2A-8E49-2A17B6D15BAD" descr="0-KTJwnMfS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808" y="1696314"/>
            <a:ext cx="1401165" cy="209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973" y="5850835"/>
            <a:ext cx="2105366" cy="209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55925" y="8328409"/>
            <a:ext cx="2105366" cy="786451"/>
          </a:xfrm>
        </p:spPr>
        <p:txBody>
          <a:bodyPr/>
          <a:lstStyle/>
          <a:p>
            <a:pPr algn="ctr"/>
            <a:r>
              <a:rPr lang="ru-RU" sz="2400" dirty="0" smtClean="0"/>
              <a:t>Директор</a:t>
            </a:r>
            <a:endParaRPr lang="ru-RU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865" y="1696314"/>
            <a:ext cx="2109097" cy="209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8317" y="1778822"/>
            <a:ext cx="2095198" cy="209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2813" y="1778822"/>
            <a:ext cx="2084563" cy="209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154" y="5850835"/>
            <a:ext cx="2105889" cy="209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013" y="1723655"/>
            <a:ext cx="1963165" cy="209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421" y="5850835"/>
            <a:ext cx="1708604" cy="209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810" y="5850835"/>
            <a:ext cx="2362745" cy="209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77906" y="4826004"/>
            <a:ext cx="2944678" cy="487333"/>
          </a:xfrm>
        </p:spPr>
        <p:txBody>
          <a:bodyPr/>
          <a:lstStyle/>
          <a:p>
            <a:pPr algn="ctr"/>
            <a:r>
              <a:rPr lang="en-GB" dirty="0" smtClean="0"/>
              <a:t>IT </a:t>
            </a:r>
            <a:r>
              <a:rPr lang="ru-RU" dirty="0" smtClean="0"/>
              <a:t>решения</a:t>
            </a:r>
            <a:endParaRPr lang="ru-RU" dirty="0"/>
          </a:p>
        </p:txBody>
      </p:sp>
      <p:sp>
        <p:nvSpPr>
          <p:cNvPr id="36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54766" y="4804294"/>
            <a:ext cx="2944678" cy="487333"/>
          </a:xfrm>
        </p:spPr>
        <p:txBody>
          <a:bodyPr/>
          <a:lstStyle/>
          <a:p>
            <a:pPr algn="ctr"/>
            <a:r>
              <a:rPr lang="ru-RU" dirty="0" smtClean="0"/>
              <a:t>Сопровождение проекта</a:t>
            </a:r>
            <a:endParaRPr lang="ru-RU" dirty="0"/>
          </a:p>
        </p:txBody>
      </p:sp>
      <p:sp>
        <p:nvSpPr>
          <p:cNvPr id="37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85138" y="4036800"/>
            <a:ext cx="3470490" cy="786451"/>
          </a:xfrm>
        </p:spPr>
        <p:txBody>
          <a:bodyPr/>
          <a:lstStyle/>
          <a:p>
            <a:pPr algn="ctr"/>
            <a:r>
              <a:rPr lang="ru-RU" sz="2400" dirty="0" smtClean="0"/>
              <a:t>Помощник директора</a:t>
            </a:r>
            <a:endParaRPr lang="ru-RU" sz="2400" dirty="0"/>
          </a:p>
        </p:txBody>
      </p:sp>
      <p:sp>
        <p:nvSpPr>
          <p:cNvPr id="38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280671" y="4015031"/>
            <a:ext cx="3470490" cy="786451"/>
          </a:xfrm>
        </p:spPr>
        <p:txBody>
          <a:bodyPr/>
          <a:lstStyle/>
          <a:p>
            <a:pPr algn="ctr"/>
            <a:r>
              <a:rPr lang="ru-RU" sz="2400" dirty="0" smtClean="0"/>
              <a:t>Проектный менеджер/Тренер</a:t>
            </a:r>
            <a:endParaRPr lang="ru-RU" sz="2400" dirty="0"/>
          </a:p>
        </p:txBody>
      </p:sp>
      <p:sp>
        <p:nvSpPr>
          <p:cNvPr id="39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189849" y="4027947"/>
            <a:ext cx="3470490" cy="786451"/>
          </a:xfrm>
        </p:spPr>
        <p:txBody>
          <a:bodyPr/>
          <a:lstStyle/>
          <a:p>
            <a:pPr algn="ctr"/>
            <a:r>
              <a:rPr lang="ru-RU" sz="2400" dirty="0" smtClean="0"/>
              <a:t>Проектный менеджер/Тренер</a:t>
            </a:r>
            <a:endParaRPr lang="ru-RU" sz="2400" dirty="0"/>
          </a:p>
        </p:txBody>
      </p:sp>
      <p:sp>
        <p:nvSpPr>
          <p:cNvPr id="40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670028" y="4805340"/>
            <a:ext cx="2944678" cy="867040"/>
          </a:xfrm>
        </p:spPr>
        <p:txBody>
          <a:bodyPr/>
          <a:lstStyle/>
          <a:p>
            <a:pPr algn="ctr"/>
            <a:r>
              <a:rPr lang="ru-RU" dirty="0" smtClean="0"/>
              <a:t>Технические решения</a:t>
            </a:r>
            <a:endParaRPr lang="ru-RU" dirty="0"/>
          </a:p>
          <a:p>
            <a:pPr algn="ctr"/>
            <a:r>
              <a:rPr lang="ru-RU" dirty="0" smtClean="0"/>
              <a:t>Обучение</a:t>
            </a:r>
          </a:p>
        </p:txBody>
      </p:sp>
      <p:sp>
        <p:nvSpPr>
          <p:cNvPr id="41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452755" y="4828812"/>
            <a:ext cx="2944678" cy="456110"/>
          </a:xfrm>
        </p:spPr>
        <p:txBody>
          <a:bodyPr/>
          <a:lstStyle/>
          <a:p>
            <a:pPr algn="ctr"/>
            <a:r>
              <a:rPr lang="ru-RU" dirty="0" smtClean="0"/>
              <a:t>Обучение</a:t>
            </a:r>
          </a:p>
        </p:txBody>
      </p:sp>
      <p:sp>
        <p:nvSpPr>
          <p:cNvPr id="42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9207" y="4093505"/>
            <a:ext cx="2105366" cy="474795"/>
          </a:xfrm>
        </p:spPr>
        <p:txBody>
          <a:bodyPr/>
          <a:lstStyle/>
          <a:p>
            <a:pPr algn="ctr"/>
            <a:r>
              <a:rPr lang="ru-RU" sz="2400" dirty="0" smtClean="0"/>
              <a:t>Тренер</a:t>
            </a:r>
            <a:endParaRPr lang="ru-RU" sz="2400" dirty="0"/>
          </a:p>
        </p:txBody>
      </p:sp>
      <p:sp>
        <p:nvSpPr>
          <p:cNvPr id="43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19799" y="8753959"/>
            <a:ext cx="3712080" cy="456110"/>
          </a:xfrm>
        </p:spPr>
        <p:txBody>
          <a:bodyPr/>
          <a:lstStyle/>
          <a:p>
            <a:pPr algn="ctr"/>
            <a:r>
              <a:rPr lang="ru-RU" dirty="0" smtClean="0"/>
              <a:t>Методическое сопровождение</a:t>
            </a:r>
          </a:p>
          <a:p>
            <a:pPr algn="ctr"/>
            <a:r>
              <a:rPr lang="ru-RU" dirty="0" smtClean="0"/>
              <a:t>Обучение</a:t>
            </a:r>
            <a:endParaRPr lang="ru-RU" dirty="0" smtClean="0"/>
          </a:p>
        </p:txBody>
      </p:sp>
      <p:sp>
        <p:nvSpPr>
          <p:cNvPr id="4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64154" y="8279164"/>
            <a:ext cx="2105366" cy="474795"/>
          </a:xfrm>
        </p:spPr>
        <p:txBody>
          <a:bodyPr/>
          <a:lstStyle/>
          <a:p>
            <a:pPr algn="ctr"/>
            <a:r>
              <a:rPr lang="ru-RU" sz="2400" dirty="0" smtClean="0"/>
              <a:t>Тренер</a:t>
            </a:r>
            <a:endParaRPr lang="ru-RU" sz="2400" dirty="0"/>
          </a:p>
        </p:txBody>
      </p:sp>
      <p:sp>
        <p:nvSpPr>
          <p:cNvPr id="45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29040" y="8292080"/>
            <a:ext cx="2105366" cy="474795"/>
          </a:xfrm>
        </p:spPr>
        <p:txBody>
          <a:bodyPr/>
          <a:lstStyle/>
          <a:p>
            <a:pPr algn="ctr"/>
            <a:r>
              <a:rPr lang="ru-RU" sz="2400" dirty="0" smtClean="0"/>
              <a:t>Тренер</a:t>
            </a:r>
            <a:endParaRPr lang="ru-RU" sz="2400" dirty="0"/>
          </a:p>
        </p:txBody>
      </p:sp>
      <p:sp>
        <p:nvSpPr>
          <p:cNvPr id="46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882499" y="8289497"/>
            <a:ext cx="2105366" cy="474795"/>
          </a:xfrm>
        </p:spPr>
        <p:txBody>
          <a:bodyPr/>
          <a:lstStyle/>
          <a:p>
            <a:pPr algn="ctr"/>
            <a:r>
              <a:rPr lang="ru-RU" sz="2400" dirty="0" smtClean="0"/>
              <a:t>Тренер</a:t>
            </a:r>
            <a:endParaRPr lang="ru-RU" sz="2400" dirty="0"/>
          </a:p>
        </p:txBody>
      </p:sp>
      <p:sp>
        <p:nvSpPr>
          <p:cNvPr id="47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62843" y="8739327"/>
            <a:ext cx="2944678" cy="867040"/>
          </a:xfrm>
        </p:spPr>
        <p:txBody>
          <a:bodyPr/>
          <a:lstStyle/>
          <a:p>
            <a:pPr algn="ctr"/>
            <a:r>
              <a:rPr lang="ru-RU" dirty="0" smtClean="0"/>
              <a:t>Технические решения</a:t>
            </a:r>
            <a:endParaRPr lang="ru-RU" dirty="0"/>
          </a:p>
          <a:p>
            <a:pPr algn="ctr"/>
            <a:r>
              <a:rPr lang="ru-RU" dirty="0" smtClean="0"/>
              <a:t>Обучение</a:t>
            </a:r>
          </a:p>
        </p:txBody>
      </p:sp>
      <p:sp>
        <p:nvSpPr>
          <p:cNvPr id="48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37656" y="8764292"/>
            <a:ext cx="2944678" cy="867040"/>
          </a:xfrm>
        </p:spPr>
        <p:txBody>
          <a:bodyPr/>
          <a:lstStyle/>
          <a:p>
            <a:pPr algn="ctr"/>
            <a:r>
              <a:rPr lang="ru-RU" dirty="0" smtClean="0"/>
              <a:t>Финансы</a:t>
            </a:r>
          </a:p>
          <a:p>
            <a:pPr algn="ctr"/>
            <a:r>
              <a:rPr lang="ru-RU" dirty="0" smtClean="0"/>
              <a:t>Коммуникация </a:t>
            </a:r>
            <a:endParaRPr lang="ru-RU" dirty="0"/>
          </a:p>
        </p:txBody>
      </p:sp>
      <p:sp>
        <p:nvSpPr>
          <p:cNvPr id="49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9384" y="8736744"/>
            <a:ext cx="2944678" cy="867040"/>
          </a:xfrm>
        </p:spPr>
        <p:txBody>
          <a:bodyPr/>
          <a:lstStyle/>
          <a:p>
            <a:pPr algn="ctr"/>
            <a:r>
              <a:rPr lang="ru-RU" dirty="0" smtClean="0"/>
              <a:t>Маркетинг</a:t>
            </a:r>
            <a:endParaRPr lang="ru-RU" dirty="0"/>
          </a:p>
          <a:p>
            <a:pPr algn="ctr"/>
            <a:r>
              <a:rPr lang="ru-RU" dirty="0" smtClean="0"/>
              <a:t>Обучение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dcmitype/"/>
    <ds:schemaRef ds:uri="http://www.w3.org/XML/1998/namespace"/>
    <ds:schemaRef ds:uri="dae585fd-f7dc-4d5a-b1b8-e5742ef77c8f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4517</TotalTime>
  <Words>651</Words>
  <Application>Microsoft Office PowerPoint</Application>
  <PresentationFormat>Произвольный</PresentationFormat>
  <Paragraphs>150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ОБЛОЖКИ</vt:lpstr>
      <vt:lpstr>РАЗДЕЛИТЕЛИ</vt:lpstr>
      <vt:lpstr>Цифровая фабрика процессов</vt:lpstr>
      <vt:lpstr>Клиент</vt:lpstr>
      <vt:lpstr>Актуальность</vt:lpstr>
      <vt:lpstr>Технологические направления</vt:lpstr>
      <vt:lpstr>Бизнес-модель</vt:lpstr>
      <vt:lpstr>Текущие результаты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Никулина Наталья Викторовна</cp:lastModifiedBy>
  <cp:revision>259</cp:revision>
  <dcterms:created xsi:type="dcterms:W3CDTF">2021-03-01T12:07:13Z</dcterms:created>
  <dcterms:modified xsi:type="dcterms:W3CDTF">2022-12-01T06:33:02Z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