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Helvetica Neue" charset="0"/>
      <p:regular r:id="rId26"/>
      <p:bold r:id="rId27"/>
      <p:italic r:id="rId28"/>
      <p:boldItalic r:id="rId29"/>
    </p:embeddedFont>
    <p:embeddedFont>
      <p:font typeface="PT Sans" charset="-52"/>
      <p:regular r:id="rId30"/>
      <p:bold r:id="rId31"/>
      <p:italic r:id="rId32"/>
      <p:boldItalic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A96A988-44A0-4F8C-B2AB-8DFC73C87EFD}">
  <a:tblStyle styleId="{9A96A988-44A0-4F8C-B2AB-8DFC73C87E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E1AB10D-757A-4A0A-84C5-497A2BD725B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676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1a4ed44c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g241a4ed44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8ca77acc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18ca77acc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ca77accf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8ca77accf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2b5815061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2b5815061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2b5815061_5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2b5815061_5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48297e6a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848297e6a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2b581506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2b581506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92b581506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92b581506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8ca77accf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8ca77accf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d14bb5f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29d14bb5f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595959"/>
                </a:solidFill>
              </a:rPr>
              <a:t>Кого опрашивали? какие вопросы задавали?</a:t>
            </a:r>
            <a:endParaRPr sz="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800">
                <a:solidFill>
                  <a:srgbClr val="595959"/>
                </a:solidFill>
              </a:rPr>
              <a:t>какие результаты?</a:t>
            </a:r>
            <a:endParaRPr sz="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800">
                <a:solidFill>
                  <a:srgbClr val="666666"/>
                </a:solidFill>
              </a:rPr>
              <a:t>Что вы узнали о потребностях клиента и как это подтверждает потребность в вашем продукте и его конкурентные преимущества. Находки, открытия, обнаруженные во время общения с пользователями.</a:t>
            </a:r>
            <a:endParaRPr sz="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800" i="1">
                <a:solidFill>
                  <a:srgbClr val="666666"/>
                </a:solidFill>
              </a:rPr>
              <a:t>Пример: </a:t>
            </a:r>
            <a:r>
              <a:rPr lang="ru" sz="800">
                <a:solidFill>
                  <a:srgbClr val="666666"/>
                </a:solidFill>
              </a:rPr>
              <a:t>цитаты из интервью, подтверждающие проблему или события на пользовательском тестировании </a:t>
            </a:r>
            <a:endParaRPr sz="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9d14bb5f02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9d14bb5f02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9d14bb5f02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9d14bb5f02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d14bb5f02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9d14bb5f02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8ca77accf3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8ca77accf3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8ca77accf3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8ca77accf3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e06029e9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g29e06029e9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d14bb5f02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g29d14bb5f02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8ca77accf3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18ca77acc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2410fdf0a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92410fdf0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1" name="Google Shape;101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iturient.ru/" TargetMode="External"/><Relationship Id="rId7" Type="http://schemas.openxmlformats.org/officeDocument/2006/relationships/hyperlink" Target="https://javarush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uzopedia.ru/" TargetMode="External"/><Relationship Id="rId5" Type="http://schemas.openxmlformats.org/officeDocument/2006/relationships/hyperlink" Target="https://www.ucheba.ru/" TargetMode="External"/><Relationship Id="rId4" Type="http://schemas.openxmlformats.org/officeDocument/2006/relationships/hyperlink" Target="https://postupi.online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ostupi.online/" TargetMode="External"/><Relationship Id="rId3" Type="http://schemas.openxmlformats.org/officeDocument/2006/relationships/hyperlink" Target="https://www.abiturient.ru/" TargetMode="External"/><Relationship Id="rId7" Type="http://schemas.openxmlformats.org/officeDocument/2006/relationships/hyperlink" Target="https://www.ucheba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uzopedia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javarush.com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7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08" name="Google Shape;108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" name="Google Shape;111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13" name="Google Shape;11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7"/>
          <p:cNvSpPr txBox="1"/>
          <p:nvPr/>
        </p:nvSpPr>
        <p:spPr>
          <a:xfrm>
            <a:off x="1198922" y="1477266"/>
            <a:ext cx="7024200" cy="13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Онлайн школа для абитуриентов</a:t>
            </a:r>
            <a:b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sz="1700" b="1">
              <a:solidFill>
                <a:srgbClr val="2F549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 SCHOOLOUT</a:t>
            </a:r>
            <a:endParaRPr sz="1100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Название команды: «</a:t>
            </a:r>
            <a:r>
              <a:rPr lang="ru" sz="21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BizInfo Builders</a:t>
            </a:r>
            <a:r>
              <a:rPr lang="ru" sz="2100" b="1" i="0" u="none" strike="noStrike" cap="none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/>
        </p:nvSpPr>
        <p:spPr>
          <a:xfrm>
            <a:off x="374275" y="2091400"/>
            <a:ext cx="4638000" cy="18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 настоящее время много абитуриентов задумываются о ЕГЭ и ВУЗах, но не знают как сделать выбор. Не знают о том каким будет образовательный процесс, какие дисциплины на каждом направлении. Существующие аналоги не позволяют в полной мере ознакомиться с нужной информацией, поэтому мы создаем нашу платформу.</a:t>
            </a:r>
            <a:endParaRPr sz="13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5378600" y="2091400"/>
            <a:ext cx="3527100" cy="21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Мы позволяем пользователям пройти на нашей веб-платформе демо курсы, которые будут состоять из интерактивных квестов (заданий). Что позволит абитуриенту в интересной-развлекательной форме узнать ключевые особенности того или иного направления обучения в ТГТУ, помочь заранее подготовиться к студенческой жизни. </a:t>
            </a:r>
            <a:endParaRPr sz="13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374275" y="1225500"/>
            <a:ext cx="49209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Целевой сегмент: </a:t>
            </a:r>
            <a:endParaRPr sz="10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7" name="Google Shape;127;p28"/>
          <p:cNvSpPr/>
          <p:nvPr/>
        </p:nvSpPr>
        <p:spPr>
          <a:xfrm>
            <a:off x="333400" y="4268800"/>
            <a:ext cx="5339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lvl="0" indent="0" algn="l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 </a:t>
            </a:r>
            <a:r>
              <a:rPr lang="ru" sz="11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Edunet</a:t>
            </a:r>
            <a:endParaRPr sz="11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5400" marR="12700" lvl="0" indent="0" algn="l" rtl="0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</a:t>
            </a:r>
            <a:r>
              <a:rPr lang="ru" sz="11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Технологии хранения и анализа больших данных</a:t>
            </a:r>
            <a:endParaRPr sz="9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8" name="Google Shape;128;p28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374267" y="7269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«Онлайн школа для абитуриентов»</a:t>
            </a:r>
            <a:endParaRPr sz="17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0" name="Google Shape;130;p28"/>
          <p:cNvSpPr txBox="1"/>
          <p:nvPr/>
        </p:nvSpPr>
        <p:spPr>
          <a:xfrm>
            <a:off x="374275" y="1616800"/>
            <a:ext cx="87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Абитуриенты - школьники 9-11 класс, русские и иностранные студенты колледжей и первые курсы ВУЗов Тамбовской области</a:t>
            </a:r>
            <a:endParaRPr sz="1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311700" y="943975"/>
            <a:ext cx="8520600" cy="41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Портрет целевого клиента</a:t>
            </a:r>
            <a:endParaRPr sz="21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50">
              <a:solidFill>
                <a:schemeClr val="dk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Наш клиент - абитуриент, который определяется с выбором направления подготовки.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Абитуриент сталкивается с проблемой выбора университета и будущей профессии.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Из-за большого количества источников абитуриенту сложно найти интересующую его информацию, которая касается студенческой жизни, а также ознакомиться с программой обучения. Мы предоставляем возможность абитуриенту попробовать различные направления подготовки, чтобы он смог разобраться в том какое направление будет более подходящим для него.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Характеристика наших потребителей: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Регион - Тамбовская область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Уровень образования - Среднее неполное, среднее</a:t>
            </a:r>
            <a:endParaRPr sz="1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9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AS-IS</a:t>
            </a:r>
            <a:endParaRPr sz="2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Просмотр видеороликов на YouTube, серфинг сайтов вузов и других ресурсов, дни открытых дверей, офлайн мероприятия от ВУЗа</a:t>
            </a:r>
            <a:endParaRPr sz="21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2" name="Google Shape;142;p30"/>
          <p:cNvSpPr txBox="1">
            <a:spLocks noGrp="1"/>
          </p:cNvSpPr>
          <p:nvPr>
            <p:ph type="body" idx="2"/>
          </p:nvPr>
        </p:nvSpPr>
        <p:spPr>
          <a:xfrm>
            <a:off x="4627250" y="1152475"/>
            <a:ext cx="420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TO BE</a:t>
            </a:r>
            <a:endParaRPr sz="2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Информация приобретает интерактивно-развлекательный характер и размещена онлайн на одной площадке</a:t>
            </a:r>
            <a:endParaRPr sz="2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Описание продукта</a:t>
            </a:r>
            <a:endParaRPr sz="1100" b="1"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363" y="665500"/>
            <a:ext cx="2290147" cy="381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6885" y="665500"/>
            <a:ext cx="2291039" cy="381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2575" y="1295349"/>
            <a:ext cx="2671425" cy="267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body" idx="1"/>
          </p:nvPr>
        </p:nvSpPr>
        <p:spPr>
          <a:xfrm>
            <a:off x="362550" y="1121250"/>
            <a:ext cx="8520600" cy="3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7996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Основные технические параметры продукта</a:t>
            </a:r>
            <a:endParaRPr sz="9487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6510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Платформа SchoolOut представляет собой веб-приложение, написанное на ЯП Python и веб-фреймворке Django.</a:t>
            </a:r>
            <a:endParaRPr sz="6510">
              <a:solidFill>
                <a:schemeClr val="dk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6510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Платформа имеет архитектуру “клиент - сервер”. Под клиентом подразумевается пользователь с любым ПК или мобильным телефоном, с установленным на их устройства веб-браузером. Сервер - это выделенный виртуальный сервер (компьютер), на котором будет располагаться основной сайт.</a:t>
            </a:r>
            <a:endParaRPr sz="6510">
              <a:solidFill>
                <a:schemeClr val="dk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6510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Преимущество данного решения - кроссплатформенность и доступ к ресурсу без необходимости его предварительной инсталляции на устройства </a:t>
            </a:r>
            <a:endParaRPr sz="6510">
              <a:solidFill>
                <a:schemeClr val="dk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385">
              <a:solidFill>
                <a:schemeClr val="dk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57" name="Google Shape;157;p32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Описание продукта</a:t>
            </a:r>
            <a:endParaRPr sz="1100" b="1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/>
          <p:nvPr/>
        </p:nvSpPr>
        <p:spPr>
          <a:xfrm>
            <a:off x="7025100" y="0"/>
            <a:ext cx="21189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Структурная схема</a:t>
            </a:r>
            <a:endParaRPr sz="1100" b="1"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63" name="Google Shape;163;p33"/>
          <p:cNvPicPr preferRelativeResize="0"/>
          <p:nvPr/>
        </p:nvPicPr>
        <p:blipFill rotWithShape="1">
          <a:blip r:embed="rId3">
            <a:alphaModFix/>
          </a:blip>
          <a:srcRect b="35662"/>
          <a:stretch/>
        </p:blipFill>
        <p:spPr>
          <a:xfrm>
            <a:off x="185825" y="-59025"/>
            <a:ext cx="8772326" cy="520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4"/>
          <p:cNvPicPr preferRelativeResize="0"/>
          <p:nvPr/>
        </p:nvPicPr>
        <p:blipFill rotWithShape="1">
          <a:blip r:embed="rId3">
            <a:alphaModFix/>
          </a:blip>
          <a:srcRect t="38518"/>
          <a:stretch/>
        </p:blipFill>
        <p:spPr>
          <a:xfrm>
            <a:off x="126200" y="0"/>
            <a:ext cx="9017800" cy="51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p35"/>
          <p:cNvGraphicFramePr/>
          <p:nvPr/>
        </p:nvGraphicFramePr>
        <p:xfrm>
          <a:off x="144875" y="686850"/>
          <a:ext cx="8854250" cy="4306268"/>
        </p:xfrm>
        <a:graphic>
          <a:graphicData uri="http://schemas.openxmlformats.org/drawingml/2006/table">
            <a:tbl>
              <a:tblPr>
                <a:noFill/>
                <a:tableStyleId>{9A96A988-44A0-4F8C-B2AB-8DFC73C87EFD}</a:tableStyleId>
              </a:tblPr>
              <a:tblGrid>
                <a:gridCol w="1770850"/>
                <a:gridCol w="1770850"/>
                <a:gridCol w="1770850"/>
                <a:gridCol w="1770850"/>
                <a:gridCol w="1770850"/>
              </a:tblGrid>
              <a:tr h="240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Название конкурентов/ аналогов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Описание аналога (характеристики)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3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sng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Abiturient.ru</a:t>
                      </a:r>
                      <a:r>
                        <a:rPr lang="ru" sz="9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9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Помогают подбирать подходящие вузы или колледжи.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 сайте есть вся нужная информация для абитуриента, дизайн выглядит молодежно, что привлекает молодых людей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Часть информации является не такой важной, из-за чего сайт слишком перенасыщен 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Общую информацию о направлениях в нашем вузе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sng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Поступи Онлайн</a:t>
                      </a:r>
                      <a:endParaRPr sz="9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 сайт присутствует детальный каталог образовательных программ (профилей, специализаций) вузов и ссузов.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 сайте есть множество сервисов для абитуриентов (тесты, сравнение ВУЗов, консультации), так же есть список олимпиад для школьников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Навигация по сайту сделана очень сложно, нет понимания как найти интересующую информацию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Материал по олимпиадам для составления кейсов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3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sng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Учёба.ру</a:t>
                      </a:r>
                      <a:r>
                        <a:rPr lang="ru" sz="9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9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Готовят к ЕГЭ и ОГЭ.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Платформа подбирает профессию,подходящие вузы или колледжи.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 сайте представлены ВУЗы, полезные советы для будущих студентов. Приятный визуал сайта, понятная и простая навигация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Сайт понятен, но информации слишком много. Из-за этого абитуриенту сложно разобраться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Функция подбора ВУЗа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sng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Вузопедия</a:t>
                      </a:r>
                      <a:r>
                        <a:rPr lang="ru" sz="9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9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 сайте собрана вся необходимая для абитуриента информация обо всех вузах, специальностях, профессиях России.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В одном месте собраны различные необходимые абитуриентам сервисы (курсы ЕГЭ, сравнение вузов, тесты профориентации)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Сайт выглядит перегруженным, из-за большого количества мелкого текста и большого количества информации, в которой сложно разобраться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Сервисы для абитуриентов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3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sng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JavaRush</a:t>
                      </a:r>
                      <a:r>
                        <a:rPr lang="ru" sz="9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9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Обучение Java с нуля с элементами игры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Сайт сделан в виде онлайн-игры (квеста), что является более интересным для пользователя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Нет информации о ВУЗах, специализация только на обучении Java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Структуру, концепт идеи заданий как интерактивные кейсы, прокачка аватара, систему достижений</a:t>
                      </a:r>
                      <a:endParaRPr sz="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4" name="Google Shape;174;p35"/>
          <p:cNvSpPr txBox="1">
            <a:spLocks noGrp="1"/>
          </p:cNvSpPr>
          <p:nvPr>
            <p:ph type="title"/>
          </p:nvPr>
        </p:nvSpPr>
        <p:spPr>
          <a:xfrm>
            <a:off x="2758235" y="6780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/>
          </p:nvPr>
        </p:nvSpPr>
        <p:spPr>
          <a:xfrm>
            <a:off x="2723235" y="11415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sp>
        <p:nvSpPr>
          <p:cNvPr id="180" name="Google Shape;180;p36"/>
          <p:cNvSpPr txBox="1"/>
          <p:nvPr/>
        </p:nvSpPr>
        <p:spPr>
          <a:xfrm>
            <a:off x="211288" y="2420700"/>
            <a:ext cx="10422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1"/>
                </a:solidFill>
                <a:uFill>
                  <a:noFill/>
                </a:uFill>
                <a:latin typeface="PT Sans"/>
                <a:ea typeface="PT Sans"/>
                <a:cs typeface="PT Sans"/>
                <a:sym typeface="PT Sa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Abiturient.ru</a:t>
            </a:r>
            <a:r>
              <a:rPr lang="ru" sz="12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800" b="1"/>
          </a:p>
        </p:txBody>
      </p:sp>
      <p:pic>
        <p:nvPicPr>
          <p:cNvPr id="181" name="Google Shape;18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00" y="114145"/>
            <a:ext cx="3464336" cy="2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7300" y="1897053"/>
            <a:ext cx="3688875" cy="219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3404" y="2846825"/>
            <a:ext cx="3188549" cy="219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6"/>
          <p:cNvSpPr txBox="1"/>
          <p:nvPr/>
        </p:nvSpPr>
        <p:spPr>
          <a:xfrm>
            <a:off x="4118700" y="1459175"/>
            <a:ext cx="906600" cy="2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uFill>
                  <a:noFill/>
                </a:uFill>
                <a:latin typeface="PT Sans"/>
                <a:ea typeface="PT Sans"/>
                <a:cs typeface="PT Sans"/>
                <a:sym typeface="PT Sans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Учёба.ру</a:t>
            </a:r>
            <a:r>
              <a:rPr lang="ru" sz="12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200" b="1"/>
          </a:p>
        </p:txBody>
      </p:sp>
      <p:sp>
        <p:nvSpPr>
          <p:cNvPr id="185" name="Google Shape;185;p36"/>
          <p:cNvSpPr txBox="1"/>
          <p:nvPr/>
        </p:nvSpPr>
        <p:spPr>
          <a:xfrm>
            <a:off x="7153300" y="2385900"/>
            <a:ext cx="1411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1"/>
                </a:solidFill>
                <a:uFill>
                  <a:noFill/>
                </a:uFill>
                <a:latin typeface="PT Sans"/>
                <a:ea typeface="PT Sans"/>
                <a:cs typeface="PT Sans"/>
                <a:sym typeface="PT Sans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Поступи Онлайн</a:t>
            </a:r>
            <a:endParaRPr sz="18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>
            <a:spLocks noGrp="1"/>
          </p:cNvSpPr>
          <p:nvPr>
            <p:ph type="title"/>
          </p:nvPr>
        </p:nvSpPr>
        <p:spPr>
          <a:xfrm>
            <a:off x="2723235" y="11415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1E4E79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sp>
        <p:nvSpPr>
          <p:cNvPr id="191" name="Google Shape;191;p37"/>
          <p:cNvSpPr txBox="1"/>
          <p:nvPr/>
        </p:nvSpPr>
        <p:spPr>
          <a:xfrm>
            <a:off x="1382400" y="3118175"/>
            <a:ext cx="10236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1"/>
                </a:solidFill>
                <a:uFill>
                  <a:noFill/>
                </a:uFill>
                <a:latin typeface="PT Sans"/>
                <a:ea typeface="PT Sans"/>
                <a:cs typeface="PT Sans"/>
                <a:sym typeface="PT Sa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Вузопедия</a:t>
            </a:r>
            <a:endParaRPr sz="12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192" name="Google Shape;19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275" y="686850"/>
            <a:ext cx="3619225" cy="23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8382" y="2355875"/>
            <a:ext cx="4885740" cy="232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7"/>
          <p:cNvSpPr txBox="1"/>
          <p:nvPr/>
        </p:nvSpPr>
        <p:spPr>
          <a:xfrm>
            <a:off x="5930400" y="1964900"/>
            <a:ext cx="11817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1"/>
                </a:solidFill>
                <a:uFill>
                  <a:noFill/>
                </a:uFill>
                <a:latin typeface="PT Sans"/>
                <a:ea typeface="PT Sans"/>
                <a:cs typeface="PT Sans"/>
                <a:sym typeface="PT Sans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JavaRush</a:t>
            </a:r>
            <a:r>
              <a:rPr lang="ru" sz="12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 </a:t>
            </a:r>
            <a:endParaRPr sz="18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8"/>
          <p:cNvSpPr txBox="1">
            <a:spLocks noGrp="1"/>
          </p:cNvSpPr>
          <p:nvPr>
            <p:ph type="body" idx="1"/>
          </p:nvPr>
        </p:nvSpPr>
        <p:spPr>
          <a:xfrm>
            <a:off x="362500" y="1408200"/>
            <a:ext cx="8654700" cy="28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18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Модель коммерциализации - </a:t>
            </a:r>
            <a:r>
              <a:rPr lang="ru" sz="2318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FREEMIUM / Бесплатная базовая версия + платные дополнения.</a:t>
            </a:r>
            <a:endParaRPr sz="2318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18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Доступ к основным кейсам будет бесплатным, а желающие пройти более интересные задания и получить углубленные знания приобретают платную подписку стоимостью 500 руб в месяц.</a:t>
            </a:r>
            <a:br>
              <a:rPr lang="ru" sz="2318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</a:br>
            <a:r>
              <a:rPr lang="ru" sz="2318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" sz="2318">
                <a:solidFill>
                  <a:schemeClr val="dk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</a:br>
            <a:endParaRPr/>
          </a:p>
        </p:txBody>
      </p:sp>
      <p:sp>
        <p:nvSpPr>
          <p:cNvPr id="200" name="Google Shape;200;p38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body" idx="1"/>
          </p:nvPr>
        </p:nvSpPr>
        <p:spPr>
          <a:xfrm>
            <a:off x="188100" y="834125"/>
            <a:ext cx="8520600" cy="3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Опрос проходил среди учеников 9-11 классов (10%-14 лет, 75%-15 лет, 10%-16 лет, 5%-17 лет). </a:t>
            </a:r>
            <a:endParaRPr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По полученным результатам мы выявили следующие проблемы: недостаток бюджетных мест, недостаточно информации о направлениях подготовки, сложность выбора направления.</a:t>
            </a:r>
            <a:endParaRPr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У большей части опрошенных на выбор университета влияет наличие определенного направления, возможность реализовать себя и наличие бюджетных мест. </a:t>
            </a:r>
            <a:b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Также 90% опрошенных знает о ТГТУ, но только 15% планирует в него поступать.</a:t>
            </a:r>
            <a:endParaRPr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i="1">
              <a:solidFill>
                <a:srgbClr val="666666"/>
              </a:solidFill>
            </a:endParaRPr>
          </a:p>
        </p:txBody>
      </p:sp>
      <p:sp>
        <p:nvSpPr>
          <p:cNvPr id="206" name="Google Shape;206;p39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9650" y="1452375"/>
            <a:ext cx="3834351" cy="18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0"/>
          <p:cNvSpPr txBox="1"/>
          <p:nvPr/>
        </p:nvSpPr>
        <p:spPr>
          <a:xfrm>
            <a:off x="161325" y="691700"/>
            <a:ext cx="49557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75% опрошенных готовы платить за образовательный контент более 500Р, так как они считают что это поможет им саморазвиваться и подготовиться к университету. Чтобы охватить основную часть людей планируемая стоимость подписки будет составлять 500 рублей.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Почему готовы/не готовы платить за образовательный контент: 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“Не знаю насколько контент будет полезен”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“Благодаря образовательному контенту наберусь опыта”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“Нет лишних денег”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“Не готов учиться платно”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“Готова платить небольшую сумму”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“Образовательный контент помогает с пониманием материала”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“Знания дающиеся в школе не всегда удовлетворяют интересы в той или иной сфере образования 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“С помощью платного образовательного контента можно получить более четкое представление о профессии, получить больше знаний”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T Sans"/>
                <a:ea typeface="PT Sans"/>
                <a:cs typeface="PT Sans"/>
                <a:sym typeface="PT Sans"/>
              </a:rPr>
              <a:t>“Я готов платить, потому что хочется знать больше информации про университет”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3" name="Google Shape;213;p40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4" name="Google Shape;214;p40"/>
          <p:cNvSpPr/>
          <p:nvPr/>
        </p:nvSpPr>
        <p:spPr>
          <a:xfrm>
            <a:off x="5392125" y="1721450"/>
            <a:ext cx="493500" cy="13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1"/>
          <p:cNvPicPr preferRelativeResize="0"/>
          <p:nvPr/>
        </p:nvPicPr>
        <p:blipFill rotWithShape="1">
          <a:blip r:embed="rId3">
            <a:alphaModFix/>
          </a:blip>
          <a:srcRect l="2300" t="5955" r="8173" b="5946"/>
          <a:stretch/>
        </p:blipFill>
        <p:spPr>
          <a:xfrm>
            <a:off x="4572000" y="867250"/>
            <a:ext cx="4445676" cy="180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1"/>
          <p:cNvPicPr preferRelativeResize="0"/>
          <p:nvPr/>
        </p:nvPicPr>
        <p:blipFill rotWithShape="1">
          <a:blip r:embed="rId4">
            <a:alphaModFix/>
          </a:blip>
          <a:srcRect l="1877" t="3110" r="3773"/>
          <a:stretch/>
        </p:blipFill>
        <p:spPr>
          <a:xfrm>
            <a:off x="4572000" y="3245525"/>
            <a:ext cx="4344699" cy="1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1"/>
          <p:cNvSpPr txBox="1"/>
          <p:nvPr/>
        </p:nvSpPr>
        <p:spPr>
          <a:xfrm>
            <a:off x="305575" y="1025300"/>
            <a:ext cx="3349800" cy="3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58% опрошенных планируют поступать в ВУЗ после 11 класса, а 28% после колледжа.</a:t>
            </a:r>
            <a:b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Но при этом 65% всех опрошенных не определились с выбором университета.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22" name="Google Shape;222;p41"/>
          <p:cNvSpPr/>
          <p:nvPr/>
        </p:nvSpPr>
        <p:spPr>
          <a:xfrm>
            <a:off x="4572000" y="1066650"/>
            <a:ext cx="493500" cy="13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1"/>
          <p:cNvSpPr/>
          <p:nvPr/>
        </p:nvSpPr>
        <p:spPr>
          <a:xfrm>
            <a:off x="4572000" y="3449175"/>
            <a:ext cx="493500" cy="13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41"/>
          <p:cNvSpPr/>
          <p:nvPr/>
        </p:nvSpPr>
        <p:spPr>
          <a:xfrm>
            <a:off x="8173775" y="3245525"/>
            <a:ext cx="843900" cy="203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41"/>
          <p:cNvSpPr/>
          <p:nvPr/>
        </p:nvSpPr>
        <p:spPr>
          <a:xfrm>
            <a:off x="8278725" y="821600"/>
            <a:ext cx="795600" cy="203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1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2"/>
          <p:cNvPicPr preferRelativeResize="0"/>
          <p:nvPr/>
        </p:nvPicPr>
        <p:blipFill rotWithShape="1">
          <a:blip r:embed="rId3">
            <a:alphaModFix/>
          </a:blip>
          <a:srcRect r="20248"/>
          <a:stretch/>
        </p:blipFill>
        <p:spPr>
          <a:xfrm>
            <a:off x="4856700" y="2973262"/>
            <a:ext cx="4122600" cy="203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2"/>
          <p:cNvPicPr preferRelativeResize="0"/>
          <p:nvPr/>
        </p:nvPicPr>
        <p:blipFill rotWithShape="1">
          <a:blip r:embed="rId4">
            <a:alphaModFix/>
          </a:blip>
          <a:srcRect r="28109"/>
          <a:stretch/>
        </p:blipFill>
        <p:spPr>
          <a:xfrm>
            <a:off x="4856700" y="632863"/>
            <a:ext cx="3886485" cy="228422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2"/>
          <p:cNvSpPr txBox="1"/>
          <p:nvPr/>
        </p:nvSpPr>
        <p:spPr>
          <a:xfrm>
            <a:off x="277100" y="1240100"/>
            <a:ext cx="3625200" cy="3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55% школьников интересуются студенческой жизнью, но при этом большая часть не посещает какие-либо офлайн мероприятия. Это указывает на то что большинство школьников ищут необходимую информацию в Интернете. 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4" name="Google Shape;234;p42"/>
          <p:cNvSpPr/>
          <p:nvPr/>
        </p:nvSpPr>
        <p:spPr>
          <a:xfrm>
            <a:off x="4982832" y="1119509"/>
            <a:ext cx="454800" cy="120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2"/>
          <p:cNvSpPr/>
          <p:nvPr/>
        </p:nvSpPr>
        <p:spPr>
          <a:xfrm>
            <a:off x="4982832" y="3275539"/>
            <a:ext cx="454800" cy="120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2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3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42" name="Google Shape;24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75" y="1085154"/>
            <a:ext cx="4772025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3"/>
          <p:cNvSpPr txBox="1"/>
          <p:nvPr/>
        </p:nvSpPr>
        <p:spPr>
          <a:xfrm>
            <a:off x="5588850" y="1257475"/>
            <a:ext cx="33270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SMM - своя группа ВК и информационный канал в телеграмме + реклама в группе ТГТУ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SEO - комплекс мер по увеличению индексации ресурса в поисковых систем Google и Яндекса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Персональные продажи - индивидуальные встречи с абитуриентами в школах и колледжах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>
            <a:spLocks noGrp="1"/>
          </p:cNvSpPr>
          <p:nvPr>
            <p:ph type="body" idx="1"/>
          </p:nvPr>
        </p:nvSpPr>
        <p:spPr>
          <a:xfrm>
            <a:off x="311700" y="1026000"/>
            <a:ext cx="85206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Выгода заказчика от решения (исследования)</a:t>
            </a:r>
            <a:endParaRPr sz="20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Абитуриенту достаточно 2-3 месяца, чтобы пройти нужные кейсы для возможности определиться с выбором специальности.</a:t>
            </a:r>
            <a:endParaRPr sz="2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Абитуриенту будет выгоднее пройти наши кейсы и определиться с профессией заранее, чем поступить в ВУЗ и уже после понять, что выбранная профессия его не удовлетворяет.</a:t>
            </a:r>
            <a:endParaRPr sz="20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49" name="Google Shape;249;p44"/>
          <p:cNvSpPr txBox="1"/>
          <p:nvPr/>
        </p:nvSpPr>
        <p:spPr>
          <a:xfrm>
            <a:off x="1730700" y="3797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Ценность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5"/>
          <p:cNvSpPr txBox="1">
            <a:spLocks noGrp="1"/>
          </p:cNvSpPr>
          <p:nvPr>
            <p:ph type="title"/>
          </p:nvPr>
        </p:nvSpPr>
        <p:spPr>
          <a:xfrm>
            <a:off x="4760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176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 и/или финансовая модель проекта</a:t>
            </a:r>
            <a:endParaRPr sz="176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55" name="Google Shape;255;p45"/>
          <p:cNvGraphicFramePr/>
          <p:nvPr/>
        </p:nvGraphicFramePr>
        <p:xfrm>
          <a:off x="69150" y="441650"/>
          <a:ext cx="9005700" cy="4578160"/>
        </p:xfrm>
        <a:graphic>
          <a:graphicData uri="http://schemas.openxmlformats.org/drawingml/2006/table">
            <a:tbl>
              <a:tblPr>
                <a:noFill/>
                <a:tableStyleId>{3E1AB10D-757A-4A0A-84C5-497A2BD725B4}</a:tableStyleId>
              </a:tblPr>
              <a:tblGrid>
                <a:gridCol w="363125"/>
                <a:gridCol w="1443425"/>
                <a:gridCol w="907825"/>
                <a:gridCol w="689925"/>
                <a:gridCol w="485775"/>
                <a:gridCol w="989525"/>
                <a:gridCol w="535625"/>
                <a:gridCol w="517450"/>
                <a:gridCol w="485775"/>
                <a:gridCol w="517450"/>
                <a:gridCol w="517450"/>
                <a:gridCol w="517450"/>
                <a:gridCol w="517450"/>
                <a:gridCol w="517450"/>
              </a:tblGrid>
              <a:tr h="201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№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Статья расходов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Сумма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1425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Разработка и запуск продукта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Хостинг и сервера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12 000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Разработка он-лайн сервиса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189 000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Домен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120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Тестировщик программист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20000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Бета версия тестовых курсов - 2 ед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80000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74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№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Статья расходов / доходов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 мес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6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7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8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9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10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11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12 мес.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43475">
                <a:tc gridSpan="14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ПОСТОЯННЫЕ РАСХОДЫ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Методическая разработка курсов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40000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40000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95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ЗП технического специалиста на обслуживание платформы и сайта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Реклама Яндекс.Директ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172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143475">
                <a:tc gridSpan="14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ПЕРЕМЕННЫЕ РАСХОДЫ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Налоги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924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Комиссия за Эквайринг (сервис Сбербанка)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362</a:t>
                      </a: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365200">
                <a:tc gridSpan="2"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ИТОГО РАСХОДЫ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342578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40000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45000</a:t>
                      </a:r>
                      <a:endParaRPr sz="1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6"/>
          <p:cNvSpPr txBox="1">
            <a:spLocks noGrp="1"/>
          </p:cNvSpPr>
          <p:nvPr>
            <p:ph type="body" idx="1"/>
          </p:nvPr>
        </p:nvSpPr>
        <p:spPr>
          <a:xfrm>
            <a:off x="311700" y="1067250"/>
            <a:ext cx="8520600" cy="38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Декабрь 2023 г. - тестовая версия с 1-2 методическим курсом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Январь - март 2024 г. - тестирование бета-версии продукта с пользователями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Апрель -май 2024 г. - наполнение платформой методической базой и курсами (минимум направление бизнес-информатика, 30-40 заданий; максимум все направления ИЭКЖ)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Апрель 2024 г. - заключение партнерского соглашения с ВУЗом (сертификаты с доп баллами)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Июнь - сентябрь 2024 г. - апробация активного продвижения и привлечения трафика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Октябрь - декабрь 2024 г. - тестирование платформы и корректировка курсов по отзывам пользователей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T Sans"/>
              <a:buAutoNum type="arabicPeriod"/>
            </a:pPr>
            <a:r>
              <a:rPr lang="ru" sz="1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Май - декабрь 2024 г - разработка конструктора/движка курсов</a:t>
            </a:r>
            <a:endParaRPr sz="1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61" name="Google Shape;261;p46"/>
          <p:cNvSpPr txBox="1"/>
          <p:nvPr/>
        </p:nvSpPr>
        <p:spPr>
          <a:xfrm>
            <a:off x="818025" y="140400"/>
            <a:ext cx="82182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</a:t>
            </a: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а </a:t>
            </a: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sz="2400" b="1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0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7"/>
          <p:cNvSpPr txBox="1">
            <a:spLocks noGrp="1"/>
          </p:cNvSpPr>
          <p:nvPr>
            <p:ph type="title"/>
          </p:nvPr>
        </p:nvSpPr>
        <p:spPr>
          <a:xfrm>
            <a:off x="495850" y="108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67" name="Google Shape;26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72070"/>
            <a:ext cx="2617902" cy="196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9975" y="2672075"/>
            <a:ext cx="2617902" cy="1962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609600"/>
            <a:ext cx="2617902" cy="196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7"/>
          <p:cNvPicPr preferRelativeResize="0"/>
          <p:nvPr/>
        </p:nvPicPr>
        <p:blipFill rotWithShape="1">
          <a:blip r:embed="rId6">
            <a:alphaModFix/>
          </a:blip>
          <a:srcRect r="9958"/>
          <a:stretch/>
        </p:blipFill>
        <p:spPr>
          <a:xfrm>
            <a:off x="2866225" y="609600"/>
            <a:ext cx="2671649" cy="197472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7"/>
          <p:cNvSpPr txBox="1"/>
          <p:nvPr/>
        </p:nvSpPr>
        <p:spPr>
          <a:xfrm>
            <a:off x="5687550" y="1018800"/>
            <a:ext cx="3456600" cy="39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latin typeface="PT Sans"/>
                <a:ea typeface="PT Sans"/>
                <a:cs typeface="PT Sans"/>
                <a:sym typeface="PT Sans"/>
              </a:rPr>
              <a:t>Роман Шахов - менеджер проекта, программист</a:t>
            </a:r>
            <a:endParaRPr sz="15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latin typeface="PT Sans"/>
                <a:ea typeface="PT Sans"/>
                <a:cs typeface="PT Sans"/>
                <a:sym typeface="PT Sans"/>
              </a:rPr>
              <a:t>Александр Смольников - программист</a:t>
            </a:r>
            <a:br>
              <a:rPr lang="ru" sz="1500" b="1">
                <a:latin typeface="PT Sans"/>
                <a:ea typeface="PT Sans"/>
                <a:cs typeface="PT Sans"/>
                <a:sym typeface="PT Sans"/>
              </a:rPr>
            </a:br>
            <a:r>
              <a:rPr lang="ru" sz="1500" b="1"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" sz="1500" b="1">
                <a:latin typeface="PT Sans"/>
                <a:ea typeface="PT Sans"/>
                <a:cs typeface="PT Sans"/>
                <a:sym typeface="PT Sans"/>
              </a:rPr>
            </a:br>
            <a:r>
              <a:rPr lang="ru" sz="1500" b="1">
                <a:latin typeface="PT Sans"/>
                <a:ea typeface="PT Sans"/>
                <a:cs typeface="PT Sans"/>
                <a:sym typeface="PT Sans"/>
              </a:rPr>
              <a:t>Екатерина Мошева - </a:t>
            </a:r>
            <a:r>
              <a:rPr lang="ru" sz="1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копирайтер</a:t>
            </a:r>
            <a:endParaRPr sz="15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latin typeface="PT Sans"/>
                <a:ea typeface="PT Sans"/>
                <a:cs typeface="PT Sans"/>
                <a:sym typeface="PT Sans"/>
              </a:rPr>
              <a:t>Юлия Рыбкина - </a:t>
            </a:r>
            <a:r>
              <a:rPr lang="ru" sz="1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дизайнер</a:t>
            </a: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Тарасова Ирина - копирайтер</a:t>
            </a: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Пучнина Александра - дизайнер</a:t>
            </a: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Методисты - преподаватели кафедры “Коммерция и бизнес-информатика”</a:t>
            </a:r>
            <a:endParaRPr sz="1500" b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4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77" name="Google Shape;277;p4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8" name="Google Shape;278;p4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9" name="Google Shape;279;p4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0" name="Google Shape;280;p4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1" name="Google Shape;281;p4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82" name="Google Shape;28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8"/>
          <p:cNvSpPr txBox="1"/>
          <p:nvPr/>
        </p:nvSpPr>
        <p:spPr>
          <a:xfrm>
            <a:off x="1198922" y="1477266"/>
            <a:ext cx="7024200" cy="13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Онлайн школа для абитуриентов</a:t>
            </a:r>
            <a:b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sz="1700" b="1">
              <a:solidFill>
                <a:srgbClr val="2F549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 SCHOOLOUT</a:t>
            </a:r>
            <a:endParaRPr sz="1100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84" name="Google Shape;28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8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Название команды: «</a:t>
            </a:r>
            <a:r>
              <a:rPr lang="ru" sz="2100" b="1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BizInfo Builders</a:t>
            </a:r>
            <a:r>
              <a:rPr lang="ru" sz="2100" b="1" i="0" u="none" strike="noStrike" cap="none">
                <a:solidFill>
                  <a:srgbClr val="2F5496"/>
                </a:solidFill>
                <a:latin typeface="PT Sans"/>
                <a:ea typeface="PT Sans"/>
                <a:cs typeface="PT Sans"/>
                <a:sym typeface="PT Sans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87" name="Google Shape;287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1409</Words>
  <Application>Microsoft Office PowerPoint</Application>
  <PresentationFormat>Экран (16:9)</PresentationFormat>
  <Paragraphs>233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Helvetica Neue</vt:lpstr>
      <vt:lpstr>PT Sans</vt:lpstr>
      <vt:lpstr>Lato Black</vt:lpstr>
      <vt:lpstr>Calibri</vt:lpstr>
      <vt:lpstr>Courier New</vt:lpstr>
      <vt:lpstr>Franklin Gothic</vt:lpstr>
      <vt:lpstr>Simple Light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Конкуренты/аналоги </vt:lpstr>
      <vt:lpstr>Конкуренты/аналоги </vt:lpstr>
      <vt:lpstr>Конкуренты/аналоги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Смета (потребность в инвестициях) и/или финансовая модель проекта</vt:lpstr>
      <vt:lpstr>Слайд 20</vt:lpstr>
      <vt:lpstr>Команда проекта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Professional</dc:creator>
  <cp:lastModifiedBy>User Windows</cp:lastModifiedBy>
  <cp:revision>1</cp:revision>
  <dcterms:modified xsi:type="dcterms:W3CDTF">2023-12-02T19:24:49Z</dcterms:modified>
</cp:coreProperties>
</file>