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B2B22-81C0-4179-970B-C7971B864842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BCD79-10F2-4C26-8BC5-3BB58741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0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30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0614" y="360608"/>
            <a:ext cx="9457385" cy="370911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Прототип цифрового  продукта команды и18 </a:t>
            </a:r>
            <a:br>
              <a:rPr lang="ru-RU" dirty="0" smtClean="0"/>
            </a:br>
            <a:r>
              <a:rPr lang="ru-RU" dirty="0" smtClean="0"/>
              <a:t> «Экосистема подготовки лидеров образования»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266" y="524410"/>
            <a:ext cx="2114550" cy="1962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65" y="2834290"/>
            <a:ext cx="22479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0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950232"/>
            <a:ext cx="3183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ЭКОСИСТЕМА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/>
              <a:t>ОБРАЗОВАНИЯ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Формула экосистемы образования</a:t>
            </a:r>
            <a:endParaRPr lang="ru-RU" b="1" dirty="0"/>
          </a:p>
        </p:txBody>
      </p:sp>
      <p:sp>
        <p:nvSpPr>
          <p:cNvPr id="6" name="Равно 5"/>
          <p:cNvSpPr/>
          <p:nvPr/>
        </p:nvSpPr>
        <p:spPr>
          <a:xfrm>
            <a:off x="3381555" y="3303917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076" y="3154532"/>
            <a:ext cx="6730940" cy="29224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w="165100" prst="coolSlant"/>
          </a:sp3d>
        </p:spPr>
      </p:pic>
      <p:sp>
        <p:nvSpPr>
          <p:cNvPr id="8" name="TextBox 7"/>
          <p:cNvSpPr txBox="1"/>
          <p:nvPr/>
        </p:nvSpPr>
        <p:spPr>
          <a:xfrm>
            <a:off x="6107502" y="2700068"/>
            <a:ext cx="57357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Экосистема  + образование </a:t>
            </a:r>
            <a:r>
              <a:rPr lang="ru-RU" b="1" dirty="0" smtClean="0">
                <a:solidFill>
                  <a:srgbClr val="FFFF00"/>
                </a:solidFill>
              </a:rPr>
              <a:t>+ цифровая платформа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              и   единое пространство</a:t>
            </a:r>
            <a:endParaRPr lang="ru-RU" b="1" dirty="0">
              <a:solidFill>
                <a:srgbClr val="FFFF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5776546" y="3420208"/>
            <a:ext cx="5846885" cy="1758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4324" y="3511601"/>
            <a:ext cx="2479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Комплексность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(взаимосвязь)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3269" y="3511601"/>
            <a:ext cx="4044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Образования на базе цифровых </a:t>
            </a:r>
            <a:r>
              <a:rPr lang="ru-RU" b="1" dirty="0" err="1" smtClean="0">
                <a:solidFill>
                  <a:srgbClr val="FFFF00"/>
                </a:solidFill>
              </a:rPr>
              <a:t>инновационнных</a:t>
            </a:r>
            <a:r>
              <a:rPr lang="ru-RU" b="1" dirty="0" smtClean="0">
                <a:solidFill>
                  <a:srgbClr val="FFFF00"/>
                </a:solidFill>
              </a:rPr>
              <a:t> продуктов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0146" y="3580047"/>
            <a:ext cx="479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+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38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Grp="1" noChangeAspect="1"/>
          </p:cNvPicPr>
          <p:nvPr>
            <p:ph type="pic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5" b="26155"/>
          <a:stretch>
            <a:fillRect/>
          </a:stretch>
        </p:blipFill>
        <p:spPr>
          <a:xfrm>
            <a:off x="7940397" y="2099256"/>
            <a:ext cx="3740740" cy="23053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308551"/>
            <a:ext cx="10068988" cy="2089597"/>
          </a:xfrm>
        </p:spPr>
        <p:txBody>
          <a:bodyPr/>
          <a:lstStyle/>
          <a:p>
            <a:pPr algn="ctr"/>
            <a:r>
              <a:rPr lang="ru-RU" b="1" dirty="0" smtClean="0"/>
              <a:t>Проблемы в управлении? Трудности с  коллективом?        Тогда вам  -  к нам!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Работа с коллективом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/>
        <p:txBody>
          <a:bodyPr>
            <a:normAutofit fontScale="92500" lnSpcReduction="10000"/>
          </a:bodyPr>
          <a:lstStyle/>
          <a:p>
            <a:pPr lvl="0" algn="ctr">
              <a:lnSpc>
                <a:spcPct val="90000"/>
              </a:lnSpc>
            </a:pPr>
            <a:r>
              <a:rPr lang="ru-RU" sz="2000" cap="all" dirty="0">
                <a:solidFill>
                  <a:prstClr val="white"/>
                </a:solidFill>
              </a:rPr>
              <a:t>Межличностное общение и поиск компромиссов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Работа над собой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pPr lvl="0" algn="ctr">
              <a:lnSpc>
                <a:spcPct val="90000"/>
              </a:lnSpc>
            </a:pPr>
            <a:r>
              <a:rPr lang="ru-RU" sz="2000" cap="all" dirty="0" smtClean="0">
                <a:solidFill>
                  <a:prstClr val="white"/>
                </a:solidFill>
              </a:rPr>
              <a:t>Проработка лидерских </a:t>
            </a:r>
            <a:r>
              <a:rPr lang="ru-RU" sz="2000" cap="all" dirty="0">
                <a:solidFill>
                  <a:prstClr val="white"/>
                </a:solidFill>
              </a:rPr>
              <a:t>качеств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7852567" y="4520485"/>
            <a:ext cx="3357832" cy="4603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Работа над самообразованием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>
          <a:xfrm>
            <a:off x="8139448" y="4980854"/>
            <a:ext cx="2907962" cy="930549"/>
          </a:xfrm>
        </p:spPr>
        <p:txBody>
          <a:bodyPr>
            <a:normAutofit/>
          </a:bodyPr>
          <a:lstStyle/>
          <a:p>
            <a:pPr lvl="0" algn="ctr">
              <a:lnSpc>
                <a:spcPct val="90000"/>
              </a:lnSpc>
            </a:pPr>
            <a:r>
              <a:rPr lang="ru-RU" sz="2000" cap="all" dirty="0">
                <a:solidFill>
                  <a:prstClr val="white"/>
                </a:solidFill>
              </a:rPr>
              <a:t>Профессиональные компетенции управленца</a:t>
            </a:r>
          </a:p>
          <a:p>
            <a:endParaRPr lang="ru-RU" dirty="0"/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6" b="20186"/>
          <a:stretch>
            <a:fillRect/>
          </a:stretch>
        </p:blipFill>
        <p:spPr>
          <a:xfrm>
            <a:off x="599126" y="2163693"/>
            <a:ext cx="3737527" cy="2240902"/>
          </a:xfrm>
        </p:spPr>
      </p:pic>
      <p:pic>
        <p:nvPicPr>
          <p:cNvPr id="15" name="Рисунок 14"/>
          <p:cNvPicPr>
            <a:picLocks noGrp="1" noChangeAspect="1"/>
          </p:cNvPicPr>
          <p:nvPr>
            <p:ph type="pic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3" b="18273"/>
          <a:stretch>
            <a:fillRect/>
          </a:stretch>
        </p:blipFill>
        <p:spPr>
          <a:xfrm>
            <a:off x="4424483" y="2163692"/>
            <a:ext cx="3427959" cy="2240902"/>
          </a:xfrm>
        </p:spPr>
      </p:pic>
    </p:spTree>
    <p:extLst>
      <p:ext uri="{BB962C8B-B14F-4D97-AF65-F5344CB8AC3E}">
        <p14:creationId xmlns:p14="http://schemas.microsoft.com/office/powerpoint/2010/main" val="418818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агетная рамка 11"/>
          <p:cNvSpPr/>
          <p:nvPr/>
        </p:nvSpPr>
        <p:spPr>
          <a:xfrm>
            <a:off x="8203840" y="1068946"/>
            <a:ext cx="2756079" cy="132652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Образование.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8190963" y="4649273"/>
            <a:ext cx="2756078" cy="12621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Профессиональные компетенции управленца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Багетная рамка 13"/>
          <p:cNvSpPr/>
          <p:nvPr/>
        </p:nvSpPr>
        <p:spPr>
          <a:xfrm>
            <a:off x="8190962" y="2936382"/>
            <a:ext cx="2756079" cy="127500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Скорая психологическая помощь руководителю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4803820" y="1468191"/>
            <a:ext cx="2768958" cy="110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 каждой вкладке полезная информация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4803820" y="3068629"/>
            <a:ext cx="2794715" cy="11427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Мастер-классы. Советы. Литература.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803820" y="4704246"/>
            <a:ext cx="2884867" cy="1207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Консультации. Рекомендации. Документы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7632" y="-132247"/>
            <a:ext cx="11655380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Познакомимся? Я - Лика</a:t>
            </a:r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ru-RU" sz="4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(лидер команды)</a:t>
            </a:r>
            <a:endParaRPr lang="ru-RU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14" y="1030310"/>
            <a:ext cx="3514725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2" y="87871"/>
            <a:ext cx="21145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4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1"/>
          <p:cNvSpPr/>
          <p:nvPr/>
        </p:nvSpPr>
        <p:spPr>
          <a:xfrm>
            <a:off x="2936382" y="347729"/>
            <a:ext cx="7109138" cy="66970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Образование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Багетная рамка 2"/>
          <p:cNvSpPr/>
          <p:nvPr/>
        </p:nvSpPr>
        <p:spPr>
          <a:xfrm>
            <a:off x="3515933" y="3336015"/>
            <a:ext cx="2833352" cy="1158711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Законы. Нормативные акты по управлению образовательной организации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" name="Багетная рамка 3"/>
          <p:cNvSpPr/>
          <p:nvPr/>
        </p:nvSpPr>
        <p:spPr>
          <a:xfrm>
            <a:off x="5885645" y="4997389"/>
            <a:ext cx="2781836" cy="106894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Сообщества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5550795" y="1764598"/>
            <a:ext cx="2575774" cy="10687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Курсы повышения квалификации для руководителей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9285668" y="1880315"/>
            <a:ext cx="2575774" cy="110719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Литература об успешных лидерах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8693239" y="3336015"/>
            <a:ext cx="2704563" cy="115909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Институты и обучение.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3514725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Нашивка 8"/>
          <p:cNvSpPr/>
          <p:nvPr/>
        </p:nvSpPr>
        <p:spPr>
          <a:xfrm>
            <a:off x="3284113" y="1868212"/>
            <a:ext cx="843264" cy="8492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10367493" y="618186"/>
            <a:ext cx="824248" cy="96591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02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721" y="0"/>
            <a:ext cx="4587627" cy="6858000"/>
          </a:xfrm>
          <a:prstGeom prst="rect">
            <a:avLst/>
          </a:prstGeom>
        </p:spPr>
      </p:pic>
      <p:sp>
        <p:nvSpPr>
          <p:cNvPr id="3" name="Багетная рамка 2"/>
          <p:cNvSpPr/>
          <p:nvPr/>
        </p:nvSpPr>
        <p:spPr>
          <a:xfrm>
            <a:off x="2401910" y="218943"/>
            <a:ext cx="5872766" cy="85000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srgbClr val="FF0000"/>
                </a:solidFill>
              </a:rPr>
              <a:t>Скорая психологическая помощь руководителю</a:t>
            </a:r>
          </a:p>
          <a:p>
            <a:pPr algn="ctr"/>
            <a:endParaRPr lang="ru-RU" sz="2000" dirty="0"/>
          </a:p>
        </p:txBody>
      </p:sp>
      <p:sp>
        <p:nvSpPr>
          <p:cNvPr id="4" name="Багетная рамка 3"/>
          <p:cNvSpPr/>
          <p:nvPr/>
        </p:nvSpPr>
        <p:spPr>
          <a:xfrm>
            <a:off x="1017431" y="1970468"/>
            <a:ext cx="2524259" cy="92727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Лидер мастер-классы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4932608" y="1970469"/>
            <a:ext cx="2655965" cy="10174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Конфликт или компромисс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1017431" y="3850782"/>
            <a:ext cx="2768958" cy="92727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Психологические тесты для лидера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5177307" y="3760631"/>
            <a:ext cx="2655966" cy="100455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Консультации. Рекомендации.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1635617" y="965917"/>
            <a:ext cx="579549" cy="75985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090" y="87873"/>
            <a:ext cx="21145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8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62" y="929691"/>
            <a:ext cx="2896942" cy="5548381"/>
          </a:xfrm>
          <a:prstGeom prst="rect">
            <a:avLst/>
          </a:prstGeom>
        </p:spPr>
      </p:pic>
      <p:sp>
        <p:nvSpPr>
          <p:cNvPr id="3" name="Багетная рамка 2"/>
          <p:cNvSpPr/>
          <p:nvPr/>
        </p:nvSpPr>
        <p:spPr>
          <a:xfrm>
            <a:off x="4121239" y="721217"/>
            <a:ext cx="6555347" cy="81136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solidFill>
                  <a:srgbClr val="FF0000"/>
                </a:solidFill>
              </a:rPr>
              <a:t>Профессиональные компетенции управленца</a:t>
            </a:r>
          </a:p>
        </p:txBody>
      </p:sp>
      <p:sp>
        <p:nvSpPr>
          <p:cNvPr id="4" name="Багетная рамка 3"/>
          <p:cNvSpPr/>
          <p:nvPr/>
        </p:nvSpPr>
        <p:spPr>
          <a:xfrm>
            <a:off x="3258354" y="2029629"/>
            <a:ext cx="2833352" cy="10560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Финансовая деятельность. Бюджетная роспись.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7868991" y="2356833"/>
            <a:ext cx="2807595" cy="10560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Юридические консультации. Арбитражные суды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4121239" y="3582739"/>
            <a:ext cx="2833352" cy="10922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Хозяйственная деятельность. Торги и законы.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7398912" y="4675031"/>
            <a:ext cx="3000778" cy="104318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Кадровые вопросы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053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3074802" y="62578"/>
            <a:ext cx="430714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alibri Light" panose="020F0302020204030204" pitchFamily="34" charset="0"/>
                <a:ea typeface="Georgia"/>
                <a:cs typeface="Calibri Light" panose="020F0302020204030204" pitchFamily="34" charset="0"/>
                <a:sym typeface="Georgia"/>
              </a:rPr>
              <a:t>Команда разработчиков</a:t>
            </a:r>
            <a:endParaRPr sz="4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alibri Light" panose="020F0302020204030204" pitchFamily="34" charset="0"/>
              <a:ea typeface="Georgia"/>
              <a:cs typeface="Calibri Light" panose="020F0302020204030204" pitchFamily="34" charset="0"/>
              <a:sym typeface="Georgia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73763"/>
              </a:solidFill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3">
            <a:alphaModFix/>
          </a:blip>
          <a:srcRect l="24716" t="37263" r="15320" b="4311"/>
          <a:stretch/>
        </p:blipFill>
        <p:spPr>
          <a:xfrm>
            <a:off x="2443911" y="1734091"/>
            <a:ext cx="1688100" cy="16452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0" name="Google Shape;180;p23"/>
          <p:cNvPicPr preferRelativeResize="0"/>
          <p:nvPr/>
        </p:nvPicPr>
        <p:blipFill rotWithShape="1">
          <a:blip r:embed="rId4">
            <a:alphaModFix/>
          </a:blip>
          <a:srcRect l="5681" r="5681" b="30776"/>
          <a:stretch/>
        </p:blipFill>
        <p:spPr>
          <a:xfrm>
            <a:off x="6485290" y="5150005"/>
            <a:ext cx="1635900" cy="16404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 rotWithShape="1">
          <a:blip r:embed="rId5">
            <a:alphaModFix/>
          </a:blip>
          <a:srcRect l="1194" t="19474" r="39100" b="36695"/>
          <a:stretch/>
        </p:blipFill>
        <p:spPr>
          <a:xfrm>
            <a:off x="8781471" y="2548665"/>
            <a:ext cx="1688100" cy="16524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43715" y="163281"/>
            <a:ext cx="1552500" cy="1688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 rotWithShape="1">
          <a:blip r:embed="rId7">
            <a:alphaModFix/>
          </a:blip>
          <a:srcRect t="4924" b="12314"/>
          <a:stretch/>
        </p:blipFill>
        <p:spPr>
          <a:xfrm>
            <a:off x="370987" y="216383"/>
            <a:ext cx="1635900" cy="17439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0987" y="4017022"/>
            <a:ext cx="1688100" cy="1688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12849" y="5081595"/>
            <a:ext cx="1635900" cy="16359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/>
          <p:nvPr/>
        </p:nvSpPr>
        <p:spPr>
          <a:xfrm>
            <a:off x="3965242" y="3788964"/>
            <a:ext cx="4003907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ym typeface="Comic Sans MS"/>
              </a:rPr>
              <a:t>НАСТАВНИКИ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ym typeface="Times New Roman"/>
              </a:rPr>
              <a:t>Шестакова Татьяна Николаевна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ym typeface="Times New Roman"/>
              </a:rPr>
              <a:t>Шестакова Александра Геннадьевна</a:t>
            </a:r>
            <a:endParaRPr dirty="0">
              <a:sym typeface="Comic Sans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325C4C8-795E-450F-8CB7-A65A44FDE59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101" t="12741" r="10184" b="18854"/>
          <a:stretch/>
        </p:blipFill>
        <p:spPr>
          <a:xfrm>
            <a:off x="7352841" y="163281"/>
            <a:ext cx="1635900" cy="16881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-389275" y="1991228"/>
            <a:ext cx="272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1" dirty="0" smtClean="0">
                <a:solidFill>
                  <a:srgbClr val="FFFF0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  Дорофеева Олеся Евгеньевна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1093" y="3426150"/>
            <a:ext cx="282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i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Аверьянова </a:t>
            </a:r>
            <a:r>
              <a:rPr lang="ru-RU" sz="1800" b="1" i="1" dirty="0" smtClean="0">
                <a:solidFill>
                  <a:srgbClr val="FF000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Ксения </a:t>
            </a:r>
            <a:r>
              <a:rPr lang="ru-RU" sz="1800" b="1" i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Владимировна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773003"/>
            <a:ext cx="2335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i="1" dirty="0">
                <a:solidFill>
                  <a:schemeClr val="bg1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Котов Дмитрий Васильевич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0484" y="1942300"/>
            <a:ext cx="22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i="1">
                <a:solidFill>
                  <a:srgbClr val="274E13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Фомин Василий Алексеевич</a:t>
            </a:r>
            <a:r>
              <a:rPr lang="ru-RU" sz="1800" b="1" i="1"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 </a:t>
            </a:r>
            <a:endParaRPr lang="ru-RU" sz="1800" b="1" i="1" dirty="0">
              <a:latin typeface="Calibri Light" panose="020F0302020204030204" pitchFamily="34" charset="0"/>
              <a:ea typeface="Times New Roman"/>
              <a:cs typeface="Calibri Light" panose="020F0302020204030204" pitchFamily="34" charset="0"/>
              <a:sym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28830" y="1878419"/>
            <a:ext cx="2051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i="1" dirty="0">
                <a:solidFill>
                  <a:srgbClr val="7030A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Горюнова Жанна Валерьевна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2415" y="4112115"/>
            <a:ext cx="2232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800" b="1" i="1" dirty="0">
                <a:solidFill>
                  <a:srgbClr val="FFC000"/>
                </a:solidFill>
                <a:latin typeface="Calibri Light" panose="020F0302020204030204" pitchFamily="34" charset="0"/>
                <a:ea typeface="Times New Roman"/>
                <a:cs typeface="Calibri Light" panose="020F0302020204030204" pitchFamily="34" charset="0"/>
                <a:sym typeface="Times New Roman"/>
              </a:rPr>
              <a:t>Галушко Мария Александровна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1873" y="1632415"/>
            <a:ext cx="2115495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57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136</TotalTime>
  <Words>192</Words>
  <Application>Microsoft Office PowerPoint</Application>
  <PresentationFormat>Широкоэкранный</PresentationFormat>
  <Paragraphs>50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Georgia</vt:lpstr>
      <vt:lpstr>Times New Roman</vt:lpstr>
      <vt:lpstr>Trebuchet MS</vt:lpstr>
      <vt:lpstr>Tw Cen MT</vt:lpstr>
      <vt:lpstr>Контур</vt:lpstr>
      <vt:lpstr>Прототип цифрового  продукта команды и18   «Экосистема подготовки лидеров образования»</vt:lpstr>
      <vt:lpstr>Формула экосистемы образования</vt:lpstr>
      <vt:lpstr>Проблемы в управлении? Трудности с  коллективом?        Тогда вам  -  к нам!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Прототип  продукта  «Экосистема лидеров образования»</dc:title>
  <dc:creator>Пользователь</dc:creator>
  <cp:lastModifiedBy>Пользователь</cp:lastModifiedBy>
  <cp:revision>18</cp:revision>
  <dcterms:created xsi:type="dcterms:W3CDTF">2021-12-06T13:31:47Z</dcterms:created>
  <dcterms:modified xsi:type="dcterms:W3CDTF">2021-12-10T15:49:36Z</dcterms:modified>
</cp:coreProperties>
</file>