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282" r:id="rId4"/>
    <p:sldId id="283" r:id="rId5"/>
    <p:sldId id="284" r:id="rId6"/>
    <p:sldId id="285" r:id="rId7"/>
    <p:sldId id="286" r:id="rId8"/>
    <p:sldId id="290" r:id="rId9"/>
    <p:sldId id="287" r:id="rId10"/>
    <p:sldId id="288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8F00FF"/>
    <a:srgbClr val="FF2F2D"/>
    <a:srgbClr val="FBB3C1"/>
    <a:srgbClr val="FD493D"/>
    <a:srgbClr val="FCAF17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42" autoAdjust="0"/>
    <p:restoredTop sz="93981" autoAdjust="0"/>
  </p:normalViewPr>
  <p:slideViewPr>
    <p:cSldViewPr snapToGrid="0" snapToObjects="1" showGuides="1">
      <p:cViewPr>
        <p:scale>
          <a:sx n="66" d="100"/>
          <a:sy n="66" d="100"/>
        </p:scale>
        <p:origin x="1062" y="31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7B3531-70FA-4EAF-8FAF-5949B0567A5D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9B94A2-3ABD-4B73-914D-C953DD2BF53E}">
      <dgm:prSet phldrT="[Текст]" phldr="1"/>
      <dgm:spPr/>
      <dgm:t>
        <a:bodyPr/>
        <a:lstStyle/>
        <a:p>
          <a:endParaRPr lang="ru-RU"/>
        </a:p>
      </dgm:t>
    </dgm:pt>
    <dgm:pt modelId="{FF298F50-863B-410E-897D-A8130DCF63BB}" type="parTrans" cxnId="{D1CF6830-F199-4C75-AE39-DE6A2668A576}">
      <dgm:prSet/>
      <dgm:spPr/>
      <dgm:t>
        <a:bodyPr/>
        <a:lstStyle/>
        <a:p>
          <a:endParaRPr lang="ru-RU"/>
        </a:p>
      </dgm:t>
    </dgm:pt>
    <dgm:pt modelId="{2F90C6CE-F254-4DBE-9E53-D5A85D607F5A}" type="sibTrans" cxnId="{D1CF6830-F199-4C75-AE39-DE6A2668A576}">
      <dgm:prSet/>
      <dgm:spPr/>
      <dgm:t>
        <a:bodyPr/>
        <a:lstStyle/>
        <a:p>
          <a:endParaRPr lang="ru-RU"/>
        </a:p>
      </dgm:t>
    </dgm:pt>
    <dgm:pt modelId="{C2ED8795-87EB-4C23-A38B-02E4154EDE63}">
      <dgm:prSet phldrT="[Текст]" phldr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7931F66A-42F8-4DAE-84C4-A246E5BDDEEF}" type="parTrans" cxnId="{39DD911D-BB07-4D04-85A2-16C2BECF3573}">
      <dgm:prSet/>
      <dgm:spPr/>
      <dgm:t>
        <a:bodyPr/>
        <a:lstStyle/>
        <a:p>
          <a:endParaRPr lang="ru-RU"/>
        </a:p>
      </dgm:t>
    </dgm:pt>
    <dgm:pt modelId="{2CD6DEC2-F34D-44F8-8012-5A76C66403C9}" type="sibTrans" cxnId="{39DD911D-BB07-4D04-85A2-16C2BECF3573}">
      <dgm:prSet/>
      <dgm:spPr/>
      <dgm:t>
        <a:bodyPr/>
        <a:lstStyle/>
        <a:p>
          <a:endParaRPr lang="ru-RU"/>
        </a:p>
      </dgm:t>
    </dgm:pt>
    <dgm:pt modelId="{35DCA94B-9DF8-4FFA-8F5E-E6FA726A9F38}">
      <dgm:prSet phldrT="[Текст]" phldr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E0D870D0-0340-4F5F-A530-AA27E8B36BF5}" type="sibTrans" cxnId="{7868D5AC-F56B-4A2B-ABFC-E36AFAB2D566}">
      <dgm:prSet/>
      <dgm:spPr/>
      <dgm:t>
        <a:bodyPr/>
        <a:lstStyle/>
        <a:p>
          <a:endParaRPr lang="ru-RU"/>
        </a:p>
      </dgm:t>
    </dgm:pt>
    <dgm:pt modelId="{3A6486F3-86AA-4A1F-BC34-6C400CFCCAF5}" type="parTrans" cxnId="{7868D5AC-F56B-4A2B-ABFC-E36AFAB2D566}">
      <dgm:prSet/>
      <dgm:spPr/>
      <dgm:t>
        <a:bodyPr/>
        <a:lstStyle/>
        <a:p>
          <a:endParaRPr lang="ru-RU"/>
        </a:p>
      </dgm:t>
    </dgm:pt>
    <dgm:pt modelId="{6C0250BD-0B1D-4D0C-968D-BF12125064CC}" type="pres">
      <dgm:prSet presAssocID="{6B7B3531-70FA-4EAF-8FAF-5949B0567A5D}" presName="Name0" presStyleCnt="0">
        <dgm:presLayoutVars>
          <dgm:chMax val="7"/>
          <dgm:resizeHandles val="exact"/>
        </dgm:presLayoutVars>
      </dgm:prSet>
      <dgm:spPr/>
    </dgm:pt>
    <dgm:pt modelId="{C8717524-F3EE-4DAB-ADA8-8BF7B0A9B05E}" type="pres">
      <dgm:prSet presAssocID="{6B7B3531-70FA-4EAF-8FAF-5949B0567A5D}" presName="comp1" presStyleCnt="0"/>
      <dgm:spPr/>
    </dgm:pt>
    <dgm:pt modelId="{81A70CA8-2A57-477B-B28E-3ADB0EB7D1BD}" type="pres">
      <dgm:prSet presAssocID="{6B7B3531-70FA-4EAF-8FAF-5949B0567A5D}" presName="circle1" presStyleLbl="node1" presStyleIdx="0" presStyleCnt="3" custLinFactNeighborX="-34295" custLinFactNeighborY="-317"/>
      <dgm:spPr/>
      <dgm:t>
        <a:bodyPr/>
        <a:lstStyle/>
        <a:p>
          <a:endParaRPr lang="ru-RU"/>
        </a:p>
      </dgm:t>
    </dgm:pt>
    <dgm:pt modelId="{320E0C28-A2D7-4E6D-865B-4A60D5DD353A}" type="pres">
      <dgm:prSet presAssocID="{6B7B3531-70FA-4EAF-8FAF-5949B0567A5D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795D2D-8C1D-4105-BD0E-EE02EA0248FD}" type="pres">
      <dgm:prSet presAssocID="{6B7B3531-70FA-4EAF-8FAF-5949B0567A5D}" presName="comp2" presStyleCnt="0"/>
      <dgm:spPr/>
    </dgm:pt>
    <dgm:pt modelId="{77CFA17A-67FD-4C21-8C6A-E8AD83F12CF8}" type="pres">
      <dgm:prSet presAssocID="{6B7B3531-70FA-4EAF-8FAF-5949B0567A5D}" presName="circle2" presStyleLbl="node1" presStyleIdx="1" presStyleCnt="3"/>
      <dgm:spPr/>
      <dgm:t>
        <a:bodyPr/>
        <a:lstStyle/>
        <a:p>
          <a:endParaRPr lang="ru-RU"/>
        </a:p>
      </dgm:t>
    </dgm:pt>
    <dgm:pt modelId="{785978B9-8B41-4634-B482-123BF35014E7}" type="pres">
      <dgm:prSet presAssocID="{6B7B3531-70FA-4EAF-8FAF-5949B0567A5D}" presName="c2text" presStyleLbl="node1" presStyleIdx="1" presStyleCnt="3">
        <dgm:presLayoutVars>
          <dgm:bulletEnabled val="1"/>
        </dgm:presLayoutVars>
      </dgm:prSet>
      <dgm:spPr/>
    </dgm:pt>
    <dgm:pt modelId="{C803CEDD-7C12-420B-B309-B03C9001224F}" type="pres">
      <dgm:prSet presAssocID="{6B7B3531-70FA-4EAF-8FAF-5949B0567A5D}" presName="comp3" presStyleCnt="0"/>
      <dgm:spPr/>
    </dgm:pt>
    <dgm:pt modelId="{A1B6E97D-AEE7-45AE-80CD-F7D2F7526466}" type="pres">
      <dgm:prSet presAssocID="{6B7B3531-70FA-4EAF-8FAF-5949B0567A5D}" presName="circle3" presStyleLbl="node1" presStyleIdx="2" presStyleCnt="3"/>
      <dgm:spPr/>
    </dgm:pt>
    <dgm:pt modelId="{984AC207-3039-4C27-AFE6-3EAD2218219D}" type="pres">
      <dgm:prSet presAssocID="{6B7B3531-70FA-4EAF-8FAF-5949B0567A5D}" presName="c3text" presStyleLbl="node1" presStyleIdx="2" presStyleCnt="3">
        <dgm:presLayoutVars>
          <dgm:bulletEnabled val="1"/>
        </dgm:presLayoutVars>
      </dgm:prSet>
      <dgm:spPr/>
    </dgm:pt>
  </dgm:ptLst>
  <dgm:cxnLst>
    <dgm:cxn modelId="{D1CF6830-F199-4C75-AE39-DE6A2668A576}" srcId="{6B7B3531-70FA-4EAF-8FAF-5949B0567A5D}" destId="{0A9B94A2-3ABD-4B73-914D-C953DD2BF53E}" srcOrd="1" destOrd="0" parTransId="{FF298F50-863B-410E-897D-A8130DCF63BB}" sibTransId="{2F90C6CE-F254-4DBE-9E53-D5A85D607F5A}"/>
    <dgm:cxn modelId="{258E7F6B-82AD-46B1-BA25-A7FA3CDCED89}" type="presOf" srcId="{35DCA94B-9DF8-4FFA-8F5E-E6FA726A9F38}" destId="{81A70CA8-2A57-477B-B28E-3ADB0EB7D1BD}" srcOrd="0" destOrd="0" presId="urn:microsoft.com/office/officeart/2005/8/layout/venn2"/>
    <dgm:cxn modelId="{D266DF2B-26D5-40E0-8AD5-28FF10CA18C5}" type="presOf" srcId="{6B7B3531-70FA-4EAF-8FAF-5949B0567A5D}" destId="{6C0250BD-0B1D-4D0C-968D-BF12125064CC}" srcOrd="0" destOrd="0" presId="urn:microsoft.com/office/officeart/2005/8/layout/venn2"/>
    <dgm:cxn modelId="{B2C0AB00-C288-4EC1-8662-CE085F38A4D6}" type="presOf" srcId="{0A9B94A2-3ABD-4B73-914D-C953DD2BF53E}" destId="{785978B9-8B41-4634-B482-123BF35014E7}" srcOrd="1" destOrd="0" presId="urn:microsoft.com/office/officeart/2005/8/layout/venn2"/>
    <dgm:cxn modelId="{772F7492-5C3C-4E3D-AA5B-3CC67EE4445D}" type="presOf" srcId="{0A9B94A2-3ABD-4B73-914D-C953DD2BF53E}" destId="{77CFA17A-67FD-4C21-8C6A-E8AD83F12CF8}" srcOrd="0" destOrd="0" presId="urn:microsoft.com/office/officeart/2005/8/layout/venn2"/>
    <dgm:cxn modelId="{39DD911D-BB07-4D04-85A2-16C2BECF3573}" srcId="{6B7B3531-70FA-4EAF-8FAF-5949B0567A5D}" destId="{C2ED8795-87EB-4C23-A38B-02E4154EDE63}" srcOrd="2" destOrd="0" parTransId="{7931F66A-42F8-4DAE-84C4-A246E5BDDEEF}" sibTransId="{2CD6DEC2-F34D-44F8-8012-5A76C66403C9}"/>
    <dgm:cxn modelId="{EEB9FABC-D509-47D0-953B-B315746BD745}" type="presOf" srcId="{C2ED8795-87EB-4C23-A38B-02E4154EDE63}" destId="{A1B6E97D-AEE7-45AE-80CD-F7D2F7526466}" srcOrd="0" destOrd="0" presId="urn:microsoft.com/office/officeart/2005/8/layout/venn2"/>
    <dgm:cxn modelId="{A0EC2C86-189F-4A82-96FC-2148A080347B}" type="presOf" srcId="{C2ED8795-87EB-4C23-A38B-02E4154EDE63}" destId="{984AC207-3039-4C27-AFE6-3EAD2218219D}" srcOrd="1" destOrd="0" presId="urn:microsoft.com/office/officeart/2005/8/layout/venn2"/>
    <dgm:cxn modelId="{7868D5AC-F56B-4A2B-ABFC-E36AFAB2D566}" srcId="{6B7B3531-70FA-4EAF-8FAF-5949B0567A5D}" destId="{35DCA94B-9DF8-4FFA-8F5E-E6FA726A9F38}" srcOrd="0" destOrd="0" parTransId="{3A6486F3-86AA-4A1F-BC34-6C400CFCCAF5}" sibTransId="{E0D870D0-0340-4F5F-A530-AA27E8B36BF5}"/>
    <dgm:cxn modelId="{CA7DD8C9-091E-4DB5-A053-4CDA97F7C61F}" type="presOf" srcId="{35DCA94B-9DF8-4FFA-8F5E-E6FA726A9F38}" destId="{320E0C28-A2D7-4E6D-865B-4A60D5DD353A}" srcOrd="1" destOrd="0" presId="urn:microsoft.com/office/officeart/2005/8/layout/venn2"/>
    <dgm:cxn modelId="{ECF2195A-FDB9-4B6F-B9D5-D3C73D807B46}" type="presParOf" srcId="{6C0250BD-0B1D-4D0C-968D-BF12125064CC}" destId="{C8717524-F3EE-4DAB-ADA8-8BF7B0A9B05E}" srcOrd="0" destOrd="0" presId="urn:microsoft.com/office/officeart/2005/8/layout/venn2"/>
    <dgm:cxn modelId="{E1C875AE-9909-4309-B808-01D1643950F7}" type="presParOf" srcId="{C8717524-F3EE-4DAB-ADA8-8BF7B0A9B05E}" destId="{81A70CA8-2A57-477B-B28E-3ADB0EB7D1BD}" srcOrd="0" destOrd="0" presId="urn:microsoft.com/office/officeart/2005/8/layout/venn2"/>
    <dgm:cxn modelId="{905EB981-7053-4711-B25F-3105190494D1}" type="presParOf" srcId="{C8717524-F3EE-4DAB-ADA8-8BF7B0A9B05E}" destId="{320E0C28-A2D7-4E6D-865B-4A60D5DD353A}" srcOrd="1" destOrd="0" presId="urn:microsoft.com/office/officeart/2005/8/layout/venn2"/>
    <dgm:cxn modelId="{F27B721F-E5FC-4FBB-BD79-2A444A0E8F5B}" type="presParOf" srcId="{6C0250BD-0B1D-4D0C-968D-BF12125064CC}" destId="{16795D2D-8C1D-4105-BD0E-EE02EA0248FD}" srcOrd="1" destOrd="0" presId="urn:microsoft.com/office/officeart/2005/8/layout/venn2"/>
    <dgm:cxn modelId="{8280AE47-D2D8-49CB-946D-BF1D7DBF43DF}" type="presParOf" srcId="{16795D2D-8C1D-4105-BD0E-EE02EA0248FD}" destId="{77CFA17A-67FD-4C21-8C6A-E8AD83F12CF8}" srcOrd="0" destOrd="0" presId="urn:microsoft.com/office/officeart/2005/8/layout/venn2"/>
    <dgm:cxn modelId="{79B623C3-2FDF-4E99-8FFE-AC4FCC0E4CED}" type="presParOf" srcId="{16795D2D-8C1D-4105-BD0E-EE02EA0248FD}" destId="{785978B9-8B41-4634-B482-123BF35014E7}" srcOrd="1" destOrd="0" presId="urn:microsoft.com/office/officeart/2005/8/layout/venn2"/>
    <dgm:cxn modelId="{55936DF1-79B5-4A15-A84A-A5826589259C}" type="presParOf" srcId="{6C0250BD-0B1D-4D0C-968D-BF12125064CC}" destId="{C803CEDD-7C12-420B-B309-B03C9001224F}" srcOrd="2" destOrd="0" presId="urn:microsoft.com/office/officeart/2005/8/layout/venn2"/>
    <dgm:cxn modelId="{966806BA-68CF-4EA3-A73D-F77B9935CFB6}" type="presParOf" srcId="{C803CEDD-7C12-420B-B309-B03C9001224F}" destId="{A1B6E97D-AEE7-45AE-80CD-F7D2F7526466}" srcOrd="0" destOrd="0" presId="urn:microsoft.com/office/officeart/2005/8/layout/venn2"/>
    <dgm:cxn modelId="{952AFD31-7E1F-444F-9F52-C131E475BFF4}" type="presParOf" srcId="{C803CEDD-7C12-420B-B309-B03C9001224F}" destId="{984AC207-3039-4C27-AFE6-3EAD2218219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70CA8-2A57-477B-B28E-3ADB0EB7D1BD}">
      <dsp:nvSpPr>
        <dsp:cNvPr id="0" name=""/>
        <dsp:cNvSpPr/>
      </dsp:nvSpPr>
      <dsp:spPr>
        <a:xfrm>
          <a:off x="0" y="0"/>
          <a:ext cx="4262412" cy="4262412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1386349" y="213120"/>
        <a:ext cx="1489712" cy="639361"/>
      </dsp:txXfrm>
    </dsp:sp>
    <dsp:sp modelId="{77CFA17A-67FD-4C21-8C6A-E8AD83F12CF8}">
      <dsp:nvSpPr>
        <dsp:cNvPr id="0" name=""/>
        <dsp:cNvSpPr/>
      </dsp:nvSpPr>
      <dsp:spPr>
        <a:xfrm>
          <a:off x="652888" y="1065602"/>
          <a:ext cx="3196809" cy="31968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1506436" y="1265403"/>
        <a:ext cx="1489712" cy="599401"/>
      </dsp:txXfrm>
    </dsp:sp>
    <dsp:sp modelId="{A1B6E97D-AEE7-45AE-80CD-F7D2F7526466}">
      <dsp:nvSpPr>
        <dsp:cNvPr id="0" name=""/>
        <dsp:cNvSpPr/>
      </dsp:nvSpPr>
      <dsp:spPr>
        <a:xfrm>
          <a:off x="1185690" y="2131206"/>
          <a:ext cx="2131206" cy="2131206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1497797" y="2664007"/>
        <a:ext cx="1506990" cy="1065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sv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svg"/><Relationship Id="rId7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168244" y="1420702"/>
            <a:ext cx="547479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/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Технология применения металла с памятью формы в железнодорожной инфраструктуре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Докладчик: </a:t>
            </a:r>
            <a:endParaRPr lang="ru-RU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Повлюченко</a:t>
            </a: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Анастасия Юрьевна</a:t>
            </a:r>
            <a:endParaRPr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pic>
        <p:nvPicPr>
          <p:cNvPr id="11" name="Изображение 5" descr="6t4am1vzp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8414" y="1973610"/>
            <a:ext cx="5625487" cy="4602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8947" y="4819365"/>
            <a:ext cx="2019582" cy="20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356" y="2433629"/>
            <a:ext cx="6970385" cy="4078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279903" y="1085411"/>
            <a:ext cx="5483646" cy="408618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dirty="0"/>
              <a:t>Р</a:t>
            </a:r>
            <a:r>
              <a:rPr lang="ru-RU" dirty="0" smtClean="0"/>
              <a:t>авномерное </a:t>
            </a:r>
            <a:r>
              <a:rPr lang="ru-RU" dirty="0"/>
              <a:t>распределение воздуха по </a:t>
            </a:r>
            <a:r>
              <a:rPr lang="ru-RU" dirty="0" smtClean="0"/>
              <a:t>вагону;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922446" y="1085411"/>
            <a:ext cx="5483646" cy="408618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dirty="0"/>
              <a:t>К</a:t>
            </a:r>
            <a:r>
              <a:rPr lang="ru-RU" dirty="0" smtClean="0"/>
              <a:t>онтроль </a:t>
            </a:r>
            <a:r>
              <a:rPr lang="ru-RU" dirty="0"/>
              <a:t>холодного воздуха </a:t>
            </a:r>
            <a:r>
              <a:rPr lang="ru-RU" dirty="0" smtClean="0"/>
              <a:t>зимой;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79903" y="1647897"/>
            <a:ext cx="5483646" cy="408618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Умеренная подача воздуха в вагон;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922446" y="1650065"/>
            <a:ext cx="5483646" cy="71508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Механизация регулирующих заслонок в вентиляционном агрегате.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954" y="1537101"/>
            <a:ext cx="2971318" cy="23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люс 3"/>
          <p:cNvSpPr/>
          <p:nvPr/>
        </p:nvSpPr>
        <p:spPr>
          <a:xfrm>
            <a:off x="4990353" y="1988437"/>
            <a:ext cx="914400" cy="914400"/>
          </a:xfrm>
          <a:prstGeom prst="mathPlus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0455" y="1727479"/>
            <a:ext cx="3814565" cy="2129799"/>
          </a:xfrm>
          <a:prstGeom prst="rect">
            <a:avLst/>
          </a:prstGeom>
        </p:spPr>
      </p:pic>
      <p:sp>
        <p:nvSpPr>
          <p:cNvPr id="13" name="Правая фигурная скобка 12"/>
          <p:cNvSpPr/>
          <p:nvPr/>
        </p:nvSpPr>
        <p:spPr>
          <a:xfrm rot="5400000">
            <a:off x="5161222" y="401492"/>
            <a:ext cx="572663" cy="7634514"/>
          </a:xfrm>
          <a:prstGeom prst="rightBrac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4740" y="4597091"/>
            <a:ext cx="3012107" cy="2014855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389436" y="945770"/>
            <a:ext cx="11495070" cy="71508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Мы предлагаем термочувствительный механический привод из металла с памятью формы для воздушного клапана (заслонки с регулирующим устройством).</a:t>
            </a:r>
            <a:endParaRPr lang="ru-RU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011126" y="88282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46" y="1882388"/>
            <a:ext cx="2801660" cy="2459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 descr="https://sun9-31.userapi.com/impg/Vlk0ESjdBolFyLd5_hg1kR7Bxzft5QFPG3D4ZA/JyUBmgNg8h4.jpg?size=1109x742&amp;quality=96&amp;sign=18e12a1910655def24b80185689ff1d2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153" y="4703668"/>
            <a:ext cx="2893447" cy="193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76742" y="923193"/>
            <a:ext cx="10560953" cy="102155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Механический привод из металла с памятью формы, закаленная при заданной температуре, для воздушного клапана, применяемого в вентиляционной системе пассажирских вагонов.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2024" y="2134886"/>
            <a:ext cx="4476750" cy="3048000"/>
          </a:xfrm>
          <a:prstGeom prst="rect">
            <a:avLst/>
          </a:prstGeom>
        </p:spPr>
      </p:pic>
      <p:sp>
        <p:nvSpPr>
          <p:cNvPr id="12" name="Стрелка вправо 11"/>
          <p:cNvSpPr/>
          <p:nvPr/>
        </p:nvSpPr>
        <p:spPr>
          <a:xfrm>
            <a:off x="7107126" y="3658886"/>
            <a:ext cx="1412760" cy="343553"/>
          </a:xfrm>
          <a:prstGeom prst="rightArrow">
            <a:avLst/>
          </a:prstGeom>
          <a:solidFill>
            <a:srgbClr val="9F00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люс 12"/>
          <p:cNvSpPr/>
          <p:nvPr/>
        </p:nvSpPr>
        <p:spPr>
          <a:xfrm>
            <a:off x="4672364" y="4122721"/>
            <a:ext cx="857023" cy="580947"/>
          </a:xfrm>
          <a:prstGeom prst="mathPlus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Правая фигурная скобка 13"/>
          <p:cNvSpPr/>
          <p:nvPr/>
        </p:nvSpPr>
        <p:spPr>
          <a:xfrm>
            <a:off x="6677633" y="2284014"/>
            <a:ext cx="354628" cy="3093296"/>
          </a:xfrm>
          <a:prstGeom prst="rightBrac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3966" y="3178039"/>
            <a:ext cx="3254260" cy="102155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 smtClean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Увеличение срока службы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18759" y="4353462"/>
            <a:ext cx="3259467" cy="132801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Надежность и эффективность в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работе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"/>
          </p:nvPr>
        </p:nvSpPr>
        <p:spPr>
          <a:xfrm>
            <a:off x="218759" y="2665124"/>
            <a:ext cx="3285144" cy="56677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 результате: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31815" y="4213587"/>
            <a:ext cx="538711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Воздушный клапан для</a:t>
            </a:r>
            <a:r>
              <a:rPr lang="ru-RU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</a:t>
            </a:r>
            <a:r>
              <a:rPr lang="ru-RU" sz="24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агоно</a:t>
            </a:r>
            <a:r>
              <a:rPr lang="ru-RU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-строительного завода </a:t>
            </a:r>
            <a:r>
              <a:rPr lang="ru-RU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(завод «Уральские локомотивы» в Верхней </a:t>
            </a:r>
            <a:r>
              <a:rPr lang="ru-RU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Пышме)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564,06 </a:t>
            </a:r>
            <a:r>
              <a:rPr lang="ru-RU" sz="24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тыс.руб</a:t>
            </a:r>
            <a:r>
              <a:rPr lang="ru-RU" sz="24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ru-RU" sz="24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sz="2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2281523207"/>
              </p:ext>
            </p:extLst>
          </p:nvPr>
        </p:nvGraphicFramePr>
        <p:xfrm>
          <a:off x="612725" y="1552755"/>
          <a:ext cx="4502586" cy="4262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7" name="Текст 26"/>
          <p:cNvSpPr>
            <a:spLocks noGrp="1"/>
          </p:cNvSpPr>
          <p:nvPr>
            <p:ph type="body" sz="quarter" idx="1"/>
          </p:nvPr>
        </p:nvSpPr>
        <p:spPr>
          <a:xfrm>
            <a:off x="6693711" y="2463258"/>
            <a:ext cx="5298989" cy="101735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Воздушный клапан для транспортных предприятий</a:t>
            </a:r>
          </a:p>
          <a:p>
            <a:pPr algn="l"/>
            <a:r>
              <a:rPr lang="ru-RU" sz="2800" dirty="0" smtClean="0"/>
              <a:t>164,22 </a:t>
            </a:r>
            <a:r>
              <a:rPr lang="ru-RU" sz="2800" dirty="0" err="1" smtClean="0"/>
              <a:t>млн.руб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3143822" y="2432649"/>
            <a:ext cx="3259467" cy="17253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3464164" y="3839263"/>
            <a:ext cx="2939125" cy="1725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3502790" y="5313872"/>
            <a:ext cx="2932516" cy="34505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1" name="TextBox 40"/>
          <p:cNvSpPr txBox="1"/>
          <p:nvPr/>
        </p:nvSpPr>
        <p:spPr>
          <a:xfrm>
            <a:off x="6012548" y="1988821"/>
            <a:ext cx="98106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TAM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34288" y="3359472"/>
            <a:ext cx="73800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SAM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12548" y="4902422"/>
            <a:ext cx="116075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SOM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43980" y="344665"/>
            <a:ext cx="4465093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Воздушный клапан для</a:t>
            </a:r>
            <a:r>
              <a:rPr kumimoji="0" lang="ru-RU" sz="24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всех промышленных предприятий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 smtClean="0"/>
              <a:t>1,428 </a:t>
            </a:r>
            <a:r>
              <a:rPr lang="ru-RU" sz="2400" dirty="0" err="1" smtClean="0"/>
              <a:t>млр.руб</a:t>
            </a:r>
            <a:r>
              <a:rPr lang="ru-RU" sz="2400" dirty="0" smtClean="0"/>
              <a:t>.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Конкурентный анализ</a:t>
            </a:r>
            <a:endParaRPr sz="1600" cap="all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703871"/>
              </p:ext>
            </p:extLst>
          </p:nvPr>
        </p:nvGraphicFramePr>
        <p:xfrm>
          <a:off x="273377" y="1207140"/>
          <a:ext cx="11733897" cy="475932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9243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90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27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608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84289"/>
                <a:gridCol w="204256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2889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Конкуренты</a:t>
                      </a:r>
                      <a:endParaRPr lang="ru-RU" sz="14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437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Наименование 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«Термочувствительный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м</a:t>
                      </a: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еханический привод»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«Регулятор температуры в пассажирских вагонах»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2F2D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(прямой)</a:t>
                      </a:r>
                      <a:endParaRPr lang="ru-RU" sz="1400" b="1" dirty="0">
                        <a:solidFill>
                          <a:srgbClr val="FF2F2D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Кондиционер «Тепло и холод»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2F2D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(косвенный)</a:t>
                      </a:r>
                      <a:endParaRPr lang="ru-RU" sz="1400" b="1" dirty="0">
                        <a:solidFill>
                          <a:srgbClr val="FF2F2D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«Автоматические системы вытяжек»</a:t>
                      </a:r>
                      <a:endParaRPr lang="ru-RU" sz="14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«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Электрические системы вытяжки</a:t>
                      </a:r>
                      <a:r>
                        <a:rPr lang="ru-RU" sz="14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»</a:t>
                      </a:r>
                      <a:endParaRPr lang="ru-RU" sz="14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88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Охват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помещения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229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куб. м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229 куб.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м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26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куб.м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26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куб.м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26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куб.м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88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Стоимость (ср.)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7140 руб.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5700 руб.(один вагон)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28 600 руб.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171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061 руб.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77 100 руб.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288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Страна-производитель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3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grpSp>
        <p:nvGrpSpPr>
          <p:cNvPr id="17" name="object 5"/>
          <p:cNvGrpSpPr/>
          <p:nvPr/>
        </p:nvGrpSpPr>
        <p:grpSpPr>
          <a:xfrm>
            <a:off x="245046" y="826536"/>
            <a:ext cx="2405380" cy="4285615"/>
            <a:chOff x="252983" y="972311"/>
            <a:chExt cx="2405380" cy="4285615"/>
          </a:xfrm>
        </p:grpSpPr>
        <p:sp>
          <p:nvSpPr>
            <p:cNvPr id="47" name="object 6"/>
            <p:cNvSpPr/>
            <p:nvPr/>
          </p:nvSpPr>
          <p:spPr>
            <a:xfrm>
              <a:off x="252983" y="972311"/>
              <a:ext cx="2405380" cy="4285615"/>
            </a:xfrm>
            <a:custGeom>
              <a:avLst/>
              <a:gdLst/>
              <a:ahLst/>
              <a:cxnLst/>
              <a:rect l="l" t="t" r="r" b="b"/>
              <a:pathLst>
                <a:path w="2405380" h="4285615">
                  <a:moveTo>
                    <a:pt x="2004060" y="0"/>
                  </a:moveTo>
                  <a:lnTo>
                    <a:pt x="400811" y="0"/>
                  </a:lnTo>
                  <a:lnTo>
                    <a:pt x="354069" y="2696"/>
                  </a:lnTo>
                  <a:lnTo>
                    <a:pt x="308909" y="10585"/>
                  </a:lnTo>
                  <a:lnTo>
                    <a:pt x="265635" y="23366"/>
                  </a:lnTo>
                  <a:lnTo>
                    <a:pt x="224545" y="40739"/>
                  </a:lnTo>
                  <a:lnTo>
                    <a:pt x="185942" y="62401"/>
                  </a:lnTo>
                  <a:lnTo>
                    <a:pt x="150125" y="88054"/>
                  </a:lnTo>
                  <a:lnTo>
                    <a:pt x="117395" y="117395"/>
                  </a:lnTo>
                  <a:lnTo>
                    <a:pt x="88054" y="150125"/>
                  </a:lnTo>
                  <a:lnTo>
                    <a:pt x="62401" y="185942"/>
                  </a:lnTo>
                  <a:lnTo>
                    <a:pt x="40739" y="224545"/>
                  </a:lnTo>
                  <a:lnTo>
                    <a:pt x="23366" y="265635"/>
                  </a:lnTo>
                  <a:lnTo>
                    <a:pt x="10585" y="308909"/>
                  </a:lnTo>
                  <a:lnTo>
                    <a:pt x="2696" y="354069"/>
                  </a:lnTo>
                  <a:lnTo>
                    <a:pt x="0" y="400812"/>
                  </a:lnTo>
                  <a:lnTo>
                    <a:pt x="0" y="3884676"/>
                  </a:lnTo>
                  <a:lnTo>
                    <a:pt x="2696" y="3931418"/>
                  </a:lnTo>
                  <a:lnTo>
                    <a:pt x="10585" y="3976578"/>
                  </a:lnTo>
                  <a:lnTo>
                    <a:pt x="23366" y="4019852"/>
                  </a:lnTo>
                  <a:lnTo>
                    <a:pt x="40739" y="4060942"/>
                  </a:lnTo>
                  <a:lnTo>
                    <a:pt x="62401" y="4099545"/>
                  </a:lnTo>
                  <a:lnTo>
                    <a:pt x="88054" y="4135362"/>
                  </a:lnTo>
                  <a:lnTo>
                    <a:pt x="117395" y="4168092"/>
                  </a:lnTo>
                  <a:lnTo>
                    <a:pt x="150125" y="4197433"/>
                  </a:lnTo>
                  <a:lnTo>
                    <a:pt x="185942" y="4223086"/>
                  </a:lnTo>
                  <a:lnTo>
                    <a:pt x="224545" y="4244748"/>
                  </a:lnTo>
                  <a:lnTo>
                    <a:pt x="265635" y="4262121"/>
                  </a:lnTo>
                  <a:lnTo>
                    <a:pt x="308909" y="4274902"/>
                  </a:lnTo>
                  <a:lnTo>
                    <a:pt x="354069" y="4282791"/>
                  </a:lnTo>
                  <a:lnTo>
                    <a:pt x="400811" y="4285488"/>
                  </a:lnTo>
                  <a:lnTo>
                    <a:pt x="2004060" y="4285488"/>
                  </a:lnTo>
                  <a:lnTo>
                    <a:pt x="2050802" y="4282791"/>
                  </a:lnTo>
                  <a:lnTo>
                    <a:pt x="2095962" y="4274902"/>
                  </a:lnTo>
                  <a:lnTo>
                    <a:pt x="2139236" y="4262121"/>
                  </a:lnTo>
                  <a:lnTo>
                    <a:pt x="2180326" y="4244748"/>
                  </a:lnTo>
                  <a:lnTo>
                    <a:pt x="2218929" y="4223086"/>
                  </a:lnTo>
                  <a:lnTo>
                    <a:pt x="2254746" y="4197433"/>
                  </a:lnTo>
                  <a:lnTo>
                    <a:pt x="2287476" y="4168092"/>
                  </a:lnTo>
                  <a:lnTo>
                    <a:pt x="2316817" y="4135362"/>
                  </a:lnTo>
                  <a:lnTo>
                    <a:pt x="2342470" y="4099545"/>
                  </a:lnTo>
                  <a:lnTo>
                    <a:pt x="2364132" y="4060942"/>
                  </a:lnTo>
                  <a:lnTo>
                    <a:pt x="2381505" y="4019852"/>
                  </a:lnTo>
                  <a:lnTo>
                    <a:pt x="2394286" y="3976578"/>
                  </a:lnTo>
                  <a:lnTo>
                    <a:pt x="2402175" y="3931418"/>
                  </a:lnTo>
                  <a:lnTo>
                    <a:pt x="2404872" y="3884676"/>
                  </a:lnTo>
                  <a:lnTo>
                    <a:pt x="2404872" y="400812"/>
                  </a:lnTo>
                  <a:lnTo>
                    <a:pt x="2402175" y="354069"/>
                  </a:lnTo>
                  <a:lnTo>
                    <a:pt x="2394286" y="308909"/>
                  </a:lnTo>
                  <a:lnTo>
                    <a:pt x="2381505" y="265635"/>
                  </a:lnTo>
                  <a:lnTo>
                    <a:pt x="2364132" y="224545"/>
                  </a:lnTo>
                  <a:lnTo>
                    <a:pt x="2342470" y="185942"/>
                  </a:lnTo>
                  <a:lnTo>
                    <a:pt x="2316817" y="150125"/>
                  </a:lnTo>
                  <a:lnTo>
                    <a:pt x="2287476" y="117395"/>
                  </a:lnTo>
                  <a:lnTo>
                    <a:pt x="2254746" y="88054"/>
                  </a:lnTo>
                  <a:lnTo>
                    <a:pt x="2218929" y="62401"/>
                  </a:lnTo>
                  <a:lnTo>
                    <a:pt x="2180326" y="40739"/>
                  </a:lnTo>
                  <a:lnTo>
                    <a:pt x="2139236" y="23366"/>
                  </a:lnTo>
                  <a:lnTo>
                    <a:pt x="2095962" y="10585"/>
                  </a:lnTo>
                  <a:lnTo>
                    <a:pt x="2050802" y="2696"/>
                  </a:lnTo>
                  <a:lnTo>
                    <a:pt x="200406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8" name="object 7"/>
            <p:cNvSpPr/>
            <p:nvPr/>
          </p:nvSpPr>
          <p:spPr>
            <a:xfrm>
              <a:off x="252983" y="972311"/>
              <a:ext cx="2405380" cy="4285615"/>
            </a:xfrm>
            <a:custGeom>
              <a:avLst/>
              <a:gdLst/>
              <a:ahLst/>
              <a:cxnLst/>
              <a:rect l="l" t="t" r="r" b="b"/>
              <a:pathLst>
                <a:path w="2405380" h="4285615">
                  <a:moveTo>
                    <a:pt x="0" y="400812"/>
                  </a:moveTo>
                  <a:lnTo>
                    <a:pt x="2696" y="354069"/>
                  </a:lnTo>
                  <a:lnTo>
                    <a:pt x="10585" y="308909"/>
                  </a:lnTo>
                  <a:lnTo>
                    <a:pt x="23366" y="265635"/>
                  </a:lnTo>
                  <a:lnTo>
                    <a:pt x="40739" y="224545"/>
                  </a:lnTo>
                  <a:lnTo>
                    <a:pt x="62401" y="185942"/>
                  </a:lnTo>
                  <a:lnTo>
                    <a:pt x="88054" y="150125"/>
                  </a:lnTo>
                  <a:lnTo>
                    <a:pt x="117395" y="117395"/>
                  </a:lnTo>
                  <a:lnTo>
                    <a:pt x="150125" y="88054"/>
                  </a:lnTo>
                  <a:lnTo>
                    <a:pt x="185942" y="62401"/>
                  </a:lnTo>
                  <a:lnTo>
                    <a:pt x="224545" y="40739"/>
                  </a:lnTo>
                  <a:lnTo>
                    <a:pt x="265635" y="23366"/>
                  </a:lnTo>
                  <a:lnTo>
                    <a:pt x="308909" y="10585"/>
                  </a:lnTo>
                  <a:lnTo>
                    <a:pt x="354069" y="2696"/>
                  </a:lnTo>
                  <a:lnTo>
                    <a:pt x="400811" y="0"/>
                  </a:lnTo>
                  <a:lnTo>
                    <a:pt x="2004060" y="0"/>
                  </a:lnTo>
                  <a:lnTo>
                    <a:pt x="2050802" y="2696"/>
                  </a:lnTo>
                  <a:lnTo>
                    <a:pt x="2095962" y="10585"/>
                  </a:lnTo>
                  <a:lnTo>
                    <a:pt x="2139236" y="23366"/>
                  </a:lnTo>
                  <a:lnTo>
                    <a:pt x="2180326" y="40739"/>
                  </a:lnTo>
                  <a:lnTo>
                    <a:pt x="2218929" y="62401"/>
                  </a:lnTo>
                  <a:lnTo>
                    <a:pt x="2254746" y="88054"/>
                  </a:lnTo>
                  <a:lnTo>
                    <a:pt x="2287476" y="117395"/>
                  </a:lnTo>
                  <a:lnTo>
                    <a:pt x="2316817" y="150125"/>
                  </a:lnTo>
                  <a:lnTo>
                    <a:pt x="2342470" y="185942"/>
                  </a:lnTo>
                  <a:lnTo>
                    <a:pt x="2364132" y="224545"/>
                  </a:lnTo>
                  <a:lnTo>
                    <a:pt x="2381505" y="265635"/>
                  </a:lnTo>
                  <a:lnTo>
                    <a:pt x="2394286" y="308909"/>
                  </a:lnTo>
                  <a:lnTo>
                    <a:pt x="2402175" y="354069"/>
                  </a:lnTo>
                  <a:lnTo>
                    <a:pt x="2404872" y="400812"/>
                  </a:lnTo>
                  <a:lnTo>
                    <a:pt x="2404872" y="3884676"/>
                  </a:lnTo>
                  <a:lnTo>
                    <a:pt x="2402175" y="3931418"/>
                  </a:lnTo>
                  <a:lnTo>
                    <a:pt x="2394286" y="3976578"/>
                  </a:lnTo>
                  <a:lnTo>
                    <a:pt x="2381505" y="4019852"/>
                  </a:lnTo>
                  <a:lnTo>
                    <a:pt x="2364132" y="4060942"/>
                  </a:lnTo>
                  <a:lnTo>
                    <a:pt x="2342470" y="4099545"/>
                  </a:lnTo>
                  <a:lnTo>
                    <a:pt x="2316817" y="4135362"/>
                  </a:lnTo>
                  <a:lnTo>
                    <a:pt x="2287476" y="4168092"/>
                  </a:lnTo>
                  <a:lnTo>
                    <a:pt x="2254746" y="4197433"/>
                  </a:lnTo>
                  <a:lnTo>
                    <a:pt x="2218929" y="4223086"/>
                  </a:lnTo>
                  <a:lnTo>
                    <a:pt x="2180326" y="4244748"/>
                  </a:lnTo>
                  <a:lnTo>
                    <a:pt x="2139236" y="4262121"/>
                  </a:lnTo>
                  <a:lnTo>
                    <a:pt x="2095962" y="4274902"/>
                  </a:lnTo>
                  <a:lnTo>
                    <a:pt x="2050802" y="4282791"/>
                  </a:lnTo>
                  <a:lnTo>
                    <a:pt x="2004060" y="4285488"/>
                  </a:lnTo>
                  <a:lnTo>
                    <a:pt x="400811" y="4285488"/>
                  </a:lnTo>
                  <a:lnTo>
                    <a:pt x="354069" y="4282791"/>
                  </a:lnTo>
                  <a:lnTo>
                    <a:pt x="308909" y="4274902"/>
                  </a:lnTo>
                  <a:lnTo>
                    <a:pt x="265635" y="4262121"/>
                  </a:lnTo>
                  <a:lnTo>
                    <a:pt x="224545" y="4244748"/>
                  </a:lnTo>
                  <a:lnTo>
                    <a:pt x="185942" y="4223086"/>
                  </a:lnTo>
                  <a:lnTo>
                    <a:pt x="150125" y="4197433"/>
                  </a:lnTo>
                  <a:lnTo>
                    <a:pt x="117395" y="4168092"/>
                  </a:lnTo>
                  <a:lnTo>
                    <a:pt x="88054" y="4135362"/>
                  </a:lnTo>
                  <a:lnTo>
                    <a:pt x="62401" y="4099545"/>
                  </a:lnTo>
                  <a:lnTo>
                    <a:pt x="40739" y="4060942"/>
                  </a:lnTo>
                  <a:lnTo>
                    <a:pt x="23366" y="4019852"/>
                  </a:lnTo>
                  <a:lnTo>
                    <a:pt x="10585" y="3976578"/>
                  </a:lnTo>
                  <a:lnTo>
                    <a:pt x="2696" y="3931418"/>
                  </a:lnTo>
                  <a:lnTo>
                    <a:pt x="0" y="3884676"/>
                  </a:lnTo>
                  <a:lnTo>
                    <a:pt x="0" y="400812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object 14"/>
          <p:cNvGrpSpPr/>
          <p:nvPr/>
        </p:nvGrpSpPr>
        <p:grpSpPr>
          <a:xfrm>
            <a:off x="10096501" y="833022"/>
            <a:ext cx="1865630" cy="4285615"/>
            <a:chOff x="10119360" y="975359"/>
            <a:chExt cx="1865630" cy="4285615"/>
          </a:xfrm>
        </p:grpSpPr>
        <p:sp>
          <p:nvSpPr>
            <p:cNvPr id="45" name="object 15"/>
            <p:cNvSpPr/>
            <p:nvPr/>
          </p:nvSpPr>
          <p:spPr>
            <a:xfrm>
              <a:off x="10119360" y="975359"/>
              <a:ext cx="1865630" cy="4285615"/>
            </a:xfrm>
            <a:custGeom>
              <a:avLst/>
              <a:gdLst/>
              <a:ahLst/>
              <a:cxnLst/>
              <a:rect l="l" t="t" r="r" b="b"/>
              <a:pathLst>
                <a:path w="1865629" h="4285615">
                  <a:moveTo>
                    <a:pt x="1554480" y="0"/>
                  </a:moveTo>
                  <a:lnTo>
                    <a:pt x="310896" y="0"/>
                  </a:lnTo>
                  <a:lnTo>
                    <a:pt x="264953" y="3370"/>
                  </a:lnTo>
                  <a:lnTo>
                    <a:pt x="221104" y="13162"/>
                  </a:lnTo>
                  <a:lnTo>
                    <a:pt x="179829" y="28895"/>
                  </a:lnTo>
                  <a:lnTo>
                    <a:pt x="141609" y="50087"/>
                  </a:lnTo>
                  <a:lnTo>
                    <a:pt x="106925" y="76257"/>
                  </a:lnTo>
                  <a:lnTo>
                    <a:pt x="76257" y="106925"/>
                  </a:lnTo>
                  <a:lnTo>
                    <a:pt x="50087" y="141609"/>
                  </a:lnTo>
                  <a:lnTo>
                    <a:pt x="28895" y="179829"/>
                  </a:lnTo>
                  <a:lnTo>
                    <a:pt x="13162" y="221104"/>
                  </a:lnTo>
                  <a:lnTo>
                    <a:pt x="3370" y="264953"/>
                  </a:lnTo>
                  <a:lnTo>
                    <a:pt x="0" y="310895"/>
                  </a:lnTo>
                  <a:lnTo>
                    <a:pt x="0" y="3974591"/>
                  </a:lnTo>
                  <a:lnTo>
                    <a:pt x="3370" y="4020534"/>
                  </a:lnTo>
                  <a:lnTo>
                    <a:pt x="13162" y="4064383"/>
                  </a:lnTo>
                  <a:lnTo>
                    <a:pt x="28895" y="4105658"/>
                  </a:lnTo>
                  <a:lnTo>
                    <a:pt x="50087" y="4143878"/>
                  </a:lnTo>
                  <a:lnTo>
                    <a:pt x="76257" y="4178562"/>
                  </a:lnTo>
                  <a:lnTo>
                    <a:pt x="106925" y="4209230"/>
                  </a:lnTo>
                  <a:lnTo>
                    <a:pt x="141609" y="4235400"/>
                  </a:lnTo>
                  <a:lnTo>
                    <a:pt x="179829" y="4256592"/>
                  </a:lnTo>
                  <a:lnTo>
                    <a:pt x="221104" y="4272325"/>
                  </a:lnTo>
                  <a:lnTo>
                    <a:pt x="264953" y="4282117"/>
                  </a:lnTo>
                  <a:lnTo>
                    <a:pt x="310896" y="4285488"/>
                  </a:lnTo>
                  <a:lnTo>
                    <a:pt x="1554480" y="4285488"/>
                  </a:lnTo>
                  <a:lnTo>
                    <a:pt x="1600422" y="4282117"/>
                  </a:lnTo>
                  <a:lnTo>
                    <a:pt x="1644271" y="4272325"/>
                  </a:lnTo>
                  <a:lnTo>
                    <a:pt x="1685546" y="4256592"/>
                  </a:lnTo>
                  <a:lnTo>
                    <a:pt x="1723766" y="4235400"/>
                  </a:lnTo>
                  <a:lnTo>
                    <a:pt x="1758450" y="4209230"/>
                  </a:lnTo>
                  <a:lnTo>
                    <a:pt x="1789118" y="4178562"/>
                  </a:lnTo>
                  <a:lnTo>
                    <a:pt x="1815288" y="4143878"/>
                  </a:lnTo>
                  <a:lnTo>
                    <a:pt x="1836480" y="4105658"/>
                  </a:lnTo>
                  <a:lnTo>
                    <a:pt x="1852213" y="4064383"/>
                  </a:lnTo>
                  <a:lnTo>
                    <a:pt x="1862005" y="4020534"/>
                  </a:lnTo>
                  <a:lnTo>
                    <a:pt x="1865376" y="3974591"/>
                  </a:lnTo>
                  <a:lnTo>
                    <a:pt x="1865376" y="310895"/>
                  </a:lnTo>
                  <a:lnTo>
                    <a:pt x="1862005" y="264953"/>
                  </a:lnTo>
                  <a:lnTo>
                    <a:pt x="1852213" y="221104"/>
                  </a:lnTo>
                  <a:lnTo>
                    <a:pt x="1836480" y="179829"/>
                  </a:lnTo>
                  <a:lnTo>
                    <a:pt x="1815288" y="141609"/>
                  </a:lnTo>
                  <a:lnTo>
                    <a:pt x="1789118" y="106925"/>
                  </a:lnTo>
                  <a:lnTo>
                    <a:pt x="1758450" y="76257"/>
                  </a:lnTo>
                  <a:lnTo>
                    <a:pt x="1723766" y="50087"/>
                  </a:lnTo>
                  <a:lnTo>
                    <a:pt x="1685546" y="28895"/>
                  </a:lnTo>
                  <a:lnTo>
                    <a:pt x="1644271" y="13162"/>
                  </a:lnTo>
                  <a:lnTo>
                    <a:pt x="1600422" y="3370"/>
                  </a:lnTo>
                  <a:lnTo>
                    <a:pt x="155448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object 16"/>
            <p:cNvSpPr/>
            <p:nvPr/>
          </p:nvSpPr>
          <p:spPr>
            <a:xfrm>
              <a:off x="10119360" y="975359"/>
              <a:ext cx="1865630" cy="4285615"/>
            </a:xfrm>
            <a:custGeom>
              <a:avLst/>
              <a:gdLst/>
              <a:ahLst/>
              <a:cxnLst/>
              <a:rect l="l" t="t" r="r" b="b"/>
              <a:pathLst>
                <a:path w="1865629" h="4285615">
                  <a:moveTo>
                    <a:pt x="0" y="310895"/>
                  </a:moveTo>
                  <a:lnTo>
                    <a:pt x="3370" y="264953"/>
                  </a:lnTo>
                  <a:lnTo>
                    <a:pt x="13162" y="221104"/>
                  </a:lnTo>
                  <a:lnTo>
                    <a:pt x="28895" y="179829"/>
                  </a:lnTo>
                  <a:lnTo>
                    <a:pt x="50087" y="141609"/>
                  </a:lnTo>
                  <a:lnTo>
                    <a:pt x="76257" y="106925"/>
                  </a:lnTo>
                  <a:lnTo>
                    <a:pt x="106925" y="76257"/>
                  </a:lnTo>
                  <a:lnTo>
                    <a:pt x="141609" y="50087"/>
                  </a:lnTo>
                  <a:lnTo>
                    <a:pt x="179829" y="28895"/>
                  </a:lnTo>
                  <a:lnTo>
                    <a:pt x="221104" y="13162"/>
                  </a:lnTo>
                  <a:lnTo>
                    <a:pt x="264953" y="3370"/>
                  </a:lnTo>
                  <a:lnTo>
                    <a:pt x="310896" y="0"/>
                  </a:lnTo>
                  <a:lnTo>
                    <a:pt x="1554480" y="0"/>
                  </a:lnTo>
                  <a:lnTo>
                    <a:pt x="1600422" y="3370"/>
                  </a:lnTo>
                  <a:lnTo>
                    <a:pt x="1644271" y="13162"/>
                  </a:lnTo>
                  <a:lnTo>
                    <a:pt x="1685546" y="28895"/>
                  </a:lnTo>
                  <a:lnTo>
                    <a:pt x="1723766" y="50087"/>
                  </a:lnTo>
                  <a:lnTo>
                    <a:pt x="1758450" y="76257"/>
                  </a:lnTo>
                  <a:lnTo>
                    <a:pt x="1789118" y="106925"/>
                  </a:lnTo>
                  <a:lnTo>
                    <a:pt x="1815288" y="141609"/>
                  </a:lnTo>
                  <a:lnTo>
                    <a:pt x="1836480" y="179829"/>
                  </a:lnTo>
                  <a:lnTo>
                    <a:pt x="1852213" y="221104"/>
                  </a:lnTo>
                  <a:lnTo>
                    <a:pt x="1862005" y="264953"/>
                  </a:lnTo>
                  <a:lnTo>
                    <a:pt x="1865376" y="310895"/>
                  </a:lnTo>
                  <a:lnTo>
                    <a:pt x="1865376" y="3974591"/>
                  </a:lnTo>
                  <a:lnTo>
                    <a:pt x="1862005" y="4020534"/>
                  </a:lnTo>
                  <a:lnTo>
                    <a:pt x="1852213" y="4064383"/>
                  </a:lnTo>
                  <a:lnTo>
                    <a:pt x="1836480" y="4105658"/>
                  </a:lnTo>
                  <a:lnTo>
                    <a:pt x="1815288" y="4143878"/>
                  </a:lnTo>
                  <a:lnTo>
                    <a:pt x="1789118" y="4178562"/>
                  </a:lnTo>
                  <a:lnTo>
                    <a:pt x="1758450" y="4209230"/>
                  </a:lnTo>
                  <a:lnTo>
                    <a:pt x="1723766" y="4235400"/>
                  </a:lnTo>
                  <a:lnTo>
                    <a:pt x="1685546" y="4256592"/>
                  </a:lnTo>
                  <a:lnTo>
                    <a:pt x="1644271" y="4272325"/>
                  </a:lnTo>
                  <a:lnTo>
                    <a:pt x="1600422" y="4282117"/>
                  </a:lnTo>
                  <a:lnTo>
                    <a:pt x="1554480" y="4285488"/>
                  </a:lnTo>
                  <a:lnTo>
                    <a:pt x="310896" y="4285488"/>
                  </a:lnTo>
                  <a:lnTo>
                    <a:pt x="264953" y="4282117"/>
                  </a:lnTo>
                  <a:lnTo>
                    <a:pt x="221104" y="4272325"/>
                  </a:lnTo>
                  <a:lnTo>
                    <a:pt x="179829" y="4256592"/>
                  </a:lnTo>
                  <a:lnTo>
                    <a:pt x="141609" y="4235400"/>
                  </a:lnTo>
                  <a:lnTo>
                    <a:pt x="106925" y="4209230"/>
                  </a:lnTo>
                  <a:lnTo>
                    <a:pt x="76257" y="4178562"/>
                  </a:lnTo>
                  <a:lnTo>
                    <a:pt x="50087" y="4143878"/>
                  </a:lnTo>
                  <a:lnTo>
                    <a:pt x="28895" y="4105658"/>
                  </a:lnTo>
                  <a:lnTo>
                    <a:pt x="13162" y="4064383"/>
                  </a:lnTo>
                  <a:lnTo>
                    <a:pt x="3370" y="4020534"/>
                  </a:lnTo>
                  <a:lnTo>
                    <a:pt x="0" y="3974591"/>
                  </a:lnTo>
                  <a:lnTo>
                    <a:pt x="0" y="310895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9" name="object 17"/>
          <p:cNvGrpSpPr/>
          <p:nvPr/>
        </p:nvGrpSpPr>
        <p:grpSpPr>
          <a:xfrm>
            <a:off x="7936449" y="2997123"/>
            <a:ext cx="2115820" cy="2091055"/>
            <a:chOff x="7915656" y="3169919"/>
            <a:chExt cx="2115820" cy="2091055"/>
          </a:xfrm>
        </p:grpSpPr>
        <p:sp>
          <p:nvSpPr>
            <p:cNvPr id="43" name="object 18"/>
            <p:cNvSpPr/>
            <p:nvPr/>
          </p:nvSpPr>
          <p:spPr>
            <a:xfrm>
              <a:off x="7915656" y="3169919"/>
              <a:ext cx="2115820" cy="2091055"/>
            </a:xfrm>
            <a:custGeom>
              <a:avLst/>
              <a:gdLst/>
              <a:ahLst/>
              <a:cxnLst/>
              <a:rect l="l" t="t" r="r" b="b"/>
              <a:pathLst>
                <a:path w="2115820" h="2091054">
                  <a:moveTo>
                    <a:pt x="1766824" y="0"/>
                  </a:moveTo>
                  <a:lnTo>
                    <a:pt x="348488" y="0"/>
                  </a:lnTo>
                  <a:lnTo>
                    <a:pt x="301212" y="3182"/>
                  </a:lnTo>
                  <a:lnTo>
                    <a:pt x="255866" y="12452"/>
                  </a:lnTo>
                  <a:lnTo>
                    <a:pt x="212865" y="27394"/>
                  </a:lnTo>
                  <a:lnTo>
                    <a:pt x="172625" y="47592"/>
                  </a:lnTo>
                  <a:lnTo>
                    <a:pt x="135562" y="72629"/>
                  </a:lnTo>
                  <a:lnTo>
                    <a:pt x="102092" y="102092"/>
                  </a:lnTo>
                  <a:lnTo>
                    <a:pt x="72629" y="135562"/>
                  </a:lnTo>
                  <a:lnTo>
                    <a:pt x="47592" y="172625"/>
                  </a:lnTo>
                  <a:lnTo>
                    <a:pt x="27394" y="212865"/>
                  </a:lnTo>
                  <a:lnTo>
                    <a:pt x="12452" y="255866"/>
                  </a:lnTo>
                  <a:lnTo>
                    <a:pt x="3182" y="301212"/>
                  </a:lnTo>
                  <a:lnTo>
                    <a:pt x="0" y="348488"/>
                  </a:lnTo>
                  <a:lnTo>
                    <a:pt x="0" y="1742439"/>
                  </a:lnTo>
                  <a:lnTo>
                    <a:pt x="3182" y="1789715"/>
                  </a:lnTo>
                  <a:lnTo>
                    <a:pt x="12452" y="1835061"/>
                  </a:lnTo>
                  <a:lnTo>
                    <a:pt x="27394" y="1878062"/>
                  </a:lnTo>
                  <a:lnTo>
                    <a:pt x="47592" y="1918302"/>
                  </a:lnTo>
                  <a:lnTo>
                    <a:pt x="72629" y="1955365"/>
                  </a:lnTo>
                  <a:lnTo>
                    <a:pt x="102092" y="1988835"/>
                  </a:lnTo>
                  <a:lnTo>
                    <a:pt x="135562" y="2018298"/>
                  </a:lnTo>
                  <a:lnTo>
                    <a:pt x="172625" y="2043335"/>
                  </a:lnTo>
                  <a:lnTo>
                    <a:pt x="212865" y="2063533"/>
                  </a:lnTo>
                  <a:lnTo>
                    <a:pt x="255866" y="2078475"/>
                  </a:lnTo>
                  <a:lnTo>
                    <a:pt x="301212" y="2087745"/>
                  </a:lnTo>
                  <a:lnTo>
                    <a:pt x="348488" y="2090927"/>
                  </a:lnTo>
                  <a:lnTo>
                    <a:pt x="1766824" y="2090927"/>
                  </a:lnTo>
                  <a:lnTo>
                    <a:pt x="1814099" y="2087745"/>
                  </a:lnTo>
                  <a:lnTo>
                    <a:pt x="1859445" y="2078475"/>
                  </a:lnTo>
                  <a:lnTo>
                    <a:pt x="1902446" y="2063533"/>
                  </a:lnTo>
                  <a:lnTo>
                    <a:pt x="1942686" y="2043335"/>
                  </a:lnTo>
                  <a:lnTo>
                    <a:pt x="1979749" y="2018298"/>
                  </a:lnTo>
                  <a:lnTo>
                    <a:pt x="2013219" y="1988835"/>
                  </a:lnTo>
                  <a:lnTo>
                    <a:pt x="2042682" y="1955365"/>
                  </a:lnTo>
                  <a:lnTo>
                    <a:pt x="2067719" y="1918302"/>
                  </a:lnTo>
                  <a:lnTo>
                    <a:pt x="2087917" y="1878062"/>
                  </a:lnTo>
                  <a:lnTo>
                    <a:pt x="2102859" y="1835061"/>
                  </a:lnTo>
                  <a:lnTo>
                    <a:pt x="2112129" y="1789715"/>
                  </a:lnTo>
                  <a:lnTo>
                    <a:pt x="2115312" y="1742439"/>
                  </a:lnTo>
                  <a:lnTo>
                    <a:pt x="2115312" y="348488"/>
                  </a:lnTo>
                  <a:lnTo>
                    <a:pt x="2112129" y="301212"/>
                  </a:lnTo>
                  <a:lnTo>
                    <a:pt x="2102859" y="255866"/>
                  </a:lnTo>
                  <a:lnTo>
                    <a:pt x="2087917" y="212865"/>
                  </a:lnTo>
                  <a:lnTo>
                    <a:pt x="2067719" y="172625"/>
                  </a:lnTo>
                  <a:lnTo>
                    <a:pt x="2042682" y="135562"/>
                  </a:lnTo>
                  <a:lnTo>
                    <a:pt x="2013219" y="102092"/>
                  </a:lnTo>
                  <a:lnTo>
                    <a:pt x="1979749" y="72629"/>
                  </a:lnTo>
                  <a:lnTo>
                    <a:pt x="1942686" y="47592"/>
                  </a:lnTo>
                  <a:lnTo>
                    <a:pt x="1902446" y="27394"/>
                  </a:lnTo>
                  <a:lnTo>
                    <a:pt x="1859445" y="12452"/>
                  </a:lnTo>
                  <a:lnTo>
                    <a:pt x="1814099" y="3182"/>
                  </a:lnTo>
                  <a:lnTo>
                    <a:pt x="1766824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object 19"/>
            <p:cNvSpPr/>
            <p:nvPr/>
          </p:nvSpPr>
          <p:spPr>
            <a:xfrm>
              <a:off x="7915656" y="3169919"/>
              <a:ext cx="2115820" cy="2091055"/>
            </a:xfrm>
            <a:custGeom>
              <a:avLst/>
              <a:gdLst/>
              <a:ahLst/>
              <a:cxnLst/>
              <a:rect l="l" t="t" r="r" b="b"/>
              <a:pathLst>
                <a:path w="2115820" h="2091054">
                  <a:moveTo>
                    <a:pt x="0" y="348488"/>
                  </a:moveTo>
                  <a:lnTo>
                    <a:pt x="3182" y="301212"/>
                  </a:lnTo>
                  <a:lnTo>
                    <a:pt x="12452" y="255866"/>
                  </a:lnTo>
                  <a:lnTo>
                    <a:pt x="27394" y="212865"/>
                  </a:lnTo>
                  <a:lnTo>
                    <a:pt x="47592" y="172625"/>
                  </a:lnTo>
                  <a:lnTo>
                    <a:pt x="72629" y="135562"/>
                  </a:lnTo>
                  <a:lnTo>
                    <a:pt x="102092" y="102092"/>
                  </a:lnTo>
                  <a:lnTo>
                    <a:pt x="135562" y="72629"/>
                  </a:lnTo>
                  <a:lnTo>
                    <a:pt x="172625" y="47592"/>
                  </a:lnTo>
                  <a:lnTo>
                    <a:pt x="212865" y="27394"/>
                  </a:lnTo>
                  <a:lnTo>
                    <a:pt x="255866" y="12452"/>
                  </a:lnTo>
                  <a:lnTo>
                    <a:pt x="301212" y="3182"/>
                  </a:lnTo>
                  <a:lnTo>
                    <a:pt x="348488" y="0"/>
                  </a:lnTo>
                  <a:lnTo>
                    <a:pt x="1766824" y="0"/>
                  </a:lnTo>
                  <a:lnTo>
                    <a:pt x="1814099" y="3182"/>
                  </a:lnTo>
                  <a:lnTo>
                    <a:pt x="1859445" y="12452"/>
                  </a:lnTo>
                  <a:lnTo>
                    <a:pt x="1902446" y="27394"/>
                  </a:lnTo>
                  <a:lnTo>
                    <a:pt x="1942686" y="47592"/>
                  </a:lnTo>
                  <a:lnTo>
                    <a:pt x="1979749" y="72629"/>
                  </a:lnTo>
                  <a:lnTo>
                    <a:pt x="2013219" y="102092"/>
                  </a:lnTo>
                  <a:lnTo>
                    <a:pt x="2042682" y="135562"/>
                  </a:lnTo>
                  <a:lnTo>
                    <a:pt x="2067719" y="172625"/>
                  </a:lnTo>
                  <a:lnTo>
                    <a:pt x="2087917" y="212865"/>
                  </a:lnTo>
                  <a:lnTo>
                    <a:pt x="2102859" y="255866"/>
                  </a:lnTo>
                  <a:lnTo>
                    <a:pt x="2112129" y="301212"/>
                  </a:lnTo>
                  <a:lnTo>
                    <a:pt x="2115312" y="348488"/>
                  </a:lnTo>
                  <a:lnTo>
                    <a:pt x="2115312" y="1742439"/>
                  </a:lnTo>
                  <a:lnTo>
                    <a:pt x="2112129" y="1789715"/>
                  </a:lnTo>
                  <a:lnTo>
                    <a:pt x="2102859" y="1835061"/>
                  </a:lnTo>
                  <a:lnTo>
                    <a:pt x="2087917" y="1878062"/>
                  </a:lnTo>
                  <a:lnTo>
                    <a:pt x="2067719" y="1918302"/>
                  </a:lnTo>
                  <a:lnTo>
                    <a:pt x="2042682" y="1955365"/>
                  </a:lnTo>
                  <a:lnTo>
                    <a:pt x="2013219" y="1988835"/>
                  </a:lnTo>
                  <a:lnTo>
                    <a:pt x="1979749" y="2018298"/>
                  </a:lnTo>
                  <a:lnTo>
                    <a:pt x="1942686" y="2043335"/>
                  </a:lnTo>
                  <a:lnTo>
                    <a:pt x="1902446" y="2063533"/>
                  </a:lnTo>
                  <a:lnTo>
                    <a:pt x="1859445" y="2078475"/>
                  </a:lnTo>
                  <a:lnTo>
                    <a:pt x="1814099" y="2087745"/>
                  </a:lnTo>
                  <a:lnTo>
                    <a:pt x="1766824" y="2090927"/>
                  </a:lnTo>
                  <a:lnTo>
                    <a:pt x="348488" y="2090927"/>
                  </a:lnTo>
                  <a:lnTo>
                    <a:pt x="301212" y="2087745"/>
                  </a:lnTo>
                  <a:lnTo>
                    <a:pt x="255866" y="2078475"/>
                  </a:lnTo>
                  <a:lnTo>
                    <a:pt x="212865" y="2063533"/>
                  </a:lnTo>
                  <a:lnTo>
                    <a:pt x="172625" y="2043335"/>
                  </a:lnTo>
                  <a:lnTo>
                    <a:pt x="135562" y="2018298"/>
                  </a:lnTo>
                  <a:lnTo>
                    <a:pt x="102092" y="1988835"/>
                  </a:lnTo>
                  <a:lnTo>
                    <a:pt x="72629" y="1955365"/>
                  </a:lnTo>
                  <a:lnTo>
                    <a:pt x="47592" y="1918302"/>
                  </a:lnTo>
                  <a:lnTo>
                    <a:pt x="27394" y="1878062"/>
                  </a:lnTo>
                  <a:lnTo>
                    <a:pt x="12452" y="1835061"/>
                  </a:lnTo>
                  <a:lnTo>
                    <a:pt x="3182" y="1789715"/>
                  </a:lnTo>
                  <a:lnTo>
                    <a:pt x="0" y="1742439"/>
                  </a:lnTo>
                  <a:lnTo>
                    <a:pt x="0" y="348488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7895844" y="884838"/>
            <a:ext cx="2112645" cy="2005964"/>
            <a:chOff x="7918703" y="1027175"/>
            <a:chExt cx="2112645" cy="2005964"/>
          </a:xfrm>
        </p:grpSpPr>
        <p:sp>
          <p:nvSpPr>
            <p:cNvPr id="41" name="object 21"/>
            <p:cNvSpPr/>
            <p:nvPr/>
          </p:nvSpPr>
          <p:spPr>
            <a:xfrm>
              <a:off x="7918703" y="1027175"/>
              <a:ext cx="2112645" cy="2005964"/>
            </a:xfrm>
            <a:custGeom>
              <a:avLst/>
              <a:gdLst/>
              <a:ahLst/>
              <a:cxnLst/>
              <a:rect l="l" t="t" r="r" b="b"/>
              <a:pathLst>
                <a:path w="2112645" h="2005964">
                  <a:moveTo>
                    <a:pt x="1778000" y="0"/>
                  </a:moveTo>
                  <a:lnTo>
                    <a:pt x="334264" y="0"/>
                  </a:lnTo>
                  <a:lnTo>
                    <a:pt x="284857" y="3623"/>
                  </a:lnTo>
                  <a:lnTo>
                    <a:pt x="237706" y="14148"/>
                  </a:lnTo>
                  <a:lnTo>
                    <a:pt x="193325" y="31059"/>
                  </a:lnTo>
                  <a:lnTo>
                    <a:pt x="152232" y="53839"/>
                  </a:lnTo>
                  <a:lnTo>
                    <a:pt x="114942" y="81972"/>
                  </a:lnTo>
                  <a:lnTo>
                    <a:pt x="81972" y="114942"/>
                  </a:lnTo>
                  <a:lnTo>
                    <a:pt x="53839" y="152232"/>
                  </a:lnTo>
                  <a:lnTo>
                    <a:pt x="31059" y="193325"/>
                  </a:lnTo>
                  <a:lnTo>
                    <a:pt x="14148" y="237706"/>
                  </a:lnTo>
                  <a:lnTo>
                    <a:pt x="3623" y="284857"/>
                  </a:lnTo>
                  <a:lnTo>
                    <a:pt x="0" y="334263"/>
                  </a:lnTo>
                  <a:lnTo>
                    <a:pt x="0" y="1671320"/>
                  </a:lnTo>
                  <a:lnTo>
                    <a:pt x="3623" y="1720726"/>
                  </a:lnTo>
                  <a:lnTo>
                    <a:pt x="14148" y="1767877"/>
                  </a:lnTo>
                  <a:lnTo>
                    <a:pt x="31059" y="1812258"/>
                  </a:lnTo>
                  <a:lnTo>
                    <a:pt x="53839" y="1853351"/>
                  </a:lnTo>
                  <a:lnTo>
                    <a:pt x="81972" y="1890641"/>
                  </a:lnTo>
                  <a:lnTo>
                    <a:pt x="114942" y="1923611"/>
                  </a:lnTo>
                  <a:lnTo>
                    <a:pt x="152232" y="1951744"/>
                  </a:lnTo>
                  <a:lnTo>
                    <a:pt x="193325" y="1974524"/>
                  </a:lnTo>
                  <a:lnTo>
                    <a:pt x="237706" y="1991435"/>
                  </a:lnTo>
                  <a:lnTo>
                    <a:pt x="284857" y="2001960"/>
                  </a:lnTo>
                  <a:lnTo>
                    <a:pt x="334264" y="2005584"/>
                  </a:lnTo>
                  <a:lnTo>
                    <a:pt x="1778000" y="2005584"/>
                  </a:lnTo>
                  <a:lnTo>
                    <a:pt x="1827406" y="2001960"/>
                  </a:lnTo>
                  <a:lnTo>
                    <a:pt x="1874557" y="1991435"/>
                  </a:lnTo>
                  <a:lnTo>
                    <a:pt x="1918938" y="1974524"/>
                  </a:lnTo>
                  <a:lnTo>
                    <a:pt x="1960031" y="1951744"/>
                  </a:lnTo>
                  <a:lnTo>
                    <a:pt x="1997321" y="1923611"/>
                  </a:lnTo>
                  <a:lnTo>
                    <a:pt x="2030291" y="1890641"/>
                  </a:lnTo>
                  <a:lnTo>
                    <a:pt x="2058424" y="1853351"/>
                  </a:lnTo>
                  <a:lnTo>
                    <a:pt x="2081204" y="1812258"/>
                  </a:lnTo>
                  <a:lnTo>
                    <a:pt x="2098115" y="1767877"/>
                  </a:lnTo>
                  <a:lnTo>
                    <a:pt x="2108640" y="1720726"/>
                  </a:lnTo>
                  <a:lnTo>
                    <a:pt x="2112264" y="1671320"/>
                  </a:lnTo>
                  <a:lnTo>
                    <a:pt x="2112264" y="334263"/>
                  </a:lnTo>
                  <a:lnTo>
                    <a:pt x="2108640" y="284857"/>
                  </a:lnTo>
                  <a:lnTo>
                    <a:pt x="2098115" y="237706"/>
                  </a:lnTo>
                  <a:lnTo>
                    <a:pt x="2081204" y="193325"/>
                  </a:lnTo>
                  <a:lnTo>
                    <a:pt x="2058424" y="152232"/>
                  </a:lnTo>
                  <a:lnTo>
                    <a:pt x="2030291" y="114942"/>
                  </a:lnTo>
                  <a:lnTo>
                    <a:pt x="1997321" y="81972"/>
                  </a:lnTo>
                  <a:lnTo>
                    <a:pt x="1960031" y="53839"/>
                  </a:lnTo>
                  <a:lnTo>
                    <a:pt x="1918938" y="31059"/>
                  </a:lnTo>
                  <a:lnTo>
                    <a:pt x="1874557" y="14148"/>
                  </a:lnTo>
                  <a:lnTo>
                    <a:pt x="1827406" y="3623"/>
                  </a:lnTo>
                  <a:lnTo>
                    <a:pt x="177800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object 22"/>
            <p:cNvSpPr/>
            <p:nvPr/>
          </p:nvSpPr>
          <p:spPr>
            <a:xfrm>
              <a:off x="7918703" y="1027175"/>
              <a:ext cx="2112645" cy="2005964"/>
            </a:xfrm>
            <a:custGeom>
              <a:avLst/>
              <a:gdLst/>
              <a:ahLst/>
              <a:cxnLst/>
              <a:rect l="l" t="t" r="r" b="b"/>
              <a:pathLst>
                <a:path w="2112645" h="2005964">
                  <a:moveTo>
                    <a:pt x="0" y="334263"/>
                  </a:moveTo>
                  <a:lnTo>
                    <a:pt x="3623" y="284857"/>
                  </a:lnTo>
                  <a:lnTo>
                    <a:pt x="14148" y="237706"/>
                  </a:lnTo>
                  <a:lnTo>
                    <a:pt x="31059" y="193325"/>
                  </a:lnTo>
                  <a:lnTo>
                    <a:pt x="53839" y="152232"/>
                  </a:lnTo>
                  <a:lnTo>
                    <a:pt x="81972" y="114942"/>
                  </a:lnTo>
                  <a:lnTo>
                    <a:pt x="114942" y="81972"/>
                  </a:lnTo>
                  <a:lnTo>
                    <a:pt x="152232" y="53839"/>
                  </a:lnTo>
                  <a:lnTo>
                    <a:pt x="193325" y="31059"/>
                  </a:lnTo>
                  <a:lnTo>
                    <a:pt x="237706" y="14148"/>
                  </a:lnTo>
                  <a:lnTo>
                    <a:pt x="284857" y="3623"/>
                  </a:lnTo>
                  <a:lnTo>
                    <a:pt x="334264" y="0"/>
                  </a:lnTo>
                  <a:lnTo>
                    <a:pt x="1778000" y="0"/>
                  </a:lnTo>
                  <a:lnTo>
                    <a:pt x="1827406" y="3623"/>
                  </a:lnTo>
                  <a:lnTo>
                    <a:pt x="1874557" y="14148"/>
                  </a:lnTo>
                  <a:lnTo>
                    <a:pt x="1918938" y="31059"/>
                  </a:lnTo>
                  <a:lnTo>
                    <a:pt x="1960031" y="53839"/>
                  </a:lnTo>
                  <a:lnTo>
                    <a:pt x="1997321" y="81972"/>
                  </a:lnTo>
                  <a:lnTo>
                    <a:pt x="2030291" y="114942"/>
                  </a:lnTo>
                  <a:lnTo>
                    <a:pt x="2058424" y="152232"/>
                  </a:lnTo>
                  <a:lnTo>
                    <a:pt x="2081204" y="193325"/>
                  </a:lnTo>
                  <a:lnTo>
                    <a:pt x="2098115" y="237706"/>
                  </a:lnTo>
                  <a:lnTo>
                    <a:pt x="2108640" y="284857"/>
                  </a:lnTo>
                  <a:lnTo>
                    <a:pt x="2112264" y="334263"/>
                  </a:lnTo>
                  <a:lnTo>
                    <a:pt x="2112264" y="1671320"/>
                  </a:lnTo>
                  <a:lnTo>
                    <a:pt x="2108640" y="1720726"/>
                  </a:lnTo>
                  <a:lnTo>
                    <a:pt x="2098115" y="1767877"/>
                  </a:lnTo>
                  <a:lnTo>
                    <a:pt x="2081204" y="1812258"/>
                  </a:lnTo>
                  <a:lnTo>
                    <a:pt x="2058424" y="1853351"/>
                  </a:lnTo>
                  <a:lnTo>
                    <a:pt x="2030291" y="1890641"/>
                  </a:lnTo>
                  <a:lnTo>
                    <a:pt x="1997321" y="1923611"/>
                  </a:lnTo>
                  <a:lnTo>
                    <a:pt x="1960031" y="1951744"/>
                  </a:lnTo>
                  <a:lnTo>
                    <a:pt x="1918938" y="1974524"/>
                  </a:lnTo>
                  <a:lnTo>
                    <a:pt x="1874557" y="1991435"/>
                  </a:lnTo>
                  <a:lnTo>
                    <a:pt x="1827406" y="2001960"/>
                  </a:lnTo>
                  <a:lnTo>
                    <a:pt x="1778000" y="2005584"/>
                  </a:lnTo>
                  <a:lnTo>
                    <a:pt x="334264" y="2005584"/>
                  </a:lnTo>
                  <a:lnTo>
                    <a:pt x="284857" y="2001960"/>
                  </a:lnTo>
                  <a:lnTo>
                    <a:pt x="237706" y="1991435"/>
                  </a:lnTo>
                  <a:lnTo>
                    <a:pt x="193325" y="1974524"/>
                  </a:lnTo>
                  <a:lnTo>
                    <a:pt x="152232" y="1951744"/>
                  </a:lnTo>
                  <a:lnTo>
                    <a:pt x="114942" y="1923611"/>
                  </a:lnTo>
                  <a:lnTo>
                    <a:pt x="81972" y="1890641"/>
                  </a:lnTo>
                  <a:lnTo>
                    <a:pt x="53839" y="1853351"/>
                  </a:lnTo>
                  <a:lnTo>
                    <a:pt x="31059" y="1812258"/>
                  </a:lnTo>
                  <a:lnTo>
                    <a:pt x="14148" y="1767877"/>
                  </a:lnTo>
                  <a:lnTo>
                    <a:pt x="3623" y="1720726"/>
                  </a:lnTo>
                  <a:lnTo>
                    <a:pt x="0" y="1671320"/>
                  </a:lnTo>
                  <a:lnTo>
                    <a:pt x="0" y="334263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object 23"/>
          <p:cNvGrpSpPr/>
          <p:nvPr/>
        </p:nvGrpSpPr>
        <p:grpSpPr>
          <a:xfrm>
            <a:off x="5631180" y="787757"/>
            <a:ext cx="2176780" cy="4285615"/>
            <a:chOff x="5654039" y="972311"/>
            <a:chExt cx="2176780" cy="4285615"/>
          </a:xfrm>
        </p:grpSpPr>
        <p:sp>
          <p:nvSpPr>
            <p:cNvPr id="39" name="object 24"/>
            <p:cNvSpPr/>
            <p:nvPr/>
          </p:nvSpPr>
          <p:spPr>
            <a:xfrm>
              <a:off x="5654039" y="972311"/>
              <a:ext cx="2176780" cy="4285615"/>
            </a:xfrm>
            <a:custGeom>
              <a:avLst/>
              <a:gdLst/>
              <a:ahLst/>
              <a:cxnLst/>
              <a:rect l="l" t="t" r="r" b="b"/>
              <a:pathLst>
                <a:path w="2176779" h="4285615">
                  <a:moveTo>
                    <a:pt x="1813560" y="0"/>
                  </a:moveTo>
                  <a:lnTo>
                    <a:pt x="362712" y="0"/>
                  </a:lnTo>
                  <a:lnTo>
                    <a:pt x="313502" y="3311"/>
                  </a:lnTo>
                  <a:lnTo>
                    <a:pt x="266303" y="12959"/>
                  </a:lnTo>
                  <a:lnTo>
                    <a:pt x="221545" y="28509"/>
                  </a:lnTo>
                  <a:lnTo>
                    <a:pt x="179662" y="49530"/>
                  </a:lnTo>
                  <a:lnTo>
                    <a:pt x="141087" y="75588"/>
                  </a:lnTo>
                  <a:lnTo>
                    <a:pt x="106251" y="106251"/>
                  </a:lnTo>
                  <a:lnTo>
                    <a:pt x="75588" y="141087"/>
                  </a:lnTo>
                  <a:lnTo>
                    <a:pt x="49529" y="179662"/>
                  </a:lnTo>
                  <a:lnTo>
                    <a:pt x="28509" y="221545"/>
                  </a:lnTo>
                  <a:lnTo>
                    <a:pt x="12959" y="266303"/>
                  </a:lnTo>
                  <a:lnTo>
                    <a:pt x="3311" y="313502"/>
                  </a:lnTo>
                  <a:lnTo>
                    <a:pt x="0" y="362712"/>
                  </a:lnTo>
                  <a:lnTo>
                    <a:pt x="0" y="3922776"/>
                  </a:lnTo>
                  <a:lnTo>
                    <a:pt x="3311" y="3971985"/>
                  </a:lnTo>
                  <a:lnTo>
                    <a:pt x="12959" y="4019184"/>
                  </a:lnTo>
                  <a:lnTo>
                    <a:pt x="28509" y="4063942"/>
                  </a:lnTo>
                  <a:lnTo>
                    <a:pt x="49530" y="4105825"/>
                  </a:lnTo>
                  <a:lnTo>
                    <a:pt x="75588" y="4144400"/>
                  </a:lnTo>
                  <a:lnTo>
                    <a:pt x="106251" y="4179236"/>
                  </a:lnTo>
                  <a:lnTo>
                    <a:pt x="141087" y="4209899"/>
                  </a:lnTo>
                  <a:lnTo>
                    <a:pt x="179662" y="4235958"/>
                  </a:lnTo>
                  <a:lnTo>
                    <a:pt x="221545" y="4256978"/>
                  </a:lnTo>
                  <a:lnTo>
                    <a:pt x="266303" y="4272528"/>
                  </a:lnTo>
                  <a:lnTo>
                    <a:pt x="313502" y="4282176"/>
                  </a:lnTo>
                  <a:lnTo>
                    <a:pt x="362712" y="4285488"/>
                  </a:lnTo>
                  <a:lnTo>
                    <a:pt x="1813560" y="4285488"/>
                  </a:lnTo>
                  <a:lnTo>
                    <a:pt x="1862769" y="4282176"/>
                  </a:lnTo>
                  <a:lnTo>
                    <a:pt x="1909968" y="4272528"/>
                  </a:lnTo>
                  <a:lnTo>
                    <a:pt x="1954726" y="4256978"/>
                  </a:lnTo>
                  <a:lnTo>
                    <a:pt x="1996609" y="4235958"/>
                  </a:lnTo>
                  <a:lnTo>
                    <a:pt x="2035184" y="4209899"/>
                  </a:lnTo>
                  <a:lnTo>
                    <a:pt x="2070020" y="4179236"/>
                  </a:lnTo>
                  <a:lnTo>
                    <a:pt x="2100683" y="4144400"/>
                  </a:lnTo>
                  <a:lnTo>
                    <a:pt x="2126741" y="4105825"/>
                  </a:lnTo>
                  <a:lnTo>
                    <a:pt x="2147762" y="4063942"/>
                  </a:lnTo>
                  <a:lnTo>
                    <a:pt x="2163312" y="4019184"/>
                  </a:lnTo>
                  <a:lnTo>
                    <a:pt x="2172960" y="3971985"/>
                  </a:lnTo>
                  <a:lnTo>
                    <a:pt x="2176271" y="3922776"/>
                  </a:lnTo>
                  <a:lnTo>
                    <a:pt x="2176271" y="362712"/>
                  </a:lnTo>
                  <a:lnTo>
                    <a:pt x="2172960" y="313502"/>
                  </a:lnTo>
                  <a:lnTo>
                    <a:pt x="2163312" y="266303"/>
                  </a:lnTo>
                  <a:lnTo>
                    <a:pt x="2147762" y="221545"/>
                  </a:lnTo>
                  <a:lnTo>
                    <a:pt x="2126741" y="179662"/>
                  </a:lnTo>
                  <a:lnTo>
                    <a:pt x="2100683" y="141087"/>
                  </a:lnTo>
                  <a:lnTo>
                    <a:pt x="2070020" y="106251"/>
                  </a:lnTo>
                  <a:lnTo>
                    <a:pt x="2035184" y="75588"/>
                  </a:lnTo>
                  <a:lnTo>
                    <a:pt x="1996609" y="49529"/>
                  </a:lnTo>
                  <a:lnTo>
                    <a:pt x="1954726" y="28509"/>
                  </a:lnTo>
                  <a:lnTo>
                    <a:pt x="1909968" y="12959"/>
                  </a:lnTo>
                  <a:lnTo>
                    <a:pt x="1862769" y="3311"/>
                  </a:lnTo>
                  <a:lnTo>
                    <a:pt x="181356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object 25"/>
            <p:cNvSpPr/>
            <p:nvPr/>
          </p:nvSpPr>
          <p:spPr>
            <a:xfrm>
              <a:off x="5654039" y="972311"/>
              <a:ext cx="2176780" cy="4285615"/>
            </a:xfrm>
            <a:custGeom>
              <a:avLst/>
              <a:gdLst/>
              <a:ahLst/>
              <a:cxnLst/>
              <a:rect l="l" t="t" r="r" b="b"/>
              <a:pathLst>
                <a:path w="2176779" h="4285615">
                  <a:moveTo>
                    <a:pt x="0" y="362712"/>
                  </a:moveTo>
                  <a:lnTo>
                    <a:pt x="3311" y="313502"/>
                  </a:lnTo>
                  <a:lnTo>
                    <a:pt x="12959" y="266303"/>
                  </a:lnTo>
                  <a:lnTo>
                    <a:pt x="28509" y="221545"/>
                  </a:lnTo>
                  <a:lnTo>
                    <a:pt x="49529" y="179662"/>
                  </a:lnTo>
                  <a:lnTo>
                    <a:pt x="75588" y="141087"/>
                  </a:lnTo>
                  <a:lnTo>
                    <a:pt x="106251" y="106251"/>
                  </a:lnTo>
                  <a:lnTo>
                    <a:pt x="141087" y="75588"/>
                  </a:lnTo>
                  <a:lnTo>
                    <a:pt x="179662" y="49530"/>
                  </a:lnTo>
                  <a:lnTo>
                    <a:pt x="221545" y="28509"/>
                  </a:lnTo>
                  <a:lnTo>
                    <a:pt x="266303" y="12959"/>
                  </a:lnTo>
                  <a:lnTo>
                    <a:pt x="313502" y="3311"/>
                  </a:lnTo>
                  <a:lnTo>
                    <a:pt x="362712" y="0"/>
                  </a:lnTo>
                  <a:lnTo>
                    <a:pt x="1813560" y="0"/>
                  </a:lnTo>
                  <a:lnTo>
                    <a:pt x="1862769" y="3311"/>
                  </a:lnTo>
                  <a:lnTo>
                    <a:pt x="1909968" y="12959"/>
                  </a:lnTo>
                  <a:lnTo>
                    <a:pt x="1954726" y="28509"/>
                  </a:lnTo>
                  <a:lnTo>
                    <a:pt x="1996609" y="49529"/>
                  </a:lnTo>
                  <a:lnTo>
                    <a:pt x="2035184" y="75588"/>
                  </a:lnTo>
                  <a:lnTo>
                    <a:pt x="2070020" y="106251"/>
                  </a:lnTo>
                  <a:lnTo>
                    <a:pt x="2100683" y="141087"/>
                  </a:lnTo>
                  <a:lnTo>
                    <a:pt x="2126741" y="179662"/>
                  </a:lnTo>
                  <a:lnTo>
                    <a:pt x="2147762" y="221545"/>
                  </a:lnTo>
                  <a:lnTo>
                    <a:pt x="2163312" y="266303"/>
                  </a:lnTo>
                  <a:lnTo>
                    <a:pt x="2172960" y="313502"/>
                  </a:lnTo>
                  <a:lnTo>
                    <a:pt x="2176271" y="362712"/>
                  </a:lnTo>
                  <a:lnTo>
                    <a:pt x="2176271" y="3922776"/>
                  </a:lnTo>
                  <a:lnTo>
                    <a:pt x="2172960" y="3971985"/>
                  </a:lnTo>
                  <a:lnTo>
                    <a:pt x="2163312" y="4019184"/>
                  </a:lnTo>
                  <a:lnTo>
                    <a:pt x="2147762" y="4063942"/>
                  </a:lnTo>
                  <a:lnTo>
                    <a:pt x="2126741" y="4105825"/>
                  </a:lnTo>
                  <a:lnTo>
                    <a:pt x="2100683" y="4144400"/>
                  </a:lnTo>
                  <a:lnTo>
                    <a:pt x="2070020" y="4179236"/>
                  </a:lnTo>
                  <a:lnTo>
                    <a:pt x="2035184" y="4209899"/>
                  </a:lnTo>
                  <a:lnTo>
                    <a:pt x="1996609" y="4235958"/>
                  </a:lnTo>
                  <a:lnTo>
                    <a:pt x="1954726" y="4256978"/>
                  </a:lnTo>
                  <a:lnTo>
                    <a:pt x="1909968" y="4272528"/>
                  </a:lnTo>
                  <a:lnTo>
                    <a:pt x="1862769" y="4282176"/>
                  </a:lnTo>
                  <a:lnTo>
                    <a:pt x="1813560" y="4285488"/>
                  </a:lnTo>
                  <a:lnTo>
                    <a:pt x="362712" y="4285488"/>
                  </a:lnTo>
                  <a:lnTo>
                    <a:pt x="313502" y="4282176"/>
                  </a:lnTo>
                  <a:lnTo>
                    <a:pt x="266303" y="4272528"/>
                  </a:lnTo>
                  <a:lnTo>
                    <a:pt x="221545" y="4256978"/>
                  </a:lnTo>
                  <a:lnTo>
                    <a:pt x="179662" y="4235958"/>
                  </a:lnTo>
                  <a:lnTo>
                    <a:pt x="141087" y="4209899"/>
                  </a:lnTo>
                  <a:lnTo>
                    <a:pt x="106251" y="4179236"/>
                  </a:lnTo>
                  <a:lnTo>
                    <a:pt x="75588" y="4144400"/>
                  </a:lnTo>
                  <a:lnTo>
                    <a:pt x="49530" y="4105825"/>
                  </a:lnTo>
                  <a:lnTo>
                    <a:pt x="28509" y="4063942"/>
                  </a:lnTo>
                  <a:lnTo>
                    <a:pt x="12959" y="4019184"/>
                  </a:lnTo>
                  <a:lnTo>
                    <a:pt x="3311" y="3971985"/>
                  </a:lnTo>
                  <a:lnTo>
                    <a:pt x="0" y="3922776"/>
                  </a:lnTo>
                  <a:lnTo>
                    <a:pt x="0" y="362712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2" name="object 26"/>
          <p:cNvGrpSpPr/>
          <p:nvPr/>
        </p:nvGrpSpPr>
        <p:grpSpPr>
          <a:xfrm>
            <a:off x="2684210" y="3058062"/>
            <a:ext cx="2816860" cy="2060575"/>
            <a:chOff x="2749296" y="3169919"/>
            <a:chExt cx="2816860" cy="2060575"/>
          </a:xfrm>
        </p:grpSpPr>
        <p:sp>
          <p:nvSpPr>
            <p:cNvPr id="37" name="object 27"/>
            <p:cNvSpPr/>
            <p:nvPr/>
          </p:nvSpPr>
          <p:spPr>
            <a:xfrm>
              <a:off x="2749296" y="3169919"/>
              <a:ext cx="2816860" cy="2060575"/>
            </a:xfrm>
            <a:custGeom>
              <a:avLst/>
              <a:gdLst/>
              <a:ahLst/>
              <a:cxnLst/>
              <a:rect l="l" t="t" r="r" b="b"/>
              <a:pathLst>
                <a:path w="2816860" h="2060575">
                  <a:moveTo>
                    <a:pt x="2472944" y="0"/>
                  </a:moveTo>
                  <a:lnTo>
                    <a:pt x="343408" y="0"/>
                  </a:lnTo>
                  <a:lnTo>
                    <a:pt x="296819" y="3135"/>
                  </a:lnTo>
                  <a:lnTo>
                    <a:pt x="252133" y="12270"/>
                  </a:lnTo>
                  <a:lnTo>
                    <a:pt x="209758" y="26993"/>
                  </a:lnTo>
                  <a:lnTo>
                    <a:pt x="170104" y="46895"/>
                  </a:lnTo>
                  <a:lnTo>
                    <a:pt x="133582" y="71567"/>
                  </a:lnTo>
                  <a:lnTo>
                    <a:pt x="100599" y="100599"/>
                  </a:lnTo>
                  <a:lnTo>
                    <a:pt x="71567" y="133582"/>
                  </a:lnTo>
                  <a:lnTo>
                    <a:pt x="46895" y="170104"/>
                  </a:lnTo>
                  <a:lnTo>
                    <a:pt x="26993" y="209758"/>
                  </a:lnTo>
                  <a:lnTo>
                    <a:pt x="12270" y="252133"/>
                  </a:lnTo>
                  <a:lnTo>
                    <a:pt x="3135" y="296819"/>
                  </a:lnTo>
                  <a:lnTo>
                    <a:pt x="0" y="343407"/>
                  </a:lnTo>
                  <a:lnTo>
                    <a:pt x="0" y="1717039"/>
                  </a:lnTo>
                  <a:lnTo>
                    <a:pt x="3135" y="1763628"/>
                  </a:lnTo>
                  <a:lnTo>
                    <a:pt x="12270" y="1808314"/>
                  </a:lnTo>
                  <a:lnTo>
                    <a:pt x="26993" y="1850689"/>
                  </a:lnTo>
                  <a:lnTo>
                    <a:pt x="46895" y="1890343"/>
                  </a:lnTo>
                  <a:lnTo>
                    <a:pt x="71567" y="1926865"/>
                  </a:lnTo>
                  <a:lnTo>
                    <a:pt x="100599" y="1959848"/>
                  </a:lnTo>
                  <a:lnTo>
                    <a:pt x="133582" y="1988880"/>
                  </a:lnTo>
                  <a:lnTo>
                    <a:pt x="170104" y="2013552"/>
                  </a:lnTo>
                  <a:lnTo>
                    <a:pt x="209758" y="2033454"/>
                  </a:lnTo>
                  <a:lnTo>
                    <a:pt x="252133" y="2048177"/>
                  </a:lnTo>
                  <a:lnTo>
                    <a:pt x="296819" y="2057312"/>
                  </a:lnTo>
                  <a:lnTo>
                    <a:pt x="343408" y="2060447"/>
                  </a:lnTo>
                  <a:lnTo>
                    <a:pt x="2472944" y="2060447"/>
                  </a:lnTo>
                  <a:lnTo>
                    <a:pt x="2519532" y="2057312"/>
                  </a:lnTo>
                  <a:lnTo>
                    <a:pt x="2564218" y="2048177"/>
                  </a:lnTo>
                  <a:lnTo>
                    <a:pt x="2606593" y="2033454"/>
                  </a:lnTo>
                  <a:lnTo>
                    <a:pt x="2646247" y="2013552"/>
                  </a:lnTo>
                  <a:lnTo>
                    <a:pt x="2682769" y="1988880"/>
                  </a:lnTo>
                  <a:lnTo>
                    <a:pt x="2715752" y="1959848"/>
                  </a:lnTo>
                  <a:lnTo>
                    <a:pt x="2744784" y="1926865"/>
                  </a:lnTo>
                  <a:lnTo>
                    <a:pt x="2769456" y="1890343"/>
                  </a:lnTo>
                  <a:lnTo>
                    <a:pt x="2789358" y="1850689"/>
                  </a:lnTo>
                  <a:lnTo>
                    <a:pt x="2804081" y="1808314"/>
                  </a:lnTo>
                  <a:lnTo>
                    <a:pt x="2813216" y="1763628"/>
                  </a:lnTo>
                  <a:lnTo>
                    <a:pt x="2816352" y="1717039"/>
                  </a:lnTo>
                  <a:lnTo>
                    <a:pt x="2816352" y="343407"/>
                  </a:lnTo>
                  <a:lnTo>
                    <a:pt x="2813216" y="296819"/>
                  </a:lnTo>
                  <a:lnTo>
                    <a:pt x="2804081" y="252133"/>
                  </a:lnTo>
                  <a:lnTo>
                    <a:pt x="2789358" y="209758"/>
                  </a:lnTo>
                  <a:lnTo>
                    <a:pt x="2769456" y="170104"/>
                  </a:lnTo>
                  <a:lnTo>
                    <a:pt x="2744784" y="133582"/>
                  </a:lnTo>
                  <a:lnTo>
                    <a:pt x="2715752" y="100599"/>
                  </a:lnTo>
                  <a:lnTo>
                    <a:pt x="2682769" y="71567"/>
                  </a:lnTo>
                  <a:lnTo>
                    <a:pt x="2646247" y="46895"/>
                  </a:lnTo>
                  <a:lnTo>
                    <a:pt x="2606593" y="26993"/>
                  </a:lnTo>
                  <a:lnTo>
                    <a:pt x="2564218" y="12270"/>
                  </a:lnTo>
                  <a:lnTo>
                    <a:pt x="2519532" y="3135"/>
                  </a:lnTo>
                  <a:lnTo>
                    <a:pt x="2472944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object 28"/>
            <p:cNvSpPr/>
            <p:nvPr/>
          </p:nvSpPr>
          <p:spPr>
            <a:xfrm>
              <a:off x="2749296" y="3169919"/>
              <a:ext cx="2816860" cy="2060575"/>
            </a:xfrm>
            <a:custGeom>
              <a:avLst/>
              <a:gdLst/>
              <a:ahLst/>
              <a:cxnLst/>
              <a:rect l="l" t="t" r="r" b="b"/>
              <a:pathLst>
                <a:path w="2816860" h="2060575">
                  <a:moveTo>
                    <a:pt x="0" y="343407"/>
                  </a:moveTo>
                  <a:lnTo>
                    <a:pt x="3135" y="296819"/>
                  </a:lnTo>
                  <a:lnTo>
                    <a:pt x="12270" y="252133"/>
                  </a:lnTo>
                  <a:lnTo>
                    <a:pt x="26993" y="209758"/>
                  </a:lnTo>
                  <a:lnTo>
                    <a:pt x="46895" y="170104"/>
                  </a:lnTo>
                  <a:lnTo>
                    <a:pt x="71567" y="133582"/>
                  </a:lnTo>
                  <a:lnTo>
                    <a:pt x="100599" y="100599"/>
                  </a:lnTo>
                  <a:lnTo>
                    <a:pt x="133582" y="71567"/>
                  </a:lnTo>
                  <a:lnTo>
                    <a:pt x="170104" y="46895"/>
                  </a:lnTo>
                  <a:lnTo>
                    <a:pt x="209758" y="26993"/>
                  </a:lnTo>
                  <a:lnTo>
                    <a:pt x="252133" y="12270"/>
                  </a:lnTo>
                  <a:lnTo>
                    <a:pt x="296819" y="3135"/>
                  </a:lnTo>
                  <a:lnTo>
                    <a:pt x="343408" y="0"/>
                  </a:lnTo>
                  <a:lnTo>
                    <a:pt x="2472944" y="0"/>
                  </a:lnTo>
                  <a:lnTo>
                    <a:pt x="2519532" y="3135"/>
                  </a:lnTo>
                  <a:lnTo>
                    <a:pt x="2564218" y="12270"/>
                  </a:lnTo>
                  <a:lnTo>
                    <a:pt x="2606593" y="26993"/>
                  </a:lnTo>
                  <a:lnTo>
                    <a:pt x="2646247" y="46895"/>
                  </a:lnTo>
                  <a:lnTo>
                    <a:pt x="2682769" y="71567"/>
                  </a:lnTo>
                  <a:lnTo>
                    <a:pt x="2715752" y="100599"/>
                  </a:lnTo>
                  <a:lnTo>
                    <a:pt x="2744784" y="133582"/>
                  </a:lnTo>
                  <a:lnTo>
                    <a:pt x="2769456" y="170104"/>
                  </a:lnTo>
                  <a:lnTo>
                    <a:pt x="2789358" y="209758"/>
                  </a:lnTo>
                  <a:lnTo>
                    <a:pt x="2804081" y="252133"/>
                  </a:lnTo>
                  <a:lnTo>
                    <a:pt x="2813216" y="296819"/>
                  </a:lnTo>
                  <a:lnTo>
                    <a:pt x="2816352" y="343407"/>
                  </a:lnTo>
                  <a:lnTo>
                    <a:pt x="2816352" y="1717039"/>
                  </a:lnTo>
                  <a:lnTo>
                    <a:pt x="2813216" y="1763628"/>
                  </a:lnTo>
                  <a:lnTo>
                    <a:pt x="2804081" y="1808314"/>
                  </a:lnTo>
                  <a:lnTo>
                    <a:pt x="2789358" y="1850689"/>
                  </a:lnTo>
                  <a:lnTo>
                    <a:pt x="2769456" y="1890343"/>
                  </a:lnTo>
                  <a:lnTo>
                    <a:pt x="2744784" y="1926865"/>
                  </a:lnTo>
                  <a:lnTo>
                    <a:pt x="2715752" y="1959848"/>
                  </a:lnTo>
                  <a:lnTo>
                    <a:pt x="2682769" y="1988880"/>
                  </a:lnTo>
                  <a:lnTo>
                    <a:pt x="2646247" y="2013552"/>
                  </a:lnTo>
                  <a:lnTo>
                    <a:pt x="2606593" y="2033454"/>
                  </a:lnTo>
                  <a:lnTo>
                    <a:pt x="2564218" y="2048177"/>
                  </a:lnTo>
                  <a:lnTo>
                    <a:pt x="2519532" y="2057312"/>
                  </a:lnTo>
                  <a:lnTo>
                    <a:pt x="2472944" y="2060447"/>
                  </a:lnTo>
                  <a:lnTo>
                    <a:pt x="343408" y="2060447"/>
                  </a:lnTo>
                  <a:lnTo>
                    <a:pt x="296819" y="2057312"/>
                  </a:lnTo>
                  <a:lnTo>
                    <a:pt x="252133" y="2048177"/>
                  </a:lnTo>
                  <a:lnTo>
                    <a:pt x="209758" y="2033454"/>
                  </a:lnTo>
                  <a:lnTo>
                    <a:pt x="170104" y="2013552"/>
                  </a:lnTo>
                  <a:lnTo>
                    <a:pt x="133582" y="1988880"/>
                  </a:lnTo>
                  <a:lnTo>
                    <a:pt x="100599" y="1959848"/>
                  </a:lnTo>
                  <a:lnTo>
                    <a:pt x="71567" y="1926865"/>
                  </a:lnTo>
                  <a:lnTo>
                    <a:pt x="46895" y="1890343"/>
                  </a:lnTo>
                  <a:lnTo>
                    <a:pt x="26993" y="1850689"/>
                  </a:lnTo>
                  <a:lnTo>
                    <a:pt x="12270" y="1808314"/>
                  </a:lnTo>
                  <a:lnTo>
                    <a:pt x="3135" y="1763628"/>
                  </a:lnTo>
                  <a:lnTo>
                    <a:pt x="0" y="1717039"/>
                  </a:lnTo>
                  <a:lnTo>
                    <a:pt x="0" y="343407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3" name="object 29"/>
          <p:cNvGrpSpPr/>
          <p:nvPr/>
        </p:nvGrpSpPr>
        <p:grpSpPr>
          <a:xfrm>
            <a:off x="2753868" y="833022"/>
            <a:ext cx="2771140" cy="2060575"/>
            <a:chOff x="2776727" y="975359"/>
            <a:chExt cx="2771140" cy="2060575"/>
          </a:xfrm>
        </p:grpSpPr>
        <p:sp>
          <p:nvSpPr>
            <p:cNvPr id="35" name="object 30"/>
            <p:cNvSpPr/>
            <p:nvPr/>
          </p:nvSpPr>
          <p:spPr>
            <a:xfrm>
              <a:off x="2776727" y="975359"/>
              <a:ext cx="2771140" cy="2060575"/>
            </a:xfrm>
            <a:custGeom>
              <a:avLst/>
              <a:gdLst/>
              <a:ahLst/>
              <a:cxnLst/>
              <a:rect l="l" t="t" r="r" b="b"/>
              <a:pathLst>
                <a:path w="2771140" h="2060575">
                  <a:moveTo>
                    <a:pt x="2427224" y="0"/>
                  </a:moveTo>
                  <a:lnTo>
                    <a:pt x="343408" y="0"/>
                  </a:lnTo>
                  <a:lnTo>
                    <a:pt x="296819" y="3135"/>
                  </a:lnTo>
                  <a:lnTo>
                    <a:pt x="252133" y="12270"/>
                  </a:lnTo>
                  <a:lnTo>
                    <a:pt x="209758" y="26993"/>
                  </a:lnTo>
                  <a:lnTo>
                    <a:pt x="170104" y="46895"/>
                  </a:lnTo>
                  <a:lnTo>
                    <a:pt x="133582" y="71567"/>
                  </a:lnTo>
                  <a:lnTo>
                    <a:pt x="100599" y="100599"/>
                  </a:lnTo>
                  <a:lnTo>
                    <a:pt x="71567" y="133582"/>
                  </a:lnTo>
                  <a:lnTo>
                    <a:pt x="46895" y="170104"/>
                  </a:lnTo>
                  <a:lnTo>
                    <a:pt x="26993" y="209758"/>
                  </a:lnTo>
                  <a:lnTo>
                    <a:pt x="12270" y="252133"/>
                  </a:lnTo>
                  <a:lnTo>
                    <a:pt x="3135" y="296819"/>
                  </a:lnTo>
                  <a:lnTo>
                    <a:pt x="0" y="343407"/>
                  </a:lnTo>
                  <a:lnTo>
                    <a:pt x="0" y="1717039"/>
                  </a:lnTo>
                  <a:lnTo>
                    <a:pt x="3135" y="1763628"/>
                  </a:lnTo>
                  <a:lnTo>
                    <a:pt x="12270" y="1808314"/>
                  </a:lnTo>
                  <a:lnTo>
                    <a:pt x="26993" y="1850689"/>
                  </a:lnTo>
                  <a:lnTo>
                    <a:pt x="46895" y="1890343"/>
                  </a:lnTo>
                  <a:lnTo>
                    <a:pt x="71567" y="1926865"/>
                  </a:lnTo>
                  <a:lnTo>
                    <a:pt x="100599" y="1959848"/>
                  </a:lnTo>
                  <a:lnTo>
                    <a:pt x="133582" y="1988880"/>
                  </a:lnTo>
                  <a:lnTo>
                    <a:pt x="170104" y="2013552"/>
                  </a:lnTo>
                  <a:lnTo>
                    <a:pt x="209758" y="2033454"/>
                  </a:lnTo>
                  <a:lnTo>
                    <a:pt x="252133" y="2048177"/>
                  </a:lnTo>
                  <a:lnTo>
                    <a:pt x="296819" y="2057312"/>
                  </a:lnTo>
                  <a:lnTo>
                    <a:pt x="343408" y="2060448"/>
                  </a:lnTo>
                  <a:lnTo>
                    <a:pt x="2427224" y="2060448"/>
                  </a:lnTo>
                  <a:lnTo>
                    <a:pt x="2473812" y="2057312"/>
                  </a:lnTo>
                  <a:lnTo>
                    <a:pt x="2518498" y="2048177"/>
                  </a:lnTo>
                  <a:lnTo>
                    <a:pt x="2560873" y="2033454"/>
                  </a:lnTo>
                  <a:lnTo>
                    <a:pt x="2600527" y="2013552"/>
                  </a:lnTo>
                  <a:lnTo>
                    <a:pt x="2637049" y="1988880"/>
                  </a:lnTo>
                  <a:lnTo>
                    <a:pt x="2670032" y="1959848"/>
                  </a:lnTo>
                  <a:lnTo>
                    <a:pt x="2699064" y="1926865"/>
                  </a:lnTo>
                  <a:lnTo>
                    <a:pt x="2723736" y="1890343"/>
                  </a:lnTo>
                  <a:lnTo>
                    <a:pt x="2743638" y="1850689"/>
                  </a:lnTo>
                  <a:lnTo>
                    <a:pt x="2758361" y="1808314"/>
                  </a:lnTo>
                  <a:lnTo>
                    <a:pt x="2767496" y="1763628"/>
                  </a:lnTo>
                  <a:lnTo>
                    <a:pt x="2770632" y="1717039"/>
                  </a:lnTo>
                  <a:lnTo>
                    <a:pt x="2770632" y="343407"/>
                  </a:lnTo>
                  <a:lnTo>
                    <a:pt x="2767496" y="296819"/>
                  </a:lnTo>
                  <a:lnTo>
                    <a:pt x="2758361" y="252133"/>
                  </a:lnTo>
                  <a:lnTo>
                    <a:pt x="2743638" y="209758"/>
                  </a:lnTo>
                  <a:lnTo>
                    <a:pt x="2723736" y="170104"/>
                  </a:lnTo>
                  <a:lnTo>
                    <a:pt x="2699064" y="133582"/>
                  </a:lnTo>
                  <a:lnTo>
                    <a:pt x="2670032" y="100599"/>
                  </a:lnTo>
                  <a:lnTo>
                    <a:pt x="2637049" y="71567"/>
                  </a:lnTo>
                  <a:lnTo>
                    <a:pt x="2600527" y="46895"/>
                  </a:lnTo>
                  <a:lnTo>
                    <a:pt x="2560873" y="26993"/>
                  </a:lnTo>
                  <a:lnTo>
                    <a:pt x="2518498" y="12270"/>
                  </a:lnTo>
                  <a:lnTo>
                    <a:pt x="2473812" y="3135"/>
                  </a:lnTo>
                  <a:lnTo>
                    <a:pt x="2427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object 31"/>
            <p:cNvSpPr/>
            <p:nvPr/>
          </p:nvSpPr>
          <p:spPr>
            <a:xfrm>
              <a:off x="2776727" y="975359"/>
              <a:ext cx="2771140" cy="2060575"/>
            </a:xfrm>
            <a:custGeom>
              <a:avLst/>
              <a:gdLst/>
              <a:ahLst/>
              <a:cxnLst/>
              <a:rect l="l" t="t" r="r" b="b"/>
              <a:pathLst>
                <a:path w="2771140" h="2060575">
                  <a:moveTo>
                    <a:pt x="0" y="343407"/>
                  </a:moveTo>
                  <a:lnTo>
                    <a:pt x="3135" y="296819"/>
                  </a:lnTo>
                  <a:lnTo>
                    <a:pt x="12270" y="252133"/>
                  </a:lnTo>
                  <a:lnTo>
                    <a:pt x="26993" y="209758"/>
                  </a:lnTo>
                  <a:lnTo>
                    <a:pt x="46895" y="170104"/>
                  </a:lnTo>
                  <a:lnTo>
                    <a:pt x="71567" y="133582"/>
                  </a:lnTo>
                  <a:lnTo>
                    <a:pt x="100599" y="100599"/>
                  </a:lnTo>
                  <a:lnTo>
                    <a:pt x="133582" y="71567"/>
                  </a:lnTo>
                  <a:lnTo>
                    <a:pt x="170104" y="46895"/>
                  </a:lnTo>
                  <a:lnTo>
                    <a:pt x="209758" y="26993"/>
                  </a:lnTo>
                  <a:lnTo>
                    <a:pt x="252133" y="12270"/>
                  </a:lnTo>
                  <a:lnTo>
                    <a:pt x="296819" y="3135"/>
                  </a:lnTo>
                  <a:lnTo>
                    <a:pt x="343408" y="0"/>
                  </a:lnTo>
                  <a:lnTo>
                    <a:pt x="2427224" y="0"/>
                  </a:lnTo>
                  <a:lnTo>
                    <a:pt x="2473812" y="3135"/>
                  </a:lnTo>
                  <a:lnTo>
                    <a:pt x="2518498" y="12270"/>
                  </a:lnTo>
                  <a:lnTo>
                    <a:pt x="2560873" y="26993"/>
                  </a:lnTo>
                  <a:lnTo>
                    <a:pt x="2600527" y="46895"/>
                  </a:lnTo>
                  <a:lnTo>
                    <a:pt x="2637049" y="71567"/>
                  </a:lnTo>
                  <a:lnTo>
                    <a:pt x="2670032" y="100599"/>
                  </a:lnTo>
                  <a:lnTo>
                    <a:pt x="2699064" y="133582"/>
                  </a:lnTo>
                  <a:lnTo>
                    <a:pt x="2723736" y="170104"/>
                  </a:lnTo>
                  <a:lnTo>
                    <a:pt x="2743638" y="209758"/>
                  </a:lnTo>
                  <a:lnTo>
                    <a:pt x="2758361" y="252133"/>
                  </a:lnTo>
                  <a:lnTo>
                    <a:pt x="2767496" y="296819"/>
                  </a:lnTo>
                  <a:lnTo>
                    <a:pt x="2770632" y="343407"/>
                  </a:lnTo>
                  <a:lnTo>
                    <a:pt x="2770632" y="1717039"/>
                  </a:lnTo>
                  <a:lnTo>
                    <a:pt x="2767496" y="1763628"/>
                  </a:lnTo>
                  <a:lnTo>
                    <a:pt x="2758361" y="1808314"/>
                  </a:lnTo>
                  <a:lnTo>
                    <a:pt x="2743638" y="1850689"/>
                  </a:lnTo>
                  <a:lnTo>
                    <a:pt x="2723736" y="1890343"/>
                  </a:lnTo>
                  <a:lnTo>
                    <a:pt x="2699064" y="1926865"/>
                  </a:lnTo>
                  <a:lnTo>
                    <a:pt x="2670032" y="1959848"/>
                  </a:lnTo>
                  <a:lnTo>
                    <a:pt x="2637049" y="1988880"/>
                  </a:lnTo>
                  <a:lnTo>
                    <a:pt x="2600527" y="2013552"/>
                  </a:lnTo>
                  <a:lnTo>
                    <a:pt x="2560873" y="2033454"/>
                  </a:lnTo>
                  <a:lnTo>
                    <a:pt x="2518498" y="2048177"/>
                  </a:lnTo>
                  <a:lnTo>
                    <a:pt x="2473812" y="2057312"/>
                  </a:lnTo>
                  <a:lnTo>
                    <a:pt x="2427224" y="2060448"/>
                  </a:lnTo>
                  <a:lnTo>
                    <a:pt x="343408" y="2060448"/>
                  </a:lnTo>
                  <a:lnTo>
                    <a:pt x="296819" y="2057312"/>
                  </a:lnTo>
                  <a:lnTo>
                    <a:pt x="252133" y="2048177"/>
                  </a:lnTo>
                  <a:lnTo>
                    <a:pt x="209758" y="2033454"/>
                  </a:lnTo>
                  <a:lnTo>
                    <a:pt x="170104" y="2013552"/>
                  </a:lnTo>
                  <a:lnTo>
                    <a:pt x="133582" y="1988880"/>
                  </a:lnTo>
                  <a:lnTo>
                    <a:pt x="100599" y="1959848"/>
                  </a:lnTo>
                  <a:lnTo>
                    <a:pt x="71567" y="1926865"/>
                  </a:lnTo>
                  <a:lnTo>
                    <a:pt x="46895" y="1890343"/>
                  </a:lnTo>
                  <a:lnTo>
                    <a:pt x="26993" y="1850689"/>
                  </a:lnTo>
                  <a:lnTo>
                    <a:pt x="12270" y="1808314"/>
                  </a:lnTo>
                  <a:lnTo>
                    <a:pt x="3135" y="1763628"/>
                  </a:lnTo>
                  <a:lnTo>
                    <a:pt x="0" y="1717039"/>
                  </a:lnTo>
                  <a:lnTo>
                    <a:pt x="0" y="343407"/>
                  </a:lnTo>
                  <a:close/>
                </a:path>
              </a:pathLst>
            </a:custGeom>
            <a:ln w="24384">
              <a:solidFill>
                <a:srgbClr val="993300"/>
              </a:solidFill>
            </a:ln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4" name="object 41"/>
          <p:cNvSpPr txBox="1"/>
          <p:nvPr/>
        </p:nvSpPr>
        <p:spPr>
          <a:xfrm>
            <a:off x="338125" y="1322607"/>
            <a:ext cx="1818005" cy="130420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14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Вагоно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-строительного завод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(завод «Уральские локомотивы» в Верхней Пышме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  <a:endParaRPr lang="ru-RU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5" name="object 42"/>
          <p:cNvSpPr txBox="1"/>
          <p:nvPr/>
        </p:nvSpPr>
        <p:spPr>
          <a:xfrm>
            <a:off x="487172" y="902873"/>
            <a:ext cx="186182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" dirty="0">
                <a:solidFill>
                  <a:srgbClr val="993300"/>
                </a:solidFill>
                <a:latin typeface="Arial"/>
                <a:cs typeface="Arial"/>
              </a:rPr>
              <a:t>Ключевые</a:t>
            </a:r>
            <a:r>
              <a:rPr sz="1400" b="1" spc="-5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993300"/>
                </a:solidFill>
                <a:latin typeface="Arial"/>
                <a:cs typeface="Arial"/>
              </a:rPr>
              <a:t>партнеры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43"/>
          <p:cNvSpPr txBox="1"/>
          <p:nvPr/>
        </p:nvSpPr>
        <p:spPr>
          <a:xfrm>
            <a:off x="2971106" y="789578"/>
            <a:ext cx="2495861" cy="20915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495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solidFill>
                  <a:srgbClr val="993300"/>
                </a:solidFill>
                <a:latin typeface="Arial"/>
                <a:cs typeface="Arial"/>
              </a:rPr>
              <a:t>Ключевые</a:t>
            </a:r>
            <a:r>
              <a:rPr sz="1400" b="1" spc="-15" dirty="0">
                <a:solidFill>
                  <a:srgbClr val="993300"/>
                </a:solidFill>
                <a:latin typeface="Arial"/>
                <a:cs typeface="Arial"/>
              </a:rPr>
              <a:t> действия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95"/>
              </a:spcBef>
              <a:buSzPct val="92857"/>
              <a:buAutoNum type="arabicPeriod"/>
              <a:tabLst>
                <a:tab pos="147320" algn="l"/>
              </a:tabLst>
            </a:pPr>
            <a:r>
              <a:rPr sz="1400" spc="-10" dirty="0">
                <a:latin typeface="Times New Roman"/>
                <a:cs typeface="Times New Roman"/>
              </a:rPr>
              <a:t>Разработка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тех.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проектно-конструкторской </a:t>
            </a:r>
            <a:r>
              <a:rPr sz="1400" spc="-15" dirty="0">
                <a:latin typeface="Times New Roman"/>
                <a:cs typeface="Times New Roman"/>
              </a:rPr>
              <a:t> документации;</a:t>
            </a:r>
            <a:endParaRPr sz="1400" dirty="0">
              <a:latin typeface="Times New Roman"/>
              <a:cs typeface="Times New Roman"/>
            </a:endParaRPr>
          </a:p>
          <a:p>
            <a:pPr marL="12700" marR="125730">
              <a:lnSpc>
                <a:spcPct val="100000"/>
              </a:lnSpc>
              <a:spcBef>
                <a:spcPts val="5"/>
              </a:spcBef>
              <a:buSzPct val="92857"/>
              <a:buAutoNum type="arabicPeriod"/>
              <a:tabLst>
                <a:tab pos="147320" algn="l"/>
              </a:tabLst>
            </a:pPr>
            <a:r>
              <a:rPr sz="1400" spc="-20" dirty="0" err="1">
                <a:latin typeface="Times New Roman"/>
                <a:cs typeface="Times New Roman"/>
              </a:rPr>
              <a:t>Закупка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металла с памятью формы и воздушного клапана</a:t>
            </a:r>
            <a:r>
              <a:rPr sz="1400" spc="-10" dirty="0" smtClean="0">
                <a:latin typeface="Times New Roman"/>
                <a:cs typeface="Times New Roman"/>
              </a:rPr>
              <a:t>;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3.</a:t>
            </a:r>
            <a:r>
              <a:rPr lang="ru-RU" sz="1400" spc="-15" dirty="0" smtClean="0">
                <a:latin typeface="Times New Roman"/>
                <a:cs typeface="Times New Roman"/>
              </a:rPr>
              <a:t>Заключение договора с мастером;</a:t>
            </a:r>
          </a:p>
          <a:p>
            <a:pPr marL="12700" marR="125730">
              <a:lnSpc>
                <a:spcPct val="100000"/>
              </a:lnSpc>
              <a:spcBef>
                <a:spcPts val="5"/>
              </a:spcBef>
              <a:buSzPct val="92857"/>
              <a:tabLst>
                <a:tab pos="147320" algn="l"/>
              </a:tabLst>
            </a:pPr>
            <a:r>
              <a:rPr sz="1400" spc="-5" dirty="0" smtClean="0">
                <a:latin typeface="Times New Roman"/>
                <a:cs typeface="Times New Roman"/>
              </a:rPr>
              <a:t>4.Создание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сайта.</a:t>
            </a:r>
          </a:p>
        </p:txBody>
      </p:sp>
      <p:sp>
        <p:nvSpPr>
          <p:cNvPr id="27" name="object 44"/>
          <p:cNvSpPr txBox="1"/>
          <p:nvPr/>
        </p:nvSpPr>
        <p:spPr>
          <a:xfrm>
            <a:off x="2837180" y="3025246"/>
            <a:ext cx="2491105" cy="80919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5280">
              <a:lnSpc>
                <a:spcPts val="1745"/>
              </a:lnSpc>
              <a:spcBef>
                <a:spcPts val="110"/>
              </a:spcBef>
            </a:pPr>
            <a:r>
              <a:rPr sz="1600" b="1" dirty="0">
                <a:solidFill>
                  <a:srgbClr val="993300"/>
                </a:solidFill>
                <a:latin typeface="Arial"/>
                <a:cs typeface="Arial"/>
              </a:rPr>
              <a:t>Ключевые</a:t>
            </a:r>
            <a:r>
              <a:rPr sz="1600" b="1" spc="-8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993300"/>
                </a:solidFill>
                <a:latin typeface="Arial"/>
                <a:cs typeface="Arial"/>
              </a:rPr>
              <a:t>ресурсы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1505"/>
              </a:lnSpc>
            </a:pPr>
            <a:r>
              <a:rPr lang="ru-RU" sz="1400" spc="-10" dirty="0" smtClean="0">
                <a:latin typeface="Times New Roman"/>
                <a:cs typeface="Times New Roman"/>
              </a:rPr>
              <a:t>Металл с памятью формы(</a:t>
            </a:r>
            <a:r>
              <a:rPr lang="ru-RU" sz="1400" spc="-10" dirty="0" err="1" smtClean="0">
                <a:latin typeface="Times New Roman"/>
                <a:cs typeface="Times New Roman"/>
              </a:rPr>
              <a:t>нитинол</a:t>
            </a:r>
            <a:r>
              <a:rPr lang="ru-RU" sz="1400" spc="-10" dirty="0" smtClean="0">
                <a:latin typeface="Times New Roman"/>
                <a:cs typeface="Times New Roman"/>
              </a:rPr>
              <a:t>), воздушный клапан, </a:t>
            </a:r>
            <a:r>
              <a:rPr sz="1400" spc="-5" dirty="0" err="1" smtClean="0">
                <a:latin typeface="Times New Roman"/>
                <a:cs typeface="Times New Roman"/>
              </a:rPr>
              <a:t>персонал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5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человек.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28" name="object 45"/>
          <p:cNvSpPr txBox="1"/>
          <p:nvPr/>
        </p:nvSpPr>
        <p:spPr>
          <a:xfrm>
            <a:off x="5710556" y="791308"/>
            <a:ext cx="2133600" cy="2085186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106680">
              <a:lnSpc>
                <a:spcPct val="100000"/>
              </a:lnSpc>
              <a:spcBef>
                <a:spcPts val="640"/>
              </a:spcBef>
            </a:pPr>
            <a:r>
              <a:rPr sz="1400" b="1" spc="-10" dirty="0">
                <a:solidFill>
                  <a:srgbClr val="993300"/>
                </a:solidFill>
                <a:latin typeface="Arial"/>
                <a:cs typeface="Arial"/>
              </a:rPr>
              <a:t>Ключевые</a:t>
            </a:r>
            <a:r>
              <a:rPr sz="1400" b="1" spc="-20" dirty="0">
                <a:solidFill>
                  <a:srgbClr val="993300"/>
                </a:solidFill>
                <a:latin typeface="Arial"/>
                <a:cs typeface="Arial"/>
              </a:rPr>
              <a:t> ценности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35"/>
              </a:spcBef>
            </a:pPr>
            <a:r>
              <a:rPr lang="ru-RU" sz="1400" spc="-10" dirty="0" smtClean="0">
                <a:latin typeface="Times New Roman"/>
                <a:cs typeface="Times New Roman"/>
              </a:rPr>
              <a:t>Повышение чувствительности температуры в вагоне и окружающей среды, повышение износостойкости, повышение надежности воздушного привода.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29" name="object 46"/>
          <p:cNvSpPr txBox="1"/>
          <p:nvPr/>
        </p:nvSpPr>
        <p:spPr>
          <a:xfrm>
            <a:off x="8020939" y="882807"/>
            <a:ext cx="1911350" cy="152221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4335" marR="156845" indent="-274320">
              <a:lnSpc>
                <a:spcPct val="100000"/>
              </a:lnSpc>
              <a:spcBef>
                <a:spcPts val="90"/>
              </a:spcBef>
            </a:pPr>
            <a:r>
              <a:rPr sz="1400" b="1" spc="-15" dirty="0">
                <a:solidFill>
                  <a:srgbClr val="993300"/>
                </a:solidFill>
                <a:latin typeface="Arial"/>
                <a:cs typeface="Arial"/>
              </a:rPr>
              <a:t>В</a:t>
            </a:r>
            <a:r>
              <a:rPr sz="1400" b="1" dirty="0">
                <a:solidFill>
                  <a:srgbClr val="993300"/>
                </a:solidFill>
                <a:latin typeface="Arial"/>
                <a:cs typeface="Arial"/>
              </a:rPr>
              <a:t>з</a:t>
            </a:r>
            <a:r>
              <a:rPr sz="1400" b="1" spc="-15" dirty="0">
                <a:solidFill>
                  <a:srgbClr val="993300"/>
                </a:solidFill>
                <a:latin typeface="Arial"/>
                <a:cs typeface="Arial"/>
              </a:rPr>
              <a:t>а</a:t>
            </a:r>
            <a:r>
              <a:rPr sz="1400" b="1" dirty="0">
                <a:solidFill>
                  <a:srgbClr val="993300"/>
                </a:solidFill>
                <a:latin typeface="Arial"/>
                <a:cs typeface="Arial"/>
              </a:rPr>
              <a:t>и</a:t>
            </a:r>
            <a:r>
              <a:rPr sz="1400" b="1" spc="-10" dirty="0">
                <a:solidFill>
                  <a:srgbClr val="993300"/>
                </a:solidFill>
                <a:latin typeface="Arial"/>
                <a:cs typeface="Arial"/>
              </a:rPr>
              <a:t>м</a:t>
            </a:r>
            <a:r>
              <a:rPr sz="1400" b="1" spc="-15" dirty="0">
                <a:solidFill>
                  <a:srgbClr val="993300"/>
                </a:solidFill>
                <a:latin typeface="Arial"/>
                <a:cs typeface="Arial"/>
              </a:rPr>
              <a:t>о</a:t>
            </a:r>
            <a:r>
              <a:rPr sz="1400" b="1" spc="-20" dirty="0">
                <a:solidFill>
                  <a:srgbClr val="993300"/>
                </a:solidFill>
                <a:latin typeface="Arial"/>
                <a:cs typeface="Arial"/>
              </a:rPr>
              <a:t>о</a:t>
            </a:r>
            <a:r>
              <a:rPr sz="1400" b="1" spc="-65" dirty="0">
                <a:solidFill>
                  <a:srgbClr val="9933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993300"/>
                </a:solidFill>
                <a:latin typeface="Arial"/>
                <a:cs typeface="Arial"/>
              </a:rPr>
              <a:t>н</a:t>
            </a:r>
            <a:r>
              <a:rPr sz="1400" b="1" spc="5" dirty="0">
                <a:solidFill>
                  <a:srgbClr val="993300"/>
                </a:solidFill>
                <a:latin typeface="Arial"/>
                <a:cs typeface="Arial"/>
              </a:rPr>
              <a:t>о</a:t>
            </a:r>
            <a:r>
              <a:rPr sz="1400" b="1" spc="-20" dirty="0">
                <a:solidFill>
                  <a:srgbClr val="993300"/>
                </a:solidFill>
                <a:latin typeface="Arial"/>
                <a:cs typeface="Arial"/>
              </a:rPr>
              <a:t>ше</a:t>
            </a:r>
            <a:r>
              <a:rPr sz="1400" b="1" spc="-5" dirty="0">
                <a:solidFill>
                  <a:srgbClr val="993300"/>
                </a:solidFill>
                <a:latin typeface="Arial"/>
                <a:cs typeface="Arial"/>
              </a:rPr>
              <a:t>н</a:t>
            </a:r>
            <a:r>
              <a:rPr sz="1400" b="1" dirty="0">
                <a:solidFill>
                  <a:srgbClr val="993300"/>
                </a:solidFill>
                <a:latin typeface="Arial"/>
                <a:cs typeface="Arial"/>
              </a:rPr>
              <a:t>и</a:t>
            </a:r>
            <a:r>
              <a:rPr sz="1400" b="1" spc="-5" dirty="0">
                <a:solidFill>
                  <a:srgbClr val="993300"/>
                </a:solidFill>
                <a:latin typeface="Arial"/>
                <a:cs typeface="Arial"/>
              </a:rPr>
              <a:t>я  с</a:t>
            </a:r>
            <a:r>
              <a:rPr sz="1400" b="1" spc="-2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993300"/>
                </a:solidFill>
                <a:latin typeface="Arial"/>
                <a:cs typeface="Arial"/>
              </a:rPr>
              <a:t>клиентами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80"/>
              </a:lnSpc>
            </a:pPr>
            <a:r>
              <a:rPr sz="1400" spc="-10" dirty="0">
                <a:latin typeface="Times New Roman"/>
                <a:cs typeface="Times New Roman"/>
              </a:rPr>
              <a:t>Прямые</a:t>
            </a:r>
            <a:r>
              <a:rPr sz="1400" spc="-5" dirty="0">
                <a:latin typeface="Times New Roman"/>
                <a:cs typeface="Times New Roman"/>
              </a:rPr>
              <a:t> продажи</a:t>
            </a: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подразумевают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поставку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10" dirty="0" err="1">
                <a:latin typeface="Times New Roman"/>
                <a:cs typeface="Times New Roman"/>
              </a:rPr>
              <a:t>продукции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с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привлечения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 err="1">
                <a:latin typeface="Times New Roman"/>
                <a:cs typeface="Times New Roman"/>
              </a:rPr>
              <a:t>иных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 err="1" smtClean="0">
                <a:latin typeface="Times New Roman"/>
                <a:cs typeface="Times New Roman"/>
              </a:rPr>
              <a:t>представителей</a:t>
            </a:r>
            <a:r>
              <a:rPr lang="ru-RU" sz="1400" spc="-10" dirty="0" smtClean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2" name="object 49"/>
          <p:cNvSpPr txBox="1"/>
          <p:nvPr/>
        </p:nvSpPr>
        <p:spPr>
          <a:xfrm>
            <a:off x="10134982" y="794745"/>
            <a:ext cx="1828164" cy="4288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359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993300"/>
                </a:solidFill>
                <a:latin typeface="Arial"/>
                <a:cs typeface="Arial"/>
              </a:rPr>
              <a:t>Сегменты</a:t>
            </a:r>
            <a:endParaRPr sz="1400" dirty="0">
              <a:latin typeface="Arial"/>
              <a:cs typeface="Arial"/>
            </a:endParaRPr>
          </a:p>
          <a:p>
            <a:pPr marL="12700" marR="310515" indent="278130">
              <a:lnSpc>
                <a:spcPct val="91100"/>
              </a:lnSpc>
              <a:spcBef>
                <a:spcPts val="150"/>
              </a:spcBef>
            </a:pPr>
            <a:r>
              <a:rPr sz="1400" b="1" spc="-5" dirty="0">
                <a:solidFill>
                  <a:srgbClr val="993300"/>
                </a:solidFill>
                <a:latin typeface="Arial"/>
                <a:cs typeface="Arial"/>
              </a:rPr>
              <a:t>п</a:t>
            </a:r>
            <a:r>
              <a:rPr sz="1400" b="1" spc="-20" dirty="0">
                <a:solidFill>
                  <a:srgbClr val="993300"/>
                </a:solidFill>
                <a:latin typeface="Arial"/>
                <a:cs typeface="Arial"/>
              </a:rPr>
              <a:t>о</a:t>
            </a:r>
            <a:r>
              <a:rPr sz="1400" b="1" spc="-65" dirty="0">
                <a:solidFill>
                  <a:srgbClr val="993300"/>
                </a:solidFill>
                <a:latin typeface="Arial"/>
                <a:cs typeface="Arial"/>
              </a:rPr>
              <a:t>т</a:t>
            </a:r>
            <a:r>
              <a:rPr sz="1400" b="1" spc="-20" dirty="0">
                <a:solidFill>
                  <a:srgbClr val="993300"/>
                </a:solidFill>
                <a:latin typeface="Arial"/>
                <a:cs typeface="Arial"/>
              </a:rPr>
              <a:t>р</a:t>
            </a:r>
            <a:r>
              <a:rPr sz="1400" b="1" spc="-15" dirty="0">
                <a:solidFill>
                  <a:srgbClr val="993300"/>
                </a:solidFill>
                <a:latin typeface="Arial"/>
                <a:cs typeface="Arial"/>
              </a:rPr>
              <a:t>е</a:t>
            </a:r>
            <a:r>
              <a:rPr sz="1400" b="1" spc="-5" dirty="0">
                <a:solidFill>
                  <a:srgbClr val="993300"/>
                </a:solidFill>
                <a:latin typeface="Arial"/>
                <a:cs typeface="Arial"/>
              </a:rPr>
              <a:t>б</a:t>
            </a:r>
            <a:r>
              <a:rPr sz="1400" b="1" spc="30" dirty="0">
                <a:solidFill>
                  <a:srgbClr val="993300"/>
                </a:solidFill>
                <a:latin typeface="Arial"/>
                <a:cs typeface="Arial"/>
              </a:rPr>
              <a:t>и</a:t>
            </a:r>
            <a:r>
              <a:rPr sz="1400" b="1" spc="-40" dirty="0">
                <a:solidFill>
                  <a:srgbClr val="993300"/>
                </a:solidFill>
                <a:latin typeface="Arial"/>
                <a:cs typeface="Arial"/>
              </a:rPr>
              <a:t>т</a:t>
            </a:r>
            <a:r>
              <a:rPr sz="1400" b="1" spc="-15" dirty="0">
                <a:solidFill>
                  <a:srgbClr val="993300"/>
                </a:solidFill>
                <a:latin typeface="Arial"/>
                <a:cs typeface="Arial"/>
              </a:rPr>
              <a:t>е</a:t>
            </a:r>
            <a:r>
              <a:rPr sz="1400" b="1" spc="-10" dirty="0">
                <a:solidFill>
                  <a:srgbClr val="993300"/>
                </a:solidFill>
                <a:latin typeface="Arial"/>
                <a:cs typeface="Arial"/>
              </a:rPr>
              <a:t>лей  </a:t>
            </a:r>
            <a:r>
              <a:rPr sz="1400" spc="-10" dirty="0">
                <a:latin typeface="Times New Roman"/>
                <a:cs typeface="Times New Roman"/>
              </a:rPr>
              <a:t>Основным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потребительским</a:t>
            </a:r>
            <a:endParaRPr sz="1400" dirty="0">
              <a:latin typeface="Times New Roman"/>
              <a:cs typeface="Times New Roman"/>
            </a:endParaRPr>
          </a:p>
          <a:p>
            <a:pPr marL="12700" marR="13335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сегментом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будут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являться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транспортные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машиностроительные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отрасли.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На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первоначальном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этапе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сектор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рынка</a:t>
            </a:r>
            <a:r>
              <a:rPr sz="1400" spc="-5" dirty="0">
                <a:latin typeface="Times New Roman"/>
                <a:cs typeface="Times New Roman"/>
              </a:rPr>
              <a:t> будет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100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%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-</a:t>
            </a:r>
            <a:r>
              <a:rPr sz="1400" spc="-15" dirty="0">
                <a:latin typeface="Times New Roman"/>
                <a:cs typeface="Times New Roman"/>
              </a:rPr>
              <a:t> B2B,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дальнейшем,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 мере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маркетинговых </a:t>
            </a:r>
            <a:r>
              <a:rPr sz="1400" spc="-5" dirty="0">
                <a:latin typeface="Times New Roman"/>
                <a:cs typeface="Times New Roman"/>
              </a:rPr>
              <a:t> исследований, </a:t>
            </a:r>
            <a:r>
              <a:rPr sz="1400" spc="-10" dirty="0">
                <a:latin typeface="Times New Roman"/>
                <a:cs typeface="Times New Roman"/>
              </a:rPr>
              <a:t>развитие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компании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будет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уходить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долю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B2C,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конкретно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70%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B2B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30% - </a:t>
            </a:r>
            <a:r>
              <a:rPr sz="1400" spc="-15" dirty="0">
                <a:latin typeface="Times New Roman"/>
                <a:cs typeface="Times New Roman"/>
              </a:rPr>
              <a:t>B2C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 будет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продажа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воздушного клапана </a:t>
            </a:r>
            <a:r>
              <a:rPr sz="1400" spc="-10" dirty="0" err="1" smtClean="0">
                <a:latin typeface="Times New Roman"/>
                <a:cs typeface="Times New Roman"/>
              </a:rPr>
              <a:t>физ</a:t>
            </a:r>
            <a:r>
              <a:rPr sz="1400" spc="-10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 лицам).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4" name="object 50"/>
          <p:cNvSpPr txBox="1"/>
          <p:nvPr/>
        </p:nvSpPr>
        <p:spPr>
          <a:xfrm>
            <a:off x="8005064" y="2962145"/>
            <a:ext cx="1804035" cy="144399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>
              <a:lnSpc>
                <a:spcPct val="100000"/>
              </a:lnSpc>
              <a:spcBef>
                <a:spcPts val="640"/>
              </a:spcBef>
            </a:pPr>
            <a:r>
              <a:rPr sz="1400" b="1" spc="-15" dirty="0">
                <a:solidFill>
                  <a:srgbClr val="993300"/>
                </a:solidFill>
                <a:latin typeface="Arial"/>
                <a:cs typeface="Arial"/>
              </a:rPr>
              <a:t>Каналы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45"/>
              </a:spcBef>
            </a:pPr>
            <a:r>
              <a:rPr sz="1400" spc="-10" dirty="0">
                <a:latin typeface="Times New Roman"/>
                <a:cs typeface="Times New Roman"/>
              </a:rPr>
              <a:t>Продвижение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продукта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через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сайт,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производство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под </a:t>
            </a:r>
            <a:r>
              <a:rPr sz="1400" spc="-5" dirty="0">
                <a:latin typeface="Times New Roman"/>
                <a:cs typeface="Times New Roman"/>
              </a:rPr>
              <a:t> заказ, </a:t>
            </a:r>
            <a:r>
              <a:rPr sz="1400" spc="-10" dirty="0">
                <a:latin typeface="Times New Roman"/>
                <a:cs typeface="Times New Roman"/>
              </a:rPr>
              <a:t>доставка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производителям.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6684" y="5248307"/>
            <a:ext cx="6031002" cy="102438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1616075">
              <a:lnSpc>
                <a:spcPts val="1600"/>
              </a:lnSpc>
              <a:spcBef>
                <a:spcPts val="90"/>
              </a:spcBef>
            </a:pPr>
            <a:r>
              <a:rPr lang="ru-RU" sz="1400" b="1" spc="-20" dirty="0">
                <a:solidFill>
                  <a:srgbClr val="993300"/>
                </a:solidFill>
                <a:latin typeface="Arial"/>
                <a:cs typeface="Arial"/>
              </a:rPr>
              <a:t>Структура</a:t>
            </a:r>
            <a:r>
              <a:rPr lang="ru-RU" b="1" spc="9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lang="ru-RU" sz="1400" b="1" spc="-15" dirty="0">
                <a:solidFill>
                  <a:srgbClr val="993300"/>
                </a:solidFill>
                <a:latin typeface="Arial"/>
                <a:cs typeface="Arial"/>
              </a:rPr>
              <a:t>расходов</a:t>
            </a:r>
            <a:endParaRPr lang="ru-RU" sz="1400" b="1" dirty="0">
              <a:latin typeface="Arial"/>
              <a:cs typeface="Arial"/>
            </a:endParaRPr>
          </a:p>
          <a:p>
            <a:pPr marL="12700">
              <a:lnSpc>
                <a:spcPts val="1600"/>
              </a:lnSpc>
            </a:pPr>
            <a:r>
              <a:rPr lang="ru-RU" sz="1400" spc="-10" dirty="0">
                <a:latin typeface="Times New Roman"/>
                <a:cs typeface="Times New Roman"/>
              </a:rPr>
              <a:t>Материальные</a:t>
            </a:r>
            <a:r>
              <a:rPr lang="ru-RU" sz="1400" spc="65" dirty="0">
                <a:latin typeface="Times New Roman"/>
                <a:cs typeface="Times New Roman"/>
              </a:rPr>
              <a:t> </a:t>
            </a:r>
            <a:r>
              <a:rPr lang="ru-RU" sz="1400" spc="-10" dirty="0">
                <a:latin typeface="Times New Roman"/>
                <a:cs typeface="Times New Roman"/>
              </a:rPr>
              <a:t>затраты</a:t>
            </a:r>
            <a:r>
              <a:rPr lang="ru-RU" sz="1400" spc="40" dirty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(металл,</a:t>
            </a:r>
            <a:r>
              <a:rPr lang="ru-RU" sz="1400" spc="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работа мастера,</a:t>
            </a:r>
            <a:r>
              <a:rPr lang="ru-RU" sz="1400" spc="7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воздушный клапан</a:t>
            </a:r>
            <a:r>
              <a:rPr lang="ru-RU" sz="1400" spc="-5" dirty="0" smtClean="0">
                <a:latin typeface="Times New Roman"/>
                <a:cs typeface="Times New Roman"/>
              </a:rPr>
              <a:t>,</a:t>
            </a:r>
            <a:r>
              <a:rPr lang="ru-RU" sz="1400" spc="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>
                <a:latin typeface="Times New Roman"/>
                <a:cs typeface="Times New Roman"/>
              </a:rPr>
              <a:t>заработная</a:t>
            </a:r>
            <a:r>
              <a:rPr lang="ru-RU" sz="1400" spc="20" dirty="0">
                <a:latin typeface="Times New Roman"/>
                <a:cs typeface="Times New Roman"/>
              </a:rPr>
              <a:t> </a:t>
            </a:r>
            <a:r>
              <a:rPr lang="ru-RU" sz="1400" spc="-10" dirty="0">
                <a:latin typeface="Times New Roman"/>
                <a:cs typeface="Times New Roman"/>
              </a:rPr>
              <a:t>плата,</a:t>
            </a:r>
            <a:r>
              <a:rPr lang="ru-RU" sz="1400" spc="25" dirty="0">
                <a:latin typeface="Times New Roman"/>
                <a:cs typeface="Times New Roman"/>
              </a:rPr>
              <a:t> </a:t>
            </a:r>
            <a:r>
              <a:rPr lang="ru-RU" sz="1400" spc="-10" dirty="0">
                <a:latin typeface="Times New Roman"/>
                <a:cs typeface="Times New Roman"/>
              </a:rPr>
              <a:t>отчисления</a:t>
            </a:r>
            <a:r>
              <a:rPr lang="ru-RU" sz="1400" spc="65" dirty="0">
                <a:latin typeface="Times New Roman"/>
                <a:cs typeface="Times New Roman"/>
              </a:rPr>
              <a:t> </a:t>
            </a:r>
            <a:r>
              <a:rPr lang="ru-RU" sz="1400" spc="-10" dirty="0">
                <a:latin typeface="Times New Roman"/>
                <a:cs typeface="Times New Roman"/>
              </a:rPr>
              <a:t>на</a:t>
            </a:r>
            <a:r>
              <a:rPr lang="ru-RU" sz="1400" spc="10" dirty="0">
                <a:latin typeface="Times New Roman"/>
                <a:cs typeface="Times New Roman"/>
              </a:rPr>
              <a:t> </a:t>
            </a:r>
            <a:r>
              <a:rPr lang="ru-RU" sz="1400" spc="-5" dirty="0">
                <a:latin typeface="Times New Roman"/>
                <a:cs typeface="Times New Roman"/>
              </a:rPr>
              <a:t>соц.</a:t>
            </a:r>
            <a:r>
              <a:rPr lang="ru-RU" sz="1400" spc="20" dirty="0">
                <a:latin typeface="Times New Roman"/>
                <a:cs typeface="Times New Roman"/>
              </a:rPr>
              <a:t> </a:t>
            </a:r>
            <a:r>
              <a:rPr lang="ru-RU" sz="1400" spc="-10" dirty="0">
                <a:latin typeface="Times New Roman"/>
                <a:cs typeface="Times New Roman"/>
              </a:rPr>
              <a:t>нужды,</a:t>
            </a:r>
            <a:r>
              <a:rPr lang="ru-RU" sz="1400" spc="25" dirty="0">
                <a:latin typeface="Times New Roman"/>
                <a:cs typeface="Times New Roman"/>
              </a:rPr>
              <a:t> </a:t>
            </a:r>
            <a:r>
              <a:rPr lang="ru-RU" sz="1400" spc="-5" dirty="0">
                <a:latin typeface="Times New Roman"/>
                <a:cs typeface="Times New Roman"/>
              </a:rPr>
              <a:t>реклама,</a:t>
            </a:r>
            <a:r>
              <a:rPr lang="ru-RU" sz="1400" spc="20" dirty="0">
                <a:latin typeface="Times New Roman"/>
                <a:cs typeface="Times New Roman"/>
              </a:rPr>
              <a:t> </a:t>
            </a:r>
            <a:r>
              <a:rPr lang="ru-RU" sz="1400" spc="-5" dirty="0">
                <a:latin typeface="Times New Roman"/>
                <a:cs typeface="Times New Roman"/>
              </a:rPr>
              <a:t>создание </a:t>
            </a:r>
            <a:r>
              <a:rPr lang="ru-RU" sz="1400" spc="-335" dirty="0">
                <a:latin typeface="Times New Roman"/>
                <a:cs typeface="Times New Roman"/>
              </a:rPr>
              <a:t> </a:t>
            </a:r>
            <a:r>
              <a:rPr lang="ru-RU" sz="1400" spc="-10" dirty="0">
                <a:latin typeface="Times New Roman"/>
                <a:cs typeface="Times New Roman"/>
              </a:rPr>
              <a:t>сайта,</a:t>
            </a:r>
            <a:r>
              <a:rPr lang="ru-RU" sz="1400" spc="20" dirty="0">
                <a:latin typeface="Times New Roman"/>
                <a:cs typeface="Times New Roman"/>
              </a:rPr>
              <a:t> </a:t>
            </a:r>
            <a:r>
              <a:rPr lang="ru-RU" sz="1400" spc="-5" dirty="0">
                <a:latin typeface="Times New Roman"/>
                <a:cs typeface="Times New Roman"/>
              </a:rPr>
              <a:t>оплата</a:t>
            </a:r>
            <a:r>
              <a:rPr lang="ru-RU" sz="1400" spc="35" dirty="0">
                <a:latin typeface="Times New Roman"/>
                <a:cs typeface="Times New Roman"/>
              </a:rPr>
              <a:t> </a:t>
            </a:r>
            <a:r>
              <a:rPr lang="ru-RU" sz="1400" spc="-15" dirty="0">
                <a:latin typeface="Times New Roman"/>
                <a:cs typeface="Times New Roman"/>
              </a:rPr>
              <a:t>услуг</a:t>
            </a:r>
            <a:r>
              <a:rPr lang="ru-RU" sz="1400" spc="65" dirty="0">
                <a:latin typeface="Times New Roman"/>
                <a:cs typeface="Times New Roman"/>
              </a:rPr>
              <a:t> </a:t>
            </a:r>
            <a:r>
              <a:rPr lang="ru-RU" sz="1400" spc="-5" dirty="0">
                <a:latin typeface="Times New Roman"/>
                <a:cs typeface="Times New Roman"/>
              </a:rPr>
              <a:t>за</a:t>
            </a:r>
            <a:r>
              <a:rPr lang="ru-RU" sz="1400" spc="-10" dirty="0">
                <a:latin typeface="Times New Roman"/>
                <a:cs typeface="Times New Roman"/>
              </a:rPr>
              <a:t> </a:t>
            </a:r>
            <a:r>
              <a:rPr lang="ru-RU" sz="1400" spc="-5" dirty="0">
                <a:latin typeface="Times New Roman"/>
                <a:cs typeface="Times New Roman"/>
              </a:rPr>
              <a:t>разработку</a:t>
            </a:r>
            <a:r>
              <a:rPr lang="ru-RU" sz="1400" spc="35" dirty="0">
                <a:latin typeface="Times New Roman"/>
                <a:cs typeface="Times New Roman"/>
              </a:rPr>
              <a:t> </a:t>
            </a:r>
            <a:r>
              <a:rPr lang="ru-RU" sz="1400" spc="-10" dirty="0">
                <a:latin typeface="Times New Roman"/>
                <a:cs typeface="Times New Roman"/>
              </a:rPr>
              <a:t>технической</a:t>
            </a:r>
            <a:r>
              <a:rPr lang="ru-RU" sz="1400" spc="80" dirty="0">
                <a:latin typeface="Times New Roman"/>
                <a:cs typeface="Times New Roman"/>
              </a:rPr>
              <a:t> </a:t>
            </a:r>
            <a:r>
              <a:rPr lang="ru-RU" sz="1400" spc="-10" dirty="0">
                <a:latin typeface="Times New Roman"/>
                <a:cs typeface="Times New Roman"/>
              </a:rPr>
              <a:t>документации,</a:t>
            </a:r>
            <a:r>
              <a:rPr lang="ru-RU" sz="1400" spc="65" dirty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сертификация)</a:t>
            </a:r>
            <a:endParaRPr lang="ru-RU" sz="1400" dirty="0">
              <a:latin typeface="Times New Roman"/>
              <a:cs typeface="Times New Roman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55517" y="5339111"/>
            <a:ext cx="3744694" cy="83142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1177290">
              <a:spcBef>
                <a:spcPts val="95"/>
              </a:spcBef>
            </a:pPr>
            <a:r>
              <a:rPr lang="ru-RU" sz="1400" b="1" spc="-20" dirty="0">
                <a:solidFill>
                  <a:srgbClr val="993300"/>
                </a:solidFill>
                <a:latin typeface="Arial"/>
                <a:cs typeface="Arial"/>
              </a:rPr>
              <a:t>Потоки</a:t>
            </a:r>
            <a:r>
              <a:rPr lang="ru-RU" sz="1400" b="1" spc="1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lang="ru-RU" sz="1400" b="1" spc="-10" dirty="0">
                <a:solidFill>
                  <a:srgbClr val="993300"/>
                </a:solidFill>
                <a:latin typeface="Arial"/>
                <a:cs typeface="Arial"/>
              </a:rPr>
              <a:t>доходов</a:t>
            </a:r>
            <a:endParaRPr lang="ru-RU" sz="1400" dirty="0">
              <a:latin typeface="Arial"/>
              <a:cs typeface="Arial"/>
            </a:endParaRPr>
          </a:p>
          <a:p>
            <a:pPr marL="12700"/>
            <a:r>
              <a:rPr lang="ru-RU" sz="1400" spc="-35" dirty="0">
                <a:latin typeface="Times New Roman"/>
                <a:cs typeface="Times New Roman"/>
              </a:rPr>
              <a:t>Доход</a:t>
            </a:r>
            <a:r>
              <a:rPr lang="ru-RU" sz="1400" spc="5" dirty="0">
                <a:latin typeface="Times New Roman"/>
                <a:cs typeface="Times New Roman"/>
              </a:rPr>
              <a:t> </a:t>
            </a:r>
            <a:r>
              <a:rPr lang="ru-RU" sz="1400" spc="-20" dirty="0">
                <a:latin typeface="Times New Roman"/>
                <a:cs typeface="Times New Roman"/>
              </a:rPr>
              <a:t>от</a:t>
            </a:r>
            <a:r>
              <a:rPr lang="ru-RU" sz="1400" spc="-10" dirty="0">
                <a:latin typeface="Times New Roman"/>
                <a:cs typeface="Times New Roman"/>
              </a:rPr>
              <a:t> </a:t>
            </a:r>
            <a:r>
              <a:rPr lang="ru-RU" sz="1400" spc="-15" dirty="0">
                <a:latin typeface="Times New Roman"/>
                <a:cs typeface="Times New Roman"/>
              </a:rPr>
              <a:t>продажи</a:t>
            </a:r>
            <a:r>
              <a:rPr lang="ru-RU" sz="1400" spc="25" dirty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пружины</a:t>
            </a:r>
            <a:endParaRPr lang="ru-RU" sz="1400" dirty="0">
              <a:latin typeface="Times New Roman"/>
              <a:cs typeface="Times New Roman"/>
            </a:endParaRPr>
          </a:p>
          <a:p>
            <a:pPr marL="12700"/>
            <a:r>
              <a:rPr lang="ru-RU" sz="1400" spc="-5" dirty="0">
                <a:latin typeface="Times New Roman"/>
                <a:cs typeface="Times New Roman"/>
              </a:rPr>
              <a:t>и </a:t>
            </a:r>
            <a:r>
              <a:rPr lang="ru-RU" sz="1400" spc="-20" dirty="0">
                <a:latin typeface="Times New Roman"/>
                <a:cs typeface="Times New Roman"/>
              </a:rPr>
              <a:t>готового</a:t>
            </a:r>
            <a:r>
              <a:rPr lang="ru-RU" sz="1400" dirty="0">
                <a:latin typeface="Times New Roman"/>
                <a:cs typeface="Times New Roman"/>
              </a:rPr>
              <a:t> </a:t>
            </a:r>
            <a:r>
              <a:rPr lang="ru-RU" sz="1400" spc="-15" dirty="0" smtClean="0">
                <a:latin typeface="Times New Roman"/>
                <a:cs typeface="Times New Roman"/>
              </a:rPr>
              <a:t>воздушного клапана</a:t>
            </a:r>
            <a:endParaRPr lang="ru-RU"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Экономика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cxnSp>
        <p:nvCxnSpPr>
          <p:cNvPr id="4" name="Соединительная линия уступом 3"/>
          <p:cNvCxnSpPr/>
          <p:nvPr/>
        </p:nvCxnSpPr>
        <p:spPr>
          <a:xfrm>
            <a:off x="899147" y="1715429"/>
            <a:ext cx="5393805" cy="461714"/>
          </a:xfrm>
          <a:prstGeom prst="bentConnector3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Соединительная линия уступом 18"/>
          <p:cNvCxnSpPr/>
          <p:nvPr/>
        </p:nvCxnSpPr>
        <p:spPr>
          <a:xfrm>
            <a:off x="899145" y="2779962"/>
            <a:ext cx="5393805" cy="461714"/>
          </a:xfrm>
          <a:prstGeom prst="bentConnector3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Соединительная линия уступом 19"/>
          <p:cNvCxnSpPr/>
          <p:nvPr/>
        </p:nvCxnSpPr>
        <p:spPr>
          <a:xfrm>
            <a:off x="899146" y="3834515"/>
            <a:ext cx="5393805" cy="461714"/>
          </a:xfrm>
          <a:prstGeom prst="bentConnector3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Соединительная линия уступом 20"/>
          <p:cNvCxnSpPr/>
          <p:nvPr/>
        </p:nvCxnSpPr>
        <p:spPr>
          <a:xfrm>
            <a:off x="899147" y="4857772"/>
            <a:ext cx="5393805" cy="461714"/>
          </a:xfrm>
          <a:prstGeom prst="bentConnector3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TextBox 17"/>
          <p:cNvSpPr txBox="1"/>
          <p:nvPr/>
        </p:nvSpPr>
        <p:spPr>
          <a:xfrm>
            <a:off x="938095" y="1387407"/>
            <a:ext cx="255984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Отрицательный поток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8230" y="2349574"/>
            <a:ext cx="266971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Положительный поток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35664" y="3203786"/>
            <a:ext cx="210531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Накопительный денежный поток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76632" y="4461683"/>
            <a:ext cx="222337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Рентабельность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04343" y="1681868"/>
            <a:ext cx="2090057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1 323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700 руб.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04341" y="2733884"/>
            <a:ext cx="2090057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2 104 100 руб.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904343" y="3762755"/>
            <a:ext cx="2090057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506 700 руб.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484913" y="4703881"/>
            <a:ext cx="812801" cy="370374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56%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Блок-схема: решение 26"/>
          <p:cNvSpPr/>
          <p:nvPr/>
        </p:nvSpPr>
        <p:spPr>
          <a:xfrm>
            <a:off x="6855517" y="1538201"/>
            <a:ext cx="3497943" cy="2934644"/>
          </a:xfrm>
          <a:prstGeom prst="flowChartDecision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Окупаемость 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rgbClr val="000000"/>
              </a:solidFill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8 месяцев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6401978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Скругленный прямоугольник 90"/>
          <p:cNvSpPr/>
          <p:nvPr/>
        </p:nvSpPr>
        <p:spPr>
          <a:xfrm>
            <a:off x="252608" y="4280985"/>
            <a:ext cx="11675232" cy="22288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План развития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pSp>
        <p:nvGrpSpPr>
          <p:cNvPr id="16" name="object 6"/>
          <p:cNvGrpSpPr/>
          <p:nvPr/>
        </p:nvGrpSpPr>
        <p:grpSpPr>
          <a:xfrm>
            <a:off x="633370" y="4247196"/>
            <a:ext cx="11003660" cy="600075"/>
            <a:chOff x="624840" y="4204173"/>
            <a:chExt cx="11003660" cy="600075"/>
          </a:xfrm>
        </p:grpSpPr>
        <p:pic>
          <p:nvPicPr>
            <p:cNvPr id="1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840" y="4224528"/>
              <a:ext cx="359663" cy="35966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0" name="object 10"/>
            <p:cNvSpPr/>
            <p:nvPr/>
          </p:nvSpPr>
          <p:spPr>
            <a:xfrm>
              <a:off x="624840" y="4224528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4" h="360045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1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3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1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30767" y="4218432"/>
              <a:ext cx="359663" cy="35966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2" name="object 12"/>
            <p:cNvSpPr/>
            <p:nvPr/>
          </p:nvSpPr>
          <p:spPr>
            <a:xfrm>
              <a:off x="8430767" y="4218432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1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3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1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22591" y="4218432"/>
              <a:ext cx="359663" cy="35966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4" name="object 14"/>
            <p:cNvSpPr/>
            <p:nvPr/>
          </p:nvSpPr>
          <p:spPr>
            <a:xfrm>
              <a:off x="7022591" y="4218432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1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3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1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7775" y="4218432"/>
              <a:ext cx="359663" cy="35966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6" name="object 16"/>
            <p:cNvSpPr/>
            <p:nvPr/>
          </p:nvSpPr>
          <p:spPr>
            <a:xfrm>
              <a:off x="5827775" y="4218432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3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2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48912" y="4218432"/>
              <a:ext cx="359663" cy="35966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8" name="object 18"/>
            <p:cNvSpPr/>
            <p:nvPr/>
          </p:nvSpPr>
          <p:spPr>
            <a:xfrm>
              <a:off x="4248912" y="4218432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3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2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41536" y="4218432"/>
              <a:ext cx="359664" cy="35966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32" name="object 22"/>
            <p:cNvSpPr/>
            <p:nvPr/>
          </p:nvSpPr>
          <p:spPr>
            <a:xfrm>
              <a:off x="9241536" y="4218432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4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2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76688" y="4218432"/>
              <a:ext cx="359663" cy="35966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35" name="object 24"/>
            <p:cNvSpPr/>
            <p:nvPr/>
          </p:nvSpPr>
          <p:spPr>
            <a:xfrm>
              <a:off x="10076688" y="4218432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1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3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1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68455" y="4218432"/>
              <a:ext cx="359664" cy="35966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37" name="object 26"/>
            <p:cNvSpPr/>
            <p:nvPr/>
          </p:nvSpPr>
          <p:spPr>
            <a:xfrm>
              <a:off x="11268455" y="4218432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4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2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27"/>
            <p:cNvSpPr/>
            <p:nvPr/>
          </p:nvSpPr>
          <p:spPr>
            <a:xfrm>
              <a:off x="5071743" y="4223712"/>
              <a:ext cx="277495" cy="222885"/>
            </a:xfrm>
            <a:custGeom>
              <a:avLst/>
              <a:gdLst/>
              <a:ahLst/>
              <a:cxnLst/>
              <a:rect l="l" t="t" r="r" b="b"/>
              <a:pathLst>
                <a:path w="277495" h="222885">
                  <a:moveTo>
                    <a:pt x="138684" y="0"/>
                  </a:moveTo>
                  <a:lnTo>
                    <a:pt x="84707" y="8739"/>
                  </a:lnTo>
                  <a:lnTo>
                    <a:pt x="40624" y="32575"/>
                  </a:lnTo>
                  <a:lnTo>
                    <a:pt x="10900" y="67937"/>
                  </a:lnTo>
                  <a:lnTo>
                    <a:pt x="0" y="111252"/>
                  </a:lnTo>
                  <a:lnTo>
                    <a:pt x="10900" y="154566"/>
                  </a:lnTo>
                  <a:lnTo>
                    <a:pt x="40624" y="189928"/>
                  </a:lnTo>
                  <a:lnTo>
                    <a:pt x="84707" y="213764"/>
                  </a:lnTo>
                  <a:lnTo>
                    <a:pt x="138684" y="222504"/>
                  </a:lnTo>
                  <a:lnTo>
                    <a:pt x="192660" y="213764"/>
                  </a:lnTo>
                  <a:lnTo>
                    <a:pt x="236743" y="189928"/>
                  </a:lnTo>
                  <a:lnTo>
                    <a:pt x="266467" y="154566"/>
                  </a:lnTo>
                  <a:lnTo>
                    <a:pt x="277367" y="111252"/>
                  </a:lnTo>
                  <a:lnTo>
                    <a:pt x="266467" y="67937"/>
                  </a:lnTo>
                  <a:lnTo>
                    <a:pt x="236743" y="32575"/>
                  </a:lnTo>
                  <a:lnTo>
                    <a:pt x="192660" y="8739"/>
                  </a:lnTo>
                  <a:lnTo>
                    <a:pt x="138684" y="0"/>
                  </a:lnTo>
                  <a:close/>
                </a:path>
              </a:pathLst>
            </a:custGeom>
            <a:solidFill>
              <a:srgbClr val="8F4D3C"/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28"/>
            <p:cNvSpPr/>
            <p:nvPr/>
          </p:nvSpPr>
          <p:spPr>
            <a:xfrm>
              <a:off x="5087112" y="4204173"/>
              <a:ext cx="277495" cy="600075"/>
            </a:xfrm>
            <a:custGeom>
              <a:avLst/>
              <a:gdLst/>
              <a:ahLst/>
              <a:cxnLst/>
              <a:rect l="l" t="t" r="r" b="b"/>
              <a:pathLst>
                <a:path w="277495" h="600075">
                  <a:moveTo>
                    <a:pt x="0" y="111252"/>
                  </a:moveTo>
                  <a:lnTo>
                    <a:pt x="10900" y="67937"/>
                  </a:lnTo>
                  <a:lnTo>
                    <a:pt x="40624" y="32575"/>
                  </a:lnTo>
                  <a:lnTo>
                    <a:pt x="84707" y="8739"/>
                  </a:lnTo>
                  <a:lnTo>
                    <a:pt x="138684" y="0"/>
                  </a:lnTo>
                  <a:lnTo>
                    <a:pt x="192660" y="8739"/>
                  </a:lnTo>
                  <a:lnTo>
                    <a:pt x="236743" y="32575"/>
                  </a:lnTo>
                  <a:lnTo>
                    <a:pt x="266467" y="67937"/>
                  </a:lnTo>
                  <a:lnTo>
                    <a:pt x="277367" y="111252"/>
                  </a:lnTo>
                  <a:lnTo>
                    <a:pt x="266467" y="154566"/>
                  </a:lnTo>
                  <a:lnTo>
                    <a:pt x="236743" y="189928"/>
                  </a:lnTo>
                  <a:lnTo>
                    <a:pt x="192660" y="213764"/>
                  </a:lnTo>
                  <a:lnTo>
                    <a:pt x="138684" y="222504"/>
                  </a:lnTo>
                  <a:lnTo>
                    <a:pt x="84707" y="213764"/>
                  </a:lnTo>
                  <a:lnTo>
                    <a:pt x="40624" y="189928"/>
                  </a:lnTo>
                  <a:lnTo>
                    <a:pt x="10900" y="154566"/>
                  </a:lnTo>
                  <a:lnTo>
                    <a:pt x="0" y="111252"/>
                  </a:lnTo>
                  <a:close/>
                </a:path>
                <a:path w="277495" h="600075">
                  <a:moveTo>
                    <a:pt x="140208" y="313944"/>
                  </a:moveTo>
                  <a:lnTo>
                    <a:pt x="140208" y="599948"/>
                  </a:lnTo>
                </a:path>
              </a:pathLst>
            </a:custGeom>
            <a:ln w="24384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29"/>
          <p:cNvSpPr/>
          <p:nvPr/>
        </p:nvSpPr>
        <p:spPr>
          <a:xfrm>
            <a:off x="804672" y="2346960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4">
                <a:moveTo>
                  <a:pt x="0" y="0"/>
                </a:moveTo>
                <a:lnTo>
                  <a:pt x="0" y="36004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0"/>
          <p:cNvSpPr/>
          <p:nvPr/>
        </p:nvSpPr>
        <p:spPr>
          <a:xfrm>
            <a:off x="804672" y="2785872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4">
                <a:moveTo>
                  <a:pt x="0" y="0"/>
                </a:moveTo>
                <a:lnTo>
                  <a:pt x="0" y="36004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1"/>
          <p:cNvSpPr/>
          <p:nvPr/>
        </p:nvSpPr>
        <p:spPr>
          <a:xfrm>
            <a:off x="804672" y="3249167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60045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2"/>
          <p:cNvSpPr/>
          <p:nvPr/>
        </p:nvSpPr>
        <p:spPr>
          <a:xfrm>
            <a:off x="804672" y="3736847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6004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37"/>
          <p:cNvSpPr/>
          <p:nvPr/>
        </p:nvSpPr>
        <p:spPr>
          <a:xfrm>
            <a:off x="5227320" y="4956047"/>
            <a:ext cx="0" cy="286385"/>
          </a:xfrm>
          <a:custGeom>
            <a:avLst/>
            <a:gdLst/>
            <a:ahLst/>
            <a:cxnLst/>
            <a:rect l="l" t="t" r="r" b="b"/>
            <a:pathLst>
              <a:path h="286385">
                <a:moveTo>
                  <a:pt x="0" y="0"/>
                </a:moveTo>
                <a:lnTo>
                  <a:pt x="0" y="286003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38"/>
          <p:cNvSpPr/>
          <p:nvPr/>
        </p:nvSpPr>
        <p:spPr>
          <a:xfrm>
            <a:off x="5227320" y="5324855"/>
            <a:ext cx="0" cy="286385"/>
          </a:xfrm>
          <a:custGeom>
            <a:avLst/>
            <a:gdLst/>
            <a:ahLst/>
            <a:cxnLst/>
            <a:rect l="l" t="t" r="r" b="b"/>
            <a:pathLst>
              <a:path h="286385">
                <a:moveTo>
                  <a:pt x="0" y="0"/>
                </a:moveTo>
                <a:lnTo>
                  <a:pt x="0" y="285953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39"/>
          <p:cNvSpPr/>
          <p:nvPr/>
        </p:nvSpPr>
        <p:spPr>
          <a:xfrm>
            <a:off x="5227320" y="5711952"/>
            <a:ext cx="0" cy="286385"/>
          </a:xfrm>
          <a:custGeom>
            <a:avLst/>
            <a:gdLst/>
            <a:ahLst/>
            <a:cxnLst/>
            <a:rect l="l" t="t" r="r" b="b"/>
            <a:pathLst>
              <a:path h="286385">
                <a:moveTo>
                  <a:pt x="0" y="0"/>
                </a:moveTo>
                <a:lnTo>
                  <a:pt x="0" y="285953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0"/>
          <p:cNvSpPr/>
          <p:nvPr/>
        </p:nvSpPr>
        <p:spPr>
          <a:xfrm>
            <a:off x="8607552" y="2346960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4">
                <a:moveTo>
                  <a:pt x="0" y="0"/>
                </a:moveTo>
                <a:lnTo>
                  <a:pt x="0" y="36004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1"/>
          <p:cNvSpPr/>
          <p:nvPr/>
        </p:nvSpPr>
        <p:spPr>
          <a:xfrm>
            <a:off x="8607552" y="2785872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4">
                <a:moveTo>
                  <a:pt x="0" y="0"/>
                </a:moveTo>
                <a:lnTo>
                  <a:pt x="0" y="36004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2"/>
          <p:cNvSpPr/>
          <p:nvPr/>
        </p:nvSpPr>
        <p:spPr>
          <a:xfrm>
            <a:off x="8607552" y="3249167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60045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3"/>
          <p:cNvSpPr/>
          <p:nvPr/>
        </p:nvSpPr>
        <p:spPr>
          <a:xfrm>
            <a:off x="8607552" y="3736847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6004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4"/>
          <p:cNvSpPr/>
          <p:nvPr/>
        </p:nvSpPr>
        <p:spPr>
          <a:xfrm>
            <a:off x="11448288" y="2346960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4">
                <a:moveTo>
                  <a:pt x="0" y="0"/>
                </a:moveTo>
                <a:lnTo>
                  <a:pt x="0" y="36004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5"/>
          <p:cNvSpPr/>
          <p:nvPr/>
        </p:nvSpPr>
        <p:spPr>
          <a:xfrm>
            <a:off x="11448288" y="2785872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4">
                <a:moveTo>
                  <a:pt x="0" y="0"/>
                </a:moveTo>
                <a:lnTo>
                  <a:pt x="0" y="36004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46"/>
          <p:cNvSpPr/>
          <p:nvPr/>
        </p:nvSpPr>
        <p:spPr>
          <a:xfrm>
            <a:off x="11448288" y="3249167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60045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47"/>
          <p:cNvSpPr/>
          <p:nvPr/>
        </p:nvSpPr>
        <p:spPr>
          <a:xfrm>
            <a:off x="11448288" y="3736847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6004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48"/>
          <p:cNvSpPr/>
          <p:nvPr/>
        </p:nvSpPr>
        <p:spPr>
          <a:xfrm>
            <a:off x="3615924" y="2491486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07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49"/>
          <p:cNvSpPr/>
          <p:nvPr/>
        </p:nvSpPr>
        <p:spPr>
          <a:xfrm>
            <a:off x="3615924" y="2136664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582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1"/>
          <p:cNvSpPr txBox="1"/>
          <p:nvPr/>
        </p:nvSpPr>
        <p:spPr>
          <a:xfrm>
            <a:off x="348791" y="4644389"/>
            <a:ext cx="830021" cy="4424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700" marR="5080" indent="24130" algn="ctr">
              <a:lnSpc>
                <a:spcPct val="100000"/>
              </a:lnSpc>
              <a:spcBef>
                <a:spcPts val="90"/>
              </a:spcBef>
            </a:pPr>
            <a:r>
              <a:rPr lang="ru-RU" sz="1400" spc="-15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Сентябрь</a:t>
            </a:r>
            <a:r>
              <a:rPr sz="1400" spc="-25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360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202</a:t>
            </a:r>
            <a:r>
              <a:rPr lang="ru-RU" sz="1400" spc="-15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3</a:t>
            </a:r>
            <a:r>
              <a:rPr sz="1400" spc="-15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г</a:t>
            </a: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.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63" name="object 52"/>
          <p:cNvSpPr txBox="1"/>
          <p:nvPr/>
        </p:nvSpPr>
        <p:spPr>
          <a:xfrm>
            <a:off x="2380901" y="3628666"/>
            <a:ext cx="923220" cy="45525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201295" marR="5080" indent="-189230" algn="ctr">
              <a:lnSpc>
                <a:spcPct val="100000"/>
              </a:lnSpc>
              <a:spcBef>
                <a:spcPts val="90"/>
              </a:spcBef>
            </a:pPr>
            <a:r>
              <a:rPr lang="ru-RU" sz="1400" spc="-45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Октябрь </a:t>
            </a:r>
          </a:p>
          <a:p>
            <a:pPr marL="201295" marR="5080" indent="-189230" algn="ctr">
              <a:lnSpc>
                <a:spcPct val="100000"/>
              </a:lnSpc>
              <a:spcBef>
                <a:spcPts val="90"/>
              </a:spcBef>
            </a:pPr>
            <a:r>
              <a:rPr lang="ru-RU" sz="1400" spc="-45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2023 г.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65" name="object 54"/>
          <p:cNvSpPr txBox="1"/>
          <p:nvPr/>
        </p:nvSpPr>
        <p:spPr>
          <a:xfrm>
            <a:off x="4043464" y="3620682"/>
            <a:ext cx="815340" cy="4424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83515" marR="5080" indent="-171450" algn="ctr">
              <a:lnSpc>
                <a:spcPct val="100000"/>
              </a:lnSpc>
              <a:spcBef>
                <a:spcPts val="90"/>
              </a:spcBef>
            </a:pPr>
            <a:r>
              <a:rPr lang="ru-RU" sz="1400" spc="-15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Ноябрь</a:t>
            </a:r>
            <a:r>
              <a:rPr sz="1400" spc="-5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  </a:t>
            </a:r>
            <a:r>
              <a:rPr sz="14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2023г.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66" name="object 55"/>
          <p:cNvSpPr txBox="1"/>
          <p:nvPr/>
        </p:nvSpPr>
        <p:spPr>
          <a:xfrm>
            <a:off x="5782945" y="4718684"/>
            <a:ext cx="748273" cy="44307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400" spc="-155" dirty="0">
                <a:solidFill>
                  <a:schemeClr val="tx1"/>
                </a:solidFill>
                <a:latin typeface="Microsoft Sans Serif"/>
                <a:cs typeface="Microsoft Sans Serif"/>
              </a:rPr>
              <a:t>Д</a:t>
            </a: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е</a:t>
            </a:r>
            <a:r>
              <a:rPr sz="1400" spc="-105" dirty="0">
                <a:solidFill>
                  <a:schemeClr val="tx1"/>
                </a:solidFill>
                <a:latin typeface="Microsoft Sans Serif"/>
                <a:cs typeface="Microsoft Sans Serif"/>
              </a:rPr>
              <a:t>к</a:t>
            </a: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абр</a:t>
            </a:r>
            <a:r>
              <a:rPr sz="14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ь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R="65405" algn="r">
              <a:lnSpc>
                <a:spcPct val="100000"/>
              </a:lnSpc>
            </a:pP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2023г.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67" name="object 56"/>
          <p:cNvSpPr txBox="1"/>
          <p:nvPr/>
        </p:nvSpPr>
        <p:spPr>
          <a:xfrm>
            <a:off x="6855517" y="4702683"/>
            <a:ext cx="742315" cy="4514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19380" marR="5080" indent="-106680">
              <a:lnSpc>
                <a:spcPct val="100000"/>
              </a:lnSpc>
              <a:spcBef>
                <a:spcPts val="90"/>
              </a:spcBef>
            </a:pPr>
            <a:r>
              <a:rPr sz="1400" spc="-90" dirty="0">
                <a:solidFill>
                  <a:schemeClr val="tx1"/>
                </a:solidFill>
                <a:latin typeface="Microsoft Sans Serif"/>
                <a:cs typeface="Microsoft Sans Serif"/>
              </a:rPr>
              <a:t>Ф</a:t>
            </a:r>
            <a:r>
              <a:rPr sz="1400" spc="-65" dirty="0">
                <a:solidFill>
                  <a:schemeClr val="tx1"/>
                </a:solidFill>
                <a:latin typeface="Microsoft Sans Serif"/>
                <a:cs typeface="Microsoft Sans Serif"/>
              </a:rPr>
              <a:t>е</a:t>
            </a:r>
            <a:r>
              <a:rPr sz="14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в</a:t>
            </a: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ра</a:t>
            </a:r>
            <a:r>
              <a:rPr sz="1400" spc="10" dirty="0">
                <a:solidFill>
                  <a:schemeClr val="tx1"/>
                </a:solidFill>
                <a:latin typeface="Microsoft Sans Serif"/>
                <a:cs typeface="Microsoft Sans Serif"/>
              </a:rPr>
              <a:t>л</a:t>
            </a:r>
            <a:r>
              <a:rPr sz="14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ь  </a:t>
            </a: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2024г.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68" name="object 57"/>
          <p:cNvSpPr txBox="1"/>
          <p:nvPr/>
        </p:nvSpPr>
        <p:spPr>
          <a:xfrm>
            <a:off x="8266938" y="4614494"/>
            <a:ext cx="629285" cy="4514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Апрель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88900">
              <a:lnSpc>
                <a:spcPct val="100000"/>
              </a:lnSpc>
            </a:pP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2024г.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69" name="object 58"/>
          <p:cNvSpPr txBox="1"/>
          <p:nvPr/>
        </p:nvSpPr>
        <p:spPr>
          <a:xfrm>
            <a:off x="9142603" y="4621529"/>
            <a:ext cx="543560" cy="51054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04139">
              <a:lnSpc>
                <a:spcPts val="1670"/>
              </a:lnSpc>
              <a:spcBef>
                <a:spcPts val="90"/>
              </a:spcBef>
            </a:pPr>
            <a:r>
              <a:rPr sz="1400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Май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ts val="2150"/>
              </a:lnSpc>
            </a:pPr>
            <a:r>
              <a:rPr sz="14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2024г</a:t>
            </a:r>
            <a:r>
              <a:rPr sz="18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.</a:t>
            </a:r>
            <a:endParaRPr sz="18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70" name="object 59"/>
          <p:cNvSpPr txBox="1"/>
          <p:nvPr/>
        </p:nvSpPr>
        <p:spPr>
          <a:xfrm>
            <a:off x="10027666" y="4621529"/>
            <a:ext cx="528955" cy="4514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Июнь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2024г.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71" name="object 60"/>
          <p:cNvSpPr txBox="1"/>
          <p:nvPr/>
        </p:nvSpPr>
        <p:spPr>
          <a:xfrm>
            <a:off x="11112500" y="4640326"/>
            <a:ext cx="815340" cy="4514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55575" marR="5080" indent="-143510">
              <a:lnSpc>
                <a:spcPct val="100000"/>
              </a:lnSpc>
              <a:spcBef>
                <a:spcPts val="90"/>
              </a:spcBef>
            </a:pP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Сен</a:t>
            </a:r>
            <a:r>
              <a:rPr sz="1400" dirty="0">
                <a:solidFill>
                  <a:schemeClr val="tx1"/>
                </a:solidFill>
                <a:latin typeface="Microsoft Sans Serif"/>
                <a:cs typeface="Microsoft Sans Serif"/>
              </a:rPr>
              <a:t>т</a:t>
            </a:r>
            <a:r>
              <a:rPr sz="14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яб</a:t>
            </a: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р</a:t>
            </a:r>
            <a:r>
              <a:rPr sz="14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ь  </a:t>
            </a:r>
            <a:r>
              <a:rPr sz="14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2024г.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72" name="object 61"/>
          <p:cNvSpPr/>
          <p:nvPr/>
        </p:nvSpPr>
        <p:spPr>
          <a:xfrm>
            <a:off x="6552698" y="2673988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73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2"/>
          <p:cNvSpPr/>
          <p:nvPr/>
        </p:nvSpPr>
        <p:spPr>
          <a:xfrm>
            <a:off x="6550957" y="3051048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8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64"/>
          <p:cNvSpPr/>
          <p:nvPr/>
        </p:nvSpPr>
        <p:spPr>
          <a:xfrm>
            <a:off x="9412223" y="5205984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735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65"/>
          <p:cNvSpPr/>
          <p:nvPr/>
        </p:nvSpPr>
        <p:spPr>
          <a:xfrm>
            <a:off x="9412223" y="5556503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8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66"/>
          <p:cNvSpPr/>
          <p:nvPr/>
        </p:nvSpPr>
        <p:spPr>
          <a:xfrm>
            <a:off x="9412223" y="5925311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84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67"/>
          <p:cNvSpPr/>
          <p:nvPr/>
        </p:nvSpPr>
        <p:spPr>
          <a:xfrm>
            <a:off x="10256519" y="3051048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735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68"/>
          <p:cNvSpPr/>
          <p:nvPr/>
        </p:nvSpPr>
        <p:spPr>
          <a:xfrm>
            <a:off x="10256519" y="3401567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735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69"/>
          <p:cNvSpPr/>
          <p:nvPr/>
        </p:nvSpPr>
        <p:spPr>
          <a:xfrm>
            <a:off x="10256519" y="3770376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735"/>
                </a:lnTo>
              </a:path>
            </a:pathLst>
          </a:custGeom>
          <a:ln w="2438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0"/>
          <p:cNvSpPr txBox="1"/>
          <p:nvPr/>
        </p:nvSpPr>
        <p:spPr>
          <a:xfrm>
            <a:off x="364337" y="1788412"/>
            <a:ext cx="930126" cy="4424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90"/>
              </a:spcBef>
            </a:pP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Участие</a:t>
            </a:r>
            <a:r>
              <a:rPr sz="14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в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АП</a:t>
            </a:r>
            <a:r>
              <a:rPr sz="1400" spc="-5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КрИЖТ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82" name="object 72"/>
          <p:cNvSpPr txBox="1"/>
          <p:nvPr/>
        </p:nvSpPr>
        <p:spPr>
          <a:xfrm>
            <a:off x="8798960" y="6294119"/>
            <a:ext cx="1457559" cy="4424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065" marR="5080" indent="-6350" algn="ctr">
              <a:lnSpc>
                <a:spcPct val="100000"/>
              </a:lnSpc>
              <a:spcBef>
                <a:spcPts val="90"/>
              </a:spcBef>
            </a:pPr>
            <a:r>
              <a:rPr lang="ru-RU" sz="1400" dirty="0" smtClean="0">
                <a:solidFill>
                  <a:schemeClr val="tx1"/>
                </a:solidFill>
                <a:latin typeface="Microsoft Sans Serif"/>
                <a:cs typeface="Microsoft Sans Serif"/>
              </a:rPr>
              <a:t>Сертификация образца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83" name="object 73"/>
          <p:cNvSpPr txBox="1"/>
          <p:nvPr/>
        </p:nvSpPr>
        <p:spPr>
          <a:xfrm>
            <a:off x="4752847" y="6130544"/>
            <a:ext cx="1110615" cy="2997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Мы</a:t>
            </a:r>
            <a:r>
              <a:rPr sz="1800" spc="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здесь!</a:t>
            </a:r>
            <a:endParaRPr sz="18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86" name="object 76"/>
          <p:cNvSpPr txBox="1"/>
          <p:nvPr/>
        </p:nvSpPr>
        <p:spPr>
          <a:xfrm>
            <a:off x="7631430" y="1718563"/>
            <a:ext cx="2068195" cy="4514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R="53340" algn="ctr">
              <a:lnSpc>
                <a:spcPct val="100000"/>
              </a:lnSpc>
              <a:spcBef>
                <a:spcPts val="90"/>
              </a:spcBef>
            </a:pP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Участие</a:t>
            </a:r>
            <a:r>
              <a:rPr sz="1400" spc="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в</a:t>
            </a:r>
            <a:r>
              <a:rPr sz="1400" spc="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программе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400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«Студенческий</a:t>
            </a:r>
            <a:r>
              <a:rPr sz="1400" spc="13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стартап»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87" name="object 78"/>
          <p:cNvSpPr txBox="1"/>
          <p:nvPr/>
        </p:nvSpPr>
        <p:spPr>
          <a:xfrm>
            <a:off x="5488211" y="1970189"/>
            <a:ext cx="2095500" cy="4514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90"/>
              </a:spcBef>
            </a:pP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Изготовление</a:t>
            </a:r>
            <a:r>
              <a:rPr sz="1400" spc="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опытного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образца</a:t>
            </a:r>
            <a:r>
              <a:rPr sz="1400" spc="3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и</a:t>
            </a:r>
            <a:r>
              <a:rPr sz="1400" spc="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его</a:t>
            </a:r>
            <a:r>
              <a:rPr sz="1400" spc="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испытание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88" name="object 79"/>
          <p:cNvSpPr txBox="1"/>
          <p:nvPr/>
        </p:nvSpPr>
        <p:spPr>
          <a:xfrm>
            <a:off x="9123044" y="2491486"/>
            <a:ext cx="2214245" cy="4514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Представление</a:t>
            </a:r>
            <a:r>
              <a:rPr sz="1400" spc="3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30" dirty="0">
                <a:solidFill>
                  <a:schemeClr val="tx1"/>
                </a:solidFill>
                <a:latin typeface="Microsoft Sans Serif"/>
                <a:cs typeface="Microsoft Sans Serif"/>
              </a:rPr>
              <a:t>продукции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8890" algn="ctr">
              <a:lnSpc>
                <a:spcPct val="100000"/>
              </a:lnSpc>
            </a:pPr>
            <a:r>
              <a:rPr sz="14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Основному</a:t>
            </a:r>
            <a:r>
              <a:rPr sz="1400" spc="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45" dirty="0">
                <a:solidFill>
                  <a:schemeClr val="tx1"/>
                </a:solidFill>
                <a:latin typeface="Microsoft Sans Serif"/>
                <a:cs typeface="Microsoft Sans Serif"/>
              </a:rPr>
              <a:t>заказчику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89" name="object 80"/>
          <p:cNvSpPr txBox="1"/>
          <p:nvPr/>
        </p:nvSpPr>
        <p:spPr>
          <a:xfrm>
            <a:off x="10764773" y="1965451"/>
            <a:ext cx="1354455" cy="22698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Выход</a:t>
            </a:r>
            <a:r>
              <a:rPr sz="1400" spc="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на</a:t>
            </a:r>
            <a:r>
              <a:rPr sz="1400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1400" spc="-30" dirty="0">
                <a:solidFill>
                  <a:schemeClr val="tx1"/>
                </a:solidFill>
                <a:latin typeface="Microsoft Sans Serif"/>
                <a:cs typeface="Microsoft Sans Serif"/>
              </a:rPr>
              <a:t>рынок</a:t>
            </a:r>
            <a:endParaRPr sz="14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4903" y="1366976"/>
            <a:ext cx="2139487" cy="523216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/>
              <a:t>Разработка параметров образца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pic>
        <p:nvPicPr>
          <p:cNvPr id="92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62680" y="4240768"/>
            <a:ext cx="359663" cy="3596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4" name="Правая фигурная скобка 93"/>
          <p:cNvSpPr/>
          <p:nvPr/>
        </p:nvSpPr>
        <p:spPr>
          <a:xfrm rot="16200000">
            <a:off x="3334748" y="2541734"/>
            <a:ext cx="562351" cy="1412331"/>
          </a:xfrm>
          <a:prstGeom prst="rightBrac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95" name="Правая фигурная скобка 94"/>
          <p:cNvSpPr/>
          <p:nvPr/>
        </p:nvSpPr>
        <p:spPr>
          <a:xfrm rot="16200000">
            <a:off x="6305518" y="3181324"/>
            <a:ext cx="451400" cy="1214955"/>
          </a:xfrm>
          <a:prstGeom prst="rightBrac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pic>
        <p:nvPicPr>
          <p:cNvPr id="17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51" y="1175657"/>
            <a:ext cx="4757303" cy="35689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57372" y="783589"/>
            <a:ext cx="300445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Повлюченко</a:t>
            </a:r>
            <a:endParaRPr kumimoji="0" lang="ru-RU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Анастасия Юрьевна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57372" y="2323811"/>
            <a:ext cx="290285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Панов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Данил Иванович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7371" y="3721343"/>
            <a:ext cx="290285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Илющенко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Михаил Петрович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65123" y="810234"/>
            <a:ext cx="3986449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Руководитель</a:t>
            </a:r>
            <a:r>
              <a:rPr kumimoji="0" lang="ru-RU" sz="14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команды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aseline="0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Участник </a:t>
            </a:r>
            <a:r>
              <a:rPr kumimoji="0" lang="ru-RU" sz="14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аксклерационной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программы </a:t>
            </a:r>
            <a:r>
              <a:rPr kumimoji="0" lang="ru-RU" sz="14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КрИЖТ</a:t>
            </a:r>
            <a:endParaRPr kumimoji="0" lang="ru-RU" sz="14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aseline="0" dirty="0" smtClean="0"/>
              <a:t>Участник научных конференций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65122" y="2138155"/>
            <a:ext cx="3986449" cy="11695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/>
              <a:t>Аналитик команды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  <a:p>
            <a:pPr algn="ctr"/>
            <a:r>
              <a:rPr lang="ru-RU" sz="1400" dirty="0"/>
              <a:t>Участник </a:t>
            </a:r>
            <a:r>
              <a:rPr lang="ru-RU" sz="1400" dirty="0" err="1"/>
              <a:t>аксклерационной</a:t>
            </a:r>
            <a:r>
              <a:rPr lang="ru-RU" sz="1400" dirty="0"/>
              <a:t> программы </a:t>
            </a:r>
            <a:r>
              <a:rPr lang="ru-RU" sz="1400" dirty="0" err="1"/>
              <a:t>КрИЖТ</a:t>
            </a:r>
            <a:endParaRPr lang="ru-RU" sz="1400" dirty="0"/>
          </a:p>
          <a:p>
            <a:pPr algn="ctr"/>
            <a:r>
              <a:rPr lang="ru-RU" sz="1400" dirty="0"/>
              <a:t>Участник научных конференций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65122" y="3681520"/>
            <a:ext cx="3986448" cy="11695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/>
              <a:t>Спикер команды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  <a:p>
            <a:pPr algn="ctr"/>
            <a:r>
              <a:rPr lang="ru-RU" sz="1400" dirty="0"/>
              <a:t>Участник </a:t>
            </a:r>
            <a:r>
              <a:rPr lang="ru-RU" sz="1400" dirty="0" err="1"/>
              <a:t>аксклерационной</a:t>
            </a:r>
            <a:r>
              <a:rPr lang="ru-RU" sz="1400" dirty="0"/>
              <a:t> программы </a:t>
            </a:r>
            <a:r>
              <a:rPr lang="ru-RU" sz="1400" dirty="0" err="1"/>
              <a:t>КрИЖТ</a:t>
            </a:r>
            <a:endParaRPr lang="ru-RU" sz="1400" dirty="0"/>
          </a:p>
          <a:p>
            <a:pPr algn="ctr"/>
            <a:r>
              <a:rPr lang="ru-RU" sz="1400" dirty="0"/>
              <a:t>Участник научных конференций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3639</TotalTime>
  <Words>576</Words>
  <Application>Microsoft Office PowerPoint</Application>
  <PresentationFormat>Широкоэкранный</PresentationFormat>
  <Paragraphs>151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Microsoft Sans Serif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inetuser</cp:lastModifiedBy>
  <cp:revision>56</cp:revision>
  <dcterms:modified xsi:type="dcterms:W3CDTF">2023-11-28T06:14:00Z</dcterms:modified>
</cp:coreProperties>
</file>