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4"/>
  </p:notesMasterIdLst>
  <p:sldIdLst>
    <p:sldId id="270" r:id="rId2"/>
    <p:sldId id="281" r:id="rId3"/>
    <p:sldId id="286" r:id="rId4"/>
    <p:sldId id="291" r:id="rId5"/>
    <p:sldId id="309" r:id="rId6"/>
    <p:sldId id="308" r:id="rId7"/>
    <p:sldId id="307" r:id="rId8"/>
    <p:sldId id="296" r:id="rId9"/>
    <p:sldId id="301" r:id="rId10"/>
    <p:sldId id="306" r:id="rId11"/>
    <p:sldId id="310" r:id="rId12"/>
    <p:sldId id="269" r:id="rId13"/>
  </p:sldIdLst>
  <p:sldSz cx="12192000" cy="6858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1pPr>
    <a:lvl2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2pPr>
    <a:lvl3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3pPr>
    <a:lvl4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4pPr>
    <a:lvl5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5pPr>
    <a:lvl6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6pPr>
    <a:lvl7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7pPr>
    <a:lvl8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8pPr>
    <a:lvl9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93" userDrawn="1">
          <p15:clr>
            <a:srgbClr val="A4A3A4"/>
          </p15:clr>
        </p15:guide>
        <p15:guide id="3" orient="horz" pos="1502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2F2D"/>
    <a:srgbClr val="B5D8E1"/>
    <a:srgbClr val="FCAF17"/>
    <a:srgbClr val="9F00FF"/>
    <a:srgbClr val="FD493D"/>
    <a:srgbClr val="FBB3C1"/>
    <a:srgbClr val="8F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6350" cap="flat">
              <a:solidFill>
                <a:schemeClr val="accent1"/>
              </a:solidFill>
              <a:prstDash val="solid"/>
              <a:miter lim="800000"/>
            </a:ln>
          </a:left>
          <a:right>
            <a:ln w="6350" cap="flat">
              <a:solidFill>
                <a:schemeClr val="accent1"/>
              </a:solidFill>
              <a:prstDash val="solid"/>
              <a:miter lim="800000"/>
            </a:ln>
          </a:right>
          <a:top>
            <a:ln w="6350" cap="flat">
              <a:solidFill>
                <a:schemeClr val="accent1"/>
              </a:solidFill>
              <a:prstDash val="solid"/>
              <a:miter lim="800000"/>
            </a:ln>
          </a:top>
          <a:bottom>
            <a:ln w="6350" cap="flat">
              <a:solidFill>
                <a:schemeClr val="accent1"/>
              </a:solidFill>
              <a:prstDash val="solid"/>
              <a:miter lim="800000"/>
            </a:ln>
          </a:bottom>
          <a:insideH>
            <a:ln w="6350" cap="flat">
              <a:solidFill>
                <a:schemeClr val="accent1"/>
              </a:solidFill>
              <a:prstDash val="solid"/>
              <a:miter lim="800000"/>
            </a:ln>
          </a:insideH>
          <a:insideV>
            <a:ln w="6350" cap="flat">
              <a:solidFill>
                <a:schemeClr val="accent1"/>
              </a:solidFill>
              <a:prstDash val="solid"/>
              <a:miter lim="800000"/>
            </a:ln>
          </a:insideV>
        </a:tcBdr>
        <a:fill>
          <a:solidFill>
            <a:schemeClr val="accent1">
              <a:alpha val="40000"/>
            </a:schemeClr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000000"/>
        </a:fontRef>
        <a:srgbClr val="000000"/>
      </a:tcTxStyle>
      <a:tcStyle>
        <a:tcBdr>
          <a:left>
            <a:ln w="6350" cap="flat">
              <a:solidFill>
                <a:schemeClr val="accent1"/>
              </a:solidFill>
              <a:prstDash val="solid"/>
              <a:miter lim="800000"/>
            </a:ln>
          </a:left>
          <a:right>
            <a:ln w="12700" cap="flat">
              <a:solidFill>
                <a:schemeClr val="accent1"/>
              </a:solidFill>
              <a:prstDash val="solid"/>
              <a:miter lim="800000"/>
            </a:ln>
          </a:right>
          <a:top>
            <a:ln w="6350" cap="flat">
              <a:solidFill>
                <a:schemeClr val="accent1"/>
              </a:solidFill>
              <a:prstDash val="solid"/>
              <a:miter lim="800000"/>
            </a:ln>
          </a:top>
          <a:bottom>
            <a:ln w="6350" cap="flat">
              <a:solidFill>
                <a:schemeClr val="accent1"/>
              </a:solidFill>
              <a:prstDash val="solid"/>
              <a:miter lim="800000"/>
            </a:ln>
          </a:bottom>
          <a:insideH>
            <a:ln w="6350" cap="flat">
              <a:solidFill>
                <a:schemeClr val="accent1"/>
              </a:solidFill>
              <a:prstDash val="solid"/>
              <a:miter lim="800000"/>
            </a:ln>
          </a:insideH>
          <a:insideV>
            <a:ln w="6350" cap="flat">
              <a:solidFill>
                <a:schemeClr val="accent1"/>
              </a:solidFill>
              <a:prstDash val="solid"/>
              <a:miter lim="800000"/>
            </a:ln>
          </a:insideV>
        </a:tcBdr>
        <a:fill>
          <a:solidFill>
            <a:schemeClr val="accent1">
              <a:alpha val="40000"/>
            </a:schemeClr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chemeClr val="accent1"/>
              </a:solidFill>
              <a:prstDash val="solid"/>
              <a:miter lim="800000"/>
            </a:ln>
          </a:top>
          <a:bottom>
            <a:ln w="12700" cap="flat">
              <a:solidFill>
                <a:schemeClr val="accent1"/>
              </a:solidFill>
              <a:prstDash val="solid"/>
              <a:miter lim="8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6350" cap="flat">
              <a:solidFill>
                <a:schemeClr val="accent1"/>
              </a:solidFill>
              <a:prstDash val="solid"/>
              <a:miter lim="800000"/>
            </a:ln>
          </a:top>
          <a:bottom>
            <a:ln w="12700" cap="flat">
              <a:solidFill>
                <a:srgbClr val="FFFFFF"/>
              </a:solidFill>
              <a:prstDash val="solid"/>
              <a:miter lim="8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DD4EA"/>
          </a:solidFill>
        </a:fill>
      </a:tcStyle>
    </a:wholeTbl>
    <a:band2H>
      <a:tcTxStyle/>
      <a:tcStyle>
        <a:tcBdr/>
        <a:fill>
          <a:solidFill>
            <a:srgbClr val="E8EBF5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E0E0E0"/>
          </a:solidFill>
        </a:fill>
      </a:tcStyle>
    </a:wholeTbl>
    <a:band2H>
      <a:tcTxStyle/>
      <a:tcStyle>
        <a:tcBdr/>
        <a:fill>
          <a:solidFill>
            <a:srgbClr val="F0F0F0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4E2CE"/>
          </a:solidFill>
        </a:fill>
      </a:tcStyle>
    </a:wholeTbl>
    <a:band2H>
      <a:tcTxStyle/>
      <a:tcStyle>
        <a:tcBdr/>
        <a:fill>
          <a:solidFill>
            <a:srgbClr val="EBF1E8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/>
      <a:tcStyle>
        <a:tcBdr/>
        <a:fill>
          <a:solidFill>
            <a:srgbClr val="E6E6E6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533" autoAdjust="0"/>
    <p:restoredTop sz="94694"/>
  </p:normalViewPr>
  <p:slideViewPr>
    <p:cSldViewPr snapToGrid="0" snapToObjects="1" showGuides="1">
      <p:cViewPr varScale="1">
        <p:scale>
          <a:sx n="92" d="100"/>
          <a:sy n="92" d="100"/>
        </p:scale>
        <p:origin x="84" y="180"/>
      </p:cViewPr>
      <p:guideLst>
        <p:guide orient="horz" pos="2160"/>
        <p:guide pos="393"/>
        <p:guide orient="horz" pos="1502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Shape 145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46" name="Shape 146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latinLnBrk="0">
      <a:defRPr sz="1200">
        <a:latin typeface="+mj-lt"/>
        <a:ea typeface="+mj-ea"/>
        <a:cs typeface="+mj-cs"/>
        <a:sym typeface="Calibri"/>
      </a:defRPr>
    </a:lvl1pPr>
    <a:lvl2pPr indent="228600" latinLnBrk="0">
      <a:defRPr sz="1200">
        <a:latin typeface="+mj-lt"/>
        <a:ea typeface="+mj-ea"/>
        <a:cs typeface="+mj-cs"/>
        <a:sym typeface="Calibri"/>
      </a:defRPr>
    </a:lvl2pPr>
    <a:lvl3pPr indent="457200" latinLnBrk="0">
      <a:defRPr sz="1200">
        <a:latin typeface="+mj-lt"/>
        <a:ea typeface="+mj-ea"/>
        <a:cs typeface="+mj-cs"/>
        <a:sym typeface="Calibri"/>
      </a:defRPr>
    </a:lvl3pPr>
    <a:lvl4pPr indent="685800" latinLnBrk="0">
      <a:defRPr sz="1200">
        <a:latin typeface="+mj-lt"/>
        <a:ea typeface="+mj-ea"/>
        <a:cs typeface="+mj-cs"/>
        <a:sym typeface="Calibri"/>
      </a:defRPr>
    </a:lvl4pPr>
    <a:lvl5pPr indent="914400" latinLnBrk="0">
      <a:defRPr sz="1200">
        <a:latin typeface="+mj-lt"/>
        <a:ea typeface="+mj-ea"/>
        <a:cs typeface="+mj-cs"/>
        <a:sym typeface="Calibri"/>
      </a:defRPr>
    </a:lvl5pPr>
    <a:lvl6pPr indent="1143000" latinLnBrk="0">
      <a:defRPr sz="1200">
        <a:latin typeface="+mj-lt"/>
        <a:ea typeface="+mj-ea"/>
        <a:cs typeface="+mj-cs"/>
        <a:sym typeface="Calibri"/>
      </a:defRPr>
    </a:lvl6pPr>
    <a:lvl7pPr indent="1371600" latinLnBrk="0">
      <a:defRPr sz="1200">
        <a:latin typeface="+mj-lt"/>
        <a:ea typeface="+mj-ea"/>
        <a:cs typeface="+mj-cs"/>
        <a:sym typeface="Calibri"/>
      </a:defRPr>
    </a:lvl7pPr>
    <a:lvl8pPr indent="1600200" latinLnBrk="0">
      <a:defRPr sz="1200">
        <a:latin typeface="+mj-lt"/>
        <a:ea typeface="+mj-ea"/>
        <a:cs typeface="+mj-cs"/>
        <a:sym typeface="Calibri"/>
      </a:defRPr>
    </a:lvl8pPr>
    <a:lvl9pPr indent="1828800" latinLnBrk="0">
      <a:defRPr sz="1200">
        <a:latin typeface="+mj-lt"/>
        <a:ea typeface="+mj-ea"/>
        <a:cs typeface="+mj-cs"/>
        <a:sym typeface="Calibri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1435720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1524000" y="1122362"/>
            <a:ext cx="9144000" cy="2387601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t>Текст заголовка</a:t>
            </a:r>
          </a:p>
        </p:txBody>
      </p:sp>
      <p:sp>
        <p:nvSpPr>
          <p:cNvPr id="12" name="Уровень текста 1…"/>
          <p:cNvSpPr txBox="1">
            <a:spLocks noGrp="1"/>
          </p:cNvSpPr>
          <p:nvPr>
            <p:ph type="body" sz="quarter" idx="1"/>
          </p:nvPr>
        </p:nvSpPr>
        <p:spPr>
          <a:xfrm>
            <a:off x="1524000" y="3602037"/>
            <a:ext cx="9144000" cy="1655766"/>
          </a:xfrm>
          <a:prstGeom prst="rect">
            <a:avLst/>
          </a:prstGeom>
        </p:spPr>
        <p:txBody>
          <a:bodyPr/>
          <a:lstStyle>
            <a:lvl1pPr marL="0" indent="0" algn="ctr">
              <a:buSzTx/>
              <a:buFontTx/>
              <a:buNone/>
              <a:defRPr sz="2400"/>
            </a:lvl1pPr>
            <a:lvl2pPr marL="0" indent="0" algn="ctr">
              <a:buSzTx/>
              <a:buFontTx/>
              <a:buNone/>
              <a:defRPr sz="2400"/>
            </a:lvl2pPr>
            <a:lvl3pPr marL="0" indent="0" algn="ctr">
              <a:buSzTx/>
              <a:buFontTx/>
              <a:buNone/>
              <a:defRPr sz="2400"/>
            </a:lvl3pPr>
            <a:lvl4pPr marL="0" indent="0" algn="ctr">
              <a:buSzTx/>
              <a:buFontTx/>
              <a:buNone/>
              <a:defRPr sz="2400"/>
            </a:lvl4pPr>
            <a:lvl5pPr marL="0" indent="0" algn="ctr">
              <a:buSzTx/>
              <a:buFontTx/>
              <a:buNone/>
              <a:defRPr sz="2400"/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13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Текст заголовка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Текст заголовка</a:t>
            </a:r>
          </a:p>
        </p:txBody>
      </p:sp>
      <p:sp>
        <p:nvSpPr>
          <p:cNvPr id="21" name="Уровень текста 1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22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t>Текст заголовка</a:t>
            </a:r>
          </a:p>
        </p:txBody>
      </p:sp>
      <p:sp>
        <p:nvSpPr>
          <p:cNvPr id="30" name="Уровень текста 1…"/>
          <p:cNvSpPr txBox="1">
            <a:spLocks noGrp="1"/>
          </p:cNvSpPr>
          <p:nvPr>
            <p:ph type="body" sz="quarter" idx="1"/>
          </p:nvPr>
        </p:nvSpPr>
        <p:spPr>
          <a:xfrm>
            <a:off x="831850" y="4589462"/>
            <a:ext cx="10515600" cy="1500191"/>
          </a:xfrm>
          <a:prstGeom prst="rect">
            <a:avLst/>
          </a:prstGeom>
        </p:spPr>
        <p:txBody>
          <a:bodyPr/>
          <a:lstStyle>
            <a:lvl1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1pPr>
            <a:lvl2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2pPr>
            <a:lvl3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3pPr>
            <a:lvl4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4pPr>
            <a:lvl5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31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Текст 2"/>
          <p:cNvSpPr txBox="1"/>
          <p:nvPr/>
        </p:nvSpPr>
        <p:spPr>
          <a:xfrm>
            <a:off x="510703" y="1925952"/>
            <a:ext cx="6518934" cy="7010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ЗАГОЛОВОК СЛАЙДА</a:t>
            </a:r>
          </a:p>
        </p:txBody>
      </p:sp>
      <p:sp>
        <p:nvSpPr>
          <p:cNvPr id="39" name="Текст 2"/>
          <p:cNvSpPr txBox="1"/>
          <p:nvPr/>
        </p:nvSpPr>
        <p:spPr>
          <a:xfrm>
            <a:off x="609152" y="3188385"/>
            <a:ext cx="4782191" cy="19811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/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Имеется спорная точка зрения, гласящая примерно следующее: представители современных социальных резервов призваны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к ответу! </a:t>
            </a:r>
            <a:endParaRPr sz="1200">
              <a:solidFill>
                <a:srgbClr val="888888"/>
              </a:solidFill>
            </a:endParaRP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В целом, конечно, базовый вектор развития позволяет выполнить важные задания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по разработке системы обучения кадров, соответствующей насущным потребностям </a:t>
            </a:r>
          </a:p>
        </p:txBody>
      </p:sp>
      <p:sp>
        <p:nvSpPr>
          <p:cNvPr id="40" name="Текст 2"/>
          <p:cNvSpPr txBox="1"/>
          <p:nvPr/>
        </p:nvSpPr>
        <p:spPr>
          <a:xfrm>
            <a:off x="6944993" y="3175193"/>
            <a:ext cx="4345769" cy="11582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/>
          <a:p>
            <a:pPr marL="285750" indent="-285750">
              <a:buSzPct val="100000"/>
              <a:buFont typeface="Arial"/>
              <a:buChar char="•"/>
              <a:defRPr sz="16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t>Плюсы</a:t>
            </a:r>
            <a:endParaRPr sz="1200"/>
          </a:p>
          <a:p>
            <a:pPr>
              <a:defRPr sz="1200">
                <a:solidFill>
                  <a:srgbClr val="8F00FF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sz="1200"/>
          </a:p>
          <a:p>
            <a:pPr marL="285750" indent="-285750">
              <a:buSzPct val="100000"/>
              <a:buFont typeface="Arial"/>
              <a:buChar char="•"/>
              <a:defRPr sz="16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t>Минусы</a:t>
            </a:r>
            <a:endParaRPr sz="1200"/>
          </a:p>
          <a:p>
            <a:pPr>
              <a:defRPr sz="1200">
                <a:solidFill>
                  <a:srgbClr val="8F00FF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sz="1200"/>
          </a:p>
          <a:p>
            <a:pPr marL="285750" indent="-285750">
              <a:buSzPct val="100000"/>
              <a:buFont typeface="Arial"/>
              <a:buChar char="•"/>
              <a:defRPr sz="16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t>Сомнительные моменты</a:t>
            </a:r>
          </a:p>
        </p:txBody>
      </p:sp>
      <p:sp>
        <p:nvSpPr>
          <p:cNvPr id="41" name="Прямоугольник 7"/>
          <p:cNvSpPr/>
          <p:nvPr/>
        </p:nvSpPr>
        <p:spPr>
          <a:xfrm>
            <a:off x="9478850" y="-9686"/>
            <a:ext cx="1857633" cy="1326299"/>
          </a:xfrm>
          <a:prstGeom prst="rect">
            <a:avLst/>
          </a:prstGeom>
          <a:solidFill>
            <a:srgbClr val="FCAF17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grpSp>
        <p:nvGrpSpPr>
          <p:cNvPr id="44" name="Прямоугольник 6"/>
          <p:cNvGrpSpPr/>
          <p:nvPr/>
        </p:nvGrpSpPr>
        <p:grpSpPr>
          <a:xfrm>
            <a:off x="9488632" y="6157385"/>
            <a:ext cx="2343181" cy="705154"/>
            <a:chOff x="-1" y="-1"/>
            <a:chExt cx="2343180" cy="705153"/>
          </a:xfrm>
        </p:grpSpPr>
        <p:sp>
          <p:nvSpPr>
            <p:cNvPr id="42" name="Прямоугольник"/>
            <p:cNvSpPr/>
            <p:nvPr/>
          </p:nvSpPr>
          <p:spPr>
            <a:xfrm>
              <a:off x="-2" y="-2"/>
              <a:ext cx="2343182" cy="705155"/>
            </a:xfrm>
            <a:prstGeom prst="rect">
              <a:avLst/>
            </a:prstGeom>
            <a:solidFill>
              <a:srgbClr val="8F00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43" name="НАЗВАНИЕ ДОКЛАДА"/>
            <p:cNvSpPr txBox="1"/>
            <p:nvPr/>
          </p:nvSpPr>
          <p:spPr>
            <a:xfrm>
              <a:off x="45719" y="206523"/>
              <a:ext cx="2251741" cy="29209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 sz="1600"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ДОКЛАДА</a:t>
              </a:r>
            </a:p>
          </p:txBody>
        </p:sp>
      </p:grpSp>
      <p:pic>
        <p:nvPicPr>
          <p:cNvPr id="45" name="Рисунок 9" descr="Рисунок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48" name="Прямоугольник 16"/>
          <p:cNvGrpSpPr/>
          <p:nvPr/>
        </p:nvGrpSpPr>
        <p:grpSpPr>
          <a:xfrm>
            <a:off x="616791" y="6235378"/>
            <a:ext cx="669073" cy="625373"/>
            <a:chOff x="0" y="-1"/>
            <a:chExt cx="669071" cy="625372"/>
          </a:xfrm>
        </p:grpSpPr>
        <p:sp>
          <p:nvSpPr>
            <p:cNvPr id="46" name="Прямоугольник"/>
            <p:cNvSpPr/>
            <p:nvPr/>
          </p:nvSpPr>
          <p:spPr>
            <a:xfrm>
              <a:off x="-1" y="-2"/>
              <a:ext cx="669073" cy="625373"/>
            </a:xfrm>
            <a:prstGeom prst="rect">
              <a:avLst/>
            </a:prstGeom>
            <a:solidFill>
              <a:srgbClr val="FD493D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47" name="3"/>
            <p:cNvSpPr txBox="1"/>
            <p:nvPr/>
          </p:nvSpPr>
          <p:spPr>
            <a:xfrm>
              <a:off x="45720" y="146138"/>
              <a:ext cx="577629" cy="3330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lvl1pPr>
            </a:lstStyle>
            <a:p>
              <a:r>
                <a:t>3</a:t>
              </a:r>
            </a:p>
          </p:txBody>
        </p:sp>
      </p:grpSp>
      <p:grpSp>
        <p:nvGrpSpPr>
          <p:cNvPr id="51" name="Прямоугольник 17"/>
          <p:cNvGrpSpPr/>
          <p:nvPr/>
        </p:nvGrpSpPr>
        <p:grpSpPr>
          <a:xfrm>
            <a:off x="629426" y="-2450"/>
            <a:ext cx="2730092" cy="506841"/>
            <a:chOff x="-1" y="-1"/>
            <a:chExt cx="2730091" cy="506839"/>
          </a:xfrm>
        </p:grpSpPr>
        <p:sp>
          <p:nvSpPr>
            <p:cNvPr id="49" name="Прямоугольник"/>
            <p:cNvSpPr/>
            <p:nvPr/>
          </p:nvSpPr>
          <p:spPr>
            <a:xfrm>
              <a:off x="-2" y="-2"/>
              <a:ext cx="2730092" cy="506841"/>
            </a:xfrm>
            <a:prstGeom prst="rect">
              <a:avLst/>
            </a:prstGeom>
            <a:solidFill>
              <a:srgbClr val="B5D8E1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pPr>
              <a:endParaRPr/>
            </a:p>
          </p:txBody>
        </p:sp>
        <p:sp>
          <p:nvSpPr>
            <p:cNvPr id="50" name="НАЗВАНИЕ РАЗДЕЛА"/>
            <p:cNvSpPr txBox="1"/>
            <p:nvPr/>
          </p:nvSpPr>
          <p:spPr>
            <a:xfrm>
              <a:off x="45720" y="90856"/>
              <a:ext cx="2638651" cy="32511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РАЗДЕЛА</a:t>
              </a:r>
            </a:p>
          </p:txBody>
        </p:sp>
      </p:grpSp>
      <p:sp>
        <p:nvSpPr>
          <p:cNvPr id="52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Прямоугольник 1"/>
          <p:cNvSpPr/>
          <p:nvPr/>
        </p:nvSpPr>
        <p:spPr>
          <a:xfrm>
            <a:off x="5483225" y="0"/>
            <a:ext cx="6708775" cy="6873241"/>
          </a:xfrm>
          <a:prstGeom prst="rect">
            <a:avLst/>
          </a:prstGeom>
          <a:solidFill>
            <a:srgbClr val="B5D8E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60" name="Текст 2"/>
          <p:cNvSpPr txBox="1"/>
          <p:nvPr/>
        </p:nvSpPr>
        <p:spPr>
          <a:xfrm>
            <a:off x="566087" y="1544952"/>
            <a:ext cx="3774042" cy="14630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ЗАГОЛОВОК СЛАЙДА</a:t>
            </a:r>
          </a:p>
        </p:txBody>
      </p:sp>
      <p:pic>
        <p:nvPicPr>
          <p:cNvPr id="61" name="Рисунок 9" descr="Рисунок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sp>
        <p:nvSpPr>
          <p:cNvPr id="62" name="Текст 2"/>
          <p:cNvSpPr txBox="1"/>
          <p:nvPr/>
        </p:nvSpPr>
        <p:spPr>
          <a:xfrm>
            <a:off x="6249911" y="227512"/>
            <a:ext cx="759795" cy="1615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1</a:t>
            </a:r>
          </a:p>
        </p:txBody>
      </p:sp>
      <p:sp>
        <p:nvSpPr>
          <p:cNvPr id="63" name="Текст 2"/>
          <p:cNvSpPr txBox="1"/>
          <p:nvPr/>
        </p:nvSpPr>
        <p:spPr>
          <a:xfrm>
            <a:off x="6141718" y="3165168"/>
            <a:ext cx="759795" cy="1615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3</a:t>
            </a:r>
          </a:p>
        </p:txBody>
      </p:sp>
      <p:sp>
        <p:nvSpPr>
          <p:cNvPr id="64" name="Текст 2"/>
          <p:cNvSpPr txBox="1"/>
          <p:nvPr/>
        </p:nvSpPr>
        <p:spPr>
          <a:xfrm>
            <a:off x="9319724" y="1625929"/>
            <a:ext cx="759794" cy="1615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2</a:t>
            </a:r>
          </a:p>
        </p:txBody>
      </p:sp>
      <p:sp>
        <p:nvSpPr>
          <p:cNvPr id="65" name="Текст 2"/>
          <p:cNvSpPr txBox="1"/>
          <p:nvPr/>
        </p:nvSpPr>
        <p:spPr>
          <a:xfrm>
            <a:off x="9832523" y="4088596"/>
            <a:ext cx="759794" cy="1615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4</a:t>
            </a:r>
          </a:p>
        </p:txBody>
      </p:sp>
      <p:sp>
        <p:nvSpPr>
          <p:cNvPr id="66" name="Текст 2"/>
          <p:cNvSpPr txBox="1"/>
          <p:nvPr/>
        </p:nvSpPr>
        <p:spPr>
          <a:xfrm>
            <a:off x="6207392" y="4738556"/>
            <a:ext cx="1565011" cy="77469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lvl1pPr>
          </a:lstStyle>
          <a:p>
            <a:r>
              <a:t>Имеется спорная точка зрения, </a:t>
            </a:r>
          </a:p>
        </p:txBody>
      </p:sp>
      <p:sp>
        <p:nvSpPr>
          <p:cNvPr id="67" name="Текст 2"/>
          <p:cNvSpPr txBox="1"/>
          <p:nvPr/>
        </p:nvSpPr>
        <p:spPr>
          <a:xfrm>
            <a:off x="6297379" y="1736275"/>
            <a:ext cx="1565012" cy="77469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lvl1pPr>
          </a:lstStyle>
          <a:p>
            <a:r>
              <a:t>Имеется спорная точка зрения, </a:t>
            </a:r>
          </a:p>
        </p:txBody>
      </p:sp>
      <p:sp>
        <p:nvSpPr>
          <p:cNvPr id="68" name="Текст 2"/>
          <p:cNvSpPr txBox="1"/>
          <p:nvPr/>
        </p:nvSpPr>
        <p:spPr>
          <a:xfrm>
            <a:off x="9353136" y="3153597"/>
            <a:ext cx="1565011" cy="77469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lvl1pPr>
          </a:lstStyle>
          <a:p>
            <a:r>
              <a:t>Имеется спорная точка зрения, </a:t>
            </a:r>
          </a:p>
        </p:txBody>
      </p:sp>
      <p:sp>
        <p:nvSpPr>
          <p:cNvPr id="69" name="Текст 2"/>
          <p:cNvSpPr txBox="1"/>
          <p:nvPr/>
        </p:nvSpPr>
        <p:spPr>
          <a:xfrm>
            <a:off x="9901276" y="5614599"/>
            <a:ext cx="1565011" cy="77469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lvl1pPr>
          </a:lstStyle>
          <a:p>
            <a:r>
              <a:t>Имеется спорная точка зрения, </a:t>
            </a:r>
          </a:p>
        </p:txBody>
      </p:sp>
      <p:sp>
        <p:nvSpPr>
          <p:cNvPr id="70" name="Прямоугольник 7"/>
          <p:cNvSpPr/>
          <p:nvPr/>
        </p:nvSpPr>
        <p:spPr>
          <a:xfrm>
            <a:off x="9478850" y="-9686"/>
            <a:ext cx="1857633" cy="1326299"/>
          </a:xfrm>
          <a:prstGeom prst="rect">
            <a:avLst/>
          </a:prstGeom>
          <a:solidFill>
            <a:srgbClr val="FCAF17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pic>
        <p:nvPicPr>
          <p:cNvPr id="71" name="Рисунок 9" descr="Рисунок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74" name="Прямоугольник 16"/>
          <p:cNvGrpSpPr/>
          <p:nvPr/>
        </p:nvGrpSpPr>
        <p:grpSpPr>
          <a:xfrm>
            <a:off x="616791" y="6235378"/>
            <a:ext cx="669073" cy="625373"/>
            <a:chOff x="0" y="-1"/>
            <a:chExt cx="669071" cy="625372"/>
          </a:xfrm>
        </p:grpSpPr>
        <p:sp>
          <p:nvSpPr>
            <p:cNvPr id="72" name="Прямоугольник"/>
            <p:cNvSpPr/>
            <p:nvPr/>
          </p:nvSpPr>
          <p:spPr>
            <a:xfrm>
              <a:off x="-1" y="-2"/>
              <a:ext cx="669073" cy="625373"/>
            </a:xfrm>
            <a:prstGeom prst="rect">
              <a:avLst/>
            </a:prstGeom>
            <a:solidFill>
              <a:srgbClr val="A24EF7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73" name="6"/>
            <p:cNvSpPr txBox="1"/>
            <p:nvPr/>
          </p:nvSpPr>
          <p:spPr>
            <a:xfrm>
              <a:off x="45720" y="146138"/>
              <a:ext cx="577629" cy="3330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lvl1pPr>
            </a:lstStyle>
            <a:p>
              <a:r>
                <a:t>6</a:t>
              </a:r>
            </a:p>
          </p:txBody>
        </p:sp>
      </p:grpSp>
      <p:grpSp>
        <p:nvGrpSpPr>
          <p:cNvPr id="77" name="Прямоугольник 17"/>
          <p:cNvGrpSpPr/>
          <p:nvPr/>
        </p:nvGrpSpPr>
        <p:grpSpPr>
          <a:xfrm>
            <a:off x="629426" y="-2450"/>
            <a:ext cx="2730092" cy="506841"/>
            <a:chOff x="-1" y="-1"/>
            <a:chExt cx="2730091" cy="506839"/>
          </a:xfrm>
        </p:grpSpPr>
        <p:sp>
          <p:nvSpPr>
            <p:cNvPr id="75" name="Прямоугольник"/>
            <p:cNvSpPr/>
            <p:nvPr/>
          </p:nvSpPr>
          <p:spPr>
            <a:xfrm>
              <a:off x="-2" y="-2"/>
              <a:ext cx="2730092" cy="506841"/>
            </a:xfrm>
            <a:prstGeom prst="rect">
              <a:avLst/>
            </a:prstGeom>
            <a:solidFill>
              <a:srgbClr val="ADDAE3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pPr>
              <a:endParaRPr/>
            </a:p>
          </p:txBody>
        </p:sp>
        <p:sp>
          <p:nvSpPr>
            <p:cNvPr id="76" name="НАЗВАНИЕ РАЗДЕЛА"/>
            <p:cNvSpPr txBox="1"/>
            <p:nvPr/>
          </p:nvSpPr>
          <p:spPr>
            <a:xfrm>
              <a:off x="45720" y="90856"/>
              <a:ext cx="2638651" cy="32511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РАЗДЕЛА</a:t>
              </a:r>
            </a:p>
          </p:txBody>
        </p:sp>
      </p:grpSp>
      <p:sp>
        <p:nvSpPr>
          <p:cNvPr id="78" name="Текст 2"/>
          <p:cNvSpPr txBox="1"/>
          <p:nvPr/>
        </p:nvSpPr>
        <p:spPr>
          <a:xfrm>
            <a:off x="609152" y="3188385"/>
            <a:ext cx="4782191" cy="19811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/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Имеется спорная точка зрения, гласящая примерно следующее: представители современных социальных резервов призваны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к ответу! </a:t>
            </a:r>
            <a:endParaRPr sz="1200">
              <a:solidFill>
                <a:srgbClr val="888888"/>
              </a:solidFill>
            </a:endParaRP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В целом, конечно, базовый вектор развития позволяет выполнить важные задания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по разработке системы обучения кадров, соответствующей насущным потребностям </a:t>
            </a:r>
          </a:p>
        </p:txBody>
      </p:sp>
      <p:sp>
        <p:nvSpPr>
          <p:cNvPr id="79" name="Соединительная линия уступом 2"/>
          <p:cNvSpPr/>
          <p:nvPr/>
        </p:nvSpPr>
        <p:spPr>
          <a:xfrm>
            <a:off x="7111999" y="1187053"/>
            <a:ext cx="2162014" cy="132392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ln w="63500">
            <a:solidFill>
              <a:srgbClr val="FCAF17"/>
            </a:solidFill>
            <a:miter/>
            <a:tailEnd type="triangle"/>
          </a:ln>
        </p:spPr>
        <p:txBody>
          <a:bodyPr lIns="45718" tIns="45718" rIns="45718" bIns="45718" anchor="ctr"/>
          <a:lstStyle/>
          <a:p>
            <a:pPr>
              <a:defRPr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80" name="Соединительная линия уступом 26"/>
          <p:cNvSpPr/>
          <p:nvPr/>
        </p:nvSpPr>
        <p:spPr>
          <a:xfrm rot="10800000" flipV="1">
            <a:off x="7298266" y="2878664"/>
            <a:ext cx="1828805" cy="106680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ln w="63500">
            <a:solidFill>
              <a:srgbClr val="FCAF17"/>
            </a:solidFill>
            <a:miter/>
            <a:tailEnd type="triangle"/>
          </a:ln>
        </p:spPr>
        <p:txBody>
          <a:bodyPr lIns="45718" tIns="45718" rIns="45718" bIns="45718" anchor="ctr"/>
          <a:lstStyle/>
          <a:p>
            <a:pPr>
              <a:defRPr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81" name="Соединительная линия уступом 29"/>
          <p:cNvSpPr/>
          <p:nvPr/>
        </p:nvSpPr>
        <p:spPr>
          <a:xfrm>
            <a:off x="7298266" y="4347023"/>
            <a:ext cx="2319867" cy="82257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ln w="63500">
            <a:solidFill>
              <a:srgbClr val="FCAF17"/>
            </a:solidFill>
            <a:miter/>
            <a:tailEnd type="triangle"/>
          </a:ln>
        </p:spPr>
        <p:txBody>
          <a:bodyPr lIns="45718" tIns="45718" rIns="45718" bIns="45718" anchor="ctr"/>
          <a:lstStyle/>
          <a:p>
            <a:pPr>
              <a:defRPr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82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Текст 2"/>
          <p:cNvSpPr txBox="1"/>
          <p:nvPr/>
        </p:nvSpPr>
        <p:spPr>
          <a:xfrm>
            <a:off x="498318" y="1526966"/>
            <a:ext cx="9290344" cy="154781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normAutofit/>
          </a:bodyPr>
          <a:lstStyle>
            <a:lvl1pPr algn="ctr">
              <a:defRPr sz="72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НАЗВАНИЕ  РАЗДЕЛА</a:t>
            </a:r>
          </a:p>
        </p:txBody>
      </p:sp>
      <p:sp>
        <p:nvSpPr>
          <p:cNvPr id="90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Прямоугольник 7"/>
          <p:cNvSpPr/>
          <p:nvPr/>
        </p:nvSpPr>
        <p:spPr>
          <a:xfrm>
            <a:off x="9478850" y="-9686"/>
            <a:ext cx="1857633" cy="1326299"/>
          </a:xfrm>
          <a:prstGeom prst="rect">
            <a:avLst/>
          </a:prstGeom>
          <a:solidFill>
            <a:srgbClr val="FD493D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105" name="Текст 2"/>
          <p:cNvSpPr txBox="1"/>
          <p:nvPr/>
        </p:nvSpPr>
        <p:spPr>
          <a:xfrm>
            <a:off x="540509" y="836534"/>
            <a:ext cx="6518934" cy="7010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ЗАГОЛОВОК СЛАЙДА</a:t>
            </a:r>
          </a:p>
        </p:txBody>
      </p:sp>
      <p:pic>
        <p:nvPicPr>
          <p:cNvPr id="106" name="Рисунок 9" descr="Рисунок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graphicFrame>
        <p:nvGraphicFramePr>
          <p:cNvPr id="107" name="Таблица 3"/>
          <p:cNvGraphicFramePr/>
          <p:nvPr/>
        </p:nvGraphicFramePr>
        <p:xfrm>
          <a:off x="623887" y="1633920"/>
          <a:ext cx="10712586" cy="4389600"/>
        </p:xfrm>
        <a:graphic>
          <a:graphicData uri="http://schemas.openxmlformats.org/drawingml/2006/table">
            <a:tbl>
              <a:tblPr firstRow="1">
                <a:tableStyleId>{4C3C2611-4C71-4FC5-86AE-919BDF0F9419}</a:tableStyleId>
              </a:tblPr>
              <a:tblGrid>
                <a:gridCol w="178543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8543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78543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78543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785431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785431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FFFF"/>
                      </a:solidFill>
                    </a:lnL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FFFF"/>
                      </a:solidFill>
                    </a:lnL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FFFF"/>
                      </a:solidFill>
                    </a:lnL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FFFF"/>
                      </a:solidFill>
                    </a:lnL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FFFF"/>
                      </a:solidFill>
                    </a:lnL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12700">
                      <a:miter lim="400000"/>
                    </a:lnL>
                    <a:lnR w="38100">
                      <a:solidFill>
                        <a:srgbClr val="FFAFC1"/>
                      </a:solidFill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12700">
                      <a:miter lim="400000"/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12700">
                      <a:miter lim="400000"/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12700">
                      <a:miter lim="400000"/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12700">
                      <a:miter lim="400000"/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12700">
                      <a:miter lim="400000"/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12700">
                      <a:miter lim="400000"/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12700">
                      <a:miter lim="400000"/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12700">
                      <a:miter lim="400000"/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grpSp>
        <p:nvGrpSpPr>
          <p:cNvPr id="110" name="Прямоугольник 6"/>
          <p:cNvGrpSpPr/>
          <p:nvPr/>
        </p:nvGrpSpPr>
        <p:grpSpPr>
          <a:xfrm>
            <a:off x="9488632" y="6157385"/>
            <a:ext cx="2343181" cy="705154"/>
            <a:chOff x="-1" y="-1"/>
            <a:chExt cx="2343180" cy="705153"/>
          </a:xfrm>
        </p:grpSpPr>
        <p:sp>
          <p:nvSpPr>
            <p:cNvPr id="108" name="Прямоугольник"/>
            <p:cNvSpPr/>
            <p:nvPr/>
          </p:nvSpPr>
          <p:spPr>
            <a:xfrm>
              <a:off x="-2" y="-2"/>
              <a:ext cx="2343182" cy="705155"/>
            </a:xfrm>
            <a:prstGeom prst="rect">
              <a:avLst/>
            </a:prstGeom>
            <a:solidFill>
              <a:srgbClr val="ADDAE3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09" name="НАЗВАНИЕ ДОКЛАДА"/>
            <p:cNvSpPr txBox="1"/>
            <p:nvPr/>
          </p:nvSpPr>
          <p:spPr>
            <a:xfrm>
              <a:off x="45719" y="206523"/>
              <a:ext cx="2251741" cy="29209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 sz="1600"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ДОКЛАДА</a:t>
              </a:r>
            </a:p>
          </p:txBody>
        </p:sp>
      </p:grpSp>
      <p:grpSp>
        <p:nvGrpSpPr>
          <p:cNvPr id="113" name="Прямоугольник 16"/>
          <p:cNvGrpSpPr/>
          <p:nvPr/>
        </p:nvGrpSpPr>
        <p:grpSpPr>
          <a:xfrm>
            <a:off x="616791" y="6235378"/>
            <a:ext cx="669073" cy="625373"/>
            <a:chOff x="0" y="-1"/>
            <a:chExt cx="669071" cy="625372"/>
          </a:xfrm>
        </p:grpSpPr>
        <p:sp>
          <p:nvSpPr>
            <p:cNvPr id="111" name="Прямоугольник"/>
            <p:cNvSpPr/>
            <p:nvPr/>
          </p:nvSpPr>
          <p:spPr>
            <a:xfrm>
              <a:off x="-1" y="-2"/>
              <a:ext cx="669073" cy="625373"/>
            </a:xfrm>
            <a:prstGeom prst="rect">
              <a:avLst/>
            </a:prstGeom>
            <a:solidFill>
              <a:srgbClr val="F5AC41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12" name="4"/>
            <p:cNvSpPr txBox="1"/>
            <p:nvPr/>
          </p:nvSpPr>
          <p:spPr>
            <a:xfrm>
              <a:off x="45720" y="146138"/>
              <a:ext cx="577629" cy="3330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lvl1pPr>
            </a:lstStyle>
            <a:p>
              <a:r>
                <a:t>4</a:t>
              </a:r>
            </a:p>
          </p:txBody>
        </p:sp>
      </p:grpSp>
      <p:grpSp>
        <p:nvGrpSpPr>
          <p:cNvPr id="116" name="Прямоугольник 17"/>
          <p:cNvGrpSpPr/>
          <p:nvPr/>
        </p:nvGrpSpPr>
        <p:grpSpPr>
          <a:xfrm>
            <a:off x="629426" y="-2450"/>
            <a:ext cx="2730092" cy="506841"/>
            <a:chOff x="-1" y="-1"/>
            <a:chExt cx="2730091" cy="506839"/>
          </a:xfrm>
        </p:grpSpPr>
        <p:sp>
          <p:nvSpPr>
            <p:cNvPr id="114" name="Прямоугольник"/>
            <p:cNvSpPr/>
            <p:nvPr/>
          </p:nvSpPr>
          <p:spPr>
            <a:xfrm>
              <a:off x="-2" y="-2"/>
              <a:ext cx="2730092" cy="506841"/>
            </a:xfrm>
            <a:prstGeom prst="rect">
              <a:avLst/>
            </a:prstGeom>
            <a:solidFill>
              <a:srgbClr val="8F00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pPr>
              <a:endParaRPr/>
            </a:p>
          </p:txBody>
        </p:sp>
        <p:sp>
          <p:nvSpPr>
            <p:cNvPr id="115" name="НАЗВАНИЕ РАЗДЕЛА"/>
            <p:cNvSpPr txBox="1"/>
            <p:nvPr/>
          </p:nvSpPr>
          <p:spPr>
            <a:xfrm>
              <a:off x="45720" y="90856"/>
              <a:ext cx="2638651" cy="32511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РАЗДЕЛА</a:t>
              </a:r>
            </a:p>
          </p:txBody>
        </p:sp>
      </p:grpSp>
      <p:sp>
        <p:nvSpPr>
          <p:cNvPr id="117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4" name="2022-11-09 02.38.22.jpg" descr="2022-11-09 02.38.22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48067" y="-3"/>
            <a:ext cx="4880971" cy="6858004"/>
          </a:xfrm>
          <a:prstGeom prst="rect">
            <a:avLst/>
          </a:prstGeom>
          <a:ln w="12700">
            <a:miter lim="400000"/>
          </a:ln>
        </p:spPr>
      </p:pic>
      <p:pic>
        <p:nvPicPr>
          <p:cNvPr id="125" name="Рисунок 9" descr="Рисунок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sp>
        <p:nvSpPr>
          <p:cNvPr id="126" name="Текст 2"/>
          <p:cNvSpPr txBox="1"/>
          <p:nvPr/>
        </p:nvSpPr>
        <p:spPr>
          <a:xfrm>
            <a:off x="566087" y="1544952"/>
            <a:ext cx="3774042" cy="14630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ЗАГОЛОВОК СЛАЙДА</a:t>
            </a:r>
          </a:p>
        </p:txBody>
      </p:sp>
      <p:sp>
        <p:nvSpPr>
          <p:cNvPr id="127" name="Прямоугольник 7"/>
          <p:cNvSpPr/>
          <p:nvPr/>
        </p:nvSpPr>
        <p:spPr>
          <a:xfrm>
            <a:off x="9478850" y="-9686"/>
            <a:ext cx="1857633" cy="1326299"/>
          </a:xfrm>
          <a:prstGeom prst="rect">
            <a:avLst/>
          </a:prstGeom>
          <a:solidFill>
            <a:srgbClr val="FD493D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pic>
        <p:nvPicPr>
          <p:cNvPr id="128" name="Рисунок 9" descr="Рисунок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131" name="Прямоугольник 6"/>
          <p:cNvGrpSpPr/>
          <p:nvPr/>
        </p:nvGrpSpPr>
        <p:grpSpPr>
          <a:xfrm>
            <a:off x="9488632" y="6157385"/>
            <a:ext cx="2343181" cy="705154"/>
            <a:chOff x="-1" y="-1"/>
            <a:chExt cx="2343180" cy="705153"/>
          </a:xfrm>
        </p:grpSpPr>
        <p:sp>
          <p:nvSpPr>
            <p:cNvPr id="129" name="Прямоугольник"/>
            <p:cNvSpPr/>
            <p:nvPr/>
          </p:nvSpPr>
          <p:spPr>
            <a:xfrm>
              <a:off x="-2" y="-2"/>
              <a:ext cx="2343182" cy="705155"/>
            </a:xfrm>
            <a:prstGeom prst="rect">
              <a:avLst/>
            </a:prstGeom>
            <a:solidFill>
              <a:srgbClr val="ADDAE3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30" name="НАЗВАНИЕ ДОКЛАДА"/>
            <p:cNvSpPr txBox="1"/>
            <p:nvPr/>
          </p:nvSpPr>
          <p:spPr>
            <a:xfrm>
              <a:off x="45719" y="206523"/>
              <a:ext cx="2251741" cy="29209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 sz="1600"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ДОКЛАДА</a:t>
              </a:r>
            </a:p>
          </p:txBody>
        </p:sp>
      </p:grpSp>
      <p:grpSp>
        <p:nvGrpSpPr>
          <p:cNvPr id="134" name="Прямоугольник 16"/>
          <p:cNvGrpSpPr/>
          <p:nvPr/>
        </p:nvGrpSpPr>
        <p:grpSpPr>
          <a:xfrm>
            <a:off x="616791" y="6235378"/>
            <a:ext cx="669073" cy="625373"/>
            <a:chOff x="0" y="-1"/>
            <a:chExt cx="669071" cy="625372"/>
          </a:xfrm>
        </p:grpSpPr>
        <p:sp>
          <p:nvSpPr>
            <p:cNvPr id="132" name="Прямоугольник"/>
            <p:cNvSpPr/>
            <p:nvPr/>
          </p:nvSpPr>
          <p:spPr>
            <a:xfrm>
              <a:off x="-1" y="-2"/>
              <a:ext cx="669073" cy="625373"/>
            </a:xfrm>
            <a:prstGeom prst="rect">
              <a:avLst/>
            </a:prstGeom>
            <a:solidFill>
              <a:srgbClr val="F5AC41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33" name="7"/>
            <p:cNvSpPr txBox="1"/>
            <p:nvPr/>
          </p:nvSpPr>
          <p:spPr>
            <a:xfrm>
              <a:off x="45720" y="146138"/>
              <a:ext cx="577629" cy="3330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lvl1pPr>
            </a:lstStyle>
            <a:p>
              <a:r>
                <a:t>7</a:t>
              </a:r>
            </a:p>
          </p:txBody>
        </p:sp>
      </p:grpSp>
      <p:grpSp>
        <p:nvGrpSpPr>
          <p:cNvPr id="137" name="Прямоугольник 17"/>
          <p:cNvGrpSpPr/>
          <p:nvPr/>
        </p:nvGrpSpPr>
        <p:grpSpPr>
          <a:xfrm>
            <a:off x="629426" y="-2450"/>
            <a:ext cx="2730092" cy="506841"/>
            <a:chOff x="-1" y="-1"/>
            <a:chExt cx="2730091" cy="506839"/>
          </a:xfrm>
        </p:grpSpPr>
        <p:sp>
          <p:nvSpPr>
            <p:cNvPr id="135" name="Прямоугольник"/>
            <p:cNvSpPr/>
            <p:nvPr/>
          </p:nvSpPr>
          <p:spPr>
            <a:xfrm>
              <a:off x="-2" y="-2"/>
              <a:ext cx="2730092" cy="506841"/>
            </a:xfrm>
            <a:prstGeom prst="rect">
              <a:avLst/>
            </a:prstGeom>
            <a:solidFill>
              <a:srgbClr val="8F00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pPr>
              <a:endParaRPr/>
            </a:p>
          </p:txBody>
        </p:sp>
        <p:sp>
          <p:nvSpPr>
            <p:cNvPr id="136" name="НАЗВАНИЕ РАЗДЕЛА"/>
            <p:cNvSpPr txBox="1"/>
            <p:nvPr/>
          </p:nvSpPr>
          <p:spPr>
            <a:xfrm>
              <a:off x="45720" y="90856"/>
              <a:ext cx="2638651" cy="32511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РАЗДЕЛА</a:t>
              </a:r>
            </a:p>
          </p:txBody>
        </p:sp>
      </p:grpSp>
      <p:sp>
        <p:nvSpPr>
          <p:cNvPr id="138" name="Текст 2"/>
          <p:cNvSpPr txBox="1"/>
          <p:nvPr/>
        </p:nvSpPr>
        <p:spPr>
          <a:xfrm>
            <a:off x="609152" y="3188385"/>
            <a:ext cx="4782191" cy="19811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/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Имеется спорная точка зрения, гласящая примерно следующее: представители современных социальных резервов призваны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к ответу! </a:t>
            </a:r>
            <a:endParaRPr sz="1200">
              <a:solidFill>
                <a:srgbClr val="888888"/>
              </a:solidFill>
            </a:endParaRP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В целом, конечно, базовый вектор развития позволяет выполнить важные задания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по разработке системы обучения кадров, соответствующей насущным потребностям </a:t>
            </a:r>
          </a:p>
        </p:txBody>
      </p:sp>
      <p:sp>
        <p:nvSpPr>
          <p:cNvPr id="139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normAutofit/>
          </a:bodyPr>
          <a:lstStyle/>
          <a:p>
            <a:r>
              <a:t>Текст заголовка</a:t>
            </a:r>
          </a:p>
        </p:txBody>
      </p:sp>
      <p:sp>
        <p:nvSpPr>
          <p:cNvPr id="3" name="Уровень текста 1…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normAutofit/>
          </a:bodyPr>
          <a:lstStyle/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4" name="Номер слайда"/>
          <p:cNvSpPr txBox="1">
            <a:spLocks noGrp="1"/>
          </p:cNvSpPr>
          <p:nvPr>
            <p:ph type="sldNum" sz="quarter" idx="2"/>
          </p:nvPr>
        </p:nvSpPr>
        <p:spPr>
          <a:xfrm>
            <a:off x="11095181" y="6414762"/>
            <a:ext cx="258620" cy="248302"/>
          </a:xfrm>
          <a:prstGeom prst="rect">
            <a:avLst/>
          </a:prstGeom>
          <a:ln w="12700">
            <a:miter lim="400000"/>
          </a:ln>
        </p:spPr>
        <p:txBody>
          <a:bodyPr wrap="none" lIns="45718" tIns="45718" rIns="45718" bIns="45718" anchor="ctr">
            <a:spAutoFit/>
          </a:bodyPr>
          <a:lstStyle>
            <a:lvl1pPr algn="r">
              <a:defRPr sz="1200">
                <a:solidFill>
                  <a:srgbClr val="888888"/>
                </a:solidFill>
                <a:latin typeface="+mj-lt"/>
                <a:ea typeface="+mj-ea"/>
                <a:cs typeface="+mj-cs"/>
                <a:sym typeface="Calibri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</p:sldLayoutIdLst>
  <p:transition spd="med"/>
  <p:txStyles>
    <p:titleStyle>
      <a:lvl1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1pPr>
      <a:lvl2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2pPr>
      <a:lvl3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3pPr>
      <a:lvl4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4pPr>
      <a:lvl5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5pPr>
      <a:lvl6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6pPr>
      <a:lvl7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7pPr>
      <a:lvl8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8pPr>
      <a:lvl9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9pPr>
    </p:titleStyle>
    <p:bodyStyle>
      <a:lvl1pPr marL="228600" marR="0" indent="-228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1pPr>
      <a:lvl2pPr marL="723900" marR="0" indent="-2667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2pPr>
      <a:lvl3pPr marL="1234438" marR="0" indent="-320038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3pPr>
      <a:lvl4pPr marL="17272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4pPr>
      <a:lvl5pPr marL="21844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5pPr>
      <a:lvl6pPr marL="26416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6pPr>
      <a:lvl7pPr marL="30988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7pPr>
      <a:lvl8pPr marL="35560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8pPr>
      <a:lvl9pPr marL="40132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9pPr>
    </p:bodyStyle>
    <p:otherStyle>
      <a:lvl1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1pPr>
      <a:lvl2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2pPr>
      <a:lvl3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3pPr>
      <a:lvl4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4pPr>
      <a:lvl5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5pPr>
      <a:lvl6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6pPr>
      <a:lvl7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7pPr>
      <a:lvl8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8pPr>
      <a:lvl9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Relationship Id="rId5" Type="http://schemas.microsoft.com/office/2007/relationships/hdphoto" Target="../media/hdphoto2.wdp"/><Relationship Id="rId4" Type="http://schemas.openxmlformats.org/officeDocument/2006/relationships/image" Target="../media/image14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Прямоугольник 7"/>
          <p:cNvSpPr/>
          <p:nvPr/>
        </p:nvSpPr>
        <p:spPr>
          <a:xfrm>
            <a:off x="6102320" y="2345381"/>
            <a:ext cx="6122342" cy="4529333"/>
          </a:xfrm>
          <a:prstGeom prst="rect">
            <a:avLst/>
          </a:prstGeom>
          <a:solidFill>
            <a:srgbClr val="FFAC00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CAF17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 dirty="0"/>
          </a:p>
        </p:txBody>
      </p:sp>
      <p:sp>
        <p:nvSpPr>
          <p:cNvPr id="149" name="Прямоугольник 10"/>
          <p:cNvSpPr/>
          <p:nvPr/>
        </p:nvSpPr>
        <p:spPr>
          <a:xfrm>
            <a:off x="6103137" y="-2"/>
            <a:ext cx="6121526" cy="2345384"/>
          </a:xfrm>
          <a:prstGeom prst="rect">
            <a:avLst/>
          </a:prstGeom>
          <a:solidFill>
            <a:srgbClr val="9F00FF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8F00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150" name="Прямоугольник 13"/>
          <p:cNvSpPr/>
          <p:nvPr/>
        </p:nvSpPr>
        <p:spPr>
          <a:xfrm>
            <a:off x="6101107" y="5359336"/>
            <a:ext cx="6121528" cy="1514425"/>
          </a:xfrm>
          <a:prstGeom prst="rect">
            <a:avLst/>
          </a:prstGeom>
          <a:solidFill>
            <a:srgbClr val="FF2F2D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defRPr>
                <a:solidFill>
                  <a:srgbClr val="FD493D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  <a:endParaRPr/>
          </a:p>
        </p:txBody>
      </p:sp>
      <p:sp>
        <p:nvSpPr>
          <p:cNvPr id="151" name="Текст 2"/>
          <p:cNvSpPr txBox="1"/>
          <p:nvPr/>
        </p:nvSpPr>
        <p:spPr>
          <a:xfrm>
            <a:off x="279250" y="440360"/>
            <a:ext cx="5499705" cy="575262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normAutofit/>
          </a:bodyPr>
          <a:lstStyle/>
          <a:p>
            <a:pPr defTabSz="877822">
              <a:defRPr sz="69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rPr lang="ru-RU" sz="4800" dirty="0"/>
              <a:t>Легкие Дрожжи</a:t>
            </a:r>
            <a:r>
              <a:rPr lang="ru-RU" sz="4000" dirty="0"/>
              <a:t>.</a:t>
            </a:r>
          </a:p>
          <a:p>
            <a:pPr defTabSz="877822">
              <a:defRPr sz="69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rPr lang="ru-RU" sz="2400" dirty="0"/>
              <a:t>Разработка автоматической системы контроля биотехнологическим процессом</a:t>
            </a:r>
          </a:p>
          <a:p>
            <a:pPr defTabSz="877822">
              <a:defRPr sz="69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endParaRPr dirty="0"/>
          </a:p>
          <a:p>
            <a:pPr defTabSz="877822">
              <a:lnSpc>
                <a:spcPct val="150000"/>
              </a:lnSpc>
              <a:defRPr sz="2300">
                <a:solidFill>
                  <a:srgbClr val="8F00FF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dirty="0"/>
              <a:t>Махин Егор </a:t>
            </a:r>
          </a:p>
          <a:p>
            <a:pPr defTabSz="877822">
              <a:lnSpc>
                <a:spcPct val="150000"/>
              </a:lnSpc>
              <a:defRPr sz="2300">
                <a:solidFill>
                  <a:srgbClr val="8F00FF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lang="ru-RU" dirty="0"/>
          </a:p>
        </p:txBody>
      </p:sp>
      <p:sp>
        <p:nvSpPr>
          <p:cNvPr id="152" name="Прямоугольник 9"/>
          <p:cNvSpPr/>
          <p:nvPr/>
        </p:nvSpPr>
        <p:spPr>
          <a:xfrm>
            <a:off x="8818529" y="-2"/>
            <a:ext cx="3406131" cy="4274948"/>
          </a:xfrm>
          <a:prstGeom prst="rect">
            <a:avLst/>
          </a:prstGeom>
          <a:solidFill>
            <a:srgbClr val="FBB3C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B5D8E1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9" name="Квадрат">
            <a:extLst>
              <a:ext uri="{FF2B5EF4-FFF2-40B4-BE49-F238E27FC236}">
                <a16:creationId xmlns:a16="http://schemas.microsoft.com/office/drawing/2014/main" id="{515364BE-F6DA-2843-A7EF-F9EDF64F5C32}"/>
              </a:ext>
            </a:extLst>
          </p:cNvPr>
          <p:cNvSpPr/>
          <p:nvPr/>
        </p:nvSpPr>
        <p:spPr>
          <a:xfrm>
            <a:off x="8818526" y="2349045"/>
            <a:ext cx="3404109" cy="4529333"/>
          </a:xfrm>
          <a:prstGeom prst="rect">
            <a:avLst/>
          </a:prstGeom>
          <a:solidFill>
            <a:srgbClr val="FBB3C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defRPr>
                <a:solidFill>
                  <a:srgbClr val="FBB3C1"/>
                </a:solidFill>
              </a:defRPr>
            </a:pPr>
            <a:endParaRPr/>
          </a:p>
        </p:txBody>
      </p:sp>
      <p:pic>
        <p:nvPicPr>
          <p:cNvPr id="3" name="Рисунок 2" descr="Изображение выглядит как небо, человек, оранжевый, проигрыватель&#10;&#10;Автоматически созданное описание">
            <a:extLst>
              <a:ext uri="{FF2B5EF4-FFF2-40B4-BE49-F238E27FC236}">
                <a16:creationId xmlns:a16="http://schemas.microsoft.com/office/drawing/2014/main" id="{BC7FF919-0348-EE46-A018-E2296DB41A99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04" t="160" b="6860"/>
          <a:stretch/>
        </p:blipFill>
        <p:spPr>
          <a:xfrm>
            <a:off x="8818526" y="2349916"/>
            <a:ext cx="3406182" cy="4516283"/>
          </a:xfrm>
          <a:prstGeom prst="rect">
            <a:avLst/>
          </a:prstGeom>
        </p:spPr>
      </p:pic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6B54E817-36BD-2103-7561-D27F5D8F11B6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33902" y="123825"/>
            <a:ext cx="2678848" cy="20474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4447423"/>
      </p:ext>
    </p:extLst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8" name="Прямоугольник 16"/>
          <p:cNvGrpSpPr/>
          <p:nvPr/>
        </p:nvGrpSpPr>
        <p:grpSpPr>
          <a:xfrm>
            <a:off x="-18521" y="6358526"/>
            <a:ext cx="542260" cy="506841"/>
            <a:chOff x="0" y="0"/>
            <a:chExt cx="542258" cy="506839"/>
          </a:xfrm>
        </p:grpSpPr>
        <p:sp>
          <p:nvSpPr>
            <p:cNvPr id="186" name="Прямоугольник"/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FD493D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87" name="7"/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t>2</a:t>
              </a:r>
            </a:p>
          </p:txBody>
        </p:sp>
      </p:grpSp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sp>
        <p:nvSpPr>
          <p:cNvPr id="5" name="Google Shape;126;p3">
            <a:extLst>
              <a:ext uri="{FF2B5EF4-FFF2-40B4-BE49-F238E27FC236}">
                <a16:creationId xmlns:a16="http://schemas.microsoft.com/office/drawing/2014/main" id="{7B0B2B6E-B7B0-6B5F-E360-D93525673DEE}"/>
              </a:ext>
            </a:extLst>
          </p:cNvPr>
          <p:cNvSpPr txBox="1"/>
          <p:nvPr/>
        </p:nvSpPr>
        <p:spPr>
          <a:xfrm>
            <a:off x="169265" y="124967"/>
            <a:ext cx="6518934" cy="4616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</a:pPr>
            <a:r>
              <a:rPr lang="ru-RU" sz="2400" b="0" i="0" u="none" strike="noStrike" cap="none" dirty="0">
                <a:solidFill>
                  <a:schemeClr val="dk1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Calibri"/>
              </a:rPr>
              <a:t>АКТУАЛЬНОСТЬ</a:t>
            </a:r>
            <a:endParaRPr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12" name="Google Shape;133;p3">
            <a:extLst>
              <a:ext uri="{FF2B5EF4-FFF2-40B4-BE49-F238E27FC236}">
                <a16:creationId xmlns:a16="http://schemas.microsoft.com/office/drawing/2014/main" id="{6CF4F6EE-B67B-7190-C5D1-07804CDDFA0E}"/>
              </a:ext>
            </a:extLst>
          </p:cNvPr>
          <p:cNvGrpSpPr/>
          <p:nvPr/>
        </p:nvGrpSpPr>
        <p:grpSpPr>
          <a:xfrm>
            <a:off x="336583" y="1553171"/>
            <a:ext cx="6016920" cy="4262665"/>
            <a:chOff x="622614" y="1864728"/>
            <a:chExt cx="6016920" cy="4262665"/>
          </a:xfrm>
        </p:grpSpPr>
        <p:sp>
          <p:nvSpPr>
            <p:cNvPr id="13" name="Google Shape;134;p3">
              <a:extLst>
                <a:ext uri="{FF2B5EF4-FFF2-40B4-BE49-F238E27FC236}">
                  <a16:creationId xmlns:a16="http://schemas.microsoft.com/office/drawing/2014/main" id="{8B1C1287-7B73-2206-1877-C3C77CB901E5}"/>
                </a:ext>
              </a:extLst>
            </p:cNvPr>
            <p:cNvSpPr txBox="1"/>
            <p:nvPr/>
          </p:nvSpPr>
          <p:spPr>
            <a:xfrm>
              <a:off x="1080924" y="1864728"/>
              <a:ext cx="5558610" cy="426266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285750" marR="0" lvl="0" indent="-28575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700"/>
                <a:buFont typeface="Calibri"/>
                <a:buChar char="-"/>
              </a:pPr>
              <a:r>
                <a:rPr lang="ru-RU" sz="1700" b="0" i="0" u="none" strike="noStrike" cap="none" dirty="0">
                  <a:solidFill>
                    <a:srgbClr val="000000"/>
                  </a:solidFill>
                  <a:latin typeface="Calibri" panose="020F0502020204030204" pitchFamily="34" charset="0"/>
                  <a:ea typeface="Calibri"/>
                  <a:cs typeface="Calibri" panose="020F0502020204030204" pitchFamily="34" charset="0"/>
                  <a:sym typeface="Calibri"/>
                </a:rPr>
                <a:t>Качество винной продукции</a:t>
              </a:r>
            </a:p>
            <a:p>
              <a:pPr marL="285750" marR="0" lvl="0" indent="-285750" algn="l" rtl="0">
                <a:lnSpc>
                  <a:spcPct val="100000"/>
                </a:lnSpc>
                <a:spcBef>
                  <a:spcPts val="1200"/>
                </a:spcBef>
                <a:spcAft>
                  <a:spcPts val="0"/>
                </a:spcAft>
                <a:buClr>
                  <a:srgbClr val="000000"/>
                </a:buClr>
                <a:buSzPts val="1700"/>
                <a:buFont typeface="Calibri"/>
                <a:buChar char="-"/>
              </a:pPr>
              <a:r>
                <a:rPr lang="ru-RU" sz="1700" b="0" i="0" u="none" strike="noStrike" cap="none" dirty="0">
                  <a:solidFill>
                    <a:srgbClr val="000000"/>
                  </a:solidFill>
                  <a:latin typeface="Calibri" panose="020F0502020204030204" pitchFamily="34" charset="0"/>
                  <a:ea typeface="Calibri"/>
                  <a:cs typeface="Calibri" panose="020F0502020204030204" pitchFamily="34" charset="0"/>
                  <a:sym typeface="Calibri"/>
                </a:rPr>
                <a:t>Ручная работа</a:t>
              </a:r>
            </a:p>
            <a:p>
              <a:pPr marL="285750" marR="0" lvl="0" indent="-285750" algn="l" rtl="0">
                <a:lnSpc>
                  <a:spcPct val="100000"/>
                </a:lnSpc>
                <a:spcBef>
                  <a:spcPts val="1200"/>
                </a:spcBef>
                <a:spcAft>
                  <a:spcPts val="0"/>
                </a:spcAft>
                <a:buClr>
                  <a:srgbClr val="000000"/>
                </a:buClr>
                <a:buSzPts val="1700"/>
                <a:buFont typeface="Calibri"/>
                <a:buChar char="-"/>
              </a:pPr>
              <a:r>
                <a:rPr lang="ru-RU" sz="1700" dirty="0">
                  <a:latin typeface="Calibri" panose="020F0502020204030204" pitchFamily="34" charset="0"/>
                  <a:ea typeface="Calibri"/>
                  <a:cs typeface="Calibri" panose="020F0502020204030204" pitchFamily="34" charset="0"/>
                  <a:sym typeface="Calibri"/>
                </a:rPr>
                <a:t>Большое время </a:t>
              </a:r>
              <a:endParaRPr lang="ru-RU" sz="1700" b="0" i="0" u="none" strike="noStrike" cap="none" dirty="0">
                <a:solidFill>
                  <a:srgbClr val="000000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Calibri"/>
              </a:endParaRPr>
            </a:p>
            <a:p>
              <a:pPr marL="285750" marR="0" lvl="0" indent="-285750" algn="l" rtl="0">
                <a:lnSpc>
                  <a:spcPct val="100000"/>
                </a:lnSpc>
                <a:spcBef>
                  <a:spcPts val="1200"/>
                </a:spcBef>
                <a:spcAft>
                  <a:spcPts val="0"/>
                </a:spcAft>
                <a:buClr>
                  <a:srgbClr val="000000"/>
                </a:buClr>
                <a:buSzPts val="1700"/>
                <a:buFont typeface="Calibri"/>
                <a:buChar char="-"/>
              </a:pPr>
              <a:r>
                <a:rPr lang="ru-RU" sz="1700" dirty="0">
                  <a:latin typeface="Calibri" panose="020F0502020204030204" pitchFamily="34" charset="0"/>
                  <a:cs typeface="Calibri" panose="020F0502020204030204" pitchFamily="34" charset="0"/>
                </a:rPr>
                <a:t>Малая оптимизация</a:t>
              </a:r>
            </a:p>
            <a:p>
              <a:pPr marL="285750" marR="0" lvl="0" indent="-285750" algn="l" rtl="0">
                <a:lnSpc>
                  <a:spcPct val="100000"/>
                </a:lnSpc>
                <a:spcBef>
                  <a:spcPts val="1200"/>
                </a:spcBef>
                <a:spcAft>
                  <a:spcPts val="0"/>
                </a:spcAft>
                <a:buClr>
                  <a:srgbClr val="000000"/>
                </a:buClr>
                <a:buSzPts val="1700"/>
                <a:buFont typeface="Calibri"/>
                <a:buChar char="-"/>
              </a:pPr>
              <a:endParaRPr sz="1700" dirty="0"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pPr marL="285750" marR="0" lvl="0" indent="-285750" algn="l" rtl="0">
                <a:lnSpc>
                  <a:spcPct val="100000"/>
                </a:lnSpc>
                <a:spcBef>
                  <a:spcPts val="1200"/>
                </a:spcBef>
                <a:spcAft>
                  <a:spcPts val="0"/>
                </a:spcAft>
                <a:buClr>
                  <a:srgbClr val="000000"/>
                </a:buClr>
                <a:buSzPts val="1700"/>
                <a:buFont typeface="Calibri"/>
                <a:buChar char="-"/>
              </a:pPr>
              <a:r>
                <a:rPr lang="ru-RU" sz="1700" b="0" i="0" u="none" strike="noStrike" cap="none" dirty="0">
                  <a:solidFill>
                    <a:srgbClr val="000000"/>
                  </a:solidFill>
                  <a:latin typeface="Calibri" panose="020F0502020204030204" pitchFamily="34" charset="0"/>
                  <a:ea typeface="Calibri"/>
                  <a:cs typeface="Calibri" panose="020F0502020204030204" pitchFamily="34" charset="0"/>
                  <a:sym typeface="Calibri"/>
                </a:rPr>
                <a:t>Проект решает проблему производителей вина, винодельческих предприятий и других компаний, а также индивидуальных производителей, занимающихся производством вина. Традиционно процессы выращивания винных дрожжей контролируются и управляются вручную, что может приводить к неоднородности и </a:t>
              </a:r>
              <a:r>
                <a:rPr lang="ru-RU" sz="1700" b="0" i="0" u="none" strike="noStrike" cap="none" dirty="0" err="1">
                  <a:solidFill>
                    <a:srgbClr val="000000"/>
                  </a:solidFill>
                  <a:latin typeface="Calibri" panose="020F0502020204030204" pitchFamily="34" charset="0"/>
                  <a:ea typeface="Calibri"/>
                  <a:cs typeface="Calibri" panose="020F0502020204030204" pitchFamily="34" charset="0"/>
                  <a:sym typeface="Calibri"/>
                </a:rPr>
                <a:t>неоптимальности</a:t>
              </a:r>
              <a:r>
                <a:rPr lang="ru-RU" sz="1700" b="0" i="0" u="none" strike="noStrike" cap="none" dirty="0">
                  <a:solidFill>
                    <a:srgbClr val="000000"/>
                  </a:solidFill>
                  <a:latin typeface="Calibri" panose="020F0502020204030204" pitchFamily="34" charset="0"/>
                  <a:ea typeface="Calibri"/>
                  <a:cs typeface="Calibri" panose="020F0502020204030204" pitchFamily="34" charset="0"/>
                  <a:sym typeface="Calibri"/>
                </a:rPr>
                <a:t> процесса, а также операционным ошибкам.</a:t>
              </a:r>
              <a:endParaRPr sz="1700" b="0" i="0" u="none" strike="noStrike" cap="none" dirty="0">
                <a:solidFill>
                  <a:srgbClr val="000000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Calibri"/>
              </a:endParaRPr>
            </a:p>
          </p:txBody>
        </p:sp>
        <p:pic>
          <p:nvPicPr>
            <p:cNvPr id="14" name="Google Shape;135;p3">
              <a:extLst>
                <a:ext uri="{FF2B5EF4-FFF2-40B4-BE49-F238E27FC236}">
                  <a16:creationId xmlns:a16="http://schemas.microsoft.com/office/drawing/2014/main" id="{C778FB1F-7ACB-CBAE-B3AB-625878B20759}"/>
                </a:ext>
              </a:extLst>
            </p:cNvPr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622614" y="1916404"/>
              <a:ext cx="396000" cy="3960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5" name="Google Shape;136;p3">
              <a:extLst>
                <a:ext uri="{FF2B5EF4-FFF2-40B4-BE49-F238E27FC236}">
                  <a16:creationId xmlns:a16="http://schemas.microsoft.com/office/drawing/2014/main" id="{219F198E-6BE4-15C8-D982-A305F387EEF8}"/>
                </a:ext>
              </a:extLst>
            </p:cNvPr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627506" y="3848040"/>
              <a:ext cx="396000" cy="396000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16" name="Google Shape;137;p3">
            <a:extLst>
              <a:ext uri="{FF2B5EF4-FFF2-40B4-BE49-F238E27FC236}">
                <a16:creationId xmlns:a16="http://schemas.microsoft.com/office/drawing/2014/main" id="{ADF79648-AF15-8287-E3A2-E93C69F333FA}"/>
              </a:ext>
            </a:extLst>
          </p:cNvPr>
          <p:cNvGrpSpPr/>
          <p:nvPr/>
        </p:nvGrpSpPr>
        <p:grpSpPr>
          <a:xfrm>
            <a:off x="6663670" y="1654978"/>
            <a:ext cx="4733437" cy="877123"/>
            <a:chOff x="6663670" y="1619470"/>
            <a:chExt cx="4514732" cy="877123"/>
          </a:xfrm>
        </p:grpSpPr>
        <p:sp>
          <p:nvSpPr>
            <p:cNvPr id="17" name="Google Shape;138;p3">
              <a:extLst>
                <a:ext uri="{FF2B5EF4-FFF2-40B4-BE49-F238E27FC236}">
                  <a16:creationId xmlns:a16="http://schemas.microsoft.com/office/drawing/2014/main" id="{933CB0DE-5ABD-5C6B-3C5F-A7C5D6A6E761}"/>
                </a:ext>
              </a:extLst>
            </p:cNvPr>
            <p:cNvSpPr txBox="1"/>
            <p:nvPr/>
          </p:nvSpPr>
          <p:spPr>
            <a:xfrm>
              <a:off x="7230793" y="1619470"/>
              <a:ext cx="3947609" cy="87712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rPr lang="ru-RU" sz="1700" b="0" i="0" u="none" strike="noStrike" cap="none" dirty="0">
                  <a:solidFill>
                    <a:srgbClr val="000000"/>
                  </a:solidFill>
                  <a:latin typeface="Calibri" panose="020F0502020204030204" pitchFamily="34" charset="0"/>
                  <a:ea typeface="Calibri"/>
                  <a:cs typeface="Calibri" panose="020F0502020204030204" pitchFamily="34" charset="0"/>
                  <a:sym typeface="Calibri"/>
                </a:rPr>
                <a:t>Винодельческие предприятия</a:t>
              </a:r>
            </a:p>
            <a:p>
              <a:pPr marL="0" marR="0" lvl="0" indent="0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rPr lang="ru-RU" sz="1700" dirty="0">
                  <a:latin typeface="Calibri" panose="020F0502020204030204" pitchFamily="34" charset="0"/>
                  <a:ea typeface="Calibri"/>
                  <a:cs typeface="Calibri" panose="020F0502020204030204" pitchFamily="34" charset="0"/>
                  <a:sym typeface="Calibri"/>
                </a:rPr>
                <a:t>Индивидуальные производители</a:t>
              </a:r>
            </a:p>
            <a:p>
              <a:pPr marL="0" marR="0" lvl="0" indent="0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rPr lang="ru-RU" sz="1700" dirty="0">
                  <a:latin typeface="Calibri" panose="020F0502020204030204" pitchFamily="34" charset="0"/>
                  <a:ea typeface="Calibri"/>
                  <a:cs typeface="Calibri" panose="020F0502020204030204" pitchFamily="34" charset="0"/>
                  <a:sym typeface="Calibri"/>
                </a:rPr>
                <a:t>Производители дрожжей</a:t>
              </a:r>
              <a:endParaRPr lang="ru-RU" sz="1700" b="0" i="0" u="none" strike="noStrike" cap="none" dirty="0">
                <a:solidFill>
                  <a:srgbClr val="000000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Calibri"/>
              </a:endParaRPr>
            </a:p>
          </p:txBody>
        </p:sp>
        <p:pic>
          <p:nvPicPr>
            <p:cNvPr id="18" name="Google Shape;139;p3">
              <a:extLst>
                <a:ext uri="{FF2B5EF4-FFF2-40B4-BE49-F238E27FC236}">
                  <a16:creationId xmlns:a16="http://schemas.microsoft.com/office/drawing/2014/main" id="{C4BEDE30-9A1C-AFCA-D5FE-1D1FECF12C10}"/>
                </a:ext>
              </a:extLst>
            </p:cNvPr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6663670" y="1634196"/>
              <a:ext cx="396000" cy="396000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19" name="Google Shape;140;p3">
            <a:extLst>
              <a:ext uri="{FF2B5EF4-FFF2-40B4-BE49-F238E27FC236}">
                <a16:creationId xmlns:a16="http://schemas.microsoft.com/office/drawing/2014/main" id="{22AF8888-7342-9299-FF90-31EF4E0D19AF}"/>
              </a:ext>
            </a:extLst>
          </p:cNvPr>
          <p:cNvGrpSpPr/>
          <p:nvPr/>
        </p:nvGrpSpPr>
        <p:grpSpPr>
          <a:xfrm>
            <a:off x="6663670" y="2794047"/>
            <a:ext cx="4514732" cy="1923563"/>
            <a:chOff x="6663670" y="2300477"/>
            <a:chExt cx="4514732" cy="1923563"/>
          </a:xfrm>
        </p:grpSpPr>
        <p:sp>
          <p:nvSpPr>
            <p:cNvPr id="20" name="Google Shape;141;p3">
              <a:extLst>
                <a:ext uri="{FF2B5EF4-FFF2-40B4-BE49-F238E27FC236}">
                  <a16:creationId xmlns:a16="http://schemas.microsoft.com/office/drawing/2014/main" id="{D810DDC4-FD12-B617-0FF7-35D249AE0733}"/>
                </a:ext>
              </a:extLst>
            </p:cNvPr>
            <p:cNvSpPr txBox="1"/>
            <p:nvPr/>
          </p:nvSpPr>
          <p:spPr>
            <a:xfrm>
              <a:off x="7230793" y="2300477"/>
              <a:ext cx="3947609" cy="192356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rPr lang="ru-RU" sz="1700" dirty="0">
                  <a:latin typeface="Calibri" panose="020F0502020204030204" pitchFamily="34" charset="0"/>
                  <a:cs typeface="Calibri" panose="020F0502020204030204" pitchFamily="34" charset="0"/>
                </a:rPr>
                <a:t>Специализированное программное обеспечение и оборудование для автоматизации контроля биотехнологических процессов, связанных с выращиванием винных дрожжей эффективно выращивает необходимые дрожжи</a:t>
              </a:r>
              <a:endParaRPr sz="1700" dirty="0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Google Shape;142;p3">
              <a:extLst>
                <a:ext uri="{FF2B5EF4-FFF2-40B4-BE49-F238E27FC236}">
                  <a16:creationId xmlns:a16="http://schemas.microsoft.com/office/drawing/2014/main" id="{07610C46-E08A-EAF1-E722-200F37A0F169}"/>
                </a:ext>
              </a:extLst>
            </p:cNvPr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6663670" y="2369359"/>
              <a:ext cx="396000" cy="396000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22" name="Google Shape;146;p3">
            <a:extLst>
              <a:ext uri="{FF2B5EF4-FFF2-40B4-BE49-F238E27FC236}">
                <a16:creationId xmlns:a16="http://schemas.microsoft.com/office/drawing/2014/main" id="{838CFEF2-005D-013F-68D1-8A4DE7E3ECD8}"/>
              </a:ext>
            </a:extLst>
          </p:cNvPr>
          <p:cNvGrpSpPr/>
          <p:nvPr/>
        </p:nvGrpSpPr>
        <p:grpSpPr>
          <a:xfrm>
            <a:off x="6524626" y="4864192"/>
            <a:ext cx="5389978" cy="1748947"/>
            <a:chOff x="6455411" y="4368800"/>
            <a:chExt cx="5196590" cy="1748947"/>
          </a:xfrm>
        </p:grpSpPr>
        <p:sp>
          <p:nvSpPr>
            <p:cNvPr id="23" name="Google Shape;147;p3">
              <a:extLst>
                <a:ext uri="{FF2B5EF4-FFF2-40B4-BE49-F238E27FC236}">
                  <a16:creationId xmlns:a16="http://schemas.microsoft.com/office/drawing/2014/main" id="{6038DA48-9207-5ACD-0CC9-8DA01AE36650}"/>
                </a:ext>
              </a:extLst>
            </p:cNvPr>
            <p:cNvSpPr/>
            <p:nvPr/>
          </p:nvSpPr>
          <p:spPr>
            <a:xfrm>
              <a:off x="6455411" y="4368800"/>
              <a:ext cx="5196590" cy="1748947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 panose="020F0502020204030204" pitchFamily="34" charset="0"/>
                <a:ea typeface="Helvetica Neue"/>
                <a:cs typeface="Calibri" panose="020F0502020204030204" pitchFamily="34" charset="0"/>
                <a:sym typeface="Helvetica Neue"/>
              </a:endParaRPr>
            </a:p>
          </p:txBody>
        </p:sp>
        <p:pic>
          <p:nvPicPr>
            <p:cNvPr id="24" name="Google Shape;148;p3">
              <a:extLst>
                <a:ext uri="{FF2B5EF4-FFF2-40B4-BE49-F238E27FC236}">
                  <a16:creationId xmlns:a16="http://schemas.microsoft.com/office/drawing/2014/main" id="{596F5066-2FDF-9B03-906F-4DA586C81164}"/>
                </a:ext>
              </a:extLst>
            </p:cNvPr>
            <p:cNvPicPr preferRelativeResize="0"/>
            <p:nvPr/>
          </p:nvPicPr>
          <p:blipFill rotWithShape="1">
            <a:blip r:embed="rId4">
              <a:alphaModFix/>
            </a:blip>
            <a:srcRect l="-18284" t="-16451" r="-18285" b="-16451"/>
            <a:stretch/>
          </p:blipFill>
          <p:spPr>
            <a:xfrm>
              <a:off x="6611555" y="4520686"/>
              <a:ext cx="692092" cy="692092"/>
            </a:xfrm>
            <a:prstGeom prst="roundRect">
              <a:avLst>
                <a:gd name="adj" fmla="val 16667"/>
              </a:avLst>
            </a:prstGeom>
            <a:solidFill>
              <a:schemeClr val="lt1"/>
            </a:solidFill>
            <a:ln>
              <a:noFill/>
            </a:ln>
          </p:spPr>
        </p:pic>
        <p:sp>
          <p:nvSpPr>
            <p:cNvPr id="25" name="Google Shape;149;p3">
              <a:extLst>
                <a:ext uri="{FF2B5EF4-FFF2-40B4-BE49-F238E27FC236}">
                  <a16:creationId xmlns:a16="http://schemas.microsoft.com/office/drawing/2014/main" id="{5CD96478-570A-A37D-B01C-E82C70B26D1B}"/>
                </a:ext>
              </a:extLst>
            </p:cNvPr>
            <p:cNvSpPr txBox="1"/>
            <p:nvPr/>
          </p:nvSpPr>
          <p:spPr>
            <a:xfrm>
              <a:off x="7394403" y="4488895"/>
              <a:ext cx="4076084" cy="156962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rPr lang="ru-RU" sz="1600" b="1" i="1" u="none" strike="noStrike" cap="none" dirty="0">
                  <a:solidFill>
                    <a:srgbClr val="000000"/>
                  </a:solidFill>
                  <a:latin typeface="Calibri" panose="020F0502020204030204" pitchFamily="34" charset="0"/>
                  <a:ea typeface="Calibri"/>
                  <a:cs typeface="Calibri" panose="020F0502020204030204" pitchFamily="34" charset="0"/>
                  <a:sym typeface="Calibri"/>
                </a:rPr>
                <a:t>Повышение качества вина, увеличение производительности производства и снижение затрат на контроль биотехнологических процессов за счет точного контроля процесса выращивания винных дрожжей.</a:t>
              </a:r>
              <a:endParaRPr sz="1600" b="0" i="1" u="none" strike="noStrike" cap="none" dirty="0">
                <a:solidFill>
                  <a:srgbClr val="000000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Calibri"/>
              </a:endParaRPr>
            </a:p>
          </p:txBody>
        </p:sp>
      </p:grpSp>
      <p:grpSp>
        <p:nvGrpSpPr>
          <p:cNvPr id="28" name="Google Shape;113;p2">
            <a:extLst>
              <a:ext uri="{FF2B5EF4-FFF2-40B4-BE49-F238E27FC236}">
                <a16:creationId xmlns:a16="http://schemas.microsoft.com/office/drawing/2014/main" id="{B27B8501-2B08-3AA8-C041-F6CB27D2E2B6}"/>
              </a:ext>
            </a:extLst>
          </p:cNvPr>
          <p:cNvGrpSpPr/>
          <p:nvPr/>
        </p:nvGrpSpPr>
        <p:grpSpPr>
          <a:xfrm>
            <a:off x="0" y="715309"/>
            <a:ext cx="2624903" cy="97077"/>
            <a:chOff x="0" y="692501"/>
            <a:chExt cx="2624903" cy="97077"/>
          </a:xfrm>
        </p:grpSpPr>
        <p:sp>
          <p:nvSpPr>
            <p:cNvPr id="29" name="Google Shape;114;p2">
              <a:extLst>
                <a:ext uri="{FF2B5EF4-FFF2-40B4-BE49-F238E27FC236}">
                  <a16:creationId xmlns:a16="http://schemas.microsoft.com/office/drawing/2014/main" id="{1E8880AD-36B0-2EE8-C6B7-71C38C673560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30" name="Google Shape;115;p2">
              <a:extLst>
                <a:ext uri="{FF2B5EF4-FFF2-40B4-BE49-F238E27FC236}">
                  <a16:creationId xmlns:a16="http://schemas.microsoft.com/office/drawing/2014/main" id="{6CC844B5-7C66-EA6A-0D2C-6545D7BF3DE8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31" name="Google Shape;116;p2">
              <a:extLst>
                <a:ext uri="{FF2B5EF4-FFF2-40B4-BE49-F238E27FC236}">
                  <a16:creationId xmlns:a16="http://schemas.microsoft.com/office/drawing/2014/main" id="{54411C22-DC09-6D40-E143-7C60C951A9C5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32" name="Google Shape;117;p2">
              <a:extLst>
                <a:ext uri="{FF2B5EF4-FFF2-40B4-BE49-F238E27FC236}">
                  <a16:creationId xmlns:a16="http://schemas.microsoft.com/office/drawing/2014/main" id="{48871EA1-677F-2C3C-4C5C-A20A5863AEC5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33" name="Google Shape;118;p2">
              <a:extLst>
                <a:ext uri="{FF2B5EF4-FFF2-40B4-BE49-F238E27FC236}">
                  <a16:creationId xmlns:a16="http://schemas.microsoft.com/office/drawing/2014/main" id="{1DEF603D-893D-9058-DCFB-39A5D86E907E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</p:grpSp>
      <p:sp>
        <p:nvSpPr>
          <p:cNvPr id="37" name="TextBox 36">
            <a:extLst>
              <a:ext uri="{FF2B5EF4-FFF2-40B4-BE49-F238E27FC236}">
                <a16:creationId xmlns:a16="http://schemas.microsoft.com/office/drawing/2014/main" id="{5472F068-0B57-62BC-C206-736B6096D8CE}"/>
              </a:ext>
            </a:extLst>
          </p:cNvPr>
          <p:cNvSpPr txBox="1"/>
          <p:nvPr/>
        </p:nvSpPr>
        <p:spPr>
          <a:xfrm>
            <a:off x="1126135" y="958466"/>
            <a:ext cx="6104658" cy="369332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defTabSz="877822">
              <a:defRPr sz="69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rPr lang="ru-RU" sz="1800" dirty="0"/>
              <a:t>Текущая проблема и решение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4AC0B4DF-148F-6C05-8112-CE69A194E19F}"/>
              </a:ext>
            </a:extLst>
          </p:cNvPr>
          <p:cNvSpPr txBox="1"/>
          <p:nvPr/>
        </p:nvSpPr>
        <p:spPr>
          <a:xfrm>
            <a:off x="7258266" y="926200"/>
            <a:ext cx="6104658" cy="369332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defTabSz="877822">
              <a:defRPr sz="69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rPr lang="ru-RU" sz="1800" dirty="0"/>
              <a:t>Области применения</a:t>
            </a:r>
          </a:p>
        </p:txBody>
      </p:sp>
    </p:spTree>
    <p:extLst>
      <p:ext uri="{BB962C8B-B14F-4D97-AF65-F5344CB8AC3E}">
        <p14:creationId xmlns:p14="http://schemas.microsoft.com/office/powerpoint/2010/main" val="375830483"/>
      </p:ext>
    </p:extLst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8" name="Прямоугольник 16"/>
          <p:cNvGrpSpPr/>
          <p:nvPr/>
        </p:nvGrpSpPr>
        <p:grpSpPr>
          <a:xfrm>
            <a:off x="-18521" y="6358526"/>
            <a:ext cx="542260" cy="506841"/>
            <a:chOff x="0" y="0"/>
            <a:chExt cx="542258" cy="506839"/>
          </a:xfrm>
        </p:grpSpPr>
        <p:sp>
          <p:nvSpPr>
            <p:cNvPr id="186" name="Прямоугольник"/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FCAF17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87" name="7"/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rPr lang="ru-RU" dirty="0"/>
                <a:t>3</a:t>
              </a:r>
              <a:endParaRPr dirty="0"/>
            </a:p>
          </p:txBody>
        </p:sp>
      </p:grpSp>
      <p:sp>
        <p:nvSpPr>
          <p:cNvPr id="3" name="Текст 2">
            <a:extLst>
              <a:ext uri="{FF2B5EF4-FFF2-40B4-BE49-F238E27FC236}">
                <a16:creationId xmlns:a16="http://schemas.microsoft.com/office/drawing/2014/main" id="{4CAC815B-16BD-C06B-C8DE-386D9FCB03D9}"/>
              </a:ext>
            </a:extLst>
          </p:cNvPr>
          <p:cNvSpPr txBox="1"/>
          <p:nvPr/>
        </p:nvSpPr>
        <p:spPr>
          <a:xfrm>
            <a:off x="420954" y="353951"/>
            <a:ext cx="8993209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1600" cap="all" dirty="0">
                <a:solidFill>
                  <a:schemeClr val="tx1"/>
                </a:solidFill>
              </a:rPr>
              <a:t>Целевая аудитория</a:t>
            </a:r>
          </a:p>
        </p:txBody>
      </p:sp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sp>
        <p:nvSpPr>
          <p:cNvPr id="2" name="Текст 2">
            <a:extLst>
              <a:ext uri="{FF2B5EF4-FFF2-40B4-BE49-F238E27FC236}">
                <a16:creationId xmlns:a16="http://schemas.microsoft.com/office/drawing/2014/main" id="{1DDE4AED-F6DD-A527-4565-F40167CC4C2E}"/>
              </a:ext>
            </a:extLst>
          </p:cNvPr>
          <p:cNvSpPr txBox="1"/>
          <p:nvPr/>
        </p:nvSpPr>
        <p:spPr>
          <a:xfrm>
            <a:off x="6944993" y="1988981"/>
            <a:ext cx="4345769" cy="230832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/>
          <a:p>
            <a:pPr marL="285750" indent="-285750">
              <a:buSzPct val="100000"/>
              <a:buFont typeface="Arial"/>
              <a:buChar char="•"/>
              <a:defRPr sz="1600">
                <a:solidFill>
                  <a:srgbClr val="8F00FF"/>
                </a:solidFill>
                <a:latin typeface="Gilroy-Regular"/>
                <a:ea typeface="Gilroy-Regular"/>
                <a:cs typeface="Gilroy-Regular"/>
                <a:sym typeface="Gilroy-Regular"/>
              </a:defRPr>
            </a:pPr>
            <a:r>
              <a:rPr dirty="0" err="1"/>
              <a:t>Плюсы</a:t>
            </a:r>
            <a:endParaRPr lang="ru-RU" dirty="0"/>
          </a:p>
          <a:p>
            <a:pPr>
              <a:buSzPct val="100000"/>
              <a:defRPr sz="1600">
                <a:solidFill>
                  <a:srgbClr val="8F00FF"/>
                </a:solidFill>
                <a:latin typeface="Gilroy-Regular"/>
                <a:ea typeface="Gilroy-Regular"/>
                <a:cs typeface="Gilroy-Regular"/>
                <a:sym typeface="Gilroy-Regular"/>
              </a:defRPr>
            </a:pPr>
            <a:r>
              <a:rPr lang="ru-RU" sz="1200" dirty="0"/>
              <a:t>Большой рынок</a:t>
            </a:r>
          </a:p>
          <a:p>
            <a:pPr>
              <a:buSzPct val="100000"/>
              <a:defRPr sz="1600">
                <a:solidFill>
                  <a:srgbClr val="8F00FF"/>
                </a:solidFill>
                <a:latin typeface="Gilroy-Regular"/>
                <a:ea typeface="Gilroy-Regular"/>
                <a:cs typeface="Gilroy-Regular"/>
                <a:sym typeface="Gilroy-Regular"/>
              </a:defRPr>
            </a:pPr>
            <a:r>
              <a:rPr lang="ru-RU" sz="1200" dirty="0"/>
              <a:t>Большая прибыль</a:t>
            </a:r>
          </a:p>
          <a:p>
            <a:pPr>
              <a:defRPr sz="1200">
                <a:solidFill>
                  <a:srgbClr val="8F00FF"/>
                </a:solidFill>
                <a:latin typeface="Gilroy-Regular"/>
                <a:ea typeface="Gilroy-Regular"/>
                <a:cs typeface="Gilroy-Regular"/>
                <a:sym typeface="Gilroy-Regular"/>
              </a:defRPr>
            </a:pPr>
            <a:endParaRPr sz="1200" dirty="0"/>
          </a:p>
          <a:p>
            <a:pPr marL="285750" indent="-285750">
              <a:buSzPct val="100000"/>
              <a:buFont typeface="Arial"/>
              <a:buChar char="•"/>
              <a:defRPr sz="1600">
                <a:solidFill>
                  <a:srgbClr val="8F00FF"/>
                </a:solidFill>
                <a:latin typeface="Gilroy-Regular"/>
                <a:ea typeface="Gilroy-Regular"/>
                <a:cs typeface="Gilroy-Regular"/>
                <a:sym typeface="Gilroy-Regular"/>
              </a:defRPr>
            </a:pPr>
            <a:r>
              <a:rPr dirty="0" err="1"/>
              <a:t>Минусы</a:t>
            </a:r>
            <a:endParaRPr lang="ru-RU" dirty="0"/>
          </a:p>
          <a:p>
            <a:pPr>
              <a:buSzPct val="100000"/>
              <a:defRPr sz="1600">
                <a:solidFill>
                  <a:srgbClr val="8F00FF"/>
                </a:solidFill>
                <a:latin typeface="Gilroy-Regular"/>
                <a:ea typeface="Gilroy-Regular"/>
                <a:cs typeface="Gilroy-Regular"/>
                <a:sym typeface="Gilroy-Regular"/>
              </a:defRPr>
            </a:pPr>
            <a:r>
              <a:rPr lang="ru-RU" sz="1200" dirty="0"/>
              <a:t>Возможная не окупаемость</a:t>
            </a:r>
          </a:p>
          <a:p>
            <a:pPr>
              <a:buSzPct val="100000"/>
              <a:defRPr sz="1600">
                <a:solidFill>
                  <a:srgbClr val="8F00FF"/>
                </a:solidFill>
                <a:latin typeface="Gilroy-Regular"/>
                <a:ea typeface="Gilroy-Regular"/>
                <a:cs typeface="Gilroy-Regular"/>
                <a:sym typeface="Gilroy-Regular"/>
              </a:defRPr>
            </a:pPr>
            <a:r>
              <a:rPr lang="ru-RU" sz="1200" dirty="0"/>
              <a:t>Недостаточная привлекательность</a:t>
            </a:r>
          </a:p>
          <a:p>
            <a:pPr>
              <a:defRPr sz="1200">
                <a:solidFill>
                  <a:srgbClr val="8F00FF"/>
                </a:solidFill>
                <a:latin typeface="Gilroy-Regular"/>
                <a:ea typeface="Gilroy-Regular"/>
                <a:cs typeface="Gilroy-Regular"/>
                <a:sym typeface="Gilroy-Regular"/>
              </a:defRPr>
            </a:pPr>
            <a:endParaRPr sz="1200" dirty="0"/>
          </a:p>
          <a:p>
            <a:pPr marL="285750" indent="-285750">
              <a:buSzPct val="100000"/>
              <a:buFont typeface="Arial"/>
              <a:buChar char="•"/>
              <a:defRPr sz="1600">
                <a:solidFill>
                  <a:srgbClr val="8F00FF"/>
                </a:solidFill>
                <a:latin typeface="Gilroy-Regular"/>
                <a:ea typeface="Gilroy-Regular"/>
                <a:cs typeface="Gilroy-Regular"/>
                <a:sym typeface="Gilroy-Regular"/>
              </a:defRPr>
            </a:pPr>
            <a:r>
              <a:rPr dirty="0" err="1"/>
              <a:t>Сомнительные</a:t>
            </a:r>
            <a:r>
              <a:rPr dirty="0"/>
              <a:t> </a:t>
            </a:r>
            <a:r>
              <a:rPr dirty="0" err="1"/>
              <a:t>моменты</a:t>
            </a:r>
            <a:endParaRPr lang="ru-RU" dirty="0"/>
          </a:p>
          <a:p>
            <a:pPr>
              <a:buSzPct val="100000"/>
              <a:defRPr sz="1600">
                <a:solidFill>
                  <a:srgbClr val="8F00FF"/>
                </a:solidFill>
                <a:latin typeface="Gilroy-Regular"/>
                <a:ea typeface="Gilroy-Regular"/>
                <a:cs typeface="Gilroy-Regular"/>
                <a:sym typeface="Gilroy-Regular"/>
              </a:defRPr>
            </a:pPr>
            <a:r>
              <a:rPr lang="ru-RU" sz="1200" dirty="0"/>
              <a:t>Нет необходимости для некоторых предприятий, поэтому расчет на сегмент малых предпринимателей</a:t>
            </a:r>
          </a:p>
        </p:txBody>
      </p:sp>
      <p:sp>
        <p:nvSpPr>
          <p:cNvPr id="4" name="Текст 2">
            <a:extLst>
              <a:ext uri="{FF2B5EF4-FFF2-40B4-BE49-F238E27FC236}">
                <a16:creationId xmlns:a16="http://schemas.microsoft.com/office/drawing/2014/main" id="{C6B68C62-35A5-0EB2-1E14-760A4057FE5C}"/>
              </a:ext>
            </a:extLst>
          </p:cNvPr>
          <p:cNvSpPr txBox="1"/>
          <p:nvPr/>
        </p:nvSpPr>
        <p:spPr>
          <a:xfrm>
            <a:off x="673166" y="2263595"/>
            <a:ext cx="4989789" cy="427809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/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dirty="0"/>
              <a:t>Винодельческие предприятия;</a:t>
            </a:r>
          </a:p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dirty="0"/>
              <a:t>Производители винных дрожжей;</a:t>
            </a:r>
          </a:p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dirty="0"/>
              <a:t>Поставщики оборудования для виноделия;</a:t>
            </a:r>
          </a:p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dirty="0"/>
              <a:t>Исследовательские организации.</a:t>
            </a:r>
          </a:p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lang="ru-RU" dirty="0"/>
          </a:p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dirty="0"/>
              <a:t>Производители вина из вторичного производства, которые заинтересованы в оптимизации процесса выращивания винных дрожжей для повышения качества и эффективности производства (B2B, B2C).</a:t>
            </a:r>
          </a:p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dirty="0"/>
              <a:t>Лаборатории и исследовательские центры, которые занимаются изучением биотехнологических процессов, могут заинтересоваться в использовании новых технологий для улучшения своих исследовательских процессов.</a:t>
            </a:r>
          </a:p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dirty="0"/>
              <a:t>В основном технология будет продаваться сегменту рынка В2В.</a:t>
            </a:r>
          </a:p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dirty="0"/>
          </a:p>
        </p:txBody>
      </p:sp>
      <p:sp>
        <p:nvSpPr>
          <p:cNvPr id="12" name="Текст 2">
            <a:extLst>
              <a:ext uri="{FF2B5EF4-FFF2-40B4-BE49-F238E27FC236}">
                <a16:creationId xmlns:a16="http://schemas.microsoft.com/office/drawing/2014/main" id="{65E0BF6E-BA3A-1E7B-5928-68FC9F500BCE}"/>
              </a:ext>
            </a:extLst>
          </p:cNvPr>
          <p:cNvSpPr txBox="1"/>
          <p:nvPr/>
        </p:nvSpPr>
        <p:spPr>
          <a:xfrm>
            <a:off x="609152" y="1342654"/>
            <a:ext cx="6518934" cy="64632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3600" dirty="0"/>
              <a:t>ПОТЕНЦИАЛЬНЫЕ ЗАКАЗЧИКИ</a:t>
            </a:r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0CC70E3F-C028-B759-6F8A-A70D47FFFCD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74130" y="4550339"/>
            <a:ext cx="2894484" cy="1991346"/>
          </a:xfrm>
          <a:prstGeom prst="rect">
            <a:avLst/>
          </a:prstGeom>
        </p:spPr>
      </p:pic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734D276F-2DF6-F177-6F56-73306F1D5CB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79004" y="4550339"/>
            <a:ext cx="2317251" cy="19926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2892781"/>
      </p:ext>
    </p:extLst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id="{4CAC815B-16BD-C06B-C8DE-386D9FCB03D9}"/>
              </a:ext>
            </a:extLst>
          </p:cNvPr>
          <p:cNvSpPr txBox="1"/>
          <p:nvPr/>
        </p:nvSpPr>
        <p:spPr>
          <a:xfrm>
            <a:off x="420955" y="353951"/>
            <a:ext cx="6518934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1600" cap="all" dirty="0">
                <a:solidFill>
                  <a:schemeClr val="tx1"/>
                </a:solidFill>
              </a:rPr>
              <a:t>Бизнес-модель</a:t>
            </a:r>
            <a:endParaRPr sz="1600" cap="all" dirty="0">
              <a:solidFill>
                <a:schemeClr val="tx1"/>
              </a:solidFill>
            </a:endParaRPr>
          </a:p>
        </p:txBody>
      </p:sp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sp>
        <p:nvSpPr>
          <p:cNvPr id="15" name="Текст 2">
            <a:extLst>
              <a:ext uri="{FF2B5EF4-FFF2-40B4-BE49-F238E27FC236}">
                <a16:creationId xmlns:a16="http://schemas.microsoft.com/office/drawing/2014/main" id="{9CBAEBE7-B3E4-9EF2-2D39-353A67DD765E}"/>
              </a:ext>
            </a:extLst>
          </p:cNvPr>
          <p:cNvSpPr txBox="1"/>
          <p:nvPr/>
        </p:nvSpPr>
        <p:spPr>
          <a:xfrm>
            <a:off x="264351" y="938583"/>
            <a:ext cx="8276976" cy="193898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2000" dirty="0"/>
              <a:t>Бизнес-модель проекта предполагает создание ценности через предоставление инновационных технологий для оптимизации процессов производства вина. Для получения прибыли планируется использовать стратегию лицензирования или продажи программного обеспечения и специализированного оборудования производителям вина, винодельческим предприятиям и производителям винных дрожжей.</a:t>
            </a:r>
          </a:p>
        </p:txBody>
      </p:sp>
      <p:grpSp>
        <p:nvGrpSpPr>
          <p:cNvPr id="17" name="Прямоугольник 16">
            <a:extLst>
              <a:ext uri="{FF2B5EF4-FFF2-40B4-BE49-F238E27FC236}">
                <a16:creationId xmlns:a16="http://schemas.microsoft.com/office/drawing/2014/main" id="{D0AC4939-3E75-879F-2D62-A1A70AEE2485}"/>
              </a:ext>
            </a:extLst>
          </p:cNvPr>
          <p:cNvGrpSpPr/>
          <p:nvPr/>
        </p:nvGrpSpPr>
        <p:grpSpPr>
          <a:xfrm>
            <a:off x="-6778" y="6365338"/>
            <a:ext cx="542260" cy="506841"/>
            <a:chOff x="0" y="0"/>
            <a:chExt cx="542258" cy="506839"/>
          </a:xfrm>
        </p:grpSpPr>
        <p:sp>
          <p:nvSpPr>
            <p:cNvPr id="18" name="Прямоугольник">
              <a:extLst>
                <a:ext uri="{FF2B5EF4-FFF2-40B4-BE49-F238E27FC236}">
                  <a16:creationId xmlns:a16="http://schemas.microsoft.com/office/drawing/2014/main" id="{8C07383D-A779-999E-0905-118699854C4B}"/>
                </a:ext>
              </a:extLst>
            </p:cNvPr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8F00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9" name="7">
              <a:extLst>
                <a:ext uri="{FF2B5EF4-FFF2-40B4-BE49-F238E27FC236}">
                  <a16:creationId xmlns:a16="http://schemas.microsoft.com/office/drawing/2014/main" id="{9AB41EF7-860D-FD06-CFAA-82A2016AC802}"/>
                </a:ext>
              </a:extLst>
            </p:cNvPr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t>4</a:t>
              </a:r>
            </a:p>
          </p:txBody>
        </p:sp>
      </p:grpSp>
      <p:sp>
        <p:nvSpPr>
          <p:cNvPr id="4" name="TextBox 3">
            <a:extLst>
              <a:ext uri="{FF2B5EF4-FFF2-40B4-BE49-F238E27FC236}">
                <a16:creationId xmlns:a16="http://schemas.microsoft.com/office/drawing/2014/main" id="{50C7FE1F-038F-D078-D368-67F5EF5496A7}"/>
              </a:ext>
            </a:extLst>
          </p:cNvPr>
          <p:cNvSpPr txBox="1"/>
          <p:nvPr/>
        </p:nvSpPr>
        <p:spPr>
          <a:xfrm>
            <a:off x="3761509" y="3226017"/>
            <a:ext cx="7725639" cy="3139321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algn="r"/>
            <a:r>
              <a:rPr lang="ru-RU" sz="1800" dirty="0"/>
              <a:t>Отношения с потребителями планируется выстраивать через прямые продажи, консультационную поддержку и обучение пользователей. В отношениях с поставщиками предполагается активное взаимодействие для обеспечения поставки необходимых компонентов и оборудования. Финансовые ресурсы планируется привлекать через инвестиции от частных инвесторов, венчурных фондов или государственных программ поддержки инноваций. </a:t>
            </a:r>
          </a:p>
          <a:p>
            <a:pPr algn="r"/>
            <a:r>
              <a:rPr lang="ru-RU" sz="1800" dirty="0"/>
              <a:t>Каналы продвижения и сбыта продуктов будут охватывать прямые продажи, партнерские программы с производителями вина, участие в выставках и конференциях виноделия, а также цифровой маркетинг для привлечения внимания потенциальных клиентов.</a:t>
            </a:r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2CA44066-B2C1-8620-45E6-12AAAEA2689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4351" y="3429000"/>
            <a:ext cx="3373686" cy="2630196"/>
          </a:xfrm>
          <a:prstGeom prst="rect">
            <a:avLst/>
          </a:prstGeom>
        </p:spPr>
      </p:pic>
      <p:pic>
        <p:nvPicPr>
          <p:cNvPr id="21" name="Рисунок 20" descr="Изображение выглядит как текст, дизайн&#10;&#10;Автоматически созданное описание">
            <a:extLst>
              <a:ext uri="{FF2B5EF4-FFF2-40B4-BE49-F238E27FC236}">
                <a16:creationId xmlns:a16="http://schemas.microsoft.com/office/drawing/2014/main" id="{C3B7A1A1-E62A-E6CC-B30F-D9214A4CAF4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93538" y="692501"/>
            <a:ext cx="2158915" cy="22486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1437478"/>
      </p:ext>
    </p:extLst>
  </p:cSld>
  <p:clrMapOvr>
    <a:masterClrMapping/>
  </p:clrMapOvr>
  <p:transition spd="med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Текст 2">
            <a:extLst>
              <a:ext uri="{FF2B5EF4-FFF2-40B4-BE49-F238E27FC236}">
                <a16:creationId xmlns:a16="http://schemas.microsoft.com/office/drawing/2014/main" id="{CC45C3D9-038E-F147-1C8E-C7E48FE2DE8A}"/>
              </a:ext>
            </a:extLst>
          </p:cNvPr>
          <p:cNvSpPr txBox="1"/>
          <p:nvPr/>
        </p:nvSpPr>
        <p:spPr>
          <a:xfrm>
            <a:off x="420955" y="353951"/>
            <a:ext cx="6518934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1600" cap="all" dirty="0">
                <a:solidFill>
                  <a:schemeClr val="tx1"/>
                </a:solidFill>
              </a:rPr>
              <a:t>Бизнес-План</a:t>
            </a:r>
            <a:endParaRPr sz="1600" cap="all" dirty="0">
              <a:solidFill>
                <a:schemeClr val="tx1"/>
              </a:solidFill>
            </a:endParaRPr>
          </a:p>
        </p:txBody>
      </p:sp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F7EFEC55-7245-0B06-DF50-D815104A8008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BFB39BB9-E21B-7C56-EADC-2BCE662FF310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0C33EDAB-612D-1A67-033C-4917EDF3CA0F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424FD4DE-44FF-2AB4-FE09-0058927BA4B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44F32D87-820B-6AC2-D704-295200004525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3D8EAB92-8D5B-7471-B3C7-C10E99DF144A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grpSp>
        <p:nvGrpSpPr>
          <p:cNvPr id="13" name="Прямоугольник 16">
            <a:extLst>
              <a:ext uri="{FF2B5EF4-FFF2-40B4-BE49-F238E27FC236}">
                <a16:creationId xmlns:a16="http://schemas.microsoft.com/office/drawing/2014/main" id="{CD15FE60-789A-9118-1BF8-636B4F0C84A3}"/>
              </a:ext>
            </a:extLst>
          </p:cNvPr>
          <p:cNvGrpSpPr/>
          <p:nvPr/>
        </p:nvGrpSpPr>
        <p:grpSpPr>
          <a:xfrm>
            <a:off x="-6778" y="6365338"/>
            <a:ext cx="542260" cy="506841"/>
            <a:chOff x="0" y="0"/>
            <a:chExt cx="542258" cy="506839"/>
          </a:xfrm>
        </p:grpSpPr>
        <p:sp>
          <p:nvSpPr>
            <p:cNvPr id="14" name="Прямоугольник">
              <a:extLst>
                <a:ext uri="{FF2B5EF4-FFF2-40B4-BE49-F238E27FC236}">
                  <a16:creationId xmlns:a16="http://schemas.microsoft.com/office/drawing/2014/main" id="{DC31DCC7-C01E-4C17-C9CC-F9DDE1B3605B}"/>
                </a:ext>
              </a:extLst>
            </p:cNvPr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8F00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5" name="7">
              <a:extLst>
                <a:ext uri="{FF2B5EF4-FFF2-40B4-BE49-F238E27FC236}">
                  <a16:creationId xmlns:a16="http://schemas.microsoft.com/office/drawing/2014/main" id="{E248F92D-B2C5-C610-C561-9A92E2342ED4}"/>
                </a:ext>
              </a:extLst>
            </p:cNvPr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rPr lang="ru-RU" dirty="0"/>
                <a:t>5</a:t>
              </a:r>
              <a:endParaRPr dirty="0"/>
            </a:p>
          </p:txBody>
        </p:sp>
      </p:grpSp>
      <p:sp>
        <p:nvSpPr>
          <p:cNvPr id="19" name="Google Shape;136;p8">
            <a:extLst>
              <a:ext uri="{FF2B5EF4-FFF2-40B4-BE49-F238E27FC236}">
                <a16:creationId xmlns:a16="http://schemas.microsoft.com/office/drawing/2014/main" id="{D21DB4C6-A6DC-0976-5072-E7B8B60D9492}"/>
              </a:ext>
            </a:extLst>
          </p:cNvPr>
          <p:cNvSpPr/>
          <p:nvPr/>
        </p:nvSpPr>
        <p:spPr>
          <a:xfrm>
            <a:off x="928355" y="4202458"/>
            <a:ext cx="2779920" cy="1446174"/>
          </a:xfrm>
          <a:prstGeom prst="roundRect">
            <a:avLst>
              <a:gd name="adj" fmla="val 16667"/>
            </a:avLst>
          </a:prstGeom>
          <a:solidFill>
            <a:srgbClr val="B5D8E1"/>
          </a:solidFill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r>
              <a:rPr lang="ru-RU" sz="2800" b="1" dirty="0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rPr>
              <a:t>Продажа продукции</a:t>
            </a:r>
            <a:endParaRPr lang="ru-RU" sz="2800" dirty="0"/>
          </a:p>
        </p:txBody>
      </p:sp>
      <p:sp>
        <p:nvSpPr>
          <p:cNvPr id="20" name="Google Shape;137;p8">
            <a:extLst>
              <a:ext uri="{FF2B5EF4-FFF2-40B4-BE49-F238E27FC236}">
                <a16:creationId xmlns:a16="http://schemas.microsoft.com/office/drawing/2014/main" id="{66E955EC-28B4-06FB-57C1-AE6AA81DCF6B}"/>
              </a:ext>
            </a:extLst>
          </p:cNvPr>
          <p:cNvSpPr/>
          <p:nvPr/>
        </p:nvSpPr>
        <p:spPr>
          <a:xfrm rot="-5400000">
            <a:off x="10066532" y="3048499"/>
            <a:ext cx="377256" cy="827444"/>
          </a:xfrm>
          <a:prstGeom prst="downArrow">
            <a:avLst>
              <a:gd name="adj1" fmla="val 50000"/>
              <a:gd name="adj2" fmla="val 50000"/>
            </a:avLst>
          </a:prstGeom>
          <a:solidFill>
            <a:srgbClr val="FF2F2D"/>
          </a:solidFill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" name="Google Shape;138;p8">
            <a:extLst>
              <a:ext uri="{FF2B5EF4-FFF2-40B4-BE49-F238E27FC236}">
                <a16:creationId xmlns:a16="http://schemas.microsoft.com/office/drawing/2014/main" id="{34F862EE-2C1D-63AA-BF2F-2E1FAB97C947}"/>
              </a:ext>
            </a:extLst>
          </p:cNvPr>
          <p:cNvSpPr/>
          <p:nvPr/>
        </p:nvSpPr>
        <p:spPr>
          <a:xfrm>
            <a:off x="7312328" y="1359285"/>
            <a:ext cx="2463785" cy="1278011"/>
          </a:xfrm>
          <a:prstGeom prst="roundRect">
            <a:avLst>
              <a:gd name="adj" fmla="val 16667"/>
            </a:avLst>
          </a:prstGeom>
          <a:solidFill>
            <a:srgbClr val="B5D8E1"/>
          </a:solidFill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400" b="1" dirty="0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rPr>
              <a:t>Покупка исходного материала</a:t>
            </a:r>
            <a:endParaRPr lang="ru-RU" sz="1800" dirty="0"/>
          </a:p>
        </p:txBody>
      </p:sp>
      <p:sp>
        <p:nvSpPr>
          <p:cNvPr id="22" name="Google Shape;146;p8">
            <a:extLst>
              <a:ext uri="{FF2B5EF4-FFF2-40B4-BE49-F238E27FC236}">
                <a16:creationId xmlns:a16="http://schemas.microsoft.com/office/drawing/2014/main" id="{3E68596A-C8AF-8189-E0E5-8059C9D14E94}"/>
              </a:ext>
            </a:extLst>
          </p:cNvPr>
          <p:cNvSpPr txBox="1"/>
          <p:nvPr/>
        </p:nvSpPr>
        <p:spPr>
          <a:xfrm>
            <a:off x="1230283" y="1702671"/>
            <a:ext cx="1819217" cy="523180"/>
          </a:xfrm>
          <a:prstGeom prst="rect">
            <a:avLst/>
          </a:prstGeom>
          <a:solidFill>
            <a:srgbClr val="B5D8E1"/>
          </a:solidFill>
          <a:ln w="25400" cap="flat" cmpd="sng">
            <a:solidFill>
              <a:srgbClr val="36609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800" b="1" dirty="0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rPr>
              <a:t>Заказчик</a:t>
            </a:r>
            <a:endParaRPr dirty="0"/>
          </a:p>
        </p:txBody>
      </p:sp>
      <p:sp>
        <p:nvSpPr>
          <p:cNvPr id="23" name="Google Shape;148;p8">
            <a:extLst>
              <a:ext uri="{FF2B5EF4-FFF2-40B4-BE49-F238E27FC236}">
                <a16:creationId xmlns:a16="http://schemas.microsoft.com/office/drawing/2014/main" id="{C8A464FD-C01C-009A-35B4-4D10D0904191}"/>
              </a:ext>
            </a:extLst>
          </p:cNvPr>
          <p:cNvSpPr/>
          <p:nvPr/>
        </p:nvSpPr>
        <p:spPr>
          <a:xfrm rot="-5400000">
            <a:off x="3505073" y="1354404"/>
            <a:ext cx="324395" cy="1201984"/>
          </a:xfrm>
          <a:prstGeom prst="downArrow">
            <a:avLst>
              <a:gd name="adj1" fmla="val 50000"/>
              <a:gd name="adj2" fmla="val 50000"/>
            </a:avLst>
          </a:prstGeom>
          <a:solidFill>
            <a:srgbClr val="FF2F2D"/>
          </a:solidFill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" name="Google Shape;153;p8">
            <a:extLst>
              <a:ext uri="{FF2B5EF4-FFF2-40B4-BE49-F238E27FC236}">
                <a16:creationId xmlns:a16="http://schemas.microsoft.com/office/drawing/2014/main" id="{1F9D0837-0BBB-3215-3787-E0F1B95FC9B2}"/>
              </a:ext>
            </a:extLst>
          </p:cNvPr>
          <p:cNvSpPr/>
          <p:nvPr/>
        </p:nvSpPr>
        <p:spPr>
          <a:xfrm rot="-5400000">
            <a:off x="6330324" y="1272464"/>
            <a:ext cx="325743" cy="1533073"/>
          </a:xfrm>
          <a:prstGeom prst="downArrow">
            <a:avLst>
              <a:gd name="adj1" fmla="val 50000"/>
              <a:gd name="adj2" fmla="val 50000"/>
            </a:avLst>
          </a:prstGeom>
          <a:solidFill>
            <a:srgbClr val="FF2F2D"/>
          </a:solidFill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" name="Google Shape;155;p8">
            <a:extLst>
              <a:ext uri="{FF2B5EF4-FFF2-40B4-BE49-F238E27FC236}">
                <a16:creationId xmlns:a16="http://schemas.microsoft.com/office/drawing/2014/main" id="{61DA4DFA-BC7D-3E1D-F607-3D17127F4EAD}"/>
              </a:ext>
            </a:extLst>
          </p:cNvPr>
          <p:cNvSpPr txBox="1"/>
          <p:nvPr/>
        </p:nvSpPr>
        <p:spPr>
          <a:xfrm>
            <a:off x="4307134" y="1539918"/>
            <a:ext cx="2228457" cy="830956"/>
          </a:xfrm>
          <a:prstGeom prst="rect">
            <a:avLst/>
          </a:prstGeom>
          <a:solidFill>
            <a:srgbClr val="B5D8E1"/>
          </a:solidFill>
          <a:ln w="25400" cap="flat" cmpd="sng">
            <a:solidFill>
              <a:srgbClr val="36609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400" b="1" dirty="0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rPr>
              <a:t>Исполнитель (мы)</a:t>
            </a:r>
            <a:endParaRPr sz="1800" dirty="0"/>
          </a:p>
        </p:txBody>
      </p:sp>
      <p:sp>
        <p:nvSpPr>
          <p:cNvPr id="26" name="Google Shape;156;p8">
            <a:extLst>
              <a:ext uri="{FF2B5EF4-FFF2-40B4-BE49-F238E27FC236}">
                <a16:creationId xmlns:a16="http://schemas.microsoft.com/office/drawing/2014/main" id="{5B25A752-868B-111A-1F00-BC19BEE88394}"/>
              </a:ext>
            </a:extLst>
          </p:cNvPr>
          <p:cNvSpPr/>
          <p:nvPr/>
        </p:nvSpPr>
        <p:spPr>
          <a:xfrm>
            <a:off x="7335813" y="2849647"/>
            <a:ext cx="2463785" cy="1278011"/>
          </a:xfrm>
          <a:prstGeom prst="roundRect">
            <a:avLst>
              <a:gd name="adj" fmla="val 16667"/>
            </a:avLst>
          </a:prstGeom>
          <a:solidFill>
            <a:srgbClr val="B5D8E1"/>
          </a:solidFill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800" b="1" dirty="0">
                <a:solidFill>
                  <a:schemeClr val="dk1"/>
                </a:solidFill>
                <a:latin typeface="Trebuchet MS" panose="020B0603020202020204" pitchFamily="34" charset="0"/>
                <a:cs typeface="Calibri"/>
                <a:sym typeface="Calibri"/>
              </a:rPr>
              <a:t>Обработка</a:t>
            </a:r>
            <a:endParaRPr lang="ru-RU" sz="2800" dirty="0">
              <a:latin typeface="Trebuchet MS" panose="020B0603020202020204" pitchFamily="34" charset="0"/>
            </a:endParaRPr>
          </a:p>
        </p:txBody>
      </p:sp>
      <p:sp>
        <p:nvSpPr>
          <p:cNvPr id="27" name="Google Shape;162;p8">
            <a:extLst>
              <a:ext uri="{FF2B5EF4-FFF2-40B4-BE49-F238E27FC236}">
                <a16:creationId xmlns:a16="http://schemas.microsoft.com/office/drawing/2014/main" id="{084B4F61-2A51-0766-9681-06305E713557}"/>
              </a:ext>
            </a:extLst>
          </p:cNvPr>
          <p:cNvSpPr/>
          <p:nvPr/>
        </p:nvSpPr>
        <p:spPr>
          <a:xfrm>
            <a:off x="7331725" y="4340009"/>
            <a:ext cx="2463785" cy="1278011"/>
          </a:xfrm>
          <a:prstGeom prst="roundRect">
            <a:avLst>
              <a:gd name="adj" fmla="val 16667"/>
            </a:avLst>
          </a:prstGeom>
          <a:solidFill>
            <a:srgbClr val="B5D8E1"/>
          </a:solidFill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000" b="1" dirty="0">
                <a:solidFill>
                  <a:schemeClr val="tx1"/>
                </a:solidFill>
                <a:latin typeface="Trebuchet MS" panose="020B0603020202020204" pitchFamily="34" charset="0"/>
                <a:ea typeface="Calibri"/>
                <a:cs typeface="Calibri"/>
                <a:sym typeface="Calibri"/>
              </a:rPr>
              <a:t>Упаковка и складирование</a:t>
            </a:r>
            <a:endParaRPr sz="2000" b="1" dirty="0">
              <a:solidFill>
                <a:schemeClr val="tx1"/>
              </a:solidFill>
              <a:latin typeface="Trebuchet MS" panose="020B0603020202020204" pitchFamily="34" charset="0"/>
              <a:ea typeface="Calibri"/>
              <a:cs typeface="Calibri"/>
              <a:sym typeface="Calibri"/>
            </a:endParaRPr>
          </a:p>
        </p:txBody>
      </p:sp>
      <p:sp>
        <p:nvSpPr>
          <p:cNvPr id="28" name="Google Shape;163;p8">
            <a:extLst>
              <a:ext uri="{FF2B5EF4-FFF2-40B4-BE49-F238E27FC236}">
                <a16:creationId xmlns:a16="http://schemas.microsoft.com/office/drawing/2014/main" id="{F6224B47-1FD3-57B5-1A2E-2BC8413A3D38}"/>
              </a:ext>
            </a:extLst>
          </p:cNvPr>
          <p:cNvSpPr/>
          <p:nvPr/>
        </p:nvSpPr>
        <p:spPr>
          <a:xfrm rot="5400000">
            <a:off x="8627905" y="3056185"/>
            <a:ext cx="3264976" cy="827443"/>
          </a:xfrm>
          <a:prstGeom prst="uturnArrow">
            <a:avLst>
              <a:gd name="adj1" fmla="val 25000"/>
              <a:gd name="adj2" fmla="val 23245"/>
              <a:gd name="adj3" fmla="val 32136"/>
              <a:gd name="adj4" fmla="val 43750"/>
              <a:gd name="adj5" fmla="val 100000"/>
            </a:avLst>
          </a:prstGeom>
          <a:solidFill>
            <a:srgbClr val="FF2F2D"/>
          </a:solidFill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" name="Google Shape;168;p8">
            <a:extLst>
              <a:ext uri="{FF2B5EF4-FFF2-40B4-BE49-F238E27FC236}">
                <a16:creationId xmlns:a16="http://schemas.microsoft.com/office/drawing/2014/main" id="{E072B784-6D9B-7218-BB65-B1F2F0B50D9D}"/>
              </a:ext>
            </a:extLst>
          </p:cNvPr>
          <p:cNvSpPr/>
          <p:nvPr/>
        </p:nvSpPr>
        <p:spPr>
          <a:xfrm rot="5400000">
            <a:off x="5253105" y="3234055"/>
            <a:ext cx="512958" cy="3500296"/>
          </a:xfrm>
          <a:prstGeom prst="downArrow">
            <a:avLst>
              <a:gd name="adj1" fmla="val 50000"/>
              <a:gd name="adj2" fmla="val 50000"/>
            </a:avLst>
          </a:prstGeom>
          <a:solidFill>
            <a:srgbClr val="FF2F2D"/>
          </a:solidFill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" name="Google Shape;172;p8">
            <a:extLst>
              <a:ext uri="{FF2B5EF4-FFF2-40B4-BE49-F238E27FC236}">
                <a16:creationId xmlns:a16="http://schemas.microsoft.com/office/drawing/2014/main" id="{C59E2374-8E77-D8B3-B0B6-5D67F4D12664}"/>
              </a:ext>
            </a:extLst>
          </p:cNvPr>
          <p:cNvSpPr/>
          <p:nvPr/>
        </p:nvSpPr>
        <p:spPr>
          <a:xfrm rot="10800000">
            <a:off x="1932608" y="2274845"/>
            <a:ext cx="377761" cy="1927612"/>
          </a:xfrm>
          <a:prstGeom prst="downArrow">
            <a:avLst>
              <a:gd name="adj1" fmla="val 50000"/>
              <a:gd name="adj2" fmla="val 50000"/>
            </a:avLst>
          </a:prstGeom>
          <a:solidFill>
            <a:srgbClr val="FF2F2D"/>
          </a:solidFill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" name="Стрелка: изогнутая 30">
            <a:extLst>
              <a:ext uri="{FF2B5EF4-FFF2-40B4-BE49-F238E27FC236}">
                <a16:creationId xmlns:a16="http://schemas.microsoft.com/office/drawing/2014/main" id="{888BC074-44F7-CAE8-22F7-F224F9E2E8F2}"/>
              </a:ext>
            </a:extLst>
          </p:cNvPr>
          <p:cNvSpPr/>
          <p:nvPr/>
        </p:nvSpPr>
        <p:spPr>
          <a:xfrm flipV="1">
            <a:off x="3536003" y="2039000"/>
            <a:ext cx="693158" cy="1607794"/>
          </a:xfrm>
          <a:prstGeom prst="bentArrow">
            <a:avLst/>
          </a:prstGeom>
          <a:solidFill>
            <a:srgbClr val="FF2F2D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32" name="Google Shape;155;p8">
            <a:extLst>
              <a:ext uri="{FF2B5EF4-FFF2-40B4-BE49-F238E27FC236}">
                <a16:creationId xmlns:a16="http://schemas.microsoft.com/office/drawing/2014/main" id="{5C454A59-EF22-D315-ADE4-7B9EAE45F339}"/>
              </a:ext>
            </a:extLst>
          </p:cNvPr>
          <p:cNvSpPr txBox="1"/>
          <p:nvPr/>
        </p:nvSpPr>
        <p:spPr>
          <a:xfrm>
            <a:off x="4229161" y="2990180"/>
            <a:ext cx="2228457" cy="461624"/>
          </a:xfrm>
          <a:prstGeom prst="rect">
            <a:avLst/>
          </a:prstGeom>
          <a:solidFill>
            <a:srgbClr val="B5D8E1"/>
          </a:solidFill>
          <a:ln w="25400" cap="flat" cmpd="sng">
            <a:solidFill>
              <a:srgbClr val="36609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400" b="1" dirty="0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rPr>
              <a:t>Реклама</a:t>
            </a:r>
            <a:endParaRPr sz="1800" dirty="0"/>
          </a:p>
        </p:txBody>
      </p:sp>
      <p:sp>
        <p:nvSpPr>
          <p:cNvPr id="33" name="Google Shape;155;p8">
            <a:extLst>
              <a:ext uri="{FF2B5EF4-FFF2-40B4-BE49-F238E27FC236}">
                <a16:creationId xmlns:a16="http://schemas.microsoft.com/office/drawing/2014/main" id="{9ED37EAA-7FFF-9376-00DC-B4FAE906B26A}"/>
              </a:ext>
            </a:extLst>
          </p:cNvPr>
          <p:cNvSpPr txBox="1"/>
          <p:nvPr/>
        </p:nvSpPr>
        <p:spPr>
          <a:xfrm>
            <a:off x="4226582" y="3451804"/>
            <a:ext cx="2228457" cy="830956"/>
          </a:xfrm>
          <a:prstGeom prst="rect">
            <a:avLst/>
          </a:prstGeom>
          <a:solidFill>
            <a:srgbClr val="B5D8E1"/>
          </a:solidFill>
          <a:ln w="25400" cap="flat" cmpd="sng">
            <a:solidFill>
              <a:srgbClr val="36609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400" b="1" dirty="0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rPr>
              <a:t>Расширение производства</a:t>
            </a:r>
            <a:endParaRPr sz="1800" dirty="0"/>
          </a:p>
        </p:txBody>
      </p:sp>
    </p:spTree>
    <p:extLst>
      <p:ext uri="{BB962C8B-B14F-4D97-AF65-F5344CB8AC3E}">
        <p14:creationId xmlns:p14="http://schemas.microsoft.com/office/powerpoint/2010/main" val="2026272736"/>
      </p:ext>
    </p:extLst>
  </p:cSld>
  <p:clrMapOvr>
    <a:masterClrMapping/>
  </p:clrMapOvr>
  <p:transition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Текст 2">
            <a:extLst>
              <a:ext uri="{FF2B5EF4-FFF2-40B4-BE49-F238E27FC236}">
                <a16:creationId xmlns:a16="http://schemas.microsoft.com/office/drawing/2014/main" id="{92D5AD27-FF85-A0C4-3760-7CF47E200882}"/>
              </a:ext>
            </a:extLst>
          </p:cNvPr>
          <p:cNvSpPr txBox="1"/>
          <p:nvPr/>
        </p:nvSpPr>
        <p:spPr>
          <a:xfrm>
            <a:off x="420955" y="268862"/>
            <a:ext cx="9918000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1600" cap="all" dirty="0">
                <a:solidFill>
                  <a:schemeClr val="tx1"/>
                </a:solidFill>
              </a:rPr>
              <a:t>Принципиальная схема производства дрожжей</a:t>
            </a:r>
            <a:endParaRPr sz="1600" cap="all" dirty="0">
              <a:solidFill>
                <a:schemeClr val="tx1"/>
              </a:solidFill>
            </a:endParaRPr>
          </a:p>
        </p:txBody>
      </p:sp>
      <p:grpSp>
        <p:nvGrpSpPr>
          <p:cNvPr id="19" name="Группа 18">
            <a:extLst>
              <a:ext uri="{FF2B5EF4-FFF2-40B4-BE49-F238E27FC236}">
                <a16:creationId xmlns:a16="http://schemas.microsoft.com/office/drawing/2014/main" id="{94753381-004B-5F48-AB34-F4010584791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20" name="Прямоугольник 19">
              <a:extLst>
                <a:ext uri="{FF2B5EF4-FFF2-40B4-BE49-F238E27FC236}">
                  <a16:creationId xmlns:a16="http://schemas.microsoft.com/office/drawing/2014/main" id="{E2DCE572-DF36-BF1B-6999-6E3B2A02A1AF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21" name="Прямоугольник 20">
              <a:extLst>
                <a:ext uri="{FF2B5EF4-FFF2-40B4-BE49-F238E27FC236}">
                  <a16:creationId xmlns:a16="http://schemas.microsoft.com/office/drawing/2014/main" id="{4758C1FF-A81E-427B-4DDB-9A58D513325B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22" name="Прямоугольник 21">
              <a:extLst>
                <a:ext uri="{FF2B5EF4-FFF2-40B4-BE49-F238E27FC236}">
                  <a16:creationId xmlns:a16="http://schemas.microsoft.com/office/drawing/2014/main" id="{F631DBDB-D517-A523-C072-8002A5C05CC6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23" name="Прямоугольник 22">
              <a:extLst>
                <a:ext uri="{FF2B5EF4-FFF2-40B4-BE49-F238E27FC236}">
                  <a16:creationId xmlns:a16="http://schemas.microsoft.com/office/drawing/2014/main" id="{1A6F4C16-DA5A-645D-5468-DCAC72BE9002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24" name="Прямоугольник 23">
              <a:extLst>
                <a:ext uri="{FF2B5EF4-FFF2-40B4-BE49-F238E27FC236}">
                  <a16:creationId xmlns:a16="http://schemas.microsoft.com/office/drawing/2014/main" id="{0C2BA16A-CB33-8DB1-EB6A-DF1FA25E51BE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sp>
        <p:nvSpPr>
          <p:cNvPr id="25" name="Текст 2">
            <a:extLst>
              <a:ext uri="{FF2B5EF4-FFF2-40B4-BE49-F238E27FC236}">
                <a16:creationId xmlns:a16="http://schemas.microsoft.com/office/drawing/2014/main" id="{6881D947-3C9B-D759-796B-1B457A54CB87}"/>
              </a:ext>
            </a:extLst>
          </p:cNvPr>
          <p:cNvSpPr txBox="1"/>
          <p:nvPr/>
        </p:nvSpPr>
        <p:spPr>
          <a:xfrm>
            <a:off x="264351" y="1740447"/>
            <a:ext cx="8276976" cy="40010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endParaRPr lang="ru-RU" sz="2000" dirty="0"/>
          </a:p>
        </p:txBody>
      </p:sp>
      <p:grpSp>
        <p:nvGrpSpPr>
          <p:cNvPr id="26" name="Прямоугольник 16">
            <a:extLst>
              <a:ext uri="{FF2B5EF4-FFF2-40B4-BE49-F238E27FC236}">
                <a16:creationId xmlns:a16="http://schemas.microsoft.com/office/drawing/2014/main" id="{4F9B7CB9-512D-3D49-017D-728F9E1D8593}"/>
              </a:ext>
            </a:extLst>
          </p:cNvPr>
          <p:cNvGrpSpPr/>
          <p:nvPr/>
        </p:nvGrpSpPr>
        <p:grpSpPr>
          <a:xfrm>
            <a:off x="-6778" y="6365338"/>
            <a:ext cx="542260" cy="506841"/>
            <a:chOff x="0" y="0"/>
            <a:chExt cx="542258" cy="506839"/>
          </a:xfrm>
        </p:grpSpPr>
        <p:sp>
          <p:nvSpPr>
            <p:cNvPr id="27" name="Прямоугольник">
              <a:extLst>
                <a:ext uri="{FF2B5EF4-FFF2-40B4-BE49-F238E27FC236}">
                  <a16:creationId xmlns:a16="http://schemas.microsoft.com/office/drawing/2014/main" id="{3CA60E01-ED0E-9B86-76D9-25D52AE06D83}"/>
                </a:ext>
              </a:extLst>
            </p:cNvPr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8F00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28" name="7">
              <a:extLst>
                <a:ext uri="{FF2B5EF4-FFF2-40B4-BE49-F238E27FC236}">
                  <a16:creationId xmlns:a16="http://schemas.microsoft.com/office/drawing/2014/main" id="{3BF0519C-932C-5BE2-AFF7-22114B70BEFA}"/>
                </a:ext>
              </a:extLst>
            </p:cNvPr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rPr lang="ru-RU" dirty="0"/>
                <a:t>6</a:t>
              </a:r>
              <a:endParaRPr dirty="0"/>
            </a:p>
          </p:txBody>
        </p:sp>
      </p:grpSp>
      <p:sp>
        <p:nvSpPr>
          <p:cNvPr id="29" name="TextBox 28">
            <a:extLst>
              <a:ext uri="{FF2B5EF4-FFF2-40B4-BE49-F238E27FC236}">
                <a16:creationId xmlns:a16="http://schemas.microsoft.com/office/drawing/2014/main" id="{212E1D48-33B4-3DEB-11E9-4501ECEE4C60}"/>
              </a:ext>
            </a:extLst>
          </p:cNvPr>
          <p:cNvSpPr txBox="1"/>
          <p:nvPr/>
        </p:nvSpPr>
        <p:spPr>
          <a:xfrm>
            <a:off x="7086599" y="1740447"/>
            <a:ext cx="4649931" cy="4247317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algn="r"/>
            <a:r>
              <a:rPr lang="ru-RU" sz="1800" dirty="0"/>
              <a:t>1 – сушилка; 2 – топка; </a:t>
            </a:r>
            <a:br>
              <a:rPr lang="ru-RU" sz="1800" dirty="0"/>
            </a:br>
            <a:r>
              <a:rPr lang="ru-RU" sz="1800" dirty="0"/>
              <a:t>3,4 – вентиляторы; 5 – бункер; </a:t>
            </a:r>
            <a:br>
              <a:rPr lang="ru-RU" sz="1800" dirty="0"/>
            </a:br>
            <a:r>
              <a:rPr lang="ru-RU" sz="1800" dirty="0"/>
              <a:t>6 – батарея циклонов; 7 – шлюзовый затвор; 8 – весы; 9 – бункер порошкообразных дрожжей; </a:t>
            </a:r>
            <a:br>
              <a:rPr lang="ru-RU" sz="1800" dirty="0"/>
            </a:br>
            <a:r>
              <a:rPr lang="ru-RU" sz="1800" dirty="0"/>
              <a:t>10 – магнитный сепаратор; 11 – пресс-</a:t>
            </a:r>
            <a:r>
              <a:rPr lang="ru-RU" sz="1800" dirty="0" err="1"/>
              <a:t>гранулятор</a:t>
            </a:r>
            <a:r>
              <a:rPr lang="ru-RU" sz="1800" dirty="0"/>
              <a:t>; 12 – </a:t>
            </a:r>
            <a:r>
              <a:rPr lang="ru-RU" sz="1800" dirty="0" err="1"/>
              <a:t>охладительно</a:t>
            </a:r>
            <a:r>
              <a:rPr lang="ru-RU" sz="1800" dirty="0"/>
              <a:t>-сортировочная установка; </a:t>
            </a:r>
            <a:br>
              <a:rPr lang="ru-RU" sz="1800" dirty="0"/>
            </a:br>
            <a:r>
              <a:rPr lang="ru-RU" sz="1800" dirty="0"/>
              <a:t>13 – транспортер; 14 – элеватор; </a:t>
            </a:r>
            <a:br>
              <a:rPr lang="ru-RU" sz="1800" dirty="0"/>
            </a:br>
            <a:r>
              <a:rPr lang="ru-RU" sz="1800" dirty="0"/>
              <a:t>15 – бункер; 16 – автоматические весы; </a:t>
            </a:r>
            <a:br>
              <a:rPr lang="ru-RU" sz="1800" dirty="0"/>
            </a:br>
            <a:r>
              <a:rPr lang="ru-RU" sz="1800" dirty="0"/>
              <a:t>17 – бункер; 18 – транспортёр; </a:t>
            </a:r>
            <a:br>
              <a:rPr lang="ru-RU" sz="1800" dirty="0"/>
            </a:br>
            <a:r>
              <a:rPr lang="ru-RU" sz="1800" dirty="0"/>
              <a:t>19 – элеватор; 20 – хранилище; </a:t>
            </a:r>
            <a:br>
              <a:rPr lang="ru-RU" sz="1800" dirty="0"/>
            </a:br>
            <a:r>
              <a:rPr lang="ru-RU" sz="1800" dirty="0"/>
              <a:t>21 – транспортёр; 22 – элеватор; </a:t>
            </a:r>
            <a:br>
              <a:rPr lang="ru-RU" sz="1800" dirty="0"/>
            </a:br>
            <a:r>
              <a:rPr lang="ru-RU" sz="1800" dirty="0"/>
              <a:t>23 – бункер; 24 – автоматические весы; 25 – бункер.</a:t>
            </a:r>
          </a:p>
        </p:txBody>
      </p:sp>
      <p:pic>
        <p:nvPicPr>
          <p:cNvPr id="32" name="Рисунок 31">
            <a:extLst>
              <a:ext uri="{FF2B5EF4-FFF2-40B4-BE49-F238E27FC236}">
                <a16:creationId xmlns:a16="http://schemas.microsoft.com/office/drawing/2014/main" id="{69670A07-BE8F-8EEE-7B9D-5EAE3C87346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276" y="1940499"/>
            <a:ext cx="6930736" cy="35831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5812456"/>
      </p:ext>
    </p:extLst>
  </p:cSld>
  <p:clrMapOvr>
    <a:masterClrMapping/>
  </p:clrMapOvr>
  <p:transition spd="med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id="{4CAC815B-16BD-C06B-C8DE-386D9FCB03D9}"/>
              </a:ext>
            </a:extLst>
          </p:cNvPr>
          <p:cNvSpPr txBox="1"/>
          <p:nvPr/>
        </p:nvSpPr>
        <p:spPr>
          <a:xfrm>
            <a:off x="420955" y="353951"/>
            <a:ext cx="6518934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1600" cap="all" dirty="0">
                <a:solidFill>
                  <a:schemeClr val="tx1"/>
                </a:solidFill>
              </a:rPr>
              <a:t>Аналоги и конкуренты</a:t>
            </a:r>
            <a:endParaRPr sz="1600" cap="all" dirty="0">
              <a:solidFill>
                <a:schemeClr val="tx1"/>
              </a:solidFill>
            </a:endParaRPr>
          </a:p>
        </p:txBody>
      </p:sp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grpSp>
        <p:nvGrpSpPr>
          <p:cNvPr id="17" name="Прямоугольник 16">
            <a:extLst>
              <a:ext uri="{FF2B5EF4-FFF2-40B4-BE49-F238E27FC236}">
                <a16:creationId xmlns:a16="http://schemas.microsoft.com/office/drawing/2014/main" id="{D0AC4939-3E75-879F-2D62-A1A70AEE2485}"/>
              </a:ext>
            </a:extLst>
          </p:cNvPr>
          <p:cNvGrpSpPr/>
          <p:nvPr/>
        </p:nvGrpSpPr>
        <p:grpSpPr>
          <a:xfrm>
            <a:off x="-6778" y="6365338"/>
            <a:ext cx="542260" cy="506841"/>
            <a:chOff x="0" y="0"/>
            <a:chExt cx="542258" cy="506839"/>
          </a:xfrm>
        </p:grpSpPr>
        <p:sp>
          <p:nvSpPr>
            <p:cNvPr id="18" name="Прямоугольник">
              <a:extLst>
                <a:ext uri="{FF2B5EF4-FFF2-40B4-BE49-F238E27FC236}">
                  <a16:creationId xmlns:a16="http://schemas.microsoft.com/office/drawing/2014/main" id="{8C07383D-A779-999E-0905-118699854C4B}"/>
                </a:ext>
              </a:extLst>
            </p:cNvPr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8F00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9" name="7">
              <a:extLst>
                <a:ext uri="{FF2B5EF4-FFF2-40B4-BE49-F238E27FC236}">
                  <a16:creationId xmlns:a16="http://schemas.microsoft.com/office/drawing/2014/main" id="{9AB41EF7-860D-FD06-CFAA-82A2016AC802}"/>
                </a:ext>
              </a:extLst>
            </p:cNvPr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rPr lang="ru-RU" dirty="0"/>
                <a:t>7</a:t>
              </a:r>
              <a:endParaRPr dirty="0"/>
            </a:p>
          </p:txBody>
        </p:sp>
      </p:grpSp>
      <p:graphicFrame>
        <p:nvGraphicFramePr>
          <p:cNvPr id="20" name="Таблица 3">
            <a:extLst>
              <a:ext uri="{FF2B5EF4-FFF2-40B4-BE49-F238E27FC236}">
                <a16:creationId xmlns:a16="http://schemas.microsoft.com/office/drawing/2014/main" id="{47260F1B-C678-31D1-C9C6-256ADC29CAA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121602219"/>
              </p:ext>
            </p:extLst>
          </p:nvPr>
        </p:nvGraphicFramePr>
        <p:xfrm>
          <a:off x="623887" y="963361"/>
          <a:ext cx="10712586" cy="4958298"/>
        </p:xfrm>
        <a:graphic>
          <a:graphicData uri="http://schemas.openxmlformats.org/drawingml/2006/table">
            <a:tbl>
              <a:tblPr firstRow="1">
                <a:tableStyleId>{4C3C2611-4C71-4FC5-86AE-919BDF0F9419}</a:tableStyleId>
              </a:tblPr>
              <a:tblGrid>
                <a:gridCol w="178543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8543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94627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62458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785431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785431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345894">
                <a:tc>
                  <a:txBody>
                    <a:bodyPr/>
                    <a:lstStyle/>
                    <a:p>
                      <a:pPr lvl="8" algn="l">
                        <a:defRPr sz="1600" b="0">
                          <a:latin typeface="Gilroy-Bold"/>
                          <a:ea typeface="Gilroy-Bold"/>
                          <a:cs typeface="Gilroy-Bold"/>
                          <a:sym typeface="Gilroy-Bold"/>
                        </a:defRPr>
                      </a:pPr>
                      <a:r>
                        <a:rPr lang="ru-RU" dirty="0">
                          <a:solidFill>
                            <a:schemeClr val="tx1"/>
                          </a:solidFill>
                        </a:rPr>
                        <a:t>Ф</a:t>
                      </a:r>
                      <a:r>
                        <a:rPr lang="ru-RU" sz="1600" b="0" i="0" u="none" strike="noStrike" cap="none" spc="0" baseline="0" dirty="0">
                          <a:solidFill>
                            <a:schemeClr val="tx1"/>
                          </a:solidFill>
                          <a:uFillTx/>
                          <a:latin typeface="Gilroy-Bold"/>
                          <a:sym typeface="Calibri"/>
                        </a:rPr>
                        <a:t>ирм</a:t>
                      </a:r>
                      <a:r>
                        <a:rPr lang="ru-RU" dirty="0">
                          <a:solidFill>
                            <a:schemeClr val="tx1"/>
                          </a:solidFill>
                        </a:rPr>
                        <a:t>а</a:t>
                      </a:r>
                      <a:endParaRPr dirty="0">
                        <a:solidFill>
                          <a:schemeClr val="tx1"/>
                        </a:solidFill>
                      </a:endParaRPr>
                    </a:p>
                  </a:txBody>
                  <a:tcPr marL="40509" marR="40509" marT="40509" marB="40509" horzOverflow="overflow"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0" i="0" u="none" strike="noStrike" cap="none" spc="0" baseline="0" dirty="0">
                          <a:solidFill>
                            <a:schemeClr val="tx1"/>
                          </a:solidFill>
                          <a:uFillTx/>
                          <a:latin typeface="Gilroy-Bold"/>
                          <a:cs typeface="Calibri" panose="020F0502020204030204" pitchFamily="34" charset="0"/>
                          <a:sym typeface="Calibri"/>
                        </a:rPr>
                        <a:t>Приемлемые цены</a:t>
                      </a:r>
                    </a:p>
                  </a:txBody>
                  <a:tcPr marL="40509" marR="40509" marT="40509" marB="40509" anchor="ctr" horzOverflow="overflow">
                    <a:lnL w="38100">
                      <a:solidFill>
                        <a:srgbClr val="FFFFFF"/>
                      </a:solidFill>
                    </a:lnL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r>
                        <a:rPr lang="ru-RU" sz="1600" b="0" i="0" u="none" strike="noStrike" cap="none" spc="0" baseline="0" dirty="0">
                          <a:solidFill>
                            <a:schemeClr val="tx1"/>
                          </a:solidFill>
                          <a:uFillTx/>
                          <a:latin typeface="Gilroy-Bold"/>
                          <a:sym typeface="Calibri"/>
                        </a:rPr>
                        <a:t>Высокая производительность</a:t>
                      </a:r>
                    </a:p>
                  </a:txBody>
                  <a:tcPr marL="40509" marR="40509" marT="40509" marB="40509" horzOverflow="overflow">
                    <a:lnL w="38100">
                      <a:solidFill>
                        <a:srgbClr val="FFFFFF"/>
                      </a:solidFill>
                    </a:lnL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600"/>
                      </a:pPr>
                      <a:r>
                        <a:rPr lang="ru-RU" sz="1600" b="0" i="0" u="none" strike="noStrike" cap="none" spc="0" baseline="0" dirty="0">
                          <a:solidFill>
                            <a:schemeClr val="tx1"/>
                          </a:solidFill>
                          <a:uFillTx/>
                          <a:latin typeface="Gilroy-Bold"/>
                          <a:sym typeface="Calibri"/>
                        </a:rPr>
                        <a:t>Полная </a:t>
                      </a:r>
                      <a:r>
                        <a:rPr lang="ru-RU" sz="1600" b="0" i="0" u="none" strike="noStrike" cap="none" spc="0" baseline="0" dirty="0">
                          <a:solidFill>
                            <a:schemeClr val="tx1"/>
                          </a:solidFill>
                          <a:uFillTx/>
                          <a:latin typeface="Gilroy-Bold"/>
                          <a:cs typeface="Calibri" panose="020F0502020204030204" pitchFamily="34" charset="0"/>
                          <a:sym typeface="Calibri"/>
                        </a:rPr>
                        <a:t>Автоматизация</a:t>
                      </a:r>
                    </a:p>
                  </a:txBody>
                  <a:tcPr marL="40509" marR="40509" marT="40509" marB="40509" horzOverflow="overflow">
                    <a:lnL w="38100">
                      <a:solidFill>
                        <a:srgbClr val="FFFFFF"/>
                      </a:solidFill>
                    </a:lnL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r>
                        <a:rPr lang="ru-RU" sz="1600" b="0" i="0" u="none" strike="noStrike" cap="none" spc="0" baseline="0" dirty="0">
                          <a:solidFill>
                            <a:schemeClr val="tx1"/>
                          </a:solidFill>
                          <a:uFillTx/>
                          <a:latin typeface="Gilroy-Bold"/>
                          <a:cs typeface="Calibri" panose="020F0502020204030204" pitchFamily="34" charset="0"/>
                          <a:sym typeface="Calibri"/>
                        </a:rPr>
                        <a:t>Быстрая окупаемость</a:t>
                      </a:r>
                      <a:endParaRPr sz="1600" b="0" i="0" u="none" strike="noStrike" cap="none" spc="0" baseline="0" dirty="0">
                        <a:solidFill>
                          <a:schemeClr val="tx1"/>
                        </a:solidFill>
                        <a:uFillTx/>
                        <a:latin typeface="Gilroy-Bold"/>
                        <a:sym typeface="Calibri"/>
                      </a:endParaRPr>
                    </a:p>
                  </a:txBody>
                  <a:tcPr marL="40509" marR="40509" marT="40509" marB="40509" horzOverflow="overflow">
                    <a:lnL w="38100">
                      <a:solidFill>
                        <a:srgbClr val="FFFFFF"/>
                      </a:solidFill>
                    </a:lnL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600"/>
                      </a:pPr>
                      <a:r>
                        <a:rPr lang="ru-RU" sz="1600" b="0" i="0" u="none" strike="noStrike" cap="none" spc="0" baseline="0" dirty="0">
                          <a:solidFill>
                            <a:schemeClr val="tx1"/>
                          </a:solidFill>
                          <a:uFillTx/>
                          <a:latin typeface="Gilroy-Bold"/>
                          <a:cs typeface="Calibri" panose="020F0502020204030204" pitchFamily="34" charset="0"/>
                          <a:sym typeface="Calibri"/>
                        </a:rPr>
                        <a:t>Отечественное производство</a:t>
                      </a:r>
                    </a:p>
                  </a:txBody>
                  <a:tcPr marL="40509" marR="40509" marT="40509" marB="40509" horzOverflow="overflow">
                    <a:lnL w="38100">
                      <a:solidFill>
                        <a:srgbClr val="FFFFFF"/>
                      </a:solidFill>
                    </a:lnL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lvl="8" algn="ctr">
                        <a:defRPr sz="1600">
                          <a:solidFill>
                            <a:srgbClr val="1B1B1B"/>
                          </a:solidFill>
                          <a:latin typeface="Gilroy-Light"/>
                          <a:ea typeface="Gilroy-Light"/>
                          <a:cs typeface="Gilroy-Light"/>
                          <a:sym typeface="Gilroy-Light"/>
                        </a:defRPr>
                      </a:pPr>
                      <a:r>
                        <a:rPr lang="ru-RU" sz="1600" b="0" i="0" u="none" strike="noStrike" cap="none" spc="0" baseline="0" dirty="0" err="1">
                          <a:solidFill>
                            <a:srgbClr val="000000"/>
                          </a:solidFill>
                          <a:effectLst/>
                          <a:uFillTx/>
                          <a:latin typeface="+mj-lt"/>
                          <a:ea typeface="+mj-ea"/>
                          <a:cs typeface="+mj-cs"/>
                          <a:sym typeface="Gilroy-Light"/>
                        </a:rPr>
                        <a:t>FirmSys</a:t>
                      </a:r>
                      <a:endParaRPr dirty="0"/>
                    </a:p>
                  </a:txBody>
                  <a:tcPr marL="40509" marR="40509" marT="40509" marB="40509" horzOverflow="overflow">
                    <a:lnL w="12700">
                      <a:miter lim="400000"/>
                    </a:lnL>
                    <a:lnR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miter lim="400000"/>
                    </a:lnT>
                    <a:lnB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lvl="8" algn="l">
                        <a:defRPr sz="1600">
                          <a:solidFill>
                            <a:srgbClr val="1B1B1B"/>
                          </a:solidFill>
                          <a:latin typeface="Gilroy-Light"/>
                          <a:ea typeface="Gilroy-Light"/>
                          <a:cs typeface="Gilroy-Light"/>
                          <a:sym typeface="Gilroy-Light"/>
                        </a:defRPr>
                      </a:pPr>
                      <a:endParaRPr dirty="0"/>
                    </a:p>
                  </a:txBody>
                  <a:tcPr marL="40509" marR="40509" marT="40509" marB="40509" horzOverflow="overflow">
                    <a:lnL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miter lim="400000"/>
                    </a:lnT>
                    <a:lnB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 dirty="0"/>
                    </a:p>
                  </a:txBody>
                  <a:tcPr marL="40509" marR="40509" marT="40509" marB="40509" horzOverflow="overflow">
                    <a:lnL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miter lim="400000"/>
                    </a:lnT>
                    <a:lnB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 dirty="0"/>
                    </a:p>
                  </a:txBody>
                  <a:tcPr marL="40509" marR="40509" marT="40509" marB="40509" horzOverflow="overflow">
                    <a:lnL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miter lim="400000"/>
                    </a:lnT>
                    <a:lnB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 dirty="0"/>
                    </a:p>
                  </a:txBody>
                  <a:tcPr marL="40509" marR="40509" marT="40509" marB="40509" horzOverflow="overflow">
                    <a:lnL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miter lim="400000"/>
                    </a:lnT>
                    <a:lnB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algn="ctr">
                        <a:defRPr sz="1600"/>
                      </a:pPr>
                      <a:r>
                        <a:rPr lang="ru-RU" sz="1600" b="0" i="0" u="none" strike="noStrike" cap="none" spc="0" baseline="0" dirty="0" err="1">
                          <a:solidFill>
                            <a:srgbClr val="000000"/>
                          </a:solidFill>
                          <a:effectLst/>
                          <a:uFillTx/>
                          <a:latin typeface="+mj-lt"/>
                          <a:ea typeface="+mj-ea"/>
                          <a:cs typeface="+mj-cs"/>
                          <a:sym typeface="Calibri"/>
                        </a:rPr>
                        <a:t>Vinovation</a:t>
                      </a:r>
                      <a:r>
                        <a:rPr lang="ru-RU" sz="1600" b="0" i="0" u="none" strike="noStrike" cap="none" spc="0" baseline="0" dirty="0">
                          <a:solidFill>
                            <a:srgbClr val="000000"/>
                          </a:solidFill>
                          <a:effectLst/>
                          <a:uFillTx/>
                          <a:latin typeface="+mj-lt"/>
                          <a:ea typeface="+mj-ea"/>
                          <a:cs typeface="+mj-cs"/>
                          <a:sym typeface="Calibri"/>
                        </a:rPr>
                        <a:t> Technologies</a:t>
                      </a:r>
                      <a:endParaRPr dirty="0"/>
                    </a:p>
                  </a:txBody>
                  <a:tcPr marL="40509" marR="40509" marT="40509" marB="40509" horzOverflow="overflow">
                    <a:lnL w="12700">
                      <a:miter lim="400000"/>
                    </a:lnL>
                    <a:lnR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 dirty="0"/>
                    </a:p>
                  </a:txBody>
                  <a:tcPr marL="40509" marR="40509" marT="40509" marB="40509" horzOverflow="overflow">
                    <a:lnL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>
                      <a:miter lim="400000"/>
                    </a:lnR>
                    <a:lnT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algn="ctr">
                        <a:defRPr sz="1600"/>
                      </a:pPr>
                      <a:r>
                        <a:rPr lang="ru-RU" sz="1600" b="0" i="0" u="none" strike="noStrike" cap="none" spc="0" baseline="0" dirty="0" err="1">
                          <a:solidFill>
                            <a:srgbClr val="000000"/>
                          </a:solidFill>
                          <a:effectLst/>
                          <a:uFillTx/>
                          <a:latin typeface="+mj-lt"/>
                          <a:ea typeface="+mj-ea"/>
                          <a:cs typeface="+mj-cs"/>
                          <a:sym typeface="Calibri"/>
                        </a:rPr>
                        <a:t>WineMaster</a:t>
                      </a:r>
                      <a:r>
                        <a:rPr lang="ru-RU" sz="1600" b="0" i="0" u="none" strike="noStrike" cap="none" spc="0" baseline="0" dirty="0">
                          <a:solidFill>
                            <a:srgbClr val="000000"/>
                          </a:solidFill>
                          <a:effectLst/>
                          <a:uFillTx/>
                          <a:latin typeface="+mj-lt"/>
                          <a:ea typeface="+mj-ea"/>
                          <a:cs typeface="+mj-cs"/>
                          <a:sym typeface="Calibri"/>
                        </a:rPr>
                        <a:t> </a:t>
                      </a:r>
                      <a:r>
                        <a:rPr lang="ru-RU" sz="1600" b="0" i="0" u="none" strike="noStrike" cap="none" spc="0" baseline="0" dirty="0" err="1">
                          <a:solidFill>
                            <a:srgbClr val="000000"/>
                          </a:solidFill>
                          <a:effectLst/>
                          <a:uFillTx/>
                          <a:latin typeface="+mj-lt"/>
                          <a:ea typeface="+mj-ea"/>
                          <a:cs typeface="+mj-cs"/>
                          <a:sym typeface="Calibri"/>
                        </a:rPr>
                        <a:t>Automation</a:t>
                      </a:r>
                      <a:endParaRPr dirty="0"/>
                    </a:p>
                  </a:txBody>
                  <a:tcPr marL="40509" marR="40509" marT="40509" marB="40509" horzOverflow="overflow">
                    <a:lnL w="12700">
                      <a:miter lim="400000"/>
                    </a:lnL>
                    <a:lnR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 dirty="0"/>
                    </a:p>
                  </a:txBody>
                  <a:tcPr marL="40509" marR="40509" marT="40509" marB="40509" horzOverflow="overflow">
                    <a:lnL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 dirty="0"/>
                    </a:p>
                  </a:txBody>
                  <a:tcPr marL="40509" marR="40509" marT="40509" marB="40509" horzOverflow="overflow">
                    <a:lnL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 dirty="0"/>
                    </a:p>
                  </a:txBody>
                  <a:tcPr marL="40509" marR="40509" marT="40509" marB="40509" horzOverflow="overflow">
                    <a:lnL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 dirty="0"/>
                    </a:p>
                  </a:txBody>
                  <a:tcPr marL="40509" marR="40509" marT="40509" marB="40509" horzOverflow="overflow">
                    <a:lnL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 dirty="0"/>
                    </a:p>
                  </a:txBody>
                  <a:tcPr marL="40509" marR="40509" marT="40509" marB="40509" horzOverflow="overflow">
                    <a:lnL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>
                      <a:miter lim="400000"/>
                    </a:lnR>
                    <a:lnT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algn="ctr">
                        <a:defRPr sz="1600"/>
                      </a:pPr>
                      <a:r>
                        <a:rPr lang="ru-RU" sz="1600" b="0" i="0" u="none" strike="noStrike" cap="none" spc="0" baseline="0" dirty="0" err="1">
                          <a:solidFill>
                            <a:srgbClr val="000000"/>
                          </a:solidFill>
                          <a:effectLst/>
                          <a:uFillTx/>
                          <a:latin typeface="+mj-lt"/>
                          <a:ea typeface="+mj-ea"/>
                          <a:cs typeface="+mj-cs"/>
                          <a:sym typeface="Calibri"/>
                        </a:rPr>
                        <a:t>FermentoTech</a:t>
                      </a:r>
                      <a:r>
                        <a:rPr lang="ru-RU" sz="1600" b="0" i="0" u="none" strike="noStrike" cap="none" spc="0" baseline="0" dirty="0">
                          <a:solidFill>
                            <a:srgbClr val="000000"/>
                          </a:solidFill>
                          <a:effectLst/>
                          <a:uFillTx/>
                          <a:latin typeface="+mj-lt"/>
                          <a:ea typeface="+mj-ea"/>
                          <a:cs typeface="+mj-cs"/>
                          <a:sym typeface="Calibri"/>
                        </a:rPr>
                        <a:t> Solutions</a:t>
                      </a:r>
                      <a:endParaRPr dirty="0"/>
                    </a:p>
                  </a:txBody>
                  <a:tcPr marL="40509" marR="40509" marT="40509" marB="40509" horzOverflow="overflow">
                    <a:lnL w="12700">
                      <a:miter lim="400000"/>
                    </a:lnL>
                    <a:lnR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 dirty="0"/>
                    </a:p>
                  </a:txBody>
                  <a:tcPr marL="40509" marR="40509" marT="40509" marB="40509" horzOverflow="overflow">
                    <a:lnL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>
                      <a:miter lim="400000"/>
                    </a:lnR>
                    <a:lnT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algn="ctr">
                        <a:defRPr sz="1600"/>
                      </a:pPr>
                      <a:r>
                        <a:rPr lang="ru-RU" sz="1600" b="0" i="0" u="none" strike="noStrike" cap="none" spc="0" baseline="0" dirty="0" err="1">
                          <a:solidFill>
                            <a:srgbClr val="000000"/>
                          </a:solidFill>
                          <a:effectLst/>
                          <a:uFillTx/>
                          <a:latin typeface="+mj-lt"/>
                          <a:ea typeface="+mj-ea"/>
                          <a:cs typeface="+mj-cs"/>
                          <a:sym typeface="Calibri"/>
                        </a:rPr>
                        <a:t>VinoTech</a:t>
                      </a:r>
                      <a:r>
                        <a:rPr lang="ru-RU" sz="1600" b="0" i="0" u="none" strike="noStrike" cap="none" spc="0" baseline="0" dirty="0">
                          <a:solidFill>
                            <a:srgbClr val="000000"/>
                          </a:solidFill>
                          <a:effectLst/>
                          <a:uFillTx/>
                          <a:latin typeface="+mj-lt"/>
                          <a:ea typeface="+mj-ea"/>
                          <a:cs typeface="+mj-cs"/>
                          <a:sym typeface="Calibri"/>
                        </a:rPr>
                        <a:t> Systems</a:t>
                      </a:r>
                      <a:endParaRPr dirty="0"/>
                    </a:p>
                  </a:txBody>
                  <a:tcPr marL="40509" marR="40509" marT="40509" marB="40509" horzOverflow="overflow">
                    <a:lnL w="12700">
                      <a:miter lim="400000"/>
                    </a:lnL>
                    <a:lnR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 dirty="0"/>
                    </a:p>
                  </a:txBody>
                  <a:tcPr marL="40509" marR="40509" marT="40509" marB="40509" horzOverflow="overflow">
                    <a:lnL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 dirty="0"/>
                    </a:p>
                  </a:txBody>
                  <a:tcPr marL="40509" marR="40509" marT="40509" marB="40509" horzOverflow="overflow">
                    <a:lnL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 dirty="0"/>
                    </a:p>
                  </a:txBody>
                  <a:tcPr marL="40509" marR="40509" marT="40509" marB="40509" horzOverflow="overflow">
                    <a:lnL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>
                      <a:miter lim="400000"/>
                    </a:lnR>
                    <a:lnT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algn="ctr">
                        <a:defRPr sz="1600"/>
                      </a:pPr>
                      <a:r>
                        <a:rPr lang="ru-RU" dirty="0"/>
                        <a:t>МЫ</a:t>
                      </a:r>
                      <a:endParaRPr dirty="0"/>
                    </a:p>
                  </a:txBody>
                  <a:tcPr marL="40509" marR="40509" marT="40509" marB="40509" horzOverflow="overflow">
                    <a:lnL w="12700">
                      <a:miter lim="400000"/>
                    </a:lnL>
                    <a:lnR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 dirty="0"/>
                    </a:p>
                  </a:txBody>
                  <a:tcPr marL="40509" marR="40509" marT="40509" marB="40509" horzOverflow="overflow">
                    <a:lnL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 dirty="0"/>
                    </a:p>
                  </a:txBody>
                  <a:tcPr marL="40509" marR="40509" marT="40509" marB="40509" horzOverflow="overflow">
                    <a:lnL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 dirty="0"/>
                    </a:p>
                  </a:txBody>
                  <a:tcPr marL="40509" marR="40509" marT="40509" marB="40509" horzOverflow="overflow">
                    <a:lnL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>
                      <a:miter lim="400000"/>
                    </a:lnR>
                    <a:lnT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95790560"/>
                  </a:ext>
                </a:extLst>
              </a:tr>
            </a:tbl>
          </a:graphicData>
        </a:graphic>
      </p:graphicFrame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3C82CCA9-DBB1-E62E-F0C7-27168EF9781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921400" y="2268896"/>
            <a:ext cx="861077" cy="753184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3E3C77BA-8BBC-FB0D-3632-3E651D22599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9717" b="89879" l="8725" r="90604">
                        <a14:foregroundMark x1="9060" y1="53441" x2="9060" y2="53441"/>
                        <a14:foregroundMark x1="37248" y1="89879" x2="37248" y2="89879"/>
                        <a14:foregroundMark x1="90604" y1="14170" x2="90604" y2="14170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921400" y="1505207"/>
            <a:ext cx="861077" cy="713711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51F85DD9-8530-291E-ED07-F1B6071C233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921400" y="3682059"/>
            <a:ext cx="861077" cy="753184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D7EB21F9-D5EA-FA4E-90BF-C6D017DB83A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921400" y="2950288"/>
            <a:ext cx="861077" cy="753184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209F0162-8F2C-3B57-8532-17CF43C0D79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725954" y="1515712"/>
            <a:ext cx="861077" cy="753184"/>
          </a:xfrm>
          <a:prstGeom prst="rect">
            <a:avLst/>
          </a:prstGeom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C73DE593-1BA2-3F3F-ED8E-E92E7A895F6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725954" y="2972674"/>
            <a:ext cx="861077" cy="753184"/>
          </a:xfrm>
          <a:prstGeom prst="rect">
            <a:avLst/>
          </a:prstGeom>
        </p:spPr>
      </p:pic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042B2CDA-22D7-B7D8-06E5-B00769CD299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725954" y="4429636"/>
            <a:ext cx="861077" cy="753184"/>
          </a:xfrm>
          <a:prstGeom prst="rect">
            <a:avLst/>
          </a:prstGeom>
        </p:spPr>
      </p:pic>
      <p:pic>
        <p:nvPicPr>
          <p:cNvPr id="21" name="Рисунок 20">
            <a:extLst>
              <a:ext uri="{FF2B5EF4-FFF2-40B4-BE49-F238E27FC236}">
                <a16:creationId xmlns:a16="http://schemas.microsoft.com/office/drawing/2014/main" id="{1C0E4805-6E10-7764-8920-56396BEF9DC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509350" y="3676452"/>
            <a:ext cx="861077" cy="753184"/>
          </a:xfrm>
          <a:prstGeom prst="rect">
            <a:avLst/>
          </a:prstGeom>
        </p:spPr>
      </p:pic>
      <p:pic>
        <p:nvPicPr>
          <p:cNvPr id="22" name="Рисунок 21">
            <a:extLst>
              <a:ext uri="{FF2B5EF4-FFF2-40B4-BE49-F238E27FC236}">
                <a16:creationId xmlns:a16="http://schemas.microsoft.com/office/drawing/2014/main" id="{04709D18-1CC7-418D-F1B7-85E63A5A168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196518" y="2234505"/>
            <a:ext cx="861077" cy="753184"/>
          </a:xfrm>
          <a:prstGeom prst="rect">
            <a:avLst/>
          </a:prstGeom>
        </p:spPr>
      </p:pic>
      <p:pic>
        <p:nvPicPr>
          <p:cNvPr id="23" name="Рисунок 22">
            <a:extLst>
              <a:ext uri="{FF2B5EF4-FFF2-40B4-BE49-F238E27FC236}">
                <a16:creationId xmlns:a16="http://schemas.microsoft.com/office/drawing/2014/main" id="{DE1F6987-8007-CD48-0F20-F5BC60B4ED0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196518" y="4435243"/>
            <a:ext cx="861077" cy="753184"/>
          </a:xfrm>
          <a:prstGeom prst="rect">
            <a:avLst/>
          </a:prstGeom>
        </p:spPr>
      </p:pic>
      <p:pic>
        <p:nvPicPr>
          <p:cNvPr id="24" name="Рисунок 23">
            <a:extLst>
              <a:ext uri="{FF2B5EF4-FFF2-40B4-BE49-F238E27FC236}">
                <a16:creationId xmlns:a16="http://schemas.microsoft.com/office/drawing/2014/main" id="{F67B30A7-26DF-8D86-D0E7-50DDCACF4B1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900627" y="1526718"/>
            <a:ext cx="861077" cy="753184"/>
          </a:xfrm>
          <a:prstGeom prst="rect">
            <a:avLst/>
          </a:prstGeom>
        </p:spPr>
      </p:pic>
      <p:pic>
        <p:nvPicPr>
          <p:cNvPr id="25" name="Рисунок 24">
            <a:extLst>
              <a:ext uri="{FF2B5EF4-FFF2-40B4-BE49-F238E27FC236}">
                <a16:creationId xmlns:a16="http://schemas.microsoft.com/office/drawing/2014/main" id="{0E7DDB02-B2F4-9A27-1B6F-981FD49B6DF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904102" y="2279902"/>
            <a:ext cx="861077" cy="753184"/>
          </a:xfrm>
          <a:prstGeom prst="rect">
            <a:avLst/>
          </a:prstGeom>
        </p:spPr>
      </p:pic>
      <p:pic>
        <p:nvPicPr>
          <p:cNvPr id="26" name="Рисунок 25">
            <a:extLst>
              <a:ext uri="{FF2B5EF4-FFF2-40B4-BE49-F238E27FC236}">
                <a16:creationId xmlns:a16="http://schemas.microsoft.com/office/drawing/2014/main" id="{E6874964-8F14-26F8-0679-86974B75FDB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904102" y="3693065"/>
            <a:ext cx="861077" cy="753184"/>
          </a:xfrm>
          <a:prstGeom prst="rect">
            <a:avLst/>
          </a:prstGeom>
        </p:spPr>
      </p:pic>
      <p:pic>
        <p:nvPicPr>
          <p:cNvPr id="27" name="Рисунок 26">
            <a:extLst>
              <a:ext uri="{FF2B5EF4-FFF2-40B4-BE49-F238E27FC236}">
                <a16:creationId xmlns:a16="http://schemas.microsoft.com/office/drawing/2014/main" id="{AE04C15C-2B0D-0E68-C41A-FBCFA957998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904102" y="2961294"/>
            <a:ext cx="861077" cy="753184"/>
          </a:xfrm>
          <a:prstGeom prst="rect">
            <a:avLst/>
          </a:prstGeom>
        </p:spPr>
      </p:pic>
      <p:pic>
        <p:nvPicPr>
          <p:cNvPr id="28" name="Рисунок 27">
            <a:extLst>
              <a:ext uri="{FF2B5EF4-FFF2-40B4-BE49-F238E27FC236}">
                <a16:creationId xmlns:a16="http://schemas.microsoft.com/office/drawing/2014/main" id="{228AB36C-4333-1C34-7904-7B915A24600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9717" b="89879" l="8725" r="90604">
                        <a14:foregroundMark x1="9060" y1="53441" x2="9060" y2="53441"/>
                        <a14:foregroundMark x1="37248" y1="89879" x2="37248" y2="89879"/>
                        <a14:foregroundMark x1="90604" y1="14170" x2="90604" y2="14170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973179" y="4429636"/>
            <a:ext cx="861077" cy="713711"/>
          </a:xfrm>
          <a:prstGeom prst="rect">
            <a:avLst/>
          </a:prstGeom>
        </p:spPr>
      </p:pic>
      <p:pic>
        <p:nvPicPr>
          <p:cNvPr id="29" name="Рисунок 28">
            <a:extLst>
              <a:ext uri="{FF2B5EF4-FFF2-40B4-BE49-F238E27FC236}">
                <a16:creationId xmlns:a16="http://schemas.microsoft.com/office/drawing/2014/main" id="{E4A6786E-1F98-7426-D078-0D6D7517141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9717" b="89879" l="8725" r="90604">
                        <a14:foregroundMark x1="9060" y1="53441" x2="9060" y2="53441"/>
                        <a14:foregroundMark x1="37248" y1="89879" x2="37248" y2="89879"/>
                        <a14:foregroundMark x1="90604" y1="14170" x2="90604" y2="14170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746367" y="2271966"/>
            <a:ext cx="861077" cy="713711"/>
          </a:xfrm>
          <a:prstGeom prst="rect">
            <a:avLst/>
          </a:prstGeom>
        </p:spPr>
      </p:pic>
      <p:pic>
        <p:nvPicPr>
          <p:cNvPr id="30" name="Рисунок 29">
            <a:extLst>
              <a:ext uri="{FF2B5EF4-FFF2-40B4-BE49-F238E27FC236}">
                <a16:creationId xmlns:a16="http://schemas.microsoft.com/office/drawing/2014/main" id="{E060AAF1-9DC3-F2BF-D9F0-B4C8AF9AF2B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9717" b="89879" l="8725" r="90604">
                        <a14:foregroundMark x1="9060" y1="53441" x2="9060" y2="53441"/>
                        <a14:foregroundMark x1="37248" y1="89879" x2="37248" y2="89879"/>
                        <a14:foregroundMark x1="90604" y1="14170" x2="90604" y2="14170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736160" y="3714478"/>
            <a:ext cx="861077" cy="713711"/>
          </a:xfrm>
          <a:prstGeom prst="rect">
            <a:avLst/>
          </a:prstGeom>
        </p:spPr>
      </p:pic>
      <p:pic>
        <p:nvPicPr>
          <p:cNvPr id="32" name="Рисунок 31">
            <a:extLst>
              <a:ext uri="{FF2B5EF4-FFF2-40B4-BE49-F238E27FC236}">
                <a16:creationId xmlns:a16="http://schemas.microsoft.com/office/drawing/2014/main" id="{BD5C8106-E189-207B-7143-7A384342B9B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9717" b="89879" l="8725" r="90604">
                        <a14:foregroundMark x1="9060" y1="53441" x2="9060" y2="53441"/>
                        <a14:foregroundMark x1="37248" y1="89879" x2="37248" y2="89879"/>
                        <a14:foregroundMark x1="90604" y1="14170" x2="90604" y2="14170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509350" y="2279902"/>
            <a:ext cx="861077" cy="713711"/>
          </a:xfrm>
          <a:prstGeom prst="rect">
            <a:avLst/>
          </a:prstGeom>
        </p:spPr>
      </p:pic>
      <p:pic>
        <p:nvPicPr>
          <p:cNvPr id="33" name="Рисунок 32">
            <a:extLst>
              <a:ext uri="{FF2B5EF4-FFF2-40B4-BE49-F238E27FC236}">
                <a16:creationId xmlns:a16="http://schemas.microsoft.com/office/drawing/2014/main" id="{87F2F242-AC12-00FB-B6D6-93CA9E5621A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9717" b="89879" l="8725" r="90604">
                        <a14:foregroundMark x1="9060" y1="53441" x2="9060" y2="53441"/>
                        <a14:foregroundMark x1="37248" y1="89879" x2="37248" y2="89879"/>
                        <a14:foregroundMark x1="90604" y1="14170" x2="90604" y2="14170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488937" y="2979354"/>
            <a:ext cx="861077" cy="713711"/>
          </a:xfrm>
          <a:prstGeom prst="rect">
            <a:avLst/>
          </a:prstGeom>
        </p:spPr>
      </p:pic>
      <p:pic>
        <p:nvPicPr>
          <p:cNvPr id="34" name="Рисунок 33">
            <a:extLst>
              <a:ext uri="{FF2B5EF4-FFF2-40B4-BE49-F238E27FC236}">
                <a16:creationId xmlns:a16="http://schemas.microsoft.com/office/drawing/2014/main" id="{9B6A6632-ED89-ADC8-C59E-FB94390CE7A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9717" b="89879" l="8725" r="90604">
                        <a14:foregroundMark x1="9060" y1="53441" x2="9060" y2="53441"/>
                        <a14:foregroundMark x1="37248" y1="89879" x2="37248" y2="89879"/>
                        <a14:foregroundMark x1="90604" y1="14170" x2="90604" y2="14170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521972" y="4398764"/>
            <a:ext cx="861077" cy="713711"/>
          </a:xfrm>
          <a:prstGeom prst="rect">
            <a:avLst/>
          </a:prstGeom>
        </p:spPr>
      </p:pic>
      <p:pic>
        <p:nvPicPr>
          <p:cNvPr id="35" name="Рисунок 34">
            <a:extLst>
              <a:ext uri="{FF2B5EF4-FFF2-40B4-BE49-F238E27FC236}">
                <a16:creationId xmlns:a16="http://schemas.microsoft.com/office/drawing/2014/main" id="{294972A0-F96A-1274-6F05-155ACB94E9B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475241" y="1512748"/>
            <a:ext cx="861077" cy="753184"/>
          </a:xfrm>
          <a:prstGeom prst="rect">
            <a:avLst/>
          </a:prstGeom>
        </p:spPr>
      </p:pic>
      <p:pic>
        <p:nvPicPr>
          <p:cNvPr id="36" name="Рисунок 35">
            <a:extLst>
              <a:ext uri="{FF2B5EF4-FFF2-40B4-BE49-F238E27FC236}">
                <a16:creationId xmlns:a16="http://schemas.microsoft.com/office/drawing/2014/main" id="{50B16515-98DB-DDB0-EE26-71B103DE4C2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9717" b="89879" l="8725" r="90604">
                        <a14:foregroundMark x1="9060" y1="53441" x2="9060" y2="53441"/>
                        <a14:foregroundMark x1="37248" y1="89879" x2="37248" y2="89879"/>
                        <a14:foregroundMark x1="90604" y1="14170" x2="90604" y2="14170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197947" y="1509780"/>
            <a:ext cx="861077" cy="713711"/>
          </a:xfrm>
          <a:prstGeom prst="rect">
            <a:avLst/>
          </a:prstGeom>
        </p:spPr>
      </p:pic>
      <p:pic>
        <p:nvPicPr>
          <p:cNvPr id="37" name="Рисунок 36">
            <a:extLst>
              <a:ext uri="{FF2B5EF4-FFF2-40B4-BE49-F238E27FC236}">
                <a16:creationId xmlns:a16="http://schemas.microsoft.com/office/drawing/2014/main" id="{80656642-8D83-5DE4-24AF-6D44867F09A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9717" b="89879" l="8725" r="90604">
                        <a14:foregroundMark x1="9060" y1="53441" x2="9060" y2="53441"/>
                        <a14:foregroundMark x1="37248" y1="89879" x2="37248" y2="89879"/>
                        <a14:foregroundMark x1="90604" y1="14170" x2="90604" y2="14170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190350" y="2993613"/>
            <a:ext cx="861077" cy="713711"/>
          </a:xfrm>
          <a:prstGeom prst="rect">
            <a:avLst/>
          </a:prstGeom>
        </p:spPr>
      </p:pic>
      <p:pic>
        <p:nvPicPr>
          <p:cNvPr id="38" name="Рисунок 37">
            <a:extLst>
              <a:ext uri="{FF2B5EF4-FFF2-40B4-BE49-F238E27FC236}">
                <a16:creationId xmlns:a16="http://schemas.microsoft.com/office/drawing/2014/main" id="{2A038814-9B4B-A9DE-0008-5354E20A3A4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9717" b="89879" l="8725" r="90604">
                        <a14:foregroundMark x1="9060" y1="53441" x2="9060" y2="53441"/>
                        <a14:foregroundMark x1="37248" y1="89879" x2="37248" y2="89879"/>
                        <a14:foregroundMark x1="90604" y1="14170" x2="90604" y2="14170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190349" y="3712631"/>
            <a:ext cx="861077" cy="713711"/>
          </a:xfrm>
          <a:prstGeom prst="rect">
            <a:avLst/>
          </a:prstGeom>
        </p:spPr>
      </p:pic>
      <p:pic>
        <p:nvPicPr>
          <p:cNvPr id="39" name="Рисунок 38">
            <a:extLst>
              <a:ext uri="{FF2B5EF4-FFF2-40B4-BE49-F238E27FC236}">
                <a16:creationId xmlns:a16="http://schemas.microsoft.com/office/drawing/2014/main" id="{EC7B94D0-AF30-D9D6-89EC-854E203D548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9717" b="89879" l="8725" r="90604">
                        <a14:foregroundMark x1="9060" y1="53441" x2="9060" y2="53441"/>
                        <a14:foregroundMark x1="37248" y1="89879" x2="37248" y2="89879"/>
                        <a14:foregroundMark x1="90604" y1="14170" x2="90604" y2="14170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904102" y="5153421"/>
            <a:ext cx="861077" cy="713711"/>
          </a:xfrm>
          <a:prstGeom prst="rect">
            <a:avLst/>
          </a:prstGeom>
        </p:spPr>
      </p:pic>
      <p:pic>
        <p:nvPicPr>
          <p:cNvPr id="40" name="Рисунок 39">
            <a:extLst>
              <a:ext uri="{FF2B5EF4-FFF2-40B4-BE49-F238E27FC236}">
                <a16:creationId xmlns:a16="http://schemas.microsoft.com/office/drawing/2014/main" id="{3C039D13-5AF3-BE7D-EC32-5E24FC896E7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916724" y="4446249"/>
            <a:ext cx="861077" cy="753184"/>
          </a:xfrm>
          <a:prstGeom prst="rect">
            <a:avLst/>
          </a:prstGeom>
        </p:spPr>
      </p:pic>
      <p:pic>
        <p:nvPicPr>
          <p:cNvPr id="41" name="Рисунок 40">
            <a:extLst>
              <a:ext uri="{FF2B5EF4-FFF2-40B4-BE49-F238E27FC236}">
                <a16:creationId xmlns:a16="http://schemas.microsoft.com/office/drawing/2014/main" id="{15CD93AB-34F1-2E99-13DF-86E283453E0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9717" b="89879" l="8725" r="90604">
                        <a14:foregroundMark x1="9060" y1="53441" x2="9060" y2="53441"/>
                        <a14:foregroundMark x1="37248" y1="89879" x2="37248" y2="89879"/>
                        <a14:foregroundMark x1="90604" y1="14170" x2="90604" y2="14170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197947" y="5176763"/>
            <a:ext cx="861077" cy="713711"/>
          </a:xfrm>
          <a:prstGeom prst="rect">
            <a:avLst/>
          </a:prstGeom>
        </p:spPr>
      </p:pic>
      <p:pic>
        <p:nvPicPr>
          <p:cNvPr id="42" name="Рисунок 41">
            <a:extLst>
              <a:ext uri="{FF2B5EF4-FFF2-40B4-BE49-F238E27FC236}">
                <a16:creationId xmlns:a16="http://schemas.microsoft.com/office/drawing/2014/main" id="{8AF097E5-E998-E6C0-87BC-3973440C225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9717" b="89879" l="8725" r="90604">
                        <a14:foregroundMark x1="9060" y1="53441" x2="9060" y2="53441"/>
                        <a14:foregroundMark x1="37248" y1="89879" x2="37248" y2="89879"/>
                        <a14:foregroundMark x1="90604" y1="14170" x2="90604" y2="14170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521972" y="5170656"/>
            <a:ext cx="861077" cy="713711"/>
          </a:xfrm>
          <a:prstGeom prst="rect">
            <a:avLst/>
          </a:prstGeom>
        </p:spPr>
      </p:pic>
      <p:pic>
        <p:nvPicPr>
          <p:cNvPr id="43" name="Рисунок 42">
            <a:extLst>
              <a:ext uri="{FF2B5EF4-FFF2-40B4-BE49-F238E27FC236}">
                <a16:creationId xmlns:a16="http://schemas.microsoft.com/office/drawing/2014/main" id="{481097F0-D507-092E-3C28-F39A068309A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9717" b="89879" l="8725" r="90604">
                        <a14:foregroundMark x1="9060" y1="53441" x2="9060" y2="53441"/>
                        <a14:foregroundMark x1="37248" y1="89879" x2="37248" y2="89879"/>
                        <a14:foregroundMark x1="90604" y1="14170" x2="90604" y2="14170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756575" y="5158975"/>
            <a:ext cx="861077" cy="713711"/>
          </a:xfrm>
          <a:prstGeom prst="rect">
            <a:avLst/>
          </a:prstGeom>
        </p:spPr>
      </p:pic>
      <p:pic>
        <p:nvPicPr>
          <p:cNvPr id="44" name="Рисунок 43">
            <a:extLst>
              <a:ext uri="{FF2B5EF4-FFF2-40B4-BE49-F238E27FC236}">
                <a16:creationId xmlns:a16="http://schemas.microsoft.com/office/drawing/2014/main" id="{CA0CAC9A-1DC2-E681-0834-B9CE86256CE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9717" b="89879" l="8725" r="90604">
                        <a14:foregroundMark x1="9060" y1="53441" x2="9060" y2="53441"/>
                        <a14:foregroundMark x1="37248" y1="89879" x2="37248" y2="89879"/>
                        <a14:foregroundMark x1="90604" y1="14170" x2="90604" y2="14170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973178" y="5160797"/>
            <a:ext cx="861077" cy="7137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671051"/>
      </p:ext>
    </p:extLst>
  </p:cSld>
  <p:clrMapOvr>
    <a:masterClrMapping/>
  </p:clrMapOvr>
  <p:transition spd="med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id="{4CAC815B-16BD-C06B-C8DE-386D9FCB03D9}"/>
              </a:ext>
            </a:extLst>
          </p:cNvPr>
          <p:cNvSpPr txBox="1"/>
          <p:nvPr/>
        </p:nvSpPr>
        <p:spPr>
          <a:xfrm>
            <a:off x="420955" y="353951"/>
            <a:ext cx="6518934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1600" cap="all" dirty="0">
                <a:solidFill>
                  <a:schemeClr val="tx1"/>
                </a:solidFill>
              </a:rPr>
              <a:t>Риски</a:t>
            </a:r>
            <a:endParaRPr sz="1600" cap="all" dirty="0">
              <a:solidFill>
                <a:schemeClr val="tx1"/>
              </a:solidFill>
            </a:endParaRPr>
          </a:p>
        </p:txBody>
      </p:sp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075AE7BC-BB27-CB8C-A959-17C57A1FEB3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44771" y="6139368"/>
            <a:ext cx="2145252" cy="981081"/>
          </a:xfrm>
          <a:prstGeom prst="rect">
            <a:avLst/>
          </a:prstGeom>
        </p:spPr>
      </p:pic>
      <p:grpSp>
        <p:nvGrpSpPr>
          <p:cNvPr id="15" name="Прямоугольник 16">
            <a:extLst>
              <a:ext uri="{FF2B5EF4-FFF2-40B4-BE49-F238E27FC236}">
                <a16:creationId xmlns:a16="http://schemas.microsoft.com/office/drawing/2014/main" id="{60A3F205-9578-CF94-7092-1400F601C8D1}"/>
              </a:ext>
            </a:extLst>
          </p:cNvPr>
          <p:cNvGrpSpPr/>
          <p:nvPr/>
        </p:nvGrpSpPr>
        <p:grpSpPr>
          <a:xfrm>
            <a:off x="-6778" y="6365338"/>
            <a:ext cx="542260" cy="506841"/>
            <a:chOff x="0" y="0"/>
            <a:chExt cx="542258" cy="506839"/>
          </a:xfrm>
        </p:grpSpPr>
        <p:sp>
          <p:nvSpPr>
            <p:cNvPr id="16" name="Прямоугольник">
              <a:extLst>
                <a:ext uri="{FF2B5EF4-FFF2-40B4-BE49-F238E27FC236}">
                  <a16:creationId xmlns:a16="http://schemas.microsoft.com/office/drawing/2014/main" id="{D5CA97BE-F13C-452B-AB08-E629876F7B54}"/>
                </a:ext>
              </a:extLst>
            </p:cNvPr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B5D8E1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7" name="7">
              <a:extLst>
                <a:ext uri="{FF2B5EF4-FFF2-40B4-BE49-F238E27FC236}">
                  <a16:creationId xmlns:a16="http://schemas.microsoft.com/office/drawing/2014/main" id="{1C138934-0F09-1C12-B60E-F8669A1B6027}"/>
                </a:ext>
              </a:extLst>
            </p:cNvPr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rPr lang="ru-RU" dirty="0"/>
                <a:t>8</a:t>
              </a:r>
              <a:endParaRPr dirty="0"/>
            </a:p>
          </p:txBody>
        </p:sp>
      </p:grpSp>
      <p:sp>
        <p:nvSpPr>
          <p:cNvPr id="19" name="Текст 2">
            <a:extLst>
              <a:ext uri="{FF2B5EF4-FFF2-40B4-BE49-F238E27FC236}">
                <a16:creationId xmlns:a16="http://schemas.microsoft.com/office/drawing/2014/main" id="{7DA271B1-E3E2-B470-7FBD-BF2F39D0553F}"/>
              </a:ext>
            </a:extLst>
          </p:cNvPr>
          <p:cNvSpPr txBox="1"/>
          <p:nvPr/>
        </p:nvSpPr>
        <p:spPr>
          <a:xfrm>
            <a:off x="589496" y="908955"/>
            <a:ext cx="9365538" cy="64632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3600" dirty="0"/>
              <a:t>РИСКИ РЕАЛИЗАЦИИ ПРОЕКТА</a:t>
            </a:r>
          </a:p>
        </p:txBody>
      </p:sp>
      <p:graphicFrame>
        <p:nvGraphicFramePr>
          <p:cNvPr id="2" name="Таблица 1">
            <a:extLst>
              <a:ext uri="{FF2B5EF4-FFF2-40B4-BE49-F238E27FC236}">
                <a16:creationId xmlns:a16="http://schemas.microsoft.com/office/drawing/2014/main" id="{10B85B2A-5249-2F61-7CE1-844CD8C71CF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92137671"/>
              </p:ext>
            </p:extLst>
          </p:nvPr>
        </p:nvGraphicFramePr>
        <p:xfrm>
          <a:off x="673165" y="1674660"/>
          <a:ext cx="10905117" cy="4642338"/>
        </p:xfrm>
        <a:graphic>
          <a:graphicData uri="http://schemas.openxmlformats.org/drawingml/2006/table">
            <a:tbl>
              <a:tblPr firstRow="1" firstCol="1" bandRow="1">
                <a:tableStyleId>{21E4AEA4-8DFA-4A89-87EB-49C32662AFE0}</a:tableStyleId>
              </a:tblPr>
              <a:tblGrid>
                <a:gridCol w="354375">
                  <a:extLst>
                    <a:ext uri="{9D8B030D-6E8A-4147-A177-3AD203B41FA5}">
                      <a16:colId xmlns:a16="http://schemas.microsoft.com/office/drawing/2014/main" val="149092473"/>
                    </a:ext>
                  </a:extLst>
                </a:gridCol>
                <a:gridCol w="2948343">
                  <a:extLst>
                    <a:ext uri="{9D8B030D-6E8A-4147-A177-3AD203B41FA5}">
                      <a16:colId xmlns:a16="http://schemas.microsoft.com/office/drawing/2014/main" val="855400090"/>
                    </a:ext>
                  </a:extLst>
                </a:gridCol>
                <a:gridCol w="1219755">
                  <a:extLst>
                    <a:ext uri="{9D8B030D-6E8A-4147-A177-3AD203B41FA5}">
                      <a16:colId xmlns:a16="http://schemas.microsoft.com/office/drawing/2014/main" val="3458640636"/>
                    </a:ext>
                  </a:extLst>
                </a:gridCol>
                <a:gridCol w="1208703">
                  <a:extLst>
                    <a:ext uri="{9D8B030D-6E8A-4147-A177-3AD203B41FA5}">
                      <a16:colId xmlns:a16="http://schemas.microsoft.com/office/drawing/2014/main" val="480366497"/>
                    </a:ext>
                  </a:extLst>
                </a:gridCol>
                <a:gridCol w="2457631">
                  <a:extLst>
                    <a:ext uri="{9D8B030D-6E8A-4147-A177-3AD203B41FA5}">
                      <a16:colId xmlns:a16="http://schemas.microsoft.com/office/drawing/2014/main" val="2614243354"/>
                    </a:ext>
                  </a:extLst>
                </a:gridCol>
                <a:gridCol w="2716310">
                  <a:extLst>
                    <a:ext uri="{9D8B030D-6E8A-4147-A177-3AD203B41FA5}">
                      <a16:colId xmlns:a16="http://schemas.microsoft.com/office/drawing/2014/main" val="2482701211"/>
                    </a:ext>
                  </a:extLst>
                </a:gridCol>
              </a:tblGrid>
              <a:tr h="818606">
                <a:tc>
                  <a:txBody>
                    <a:bodyPr/>
                    <a:lstStyle/>
                    <a:p>
                      <a:pPr indent="0" algn="ctr"/>
                      <a:r>
                        <a:rPr lang="ru-RU" sz="160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№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Calibri" panose="020F0502020204030204" pitchFamily="34" charset="0"/>
                      </a:endParaRPr>
                    </a:p>
                  </a:txBody>
                  <a:tcPr marL="20831" marR="2083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CAF17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/>
                      <a:r>
                        <a:rPr lang="ru-RU" sz="160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Риск </a:t>
                      </a:r>
                      <a:r>
                        <a:rPr lang="ru-RU" sz="1600" b="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(причина и последствия)</a:t>
                      </a:r>
                      <a:endParaRPr lang="ru-RU" sz="1600" b="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Calibri" panose="020F0502020204030204" pitchFamily="34" charset="0"/>
                      </a:endParaRPr>
                    </a:p>
                  </a:txBody>
                  <a:tcPr marL="20831" marR="2083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CAF17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/>
                      <a:r>
                        <a:rPr lang="ru-RU" sz="160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Вероятность риска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Calibri" panose="020F0502020204030204" pitchFamily="34" charset="0"/>
                      </a:endParaRPr>
                    </a:p>
                  </a:txBody>
                  <a:tcPr marL="20831" marR="2083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CAF17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/>
                      <a:r>
                        <a:rPr lang="ru-RU" sz="160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Степень влияния</a:t>
                      </a:r>
                    </a:p>
                    <a:p>
                      <a:pPr indent="0" algn="ctr"/>
                      <a:r>
                        <a:rPr lang="ru-RU" sz="160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риска</a:t>
                      </a:r>
                    </a:p>
                  </a:txBody>
                  <a:tcPr marL="20831" marR="2083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CAF17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/>
                      <a:r>
                        <a:rPr lang="ru-RU" sz="160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План А </a:t>
                      </a:r>
                      <a:r>
                        <a:rPr lang="ru-RU" sz="1600" b="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— Превентивные меры по недопущению реализации риска</a:t>
                      </a:r>
                      <a:endParaRPr lang="ru-RU" sz="1600" b="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Calibri" panose="020F0502020204030204" pitchFamily="34" charset="0"/>
                      </a:endParaRPr>
                    </a:p>
                  </a:txBody>
                  <a:tcPr marL="20831" marR="2083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CAF17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/>
                      <a:r>
                        <a:rPr lang="ru-RU" sz="160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План Б </a:t>
                      </a:r>
                      <a:r>
                        <a:rPr lang="ru-RU" sz="1600" b="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— Меры по преодолению последствий рисков</a:t>
                      </a:r>
                      <a:endParaRPr lang="ru-RU" sz="1600" b="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Calibri" panose="020F0502020204030204" pitchFamily="34" charset="0"/>
                      </a:endParaRPr>
                    </a:p>
                  </a:txBody>
                  <a:tcPr marL="20831" marR="2083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CAF1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73446650"/>
                  </a:ext>
                </a:extLst>
              </a:tr>
              <a:tr h="1137679">
                <a:tc>
                  <a:txBody>
                    <a:bodyPr/>
                    <a:lstStyle/>
                    <a:p>
                      <a:pPr indent="0"/>
                      <a:r>
                        <a:rPr lang="ru-RU" sz="160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 1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Calibri" panose="020F0502020204030204" pitchFamily="34" charset="0"/>
                      </a:endParaRPr>
                    </a:p>
                  </a:txBody>
                  <a:tcPr marL="20831" marR="2083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CAF17"/>
                    </a:solidFill>
                  </a:tcPr>
                </a:tc>
                <a:tc>
                  <a:txBody>
                    <a:bodyPr/>
                    <a:lstStyle/>
                    <a:p>
                      <a:pPr indent="0"/>
                      <a:r>
                        <a:rPr lang="ru-RU" sz="140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Отсутствие спроса на продукт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Calibri" panose="020F0502020204030204" pitchFamily="34" charset="0"/>
                      </a:endParaRPr>
                    </a:p>
                  </a:txBody>
                  <a:tcPr marL="20831" marR="2083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/>
                      <a:r>
                        <a:rPr lang="ru-RU" sz="140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20%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Calibri" panose="020F0502020204030204" pitchFamily="34" charset="0"/>
                      </a:endParaRPr>
                    </a:p>
                  </a:txBody>
                  <a:tcPr marL="20831" marR="2083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/>
                      <a:r>
                        <a:rPr lang="ru-RU" sz="140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Сред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Calibri" panose="020F0502020204030204" pitchFamily="34" charset="0"/>
                      </a:endParaRPr>
                    </a:p>
                  </a:txBody>
                  <a:tcPr marL="20831" marR="2083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/>
                      <a:r>
                        <a:rPr lang="ru-RU" sz="140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На нулевом этапе опрос по анкетам предприятий, нахождение потенциальных клиентов, проведение проблемного интервью</a:t>
                      </a:r>
                    </a:p>
                  </a:txBody>
                  <a:tcPr marL="20831" marR="2083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/>
                      <a:r>
                        <a:rPr lang="ru-RU" sz="14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Продажа дилерам оборудования для сбыта товара при меньшей сумме (на 5%)</a:t>
                      </a:r>
                    </a:p>
                  </a:txBody>
                  <a:tcPr marL="20831" marR="2083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82532648"/>
                  </a:ext>
                </a:extLst>
              </a:tr>
              <a:tr h="1253492">
                <a:tc>
                  <a:txBody>
                    <a:bodyPr/>
                    <a:lstStyle/>
                    <a:p>
                      <a:pPr indent="0"/>
                      <a:r>
                        <a:rPr lang="ru-RU" sz="160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 2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Calibri" panose="020F0502020204030204" pitchFamily="34" charset="0"/>
                      </a:endParaRPr>
                    </a:p>
                  </a:txBody>
                  <a:tcPr marL="20831" marR="2083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CAF17"/>
                    </a:solidFill>
                  </a:tcPr>
                </a:tc>
                <a:tc>
                  <a:txBody>
                    <a:bodyPr/>
                    <a:lstStyle/>
                    <a:p>
                      <a:pPr indent="0"/>
                      <a:r>
                        <a:rPr lang="ru-RU" sz="140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Недостаточная стабильность программного обеспечения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Calibri" panose="020F0502020204030204" pitchFamily="34" charset="0"/>
                      </a:endParaRPr>
                    </a:p>
                  </a:txBody>
                  <a:tcPr marL="20831" marR="2083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/>
                      <a:r>
                        <a:rPr lang="ru-RU" sz="140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 30%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Calibri" panose="020F0502020204030204" pitchFamily="34" charset="0"/>
                      </a:endParaRPr>
                    </a:p>
                  </a:txBody>
                  <a:tcPr marL="20831" marR="2083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/>
                      <a:r>
                        <a:rPr lang="ru-RU" sz="140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 </a:t>
                      </a:r>
                      <a:r>
                        <a:rPr lang="ru-RU" sz="1400" dirty="0" err="1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Выс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Calibri" panose="020F0502020204030204" pitchFamily="34" charset="0"/>
                      </a:endParaRPr>
                    </a:p>
                  </a:txBody>
                  <a:tcPr marL="20831" marR="2083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/>
                      <a:r>
                        <a:rPr lang="ru-RU" sz="140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Проработка проекта на нулевом этапе, привлечение в команду специалистов с подходящим стеком компетенций.</a:t>
                      </a:r>
                    </a:p>
                  </a:txBody>
                  <a:tcPr marL="20831" marR="2083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/>
                      <a:r>
                        <a:rPr lang="ru-RU" sz="140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Оперативное восполнение компетенций через привлечение сторонних экспертов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Calibri" panose="020F0502020204030204" pitchFamily="34" charset="0"/>
                      </a:endParaRPr>
                    </a:p>
                  </a:txBody>
                  <a:tcPr marL="20831" marR="2083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07334427"/>
                  </a:ext>
                </a:extLst>
              </a:tr>
              <a:tr h="1432561">
                <a:tc>
                  <a:txBody>
                    <a:bodyPr/>
                    <a:lstStyle/>
                    <a:p>
                      <a:pPr indent="0"/>
                      <a:r>
                        <a:rPr lang="ru-RU" sz="160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 3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Calibri" panose="020F0502020204030204" pitchFamily="34" charset="0"/>
                      </a:endParaRPr>
                    </a:p>
                  </a:txBody>
                  <a:tcPr marL="20831" marR="2083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CAF17"/>
                    </a:solidFill>
                  </a:tcPr>
                </a:tc>
                <a:tc>
                  <a:txBody>
                    <a:bodyPr/>
                    <a:lstStyle/>
                    <a:p>
                      <a:pPr indent="0"/>
                      <a:r>
                        <a:rPr lang="ru-RU" sz="140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Непредвиденные экономические и финансовые кризисы, которые могут снизить покупательскую способность и спрос на продукт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Calibri" panose="020F0502020204030204" pitchFamily="34" charset="0"/>
                      </a:endParaRPr>
                    </a:p>
                  </a:txBody>
                  <a:tcPr marL="20831" marR="2083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/>
                      <a:r>
                        <a:rPr lang="ru-RU" sz="140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 15%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Calibri" panose="020F0502020204030204" pitchFamily="34" charset="0"/>
                      </a:endParaRPr>
                    </a:p>
                  </a:txBody>
                  <a:tcPr marL="20831" marR="2083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/>
                      <a:r>
                        <a:rPr lang="ru-RU" sz="140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Сред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Calibri" panose="020F0502020204030204" pitchFamily="34" charset="0"/>
                      </a:endParaRPr>
                    </a:p>
                  </a:txBody>
                  <a:tcPr marL="20831" marR="2083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/>
                      <a:r>
                        <a:rPr lang="ru-RU" sz="14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На нулевом этапе гарантия покупки клиентами сушильного оборудования, путем заключения договора</a:t>
                      </a:r>
                    </a:p>
                  </a:txBody>
                  <a:tcPr marL="20831" marR="2083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sz="14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Продажа дилерам оборудования для сбыта товара при меньшей сумме (на 10%)</a:t>
                      </a:r>
                    </a:p>
                    <a:p>
                      <a:pPr indent="0"/>
                      <a:endParaRPr lang="ru-RU" sz="14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Calibri" panose="020F0502020204030204" pitchFamily="34" charset="0"/>
                      </a:endParaRPr>
                    </a:p>
                  </a:txBody>
                  <a:tcPr marL="20831" marR="2083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7647239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32233604"/>
      </p:ext>
    </p:extLst>
  </p:cSld>
  <p:clrMapOvr>
    <a:masterClrMapping/>
  </p:clrMapOvr>
  <p:transition spd="med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Прямоугольник 1">
            <a:extLst>
              <a:ext uri="{FF2B5EF4-FFF2-40B4-BE49-F238E27FC236}">
                <a16:creationId xmlns:a16="http://schemas.microsoft.com/office/drawing/2014/main" id="{7615DC8D-D4B4-E0EB-52C4-3055190C7740}"/>
              </a:ext>
            </a:extLst>
          </p:cNvPr>
          <p:cNvSpPr/>
          <p:nvPr/>
        </p:nvSpPr>
        <p:spPr>
          <a:xfrm>
            <a:off x="6096000" y="0"/>
            <a:ext cx="6096000" cy="6873241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21" name="Текст 2">
            <a:extLst>
              <a:ext uri="{FF2B5EF4-FFF2-40B4-BE49-F238E27FC236}">
                <a16:creationId xmlns:a16="http://schemas.microsoft.com/office/drawing/2014/main" id="{00639E2F-6BCB-D6BD-96FD-ED6BA872F990}"/>
              </a:ext>
            </a:extLst>
          </p:cNvPr>
          <p:cNvSpPr txBox="1"/>
          <p:nvPr/>
        </p:nvSpPr>
        <p:spPr>
          <a:xfrm>
            <a:off x="6615058" y="51758"/>
            <a:ext cx="759795" cy="1615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rPr dirty="0"/>
              <a:t>1</a:t>
            </a:r>
          </a:p>
        </p:txBody>
      </p:sp>
      <p:sp>
        <p:nvSpPr>
          <p:cNvPr id="22" name="Текст 2">
            <a:extLst>
              <a:ext uri="{FF2B5EF4-FFF2-40B4-BE49-F238E27FC236}">
                <a16:creationId xmlns:a16="http://schemas.microsoft.com/office/drawing/2014/main" id="{40ECE85A-89B4-B034-BBCD-C51FD33B6118}"/>
              </a:ext>
            </a:extLst>
          </p:cNvPr>
          <p:cNvSpPr txBox="1"/>
          <p:nvPr/>
        </p:nvSpPr>
        <p:spPr>
          <a:xfrm>
            <a:off x="6506864" y="2989415"/>
            <a:ext cx="759795" cy="1615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3</a:t>
            </a:r>
          </a:p>
        </p:txBody>
      </p:sp>
      <p:sp>
        <p:nvSpPr>
          <p:cNvPr id="23" name="Текст 2">
            <a:extLst>
              <a:ext uri="{FF2B5EF4-FFF2-40B4-BE49-F238E27FC236}">
                <a16:creationId xmlns:a16="http://schemas.microsoft.com/office/drawing/2014/main" id="{4DFDD2C4-A9D5-4F3A-4266-393EF2C2CFE8}"/>
              </a:ext>
            </a:extLst>
          </p:cNvPr>
          <p:cNvSpPr txBox="1"/>
          <p:nvPr/>
        </p:nvSpPr>
        <p:spPr>
          <a:xfrm>
            <a:off x="9684871" y="1450176"/>
            <a:ext cx="759794" cy="1615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2</a:t>
            </a:r>
          </a:p>
        </p:txBody>
      </p:sp>
      <p:sp>
        <p:nvSpPr>
          <p:cNvPr id="24" name="Текст 2">
            <a:extLst>
              <a:ext uri="{FF2B5EF4-FFF2-40B4-BE49-F238E27FC236}">
                <a16:creationId xmlns:a16="http://schemas.microsoft.com/office/drawing/2014/main" id="{BA0B350F-B5B5-5B17-0C85-C204DA452869}"/>
              </a:ext>
            </a:extLst>
          </p:cNvPr>
          <p:cNvSpPr txBox="1"/>
          <p:nvPr/>
        </p:nvSpPr>
        <p:spPr>
          <a:xfrm>
            <a:off x="10197670" y="3912844"/>
            <a:ext cx="759794" cy="1615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4</a:t>
            </a:r>
          </a:p>
        </p:txBody>
      </p:sp>
      <p:sp>
        <p:nvSpPr>
          <p:cNvPr id="25" name="Текст 2">
            <a:extLst>
              <a:ext uri="{FF2B5EF4-FFF2-40B4-BE49-F238E27FC236}">
                <a16:creationId xmlns:a16="http://schemas.microsoft.com/office/drawing/2014/main" id="{E449CD20-430A-7DD9-ED27-9D1F7DA327CE}"/>
              </a:ext>
            </a:extLst>
          </p:cNvPr>
          <p:cNvSpPr txBox="1"/>
          <p:nvPr/>
        </p:nvSpPr>
        <p:spPr>
          <a:xfrm>
            <a:off x="6572539" y="4562803"/>
            <a:ext cx="1565011" cy="58477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lvl1pPr>
          </a:lstStyle>
          <a:p>
            <a:r>
              <a:rPr lang="ru-RU" dirty="0"/>
              <a:t>Мониторинг и управление</a:t>
            </a:r>
            <a:endParaRPr dirty="0"/>
          </a:p>
        </p:txBody>
      </p:sp>
      <p:sp>
        <p:nvSpPr>
          <p:cNvPr id="26" name="Текст 2">
            <a:extLst>
              <a:ext uri="{FF2B5EF4-FFF2-40B4-BE49-F238E27FC236}">
                <a16:creationId xmlns:a16="http://schemas.microsoft.com/office/drawing/2014/main" id="{27BAC03B-EB46-314B-DC45-E7AD5C314E3C}"/>
              </a:ext>
            </a:extLst>
          </p:cNvPr>
          <p:cNvSpPr txBox="1"/>
          <p:nvPr/>
        </p:nvSpPr>
        <p:spPr>
          <a:xfrm>
            <a:off x="6662525" y="1560522"/>
            <a:ext cx="1565011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lvl1pPr>
          </a:lstStyle>
          <a:p>
            <a:r>
              <a:rPr lang="ru-RU" dirty="0"/>
              <a:t>Контроль</a:t>
            </a:r>
            <a:endParaRPr dirty="0"/>
          </a:p>
        </p:txBody>
      </p:sp>
      <p:sp>
        <p:nvSpPr>
          <p:cNvPr id="27" name="Текст 2">
            <a:extLst>
              <a:ext uri="{FF2B5EF4-FFF2-40B4-BE49-F238E27FC236}">
                <a16:creationId xmlns:a16="http://schemas.microsoft.com/office/drawing/2014/main" id="{000D3CE4-34EE-E26E-E7A2-678BFE00736C}"/>
              </a:ext>
            </a:extLst>
          </p:cNvPr>
          <p:cNvSpPr txBox="1"/>
          <p:nvPr/>
        </p:nvSpPr>
        <p:spPr>
          <a:xfrm>
            <a:off x="9718283" y="2977844"/>
            <a:ext cx="1565011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lvl1pPr>
          </a:lstStyle>
          <a:p>
            <a:r>
              <a:rPr lang="ru-RU" dirty="0"/>
              <a:t>Автоматизация</a:t>
            </a:r>
            <a:endParaRPr dirty="0"/>
          </a:p>
        </p:txBody>
      </p:sp>
      <p:sp>
        <p:nvSpPr>
          <p:cNvPr id="28" name="Текст 2">
            <a:extLst>
              <a:ext uri="{FF2B5EF4-FFF2-40B4-BE49-F238E27FC236}">
                <a16:creationId xmlns:a16="http://schemas.microsoft.com/office/drawing/2014/main" id="{166F96AD-EABC-03A5-50C6-42E5F6853235}"/>
              </a:ext>
            </a:extLst>
          </p:cNvPr>
          <p:cNvSpPr txBox="1"/>
          <p:nvPr/>
        </p:nvSpPr>
        <p:spPr>
          <a:xfrm>
            <a:off x="10266423" y="5438847"/>
            <a:ext cx="1565011" cy="58477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lvl1pPr>
          </a:lstStyle>
          <a:p>
            <a:r>
              <a:rPr lang="ru-RU" dirty="0"/>
              <a:t>Интеграция систем</a:t>
            </a:r>
            <a:endParaRPr dirty="0"/>
          </a:p>
        </p:txBody>
      </p:sp>
      <p:sp>
        <p:nvSpPr>
          <p:cNvPr id="29" name="Соединительная линия уступом 2">
            <a:extLst>
              <a:ext uri="{FF2B5EF4-FFF2-40B4-BE49-F238E27FC236}">
                <a16:creationId xmlns:a16="http://schemas.microsoft.com/office/drawing/2014/main" id="{9428A32D-CAF8-886B-9A02-19EBCAA4CFE9}"/>
              </a:ext>
            </a:extLst>
          </p:cNvPr>
          <p:cNvSpPr/>
          <p:nvPr/>
        </p:nvSpPr>
        <p:spPr>
          <a:xfrm>
            <a:off x="7477146" y="1011301"/>
            <a:ext cx="2162014" cy="132392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ln w="63500">
            <a:solidFill>
              <a:srgbClr val="FCAF17"/>
            </a:solidFill>
            <a:miter/>
            <a:tailEnd type="triangle"/>
          </a:ln>
        </p:spPr>
        <p:txBody>
          <a:bodyPr lIns="45718" tIns="45718" rIns="45718" bIns="45718" anchor="ctr"/>
          <a:lstStyle/>
          <a:p>
            <a:pPr>
              <a:defRPr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30" name="Соединительная линия уступом 26">
            <a:extLst>
              <a:ext uri="{FF2B5EF4-FFF2-40B4-BE49-F238E27FC236}">
                <a16:creationId xmlns:a16="http://schemas.microsoft.com/office/drawing/2014/main" id="{7901E5FE-4CBA-7A96-46EB-10221AA8CFD0}"/>
              </a:ext>
            </a:extLst>
          </p:cNvPr>
          <p:cNvSpPr/>
          <p:nvPr/>
        </p:nvSpPr>
        <p:spPr>
          <a:xfrm flipH="1">
            <a:off x="7663413" y="2702913"/>
            <a:ext cx="1828805" cy="106680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ln w="63500">
            <a:solidFill>
              <a:srgbClr val="FCAF17"/>
            </a:solidFill>
            <a:miter/>
            <a:tailEnd type="triangle"/>
          </a:ln>
        </p:spPr>
        <p:txBody>
          <a:bodyPr lIns="45718" tIns="45718" rIns="45718" bIns="45718" anchor="ctr"/>
          <a:lstStyle/>
          <a:p>
            <a:pPr>
              <a:defRPr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31" name="Соединительная линия уступом 29">
            <a:extLst>
              <a:ext uri="{FF2B5EF4-FFF2-40B4-BE49-F238E27FC236}">
                <a16:creationId xmlns:a16="http://schemas.microsoft.com/office/drawing/2014/main" id="{601636D4-6453-1D84-B08B-B46065B512D9}"/>
              </a:ext>
            </a:extLst>
          </p:cNvPr>
          <p:cNvSpPr/>
          <p:nvPr/>
        </p:nvSpPr>
        <p:spPr>
          <a:xfrm>
            <a:off x="7663413" y="4171270"/>
            <a:ext cx="2319868" cy="82257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ln w="63500">
            <a:solidFill>
              <a:srgbClr val="FCAF17"/>
            </a:solidFill>
            <a:miter/>
            <a:tailEnd type="triangle"/>
          </a:ln>
        </p:spPr>
        <p:txBody>
          <a:bodyPr lIns="45718" tIns="45718" rIns="45718" bIns="45718" anchor="ctr"/>
          <a:lstStyle/>
          <a:p>
            <a:pPr>
              <a:defRPr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grpSp>
        <p:nvGrpSpPr>
          <p:cNvPr id="15" name="Прямоугольник 16">
            <a:extLst>
              <a:ext uri="{FF2B5EF4-FFF2-40B4-BE49-F238E27FC236}">
                <a16:creationId xmlns:a16="http://schemas.microsoft.com/office/drawing/2014/main" id="{CB5DF538-1EDC-5349-F002-B4735B6B0626}"/>
              </a:ext>
            </a:extLst>
          </p:cNvPr>
          <p:cNvGrpSpPr/>
          <p:nvPr/>
        </p:nvGrpSpPr>
        <p:grpSpPr>
          <a:xfrm>
            <a:off x="-6778" y="6365338"/>
            <a:ext cx="542260" cy="506841"/>
            <a:chOff x="0" y="0"/>
            <a:chExt cx="542258" cy="506839"/>
          </a:xfrm>
        </p:grpSpPr>
        <p:sp>
          <p:nvSpPr>
            <p:cNvPr id="16" name="Прямоугольник">
              <a:extLst>
                <a:ext uri="{FF2B5EF4-FFF2-40B4-BE49-F238E27FC236}">
                  <a16:creationId xmlns:a16="http://schemas.microsoft.com/office/drawing/2014/main" id="{39179E90-F735-31E8-C444-C4534593C3B1}"/>
                </a:ext>
              </a:extLst>
            </p:cNvPr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FBB3C1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7" name="7">
              <a:extLst>
                <a:ext uri="{FF2B5EF4-FFF2-40B4-BE49-F238E27FC236}">
                  <a16:creationId xmlns:a16="http://schemas.microsoft.com/office/drawing/2014/main" id="{22FF4839-9270-E971-069A-1D9472A4EA51}"/>
                </a:ext>
              </a:extLst>
            </p:cNvPr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rPr lang="ru-RU" dirty="0"/>
                <a:t>9</a:t>
              </a:r>
              <a:endParaRPr dirty="0"/>
            </a:p>
          </p:txBody>
        </p:sp>
      </p:grpSp>
      <p:sp>
        <p:nvSpPr>
          <p:cNvPr id="18" name="Текст 2">
            <a:extLst>
              <a:ext uri="{FF2B5EF4-FFF2-40B4-BE49-F238E27FC236}">
                <a16:creationId xmlns:a16="http://schemas.microsoft.com/office/drawing/2014/main" id="{CC68C9A4-3E4B-D871-8F70-73B8389772C2}"/>
              </a:ext>
            </a:extLst>
          </p:cNvPr>
          <p:cNvSpPr txBox="1"/>
          <p:nvPr/>
        </p:nvSpPr>
        <p:spPr>
          <a:xfrm>
            <a:off x="609152" y="3188386"/>
            <a:ext cx="4989789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/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dirty="0"/>
          </a:p>
        </p:txBody>
      </p:sp>
      <p:sp>
        <p:nvSpPr>
          <p:cNvPr id="19" name="Текст 2">
            <a:extLst>
              <a:ext uri="{FF2B5EF4-FFF2-40B4-BE49-F238E27FC236}">
                <a16:creationId xmlns:a16="http://schemas.microsoft.com/office/drawing/2014/main" id="{14D9CDDC-EAA7-CCEE-B2CE-A4EA9C0A161E}"/>
              </a:ext>
            </a:extLst>
          </p:cNvPr>
          <p:cNvSpPr txBox="1"/>
          <p:nvPr/>
        </p:nvSpPr>
        <p:spPr>
          <a:xfrm>
            <a:off x="385679" y="1020868"/>
            <a:ext cx="6518934" cy="64632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3600" dirty="0"/>
              <a:t>Ценностное предложение</a:t>
            </a:r>
            <a:endParaRPr sz="3600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A4BB05A-2E9C-6CE8-7850-1EE03BA629B2}"/>
              </a:ext>
            </a:extLst>
          </p:cNvPr>
          <p:cNvSpPr txBox="1"/>
          <p:nvPr/>
        </p:nvSpPr>
        <p:spPr>
          <a:xfrm>
            <a:off x="311076" y="1846130"/>
            <a:ext cx="5206497" cy="4247317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r>
              <a:rPr lang="ru-RU" dirty="0"/>
              <a:t>Мы создаем автоматическую систему контроля биотехнологического процесса, которая обеспечивает высокое качество винных дрожжей для вина из вторичного производства, улучшая эффективность и надежность производства</a:t>
            </a:r>
          </a:p>
          <a:p>
            <a:endParaRPr lang="ru-RU" dirty="0"/>
          </a:p>
          <a:p>
            <a:r>
              <a:rPr lang="ru-RU" dirty="0"/>
              <a:t>Идея способствует биотехнологическому направлению, так как, разработка автоматической системы контроля обеспечит оптимальные условия для выращивания винных дрожжей, что в свою очередь позволит повысить качество вина и сделает процесс более эффективным и экологически чистым. </a:t>
            </a:r>
          </a:p>
        </p:txBody>
      </p:sp>
    </p:spTree>
    <p:extLst>
      <p:ext uri="{BB962C8B-B14F-4D97-AF65-F5344CB8AC3E}">
        <p14:creationId xmlns:p14="http://schemas.microsoft.com/office/powerpoint/2010/main" val="3811619963"/>
      </p:ext>
    </p:extLst>
  </p:cSld>
  <p:clrMapOvr>
    <a:masterClrMapping/>
  </p:clrMapOvr>
  <p:transition spd="med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2022-11-09 02.38.22.jpg" descr="2022-11-09 02.38.22.jpg">
            <a:extLst>
              <a:ext uri="{FF2B5EF4-FFF2-40B4-BE49-F238E27FC236}">
                <a16:creationId xmlns:a16="http://schemas.microsoft.com/office/drawing/2014/main" id="{3ADFA84C-49A8-BCFD-B1F3-4BC51A6A1B6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26499" y="-2"/>
            <a:ext cx="4880971" cy="6858004"/>
          </a:xfrm>
          <a:prstGeom prst="rect">
            <a:avLst/>
          </a:prstGeom>
          <a:ln w="12700">
            <a:miter lim="400000"/>
          </a:ln>
        </p:spPr>
      </p:pic>
      <p:sp>
        <p:nvSpPr>
          <p:cNvPr id="3" name="Текст 2">
            <a:extLst>
              <a:ext uri="{FF2B5EF4-FFF2-40B4-BE49-F238E27FC236}">
                <a16:creationId xmlns:a16="http://schemas.microsoft.com/office/drawing/2014/main" id="{4CAC815B-16BD-C06B-C8DE-386D9FCB03D9}"/>
              </a:ext>
            </a:extLst>
          </p:cNvPr>
          <p:cNvSpPr txBox="1"/>
          <p:nvPr/>
        </p:nvSpPr>
        <p:spPr>
          <a:xfrm>
            <a:off x="420955" y="353951"/>
            <a:ext cx="6518934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1600" cap="all" dirty="0">
                <a:solidFill>
                  <a:schemeClr val="tx1"/>
                </a:solidFill>
              </a:rPr>
              <a:t>Задел и продвижение</a:t>
            </a:r>
            <a:endParaRPr sz="1600" cap="all" dirty="0">
              <a:solidFill>
                <a:schemeClr val="tx1"/>
              </a:solidFill>
            </a:endParaRPr>
          </a:p>
        </p:txBody>
      </p:sp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sp>
        <p:nvSpPr>
          <p:cNvPr id="16" name="Текст 2">
            <a:extLst>
              <a:ext uri="{FF2B5EF4-FFF2-40B4-BE49-F238E27FC236}">
                <a16:creationId xmlns:a16="http://schemas.microsoft.com/office/drawing/2014/main" id="{21FF62E7-FC14-63FA-D2C4-4AD458155A21}"/>
              </a:ext>
            </a:extLst>
          </p:cNvPr>
          <p:cNvSpPr txBox="1"/>
          <p:nvPr/>
        </p:nvSpPr>
        <p:spPr>
          <a:xfrm>
            <a:off x="560012" y="2603224"/>
            <a:ext cx="4989789" cy="58477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/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dirty="0"/>
              <a:t>Сформулирована фундаментальная концепция технологии и обоснована ее полезность.</a:t>
            </a:r>
            <a:endParaRPr dirty="0"/>
          </a:p>
        </p:txBody>
      </p:sp>
      <p:sp>
        <p:nvSpPr>
          <p:cNvPr id="17" name="Текст 2">
            <a:extLst>
              <a:ext uri="{FF2B5EF4-FFF2-40B4-BE49-F238E27FC236}">
                <a16:creationId xmlns:a16="http://schemas.microsoft.com/office/drawing/2014/main" id="{7F069A5F-4696-88B0-02DE-3C26EECCC1AC}"/>
              </a:ext>
            </a:extLst>
          </p:cNvPr>
          <p:cNvSpPr txBox="1"/>
          <p:nvPr/>
        </p:nvSpPr>
        <p:spPr>
          <a:xfrm>
            <a:off x="498427" y="1412723"/>
            <a:ext cx="6518934" cy="120032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3600" dirty="0"/>
              <a:t>Уровень готовности продукта</a:t>
            </a:r>
          </a:p>
          <a:p>
            <a:pPr algn="l"/>
            <a:r>
              <a:rPr lang="ru-RU" sz="3600" dirty="0"/>
              <a:t> </a:t>
            </a:r>
            <a:r>
              <a:rPr lang="en-US" sz="3600" dirty="0"/>
              <a:t>TRL1</a:t>
            </a:r>
            <a:endParaRPr sz="3600" dirty="0"/>
          </a:p>
        </p:txBody>
      </p:sp>
      <p:grpSp>
        <p:nvGrpSpPr>
          <p:cNvPr id="19" name="Прямоугольник 16">
            <a:extLst>
              <a:ext uri="{FF2B5EF4-FFF2-40B4-BE49-F238E27FC236}">
                <a16:creationId xmlns:a16="http://schemas.microsoft.com/office/drawing/2014/main" id="{2E5AE94E-E90D-E173-A00A-18964D62909E}"/>
              </a:ext>
            </a:extLst>
          </p:cNvPr>
          <p:cNvGrpSpPr/>
          <p:nvPr/>
        </p:nvGrpSpPr>
        <p:grpSpPr>
          <a:xfrm>
            <a:off x="-6778" y="6365338"/>
            <a:ext cx="542260" cy="506841"/>
            <a:chOff x="0" y="0"/>
            <a:chExt cx="542258" cy="506839"/>
          </a:xfrm>
        </p:grpSpPr>
        <p:sp>
          <p:nvSpPr>
            <p:cNvPr id="20" name="Прямоугольник">
              <a:extLst>
                <a:ext uri="{FF2B5EF4-FFF2-40B4-BE49-F238E27FC236}">
                  <a16:creationId xmlns:a16="http://schemas.microsoft.com/office/drawing/2014/main" id="{000382F8-A895-A166-51BB-13EC465BAB70}"/>
                </a:ext>
              </a:extLst>
            </p:cNvPr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FCAF17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21" name="7">
              <a:extLst>
                <a:ext uri="{FF2B5EF4-FFF2-40B4-BE49-F238E27FC236}">
                  <a16:creationId xmlns:a16="http://schemas.microsoft.com/office/drawing/2014/main" id="{37AE1662-C7F3-3A92-F4F2-ED5719E92166}"/>
                </a:ext>
              </a:extLst>
            </p:cNvPr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rPr lang="ru-RU" dirty="0"/>
                <a:t>10</a:t>
              </a:r>
              <a:endParaRPr dirty="0"/>
            </a:p>
          </p:txBody>
        </p:sp>
      </p:grpSp>
      <p:sp>
        <p:nvSpPr>
          <p:cNvPr id="5" name="Текст 2">
            <a:extLst>
              <a:ext uri="{FF2B5EF4-FFF2-40B4-BE49-F238E27FC236}">
                <a16:creationId xmlns:a16="http://schemas.microsoft.com/office/drawing/2014/main" id="{D8249FD4-9DE8-0F8C-1B15-B2F2F2C542E6}"/>
              </a:ext>
            </a:extLst>
          </p:cNvPr>
          <p:cNvSpPr txBox="1"/>
          <p:nvPr/>
        </p:nvSpPr>
        <p:spPr>
          <a:xfrm>
            <a:off x="560012" y="3670006"/>
            <a:ext cx="4989789" cy="156965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/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dirty="0"/>
              <a:t>Проект будет продвигаться в интернете, газетах/журналах и выставках. Также будут публиковаться научные статьи для огласки данного проекта.</a:t>
            </a:r>
          </a:p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dirty="0"/>
              <a:t>Также возможно будет предусмотрено партнерство с поставщиками оборудования.</a:t>
            </a:r>
          </a:p>
        </p:txBody>
      </p:sp>
    </p:spTree>
    <p:extLst>
      <p:ext uri="{BB962C8B-B14F-4D97-AF65-F5344CB8AC3E}">
        <p14:creationId xmlns:p14="http://schemas.microsoft.com/office/powerpoint/2010/main" val="3855343900"/>
      </p:ext>
    </p:extLst>
  </p:cSld>
  <p:clrMapOvr>
    <a:masterClrMapping/>
  </p:clrMapOvr>
  <p:transition spd="med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Текст 2">
            <a:extLst>
              <a:ext uri="{FF2B5EF4-FFF2-40B4-BE49-F238E27FC236}">
                <a16:creationId xmlns:a16="http://schemas.microsoft.com/office/drawing/2014/main" id="{832A4899-5F06-B8D3-CEE9-BD9221F15463}"/>
              </a:ext>
            </a:extLst>
          </p:cNvPr>
          <p:cNvSpPr txBox="1"/>
          <p:nvPr/>
        </p:nvSpPr>
        <p:spPr>
          <a:xfrm>
            <a:off x="420955" y="353951"/>
            <a:ext cx="6518934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1600" cap="all" dirty="0">
                <a:solidFill>
                  <a:schemeClr val="tx1"/>
                </a:solidFill>
              </a:rPr>
              <a:t>Команда (</a:t>
            </a:r>
            <a:r>
              <a:rPr lang="ru-RU" sz="1600" cap="all">
                <a:solidFill>
                  <a:schemeClr val="tx1"/>
                </a:solidFill>
              </a:rPr>
              <a:t>подбор персонала)</a:t>
            </a:r>
            <a:endParaRPr sz="1600" cap="all" dirty="0">
              <a:solidFill>
                <a:schemeClr val="tx1"/>
              </a:solidFill>
            </a:endParaRPr>
          </a:p>
        </p:txBody>
      </p:sp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A0CB07DC-B9BD-8691-4CF9-4643BBE5A770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F18AD312-21A1-9BB8-CC39-25F01049940B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0E7567B8-F833-DB0E-86EE-4FF99875B9A8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2C1766B2-32B5-E3EE-033E-34F1E79D1328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9645868D-B618-FD07-214A-E911A8B3937C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DC204A2F-DB1B-6851-0DF0-BB2EC9720EDF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grpSp>
        <p:nvGrpSpPr>
          <p:cNvPr id="14" name="Прямоугольник 16">
            <a:extLst>
              <a:ext uri="{FF2B5EF4-FFF2-40B4-BE49-F238E27FC236}">
                <a16:creationId xmlns:a16="http://schemas.microsoft.com/office/drawing/2014/main" id="{915B9FB9-0412-ED47-3E06-EC3E29BBDED4}"/>
              </a:ext>
            </a:extLst>
          </p:cNvPr>
          <p:cNvGrpSpPr/>
          <p:nvPr/>
        </p:nvGrpSpPr>
        <p:grpSpPr>
          <a:xfrm>
            <a:off x="-6778" y="6365338"/>
            <a:ext cx="542260" cy="506841"/>
            <a:chOff x="0" y="0"/>
            <a:chExt cx="542258" cy="506839"/>
          </a:xfrm>
        </p:grpSpPr>
        <p:sp>
          <p:nvSpPr>
            <p:cNvPr id="15" name="Прямоугольник">
              <a:extLst>
                <a:ext uri="{FF2B5EF4-FFF2-40B4-BE49-F238E27FC236}">
                  <a16:creationId xmlns:a16="http://schemas.microsoft.com/office/drawing/2014/main" id="{5D74CE41-13E0-2ED6-A2FA-34A408CA1791}"/>
                </a:ext>
              </a:extLst>
            </p:cNvPr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FCAF17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6" name="7">
              <a:extLst>
                <a:ext uri="{FF2B5EF4-FFF2-40B4-BE49-F238E27FC236}">
                  <a16:creationId xmlns:a16="http://schemas.microsoft.com/office/drawing/2014/main" id="{D007049F-6AD2-7413-7593-D2EF86CD15FE}"/>
                </a:ext>
              </a:extLst>
            </p:cNvPr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rPr lang="ru-RU" dirty="0"/>
                <a:t>11</a:t>
              </a:r>
              <a:endParaRPr dirty="0"/>
            </a:p>
          </p:txBody>
        </p:sp>
      </p:grpSp>
      <p:sp>
        <p:nvSpPr>
          <p:cNvPr id="18" name="Google Shape;234;p13">
            <a:extLst>
              <a:ext uri="{FF2B5EF4-FFF2-40B4-BE49-F238E27FC236}">
                <a16:creationId xmlns:a16="http://schemas.microsoft.com/office/drawing/2014/main" id="{BBDBC644-FA79-D36D-96F9-7A0423F5BC03}"/>
              </a:ext>
            </a:extLst>
          </p:cNvPr>
          <p:cNvSpPr txBox="1"/>
          <p:nvPr/>
        </p:nvSpPr>
        <p:spPr>
          <a:xfrm>
            <a:off x="2482789" y="5477190"/>
            <a:ext cx="1941200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Специалист по </a:t>
            </a:r>
            <a:endParaRPr dirty="0"/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бизнес-планированию </a:t>
            </a:r>
            <a:endParaRPr dirty="0"/>
          </a:p>
        </p:txBody>
      </p:sp>
      <p:sp>
        <p:nvSpPr>
          <p:cNvPr id="22" name="Google Shape;246;p13">
            <a:extLst>
              <a:ext uri="{FF2B5EF4-FFF2-40B4-BE49-F238E27FC236}">
                <a16:creationId xmlns:a16="http://schemas.microsoft.com/office/drawing/2014/main" id="{35243D89-CFA7-D72D-A263-7E30438FDA5A}"/>
              </a:ext>
            </a:extLst>
          </p:cNvPr>
          <p:cNvSpPr txBox="1"/>
          <p:nvPr/>
        </p:nvSpPr>
        <p:spPr>
          <a:xfrm>
            <a:off x="5038649" y="5544766"/>
            <a:ext cx="1941200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Разработчик </a:t>
            </a:r>
            <a:endParaRPr/>
          </a:p>
        </p:txBody>
      </p:sp>
      <p:sp>
        <p:nvSpPr>
          <p:cNvPr id="23" name="Google Shape;249;p13">
            <a:extLst>
              <a:ext uri="{FF2B5EF4-FFF2-40B4-BE49-F238E27FC236}">
                <a16:creationId xmlns:a16="http://schemas.microsoft.com/office/drawing/2014/main" id="{0C4B399D-923C-48E5-85C2-679AB8A11295}"/>
              </a:ext>
            </a:extLst>
          </p:cNvPr>
          <p:cNvSpPr txBox="1"/>
          <p:nvPr/>
        </p:nvSpPr>
        <p:spPr>
          <a:xfrm>
            <a:off x="7731172" y="5359654"/>
            <a:ext cx="1941200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Менеджер </a:t>
            </a:r>
            <a:endParaRPr/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по маркетингу</a:t>
            </a:r>
            <a:endParaRPr/>
          </a:p>
        </p:txBody>
      </p:sp>
      <p:grpSp>
        <p:nvGrpSpPr>
          <p:cNvPr id="25" name="Google Shape;261;p13">
            <a:extLst>
              <a:ext uri="{FF2B5EF4-FFF2-40B4-BE49-F238E27FC236}">
                <a16:creationId xmlns:a16="http://schemas.microsoft.com/office/drawing/2014/main" id="{D02155BA-B1DE-359E-59E4-4DB614B84289}"/>
              </a:ext>
            </a:extLst>
          </p:cNvPr>
          <p:cNvGrpSpPr/>
          <p:nvPr/>
        </p:nvGrpSpPr>
        <p:grpSpPr>
          <a:xfrm>
            <a:off x="2073300" y="3022266"/>
            <a:ext cx="9906429" cy="746709"/>
            <a:chOff x="1036718" y="4513078"/>
            <a:chExt cx="10941785" cy="855185"/>
          </a:xfrm>
        </p:grpSpPr>
        <p:sp>
          <p:nvSpPr>
            <p:cNvPr id="26" name="Google Shape;265;p13">
              <a:extLst>
                <a:ext uri="{FF2B5EF4-FFF2-40B4-BE49-F238E27FC236}">
                  <a16:creationId xmlns:a16="http://schemas.microsoft.com/office/drawing/2014/main" id="{800763F3-884A-F7FA-8619-048E5929ECE9}"/>
                </a:ext>
              </a:extLst>
            </p:cNvPr>
            <p:cNvSpPr txBox="1"/>
            <p:nvPr/>
          </p:nvSpPr>
          <p:spPr>
            <a:xfrm>
              <a:off x="1484166" y="4537806"/>
              <a:ext cx="2148920" cy="35248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7" name="Google Shape;266;p13">
              <a:extLst>
                <a:ext uri="{FF2B5EF4-FFF2-40B4-BE49-F238E27FC236}">
                  <a16:creationId xmlns:a16="http://schemas.microsoft.com/office/drawing/2014/main" id="{0AB720F9-8E78-7B49-A062-C36267D009A7}"/>
                </a:ext>
              </a:extLst>
            </p:cNvPr>
            <p:cNvSpPr txBox="1"/>
            <p:nvPr/>
          </p:nvSpPr>
          <p:spPr>
            <a:xfrm>
              <a:off x="4464860" y="4520465"/>
              <a:ext cx="1722331" cy="35248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8" name="Google Shape;267;p13">
              <a:extLst>
                <a:ext uri="{FF2B5EF4-FFF2-40B4-BE49-F238E27FC236}">
                  <a16:creationId xmlns:a16="http://schemas.microsoft.com/office/drawing/2014/main" id="{81773D2F-2827-45D1-48CE-5F5565567789}"/>
                </a:ext>
              </a:extLst>
            </p:cNvPr>
            <p:cNvSpPr txBox="1"/>
            <p:nvPr/>
          </p:nvSpPr>
          <p:spPr>
            <a:xfrm>
              <a:off x="7420860" y="4513078"/>
              <a:ext cx="1529503" cy="35248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9" name="Google Shape;268;p13">
              <a:extLst>
                <a:ext uri="{FF2B5EF4-FFF2-40B4-BE49-F238E27FC236}">
                  <a16:creationId xmlns:a16="http://schemas.microsoft.com/office/drawing/2014/main" id="{8840F394-FD8C-094A-1202-0DBA65AA8F8D}"/>
                </a:ext>
              </a:extLst>
            </p:cNvPr>
            <p:cNvSpPr txBox="1"/>
            <p:nvPr/>
          </p:nvSpPr>
          <p:spPr>
            <a:xfrm>
              <a:off x="9955186" y="4537806"/>
              <a:ext cx="2023317" cy="35248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30" name="Google Shape;269;p13">
              <a:extLst>
                <a:ext uri="{FF2B5EF4-FFF2-40B4-BE49-F238E27FC236}">
                  <a16:creationId xmlns:a16="http://schemas.microsoft.com/office/drawing/2014/main" id="{86D474F5-35C8-C916-1EFD-3563B387BC65}"/>
                </a:ext>
              </a:extLst>
            </p:cNvPr>
            <p:cNvSpPr txBox="1"/>
            <p:nvPr/>
          </p:nvSpPr>
          <p:spPr>
            <a:xfrm>
              <a:off x="1036718" y="4769034"/>
              <a:ext cx="2956005" cy="59922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-RU" sz="1400" dirty="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Махин Егор - Руководитель, разработчик проекта</a:t>
              </a:r>
              <a:endParaRPr dirty="0"/>
            </a:p>
          </p:txBody>
        </p:sp>
        <p:sp>
          <p:nvSpPr>
            <p:cNvPr id="31" name="Google Shape;270;p13">
              <a:extLst>
                <a:ext uri="{FF2B5EF4-FFF2-40B4-BE49-F238E27FC236}">
                  <a16:creationId xmlns:a16="http://schemas.microsoft.com/office/drawing/2014/main" id="{66A5D830-D8D4-1BE6-01D5-832C0B3BDD2C}"/>
                </a:ext>
              </a:extLst>
            </p:cNvPr>
            <p:cNvSpPr txBox="1"/>
            <p:nvPr/>
          </p:nvSpPr>
          <p:spPr>
            <a:xfrm>
              <a:off x="4028349" y="4767684"/>
              <a:ext cx="2630979" cy="35248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-RU" sz="1400" dirty="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Администратор проекта</a:t>
              </a:r>
              <a:endParaRPr dirty="0"/>
            </a:p>
          </p:txBody>
        </p:sp>
        <p:sp>
          <p:nvSpPr>
            <p:cNvPr id="32" name="Google Shape;271;p13">
              <a:extLst>
                <a:ext uri="{FF2B5EF4-FFF2-40B4-BE49-F238E27FC236}">
                  <a16:creationId xmlns:a16="http://schemas.microsoft.com/office/drawing/2014/main" id="{E1E51051-6FBE-F264-8C35-0933167450D2}"/>
                </a:ext>
              </a:extLst>
            </p:cNvPr>
            <p:cNvSpPr txBox="1"/>
            <p:nvPr/>
          </p:nvSpPr>
          <p:spPr>
            <a:xfrm>
              <a:off x="6869956" y="4746347"/>
              <a:ext cx="2631308" cy="59922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-RU" sz="1400" dirty="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Инженер – специалист по технике и оборудованию</a:t>
              </a:r>
              <a:endParaRPr dirty="0"/>
            </a:p>
          </p:txBody>
        </p:sp>
      </p:grpSp>
      <p:pic>
        <p:nvPicPr>
          <p:cNvPr id="34" name="Рисунок 33">
            <a:extLst>
              <a:ext uri="{FF2B5EF4-FFF2-40B4-BE49-F238E27FC236}">
                <a16:creationId xmlns:a16="http://schemas.microsoft.com/office/drawing/2014/main" id="{8A8F1F32-CE8C-03EA-EA47-87DC945CD23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24833" y="1248061"/>
            <a:ext cx="1999156" cy="1772952"/>
          </a:xfrm>
          <a:prstGeom prst="rect">
            <a:avLst/>
          </a:prstGeom>
        </p:spPr>
      </p:pic>
      <p:pic>
        <p:nvPicPr>
          <p:cNvPr id="35" name="Рисунок 34">
            <a:extLst>
              <a:ext uri="{FF2B5EF4-FFF2-40B4-BE49-F238E27FC236}">
                <a16:creationId xmlns:a16="http://schemas.microsoft.com/office/drawing/2014/main" id="{5FFD8672-149C-9299-262D-571EB8B2940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12954" y="3887718"/>
            <a:ext cx="1498908" cy="1404806"/>
          </a:xfrm>
          <a:prstGeom prst="rect">
            <a:avLst/>
          </a:prstGeom>
        </p:spPr>
      </p:pic>
      <p:pic>
        <p:nvPicPr>
          <p:cNvPr id="37" name="Рисунок 36">
            <a:extLst>
              <a:ext uri="{FF2B5EF4-FFF2-40B4-BE49-F238E27FC236}">
                <a16:creationId xmlns:a16="http://schemas.microsoft.com/office/drawing/2014/main" id="{9DD97D57-3298-B0A8-46D9-AE2041ACB01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07317" y="3887718"/>
            <a:ext cx="1498908" cy="1404806"/>
          </a:xfrm>
          <a:prstGeom prst="rect">
            <a:avLst/>
          </a:prstGeom>
        </p:spPr>
      </p:pic>
      <p:pic>
        <p:nvPicPr>
          <p:cNvPr id="41" name="Рисунок 40">
            <a:extLst>
              <a:ext uri="{FF2B5EF4-FFF2-40B4-BE49-F238E27FC236}">
                <a16:creationId xmlns:a16="http://schemas.microsoft.com/office/drawing/2014/main" id="{A58A7357-4E90-85D0-4B94-A82D060CE51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54628" y="4024579"/>
            <a:ext cx="1481786" cy="1314122"/>
          </a:xfrm>
          <a:prstGeom prst="rect">
            <a:avLst/>
          </a:prstGeom>
        </p:spPr>
      </p:pic>
      <p:pic>
        <p:nvPicPr>
          <p:cNvPr id="42" name="Рисунок 41">
            <a:extLst>
              <a:ext uri="{FF2B5EF4-FFF2-40B4-BE49-F238E27FC236}">
                <a16:creationId xmlns:a16="http://schemas.microsoft.com/office/drawing/2014/main" id="{38FECB72-2E5F-254E-0702-8DBD3AEDEAB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22764" y="1248061"/>
            <a:ext cx="1999156" cy="1772952"/>
          </a:xfrm>
          <a:prstGeom prst="rect">
            <a:avLst/>
          </a:prstGeom>
        </p:spPr>
      </p:pic>
      <p:pic>
        <p:nvPicPr>
          <p:cNvPr id="43" name="Рисунок 42">
            <a:extLst>
              <a:ext uri="{FF2B5EF4-FFF2-40B4-BE49-F238E27FC236}">
                <a16:creationId xmlns:a16="http://schemas.microsoft.com/office/drawing/2014/main" id="{E63E61DE-E21B-664C-36B1-26B71D9D58B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46156" y="1248061"/>
            <a:ext cx="1999156" cy="17729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1409246"/>
      </p:ext>
    </p:extLst>
  </p:cSld>
  <p:clrMapOvr>
    <a:masterClrMapping/>
  </p:clrMapOvr>
  <p:transition spd="med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9" name="Прямоугольник 7"/>
          <p:cNvSpPr/>
          <p:nvPr/>
        </p:nvSpPr>
        <p:spPr>
          <a:xfrm>
            <a:off x="6103137" y="1742787"/>
            <a:ext cx="6121524" cy="5131928"/>
          </a:xfrm>
          <a:prstGeom prst="rect">
            <a:avLst/>
          </a:prstGeom>
          <a:solidFill>
            <a:srgbClr val="B5D8E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9F00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290" name="Прямоугольник 10"/>
          <p:cNvSpPr/>
          <p:nvPr/>
        </p:nvSpPr>
        <p:spPr>
          <a:xfrm>
            <a:off x="6103137" y="-6261"/>
            <a:ext cx="6121526" cy="1800326"/>
          </a:xfrm>
          <a:prstGeom prst="rect">
            <a:avLst/>
          </a:prstGeom>
          <a:solidFill>
            <a:srgbClr val="FD493D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291" name="Прямоугольник 13"/>
          <p:cNvSpPr/>
          <p:nvPr/>
        </p:nvSpPr>
        <p:spPr>
          <a:xfrm>
            <a:off x="6102381" y="5347906"/>
            <a:ext cx="2372738" cy="1515887"/>
          </a:xfrm>
          <a:prstGeom prst="rect">
            <a:avLst/>
          </a:prstGeom>
          <a:solidFill>
            <a:srgbClr val="FBB3C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defRPr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  <a:endParaRPr/>
          </a:p>
        </p:txBody>
      </p:sp>
      <p:sp>
        <p:nvSpPr>
          <p:cNvPr id="292" name="Прямоугольник 9"/>
          <p:cNvSpPr/>
          <p:nvPr/>
        </p:nvSpPr>
        <p:spPr>
          <a:xfrm>
            <a:off x="8355782" y="-12041"/>
            <a:ext cx="3868878" cy="1811885"/>
          </a:xfrm>
          <a:prstGeom prst="rect">
            <a:avLst/>
          </a:prstGeom>
          <a:solidFill>
            <a:srgbClr val="FCAF17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ADDAE3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pic>
        <p:nvPicPr>
          <p:cNvPr id="293" name="Рисунок 24" descr="Рисунок 24"/>
          <p:cNvPicPr>
            <a:picLocks noChangeAspect="1"/>
          </p:cNvPicPr>
          <p:nvPr/>
        </p:nvPicPr>
        <p:blipFill>
          <a:blip r:embed="rId2"/>
          <a:srcRect b="5188"/>
          <a:stretch>
            <a:fillRect/>
          </a:stretch>
        </p:blipFill>
        <p:spPr>
          <a:xfrm>
            <a:off x="8806690" y="2300578"/>
            <a:ext cx="3417972" cy="4557422"/>
          </a:xfrm>
          <a:prstGeom prst="rect">
            <a:avLst/>
          </a:prstGeom>
          <a:ln w="12700">
            <a:miter lim="400000"/>
          </a:ln>
        </p:spPr>
      </p:pic>
      <p:pic>
        <p:nvPicPr>
          <p:cNvPr id="294" name="image2.png" descr="image2.png"/>
          <p:cNvPicPr>
            <a:picLocks noChangeAspect="1"/>
          </p:cNvPicPr>
          <p:nvPr/>
        </p:nvPicPr>
        <p:blipFill>
          <a:blip r:embed="rId3"/>
          <a:srcRect t="720" b="5621"/>
          <a:stretch>
            <a:fillRect/>
          </a:stretch>
        </p:blipFill>
        <p:spPr>
          <a:xfrm>
            <a:off x="8362274" y="1788748"/>
            <a:ext cx="3862389" cy="5087332"/>
          </a:xfrm>
          <a:prstGeom prst="rect">
            <a:avLst/>
          </a:prstGeom>
          <a:ln w="12700">
            <a:miter lim="400000"/>
          </a:ln>
        </p:spPr>
      </p:pic>
      <p:sp>
        <p:nvSpPr>
          <p:cNvPr id="295" name="Текст 2"/>
          <p:cNvSpPr txBox="1"/>
          <p:nvPr/>
        </p:nvSpPr>
        <p:spPr>
          <a:xfrm>
            <a:off x="532009" y="995119"/>
            <a:ext cx="4831212" cy="452933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normAutofit/>
          </a:bodyPr>
          <a:lstStyle/>
          <a:p>
            <a:pPr>
              <a:defRPr sz="72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rPr sz="6900" dirty="0"/>
              <a:t>СПАСИБО</a:t>
            </a:r>
            <a:r>
              <a:rPr dirty="0"/>
              <a:t>!</a:t>
            </a:r>
          </a:p>
          <a:p>
            <a:pPr>
              <a:defRPr sz="24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endParaRPr dirty="0"/>
          </a:p>
          <a:p>
            <a:pPr>
              <a:lnSpc>
                <a:spcPct val="150000"/>
              </a:lnSpc>
              <a:defRPr sz="2300">
                <a:solidFill>
                  <a:srgbClr val="8F00FF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lang="ru-RU" dirty="0"/>
          </a:p>
          <a:p>
            <a:pPr>
              <a:lnSpc>
                <a:spcPct val="150000"/>
              </a:lnSpc>
              <a:defRPr sz="2300">
                <a:solidFill>
                  <a:srgbClr val="8F00FF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dirty="0"/>
              <a:t>КОНТАКТЫ</a:t>
            </a:r>
            <a:r>
              <a:rPr lang="ru-RU"/>
              <a:t>: Махин Егор</a:t>
            </a:r>
            <a:endParaRPr dirty="0">
              <a:latin typeface="Gilroy-ExtraBold"/>
              <a:ea typeface="Gilroy-ExtraBold"/>
              <a:cs typeface="Gilroy-ExtraBold"/>
              <a:sym typeface="Gilroy-ExtraBold"/>
            </a:endParaRPr>
          </a:p>
          <a:p>
            <a:pPr>
              <a:lnSpc>
                <a:spcPct val="150000"/>
              </a:lnSpc>
              <a:defRPr sz="23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dirty="0"/>
              <a:t>+7 (988) 565-04-55</a:t>
            </a:r>
          </a:p>
          <a:p>
            <a:pPr>
              <a:lnSpc>
                <a:spcPct val="150000"/>
              </a:lnSpc>
              <a:defRPr sz="23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en-US" dirty="0"/>
              <a:t>makhin2002@gmail.com</a:t>
            </a:r>
            <a:endParaRPr dirty="0"/>
          </a:p>
        </p:txBody>
      </p:sp>
    </p:spTree>
  </p:cSld>
  <p:clrMapOvr>
    <a:masterClrMapping/>
  </p:clrMapOvr>
  <p:transition spd="med"/>
</p:sld>
</file>

<file path=ppt/theme/theme1.xml><?xml version="1.0" encoding="utf-8"?>
<a:theme xmlns:a="http://schemas.openxmlformats.org/drawingml/2006/main" name="Тема Office">
  <a:themeElements>
    <a:clrScheme name="Тема 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000FF"/>
      </a:hlink>
      <a:folHlink>
        <a:srgbClr val="FF00FF"/>
      </a:folHlink>
    </a:clrScheme>
    <a:fontScheme name="Тема Office">
      <a:majorFont>
        <a:latin typeface="Calibri"/>
        <a:ea typeface="Calibri"/>
        <a:cs typeface="Calibri"/>
      </a:majorFont>
      <a:minorFont>
        <a:latin typeface="Helvetica"/>
        <a:ea typeface="Helvetica"/>
        <a:cs typeface="Helvetica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Тема Office">
  <a:themeElements>
    <a:clrScheme name="Тема 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000FF"/>
      </a:hlink>
      <a:folHlink>
        <a:srgbClr val="FF00FF"/>
      </a:folHlink>
    </a:clrScheme>
    <a:fontScheme name="Тема Office">
      <a:majorFont>
        <a:latin typeface="Calibri"/>
        <a:ea typeface="Calibri"/>
        <a:cs typeface="Calibri"/>
      </a:majorFont>
      <a:minorFont>
        <a:latin typeface="Helvetica"/>
        <a:ea typeface="Helvetica"/>
        <a:cs typeface="Helvetica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3602</TotalTime>
  <Words>829</Words>
  <Application>Microsoft Office PowerPoint</Application>
  <PresentationFormat>Широкоэкранный</PresentationFormat>
  <Paragraphs>136</Paragraphs>
  <Slides>12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10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23" baseType="lpstr">
      <vt:lpstr>Arial</vt:lpstr>
      <vt:lpstr>Calibri</vt:lpstr>
      <vt:lpstr>Calibri Light</vt:lpstr>
      <vt:lpstr>Gilroy-Bold</vt:lpstr>
      <vt:lpstr>Gilroy-ExtraBold</vt:lpstr>
      <vt:lpstr>Gilroy-Light</vt:lpstr>
      <vt:lpstr>Gilroy-Regular</vt:lpstr>
      <vt:lpstr>Helvetica</vt:lpstr>
      <vt:lpstr>Helvetica Neue</vt:lpstr>
      <vt:lpstr>Trebuchet MS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Виктория Бокарева</dc:creator>
  <cp:lastModifiedBy>B</cp:lastModifiedBy>
  <cp:revision>26</cp:revision>
  <dcterms:modified xsi:type="dcterms:W3CDTF">2023-12-04T21:44:17Z</dcterms:modified>
</cp:coreProperties>
</file>