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Franklin Gothic"/>
      <p:bold r:id="rId26"/>
    </p:embeddedFont>
    <p:embeddedFont>
      <p:font typeface="Lato"/>
      <p:regular r:id="rId27"/>
      <p:bold r:id="rId28"/>
      <p:italic r:id="rId29"/>
      <p:boldItalic r:id="rId30"/>
    </p:embeddedFont>
    <p:embeddedFont>
      <p:font typeface="Lato Black"/>
      <p:bold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PT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B528856-F242-42E3-BE22-5BC25DA167FA}">
  <a:tblStyle styleId="{AB528856-F242-42E3-BE22-5BC25DA167F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4FDC43C-096F-4792-9E50-E5679757AD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TSans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FranklinGothic-bold.fntdata"/><Relationship Id="rId25" Type="http://schemas.openxmlformats.org/officeDocument/2006/relationships/slide" Target="slides/slide19.xml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Black-bold.fntdata"/><Relationship Id="rId30" Type="http://schemas.openxmlformats.org/officeDocument/2006/relationships/font" Target="fonts/Lato-bold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4.xml"/><Relationship Id="rId32" Type="http://schemas.openxmlformats.org/officeDocument/2006/relationships/font" Target="fonts/LatoBlack-boldItalic.fntdata"/><Relationship Id="rId13" Type="http://schemas.openxmlformats.org/officeDocument/2006/relationships/slide" Target="slides/slide7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9.xml"/><Relationship Id="rId37" Type="http://schemas.openxmlformats.org/officeDocument/2006/relationships/font" Target="fonts/PTSans-regular.fntdata"/><Relationship Id="rId14" Type="http://schemas.openxmlformats.org/officeDocument/2006/relationships/slide" Target="slides/slide8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1.xml"/><Relationship Id="rId39" Type="http://schemas.openxmlformats.org/officeDocument/2006/relationships/font" Target="fonts/PTSans-italic.fntdata"/><Relationship Id="rId16" Type="http://schemas.openxmlformats.org/officeDocument/2006/relationships/slide" Target="slides/slide10.xml"/><Relationship Id="rId38" Type="http://schemas.openxmlformats.org/officeDocument/2006/relationships/font" Target="fonts/PTSans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9cd8a3c688_3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29cd8a3c688_3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d52f4f0b3_9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9d52f4f0b3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d52f4f0b3_9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9d52f4f0b3_9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06335fc0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2a06335fc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b27742c43_4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29b27742c43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b27742c43_4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29b27742c43_4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b27742c43_4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29b27742c43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9b27742c43_4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29b27742c43_4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b27742c43_4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9b27742c43_4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06335fc0d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2a06335fc0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a06335fc0d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2a06335fc0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gif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236162" y="1749422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 Мультиплатформа по трудоустройству выпускников учебных заведений</a:t>
            </a:r>
            <a:endParaRPr b="0" i="0" sz="30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7699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0" i="0" lang="ru" sz="2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Petrolhead'ы</a:t>
            </a:r>
            <a:r>
              <a:rPr b="1" i="0" lang="ru" sz="2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0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8621435" y="201793"/>
            <a:ext cx="43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-60512" y="140400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АКТУАЛЬНОСТЬ  ПРОЕКТА </a:t>
            </a:r>
            <a:endParaRPr b="1" sz="24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506700" y="724225"/>
            <a:ext cx="8346600" cy="30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1E4E79"/>
                </a:solidFill>
              </a:rPr>
              <a:t>подтверждается наличием следующих трендов: </a:t>
            </a:r>
            <a:endParaRPr b="1"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1E4E79"/>
                </a:solidFill>
              </a:rPr>
              <a:t>          Кадровый голод, острая нехватка квалифицированных кадров, при этом: </a:t>
            </a:r>
            <a:endParaRPr b="1" sz="1700">
              <a:solidFill>
                <a:srgbClr val="1E4E79"/>
              </a:solidFill>
            </a:endParaRPr>
          </a:p>
          <a:p>
            <a:pPr indent="73025" lvl="0" marL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700"/>
              <a:buChar char="-"/>
            </a:pPr>
            <a:r>
              <a:rPr lang="ru" sz="1700">
                <a:solidFill>
                  <a:srgbClr val="1E4E79"/>
                </a:solidFill>
              </a:rPr>
              <a:t>около 20% выпускников 2023 года к октябрю еще не были трудоустроены, примерно треть трудоустроенных выпускников работают не по специальности</a:t>
            </a:r>
            <a:endParaRPr sz="1700">
              <a:solidFill>
                <a:srgbClr val="1E4E79"/>
              </a:solidFill>
            </a:endParaRPr>
          </a:p>
          <a:p>
            <a:pPr indent="73025" lvl="0" marL="0" rtl="0" algn="l"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700"/>
              <a:buChar char="-"/>
            </a:pPr>
            <a:r>
              <a:rPr lang="ru" sz="1700">
                <a:solidFill>
                  <a:srgbClr val="1E4E79"/>
                </a:solidFill>
              </a:rPr>
              <a:t>опыт совмещения работы и учёбы имеют 55% опрошенных бакалавров и специалистов, а также 84% магистрантов </a:t>
            </a:r>
            <a:endParaRPr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1E4E79"/>
                </a:solidFill>
              </a:rPr>
              <a:t>           Поколение новой молодежи, готовое за меньшие деньги заниматься интересной работы, но ценящие свой комфорт </a:t>
            </a:r>
            <a:endParaRPr b="1"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1E4E79"/>
                </a:solidFill>
              </a:rPr>
              <a:t>           Развитие технологий виртуальной, дополненной и машинной реальности - AR/VR/MR. </a:t>
            </a:r>
            <a:endParaRPr b="1" sz="1700">
              <a:solidFill>
                <a:srgbClr val="1E4E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E4E79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704" y="1126524"/>
            <a:ext cx="588777" cy="47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704" y="3739474"/>
            <a:ext cx="588777" cy="47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704" y="2968474"/>
            <a:ext cx="588777" cy="47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8621435" y="201793"/>
            <a:ext cx="43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-60512" y="266025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ЦЕЛЕВАЯ АУДИТОРИЯ </a:t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</a:rPr>
              <a:t>                                    </a:t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05750" y="771525"/>
            <a:ext cx="8705400" cy="4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>
                <a:solidFill>
                  <a:srgbClr val="1E4E79"/>
                </a:solidFill>
              </a:rPr>
              <a:t>Студенты и выпускники учебных заведений (молодые специалисты):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lang="ru">
                <a:solidFill>
                  <a:srgbClr val="1E4E79"/>
                </a:solidFill>
              </a:rPr>
              <a:t>       Основная цель: Помощь в поиске работы и развитии карьеры.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lang="ru">
                <a:solidFill>
                  <a:srgbClr val="1E4E79"/>
                </a:solidFill>
              </a:rPr>
              <a:t>  Функциональность: Размещение резюме, вакансий, обзор предложений, инструменты для повышения конкурентоспособности молодых людей (конструктор резюме, тренажеры для повышения навыков прохождения собеседований).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>
                <a:solidFill>
                  <a:srgbClr val="1E4E79"/>
                </a:solidFill>
              </a:rPr>
              <a:t>Работодатели </a:t>
            </a:r>
            <a:r>
              <a:rPr lang="ru">
                <a:solidFill>
                  <a:srgbClr val="1E4E79"/>
                </a:solidFill>
              </a:rPr>
              <a:t>- собственники малого и среднего бизнеса, HR-подразделения компаний: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lang="ru">
                <a:solidFill>
                  <a:srgbClr val="1E4E79"/>
                </a:solidFill>
              </a:rPr>
              <a:t>   Основная цель: Продвижение компании среди студентов и выпускников, поиск перспективных сотрудников, установление контактов с потенциальными специалистами.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E4E79"/>
                </a:solidFill>
              </a:rPr>
              <a:t>     Функциональность: Размещение описания компании, объявлений и вакансиях, поиск профильных кандидатов, аналитика рынка труда.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lang="ru">
                <a:solidFill>
                  <a:srgbClr val="1E4E79"/>
                </a:solidFill>
              </a:rPr>
              <a:t>Сегменты в дальнейшем могут быть дополнительно дифференцированы в зависимости от профессии (резюме) и отраслевой принадлежности (компании, вакансии). Это позволит платформе более точно соответствовать потребностям своих пользователей.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lang="ru">
                <a:solidFill>
                  <a:srgbClr val="1E4E79"/>
                </a:solidFill>
              </a:rPr>
              <a:t>В качестве </a:t>
            </a:r>
            <a:r>
              <a:rPr b="1" lang="ru">
                <a:solidFill>
                  <a:srgbClr val="1E4E79"/>
                </a:solidFill>
              </a:rPr>
              <a:t>потенциальной целевой аудитории </a:t>
            </a:r>
            <a:r>
              <a:rPr lang="ru">
                <a:solidFill>
                  <a:srgbClr val="1E4E79"/>
                </a:solidFill>
              </a:rPr>
              <a:t>были определены также сегменты:  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E4E79"/>
                </a:solidFill>
              </a:rPr>
              <a:t>люди, испытывающие трудности с </a:t>
            </a:r>
            <a:r>
              <a:rPr lang="ru">
                <a:solidFill>
                  <a:srgbClr val="1E4E79"/>
                </a:solidFill>
              </a:rPr>
              <a:t>трудоустройством</a:t>
            </a:r>
            <a:r>
              <a:rPr lang="ru">
                <a:solidFill>
                  <a:srgbClr val="1E4E79"/>
                </a:solidFill>
              </a:rPr>
              <a:t>, и/или желающие сменить профессию</a:t>
            </a:r>
            <a:endParaRPr>
              <a:solidFill>
                <a:srgbClr val="1E4E79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E4E7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8621435" y="201793"/>
            <a:ext cx="43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-60512" y="266025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КЛЮЧЕВАЯ ПРОБЛЕМА ЦЕЛЕВОЙ АУДИТОРИИ </a:t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</a:rPr>
              <a:t>                                    </a:t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880650" y="1441125"/>
            <a:ext cx="73827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700">
                <a:solidFill>
                  <a:srgbClr val="073763"/>
                </a:solidFill>
              </a:rPr>
              <a:t>Для студентов и выпускников</a:t>
            </a:r>
            <a:r>
              <a:rPr lang="ru" sz="1700">
                <a:solidFill>
                  <a:srgbClr val="073763"/>
                </a:solidFill>
              </a:rPr>
              <a:t> 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073763"/>
                </a:solidFill>
              </a:rPr>
              <a:t>низкая конкурентоспособность на рынке труда из-за отсутствия опыта работы, отсутствие приглашений от работодателей, слабое знание технологии поиска работы.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73763"/>
                </a:solidFill>
              </a:rPr>
              <a:t>В связи с этим - падение самооценки, финансовые трудности, депрессия, неуверенность, страхи. 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073763"/>
                </a:solidFill>
              </a:rPr>
              <a:t>Часто не удовлетворена потребность в поддержке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7376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1700">
                <a:solidFill>
                  <a:srgbClr val="073763"/>
                </a:solidFill>
              </a:rPr>
              <a:t>Для работодателей:</a:t>
            </a:r>
            <a:r>
              <a:rPr lang="ru" sz="1700">
                <a:solidFill>
                  <a:srgbClr val="073763"/>
                </a:solidFill>
              </a:rPr>
              <a:t> кадровый дефицит, отсутствие на рынке привлекательных соискателей. </a:t>
            </a:r>
            <a:endParaRPr b="1" sz="2900">
              <a:solidFill>
                <a:srgbClr val="07376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AS-IS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Существующие решения: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реклама на сайтах объявлений , радио и социальных сетях, персональный подход к каждому кандидату. </a:t>
            </a:r>
            <a:b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Скорее всего, компания не выстраивает бренд как работодатель</a:t>
            </a:r>
            <a:endParaRPr sz="800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8"/>
          <p:cNvSpPr txBox="1"/>
          <p:nvPr>
            <p:ph idx="2" type="body"/>
          </p:nvPr>
        </p:nvSpPr>
        <p:spPr>
          <a:xfrm>
            <a:off x="4787825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TO BE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Будет создана база данных потенциальных кандидатов на замещение вакантных должностей. Работодатель сможет с ней ознакомиться и выбрать специалистов для приглашения на предприятие.</a:t>
            </a:r>
            <a:endParaRPr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Работодатель также может размещать брендированное описание компании, видеоролики и  брендированные </a:t>
            </a: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объявления</a:t>
            </a:r>
            <a:r>
              <a:rPr lang="ru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 о вакансиях для повышения узнаваемости бренда</a:t>
            </a:r>
            <a:endParaRPr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368400" y="191372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Для работодателя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8621435" y="201793"/>
            <a:ext cx="43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-60512" y="140400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Для подтверждения гипотезы проблемы проводились интервью </a:t>
            </a:r>
            <a:endParaRPr b="1"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Результаты интервью (17 шт)</a:t>
            </a:r>
            <a:endParaRPr b="1" sz="24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7" name="Google Shape;107;p19" title="Диаграмма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075" y="1535714"/>
            <a:ext cx="2275450" cy="134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 title="Диаграмма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8799" y="1512625"/>
            <a:ext cx="2337625" cy="1442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 title="Диаграмма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2050" y="1499075"/>
            <a:ext cx="2377224" cy="14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 title="Диаграмма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3225" y="3340900"/>
            <a:ext cx="2305701" cy="142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 title="Диаграмма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22050" y="3340900"/>
            <a:ext cx="2227797" cy="137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 title="Диаграмма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1075" y="3246700"/>
            <a:ext cx="2458086" cy="15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AS-IS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Существующие решения: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активный поиск - мониторинг вакансий </a:t>
            </a:r>
            <a:r>
              <a:rPr lang="ru" sz="15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на сайтах объявлений, радио и социальных сетях, по знакомым и родственникам, в компаниях, где проходили стажировку  </a:t>
            </a:r>
            <a:endParaRPr sz="9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"/>
              <a:t>TO BE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686"/>
              <a:buNone/>
            </a:pPr>
            <a:r>
              <a:rPr lang="ru" sz="1390">
                <a:solidFill>
                  <a:srgbClr val="1E4E79"/>
                </a:solidFill>
              </a:rPr>
              <a:t>Студент или выпускник (молодой специалист) учебного заведения регистрирует на мультиплатформе резюме, ИИ предлагает ему способы его оптимизации/корректировки. Выпускнику будет рекомендовано также записать видеорезюме и сформировать пакет документов, подтверждающих компетенции - сертификаты, грамоты, вкладыши к диплому. По желанию выпускник может воспользоваться тренажерами развития навыков самопрезентации и ответов на вопросы рекрутеров. И, конечно, система с помощью ИИ подбирает ему список релевантных вакансий.</a:t>
            </a:r>
            <a:endParaRPr sz="179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Для выпускников и студентов старших курсов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517900" y="1159350"/>
            <a:ext cx="8520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Мультиплатформа для трудоустройства студентов и выпускников с функционалом: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 чат-бот,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тренажер для развития коммуникативных навыков в ситуациях ответа на часто встречающиеся вопросы рекрутера (диалоговый симулятор),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VR -модуль по развитию навыков самопрезентации 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конструктор/ редактор резюме,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цифровой профиль/портфолио,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онлайн оплата,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база цифровых профилей,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база актуальных релевантных вакансий, </a:t>
            </a:r>
            <a:endParaRPr sz="1700">
              <a:solidFill>
                <a:srgbClr val="2F549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Char char="-"/>
            </a:pPr>
            <a:r>
              <a:rPr lang="ru" sz="1700">
                <a:solidFill>
                  <a:srgbClr val="2F5496"/>
                </a:solidFill>
              </a:rPr>
              <a:t>личный кабинет </a:t>
            </a:r>
            <a:endParaRPr sz="2300">
              <a:solidFill>
                <a:srgbClr val="2F5496"/>
              </a:solidFill>
              <a:highlight>
                <a:schemeClr val="lt1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i="1" sz="2500">
              <a:solidFill>
                <a:srgbClr val="2F5496"/>
              </a:solidFill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-60512" y="140400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ОПИСАНИЕ    ПРОДУКТА </a:t>
            </a:r>
            <a:endParaRPr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2578135" y="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/>
            </a:br>
            <a:endParaRPr/>
          </a:p>
        </p:txBody>
      </p:sp>
      <p:graphicFrame>
        <p:nvGraphicFramePr>
          <p:cNvPr id="131" name="Google Shape;131;p22"/>
          <p:cNvGraphicFramePr/>
          <p:nvPr/>
        </p:nvGraphicFramePr>
        <p:xfrm>
          <a:off x="122471" y="5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{AB528856-F242-42E3-BE22-5BC25DA167FA}</a:tableStyleId>
              </a:tblPr>
              <a:tblGrid>
                <a:gridCol w="1646275"/>
                <a:gridCol w="3484050"/>
                <a:gridCol w="1685150"/>
                <a:gridCol w="1782000"/>
              </a:tblGrid>
              <a:tr h="1009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E4E79"/>
                          </a:solidFill>
                        </a:rPr>
                        <a:t>Центр трудоустройства студентов</a:t>
                      </a:r>
                      <a:endParaRPr b="1"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Р</a:t>
                      </a: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аботодателю - ярмарка вакансий, встреча, экскурсия - </a:t>
                      </a: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оффлайн</a:t>
                      </a: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. Вакансии через старост, через чаты. 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Для студентов: участие в мероприятиях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Нет рассылок,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лишняя информация отсутствует,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цифровые портфолио молодых специалистов,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есть вакансии для любой рабочей деятельности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E4E79"/>
                          </a:solidFill>
                        </a:rPr>
                        <a:t>HH.ru, АВИТО</a:t>
                      </a:r>
                      <a:endParaRPr b="1"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Отдельное предложение - резюме, вакансия, организация. Все виды занятости 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Много рассылок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1009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sng">
                          <a:solidFill>
                            <a:srgbClr val="1E4E79"/>
                          </a:solidFill>
                        </a:rPr>
                        <a:t>Факультетус</a:t>
                      </a:r>
                      <a:endParaRPr b="1" sz="1200" u="sng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Э</a:t>
                      </a: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то цифровые ярмарки вакансий для студентов, но там же есть и много вакансий от работодателей плюс информация о разных мероприятиях и событиях.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Нет вакансий в плане подработки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1009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E4E79"/>
                          </a:solidFill>
                        </a:rPr>
                        <a:t>Andy for you</a:t>
                      </a:r>
                      <a:endParaRPr b="1"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С</a:t>
                      </a: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траничка в ВК, которая помогает студентам и молодым специалистам начать карьеру в хороших компаниях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Плохо работает сайт, нет вакансий для подработки, работа только для студентов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641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1E4E79"/>
                          </a:solidFill>
                        </a:rPr>
                        <a:t>Буду</a:t>
                      </a:r>
                      <a:endParaRPr b="1"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Из фишек: конструктор резюме, карьерные онлайн выставки в game-формате и др.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E4E79"/>
                          </a:solidFill>
                        </a:rPr>
                        <a:t>Много лишней информации</a:t>
                      </a:r>
                      <a:endParaRPr sz="1200">
                        <a:solidFill>
                          <a:srgbClr val="1E4E79"/>
                        </a:solidFill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3535300" y="989100"/>
            <a:ext cx="5517300" cy="40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  <a:latin typeface="Lato Black"/>
                <a:ea typeface="Lato Black"/>
                <a:cs typeface="Lato Black"/>
                <a:sym typeface="Lato Black"/>
              </a:rPr>
              <a:t>     </a:t>
            </a:r>
            <a:endParaRPr sz="1600">
              <a:solidFill>
                <a:srgbClr val="1E4E79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980000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2F5496"/>
              </a:solidFill>
              <a:highlight>
                <a:srgbClr val="FFFFFF"/>
              </a:highlight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137" name="Google Shape;137;p23"/>
          <p:cNvSpPr txBox="1"/>
          <p:nvPr/>
        </p:nvSpPr>
        <p:spPr>
          <a:xfrm>
            <a:off x="-60512" y="140400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ПРОТОТИП </a:t>
            </a:r>
            <a:endParaRPr sz="22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54975" cy="10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989100"/>
            <a:ext cx="3535324" cy="173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38" y="2723225"/>
            <a:ext cx="3477802" cy="177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5300" y="989100"/>
            <a:ext cx="5608700" cy="3208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496450" y="1119850"/>
            <a:ext cx="8520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">
                <a:solidFill>
                  <a:srgbClr val="1E4E79"/>
                </a:solidFill>
              </a:rPr>
              <a:t>Для работодателя</a:t>
            </a:r>
            <a:endParaRPr b="1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У вас проблема с нехваткой кадров? </a:t>
            </a:r>
            <a:endParaRPr sz="16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У нас есть решение!</a:t>
            </a:r>
            <a:endParaRPr sz="16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База резюме студентов и выпускников технических ВУЗОВ!</a:t>
            </a:r>
            <a:endParaRPr sz="16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">
                <a:solidFill>
                  <a:srgbClr val="1E4E79"/>
                </a:solidFill>
              </a:rPr>
              <a:t>Для студентов</a:t>
            </a:r>
            <a:endParaRPr b="1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Не можешь найти первую работу? </a:t>
            </a:r>
            <a:endParaRPr sz="16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У нас есть решение! </a:t>
            </a:r>
            <a:endParaRPr sz="16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600">
                <a:solidFill>
                  <a:srgbClr val="1E4E79"/>
                </a:solidFill>
                <a:highlight>
                  <a:srgbClr val="FFFFFF"/>
                </a:highlight>
              </a:rPr>
              <a:t>База вакансий от работодателей, готовых рассмотреть молодых специалистов</a:t>
            </a:r>
            <a:endParaRPr sz="1600">
              <a:solidFill>
                <a:srgbClr val="1E4E79"/>
              </a:solidFill>
            </a:endParaRPr>
          </a:p>
        </p:txBody>
      </p:sp>
      <p:sp>
        <p:nvSpPr>
          <p:cNvPr id="147" name="Google Shape;147;p24"/>
          <p:cNvSpPr txBox="1"/>
          <p:nvPr/>
        </p:nvSpPr>
        <p:spPr>
          <a:xfrm>
            <a:off x="-12" y="99625"/>
            <a:ext cx="8642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200">
                <a:solidFill>
                  <a:srgbClr val="1E4E79"/>
                </a:solidFill>
                <a:latin typeface="Lato"/>
                <a:ea typeface="Lato"/>
                <a:cs typeface="Lato"/>
                <a:sym typeface="Lato"/>
              </a:rPr>
              <a:t>ЦЕННОСТНОЕ    ПРЕДЛОЖЕНИЕ 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20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2000">
                <a:solidFill>
                  <a:srgbClr val="1E4E7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На разработку проекта потребуется 1 269 000 рублей</a:t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2000">
                <a:solidFill>
                  <a:srgbClr val="1E4E7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Основные затраты: аренда сервера, реклама,обслуживание сервера, ФОТ</a:t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2000">
                <a:solidFill>
                  <a:srgbClr val="1E4E7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Точка безубыточности - 6 мес со старта продаж</a:t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2000">
                <a:solidFill>
                  <a:srgbClr val="1E4E7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Планируемая прибыль за 12 месяцев - </a:t>
            </a:r>
            <a:r>
              <a:rPr lang="ru" sz="2000">
                <a:solidFill>
                  <a:srgbClr val="1E4E7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19 млн 800 руб</a:t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>
                <a:solidFill>
                  <a:srgbClr val="1E4E79"/>
                </a:solidFill>
              </a:rPr>
              <a:t>Источники  финансирования: инвестиции</a:t>
            </a:r>
            <a:endParaRPr>
              <a:solidFill>
                <a:srgbClr val="1E4E79"/>
              </a:solidFill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142200" y="805300"/>
            <a:ext cx="8859600" cy="4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П</a:t>
            </a:r>
            <a:r>
              <a:rPr lang="ru" sz="1200">
                <a:solidFill>
                  <a:srgbClr val="1E4E79"/>
                </a:solidFill>
              </a:rPr>
              <a:t>родукт будет реализован и на рынке в2в (компании - работодатели) и на рынке в2с (студенты и выпускники),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b="1" lang="ru" sz="1200">
                <a:solidFill>
                  <a:srgbClr val="1E4E79"/>
                </a:solidFill>
              </a:rPr>
              <a:t>Для сегмента в2с</a:t>
            </a:r>
            <a:r>
              <a:rPr lang="ru" sz="1200">
                <a:solidFill>
                  <a:srgbClr val="1E4E79"/>
                </a:solidFill>
              </a:rPr>
              <a:t> решающее значение имеет понимание проблем, потребностей и предпочтений клиентов, а также создание доверия и демонстрация ценности продукта.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1.  Социальные Сети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2.  Email рассылки и посты в чатах учебного заведения, факультета, курса, группы.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3.  Сотрудничество с блогерами,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4.  Контекстная и таргетированная реклама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5.  SEO:Оптимизация контента сайта для лучшего ранжирования в поисковых системах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6.  Участие в событиях и конференциях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В качестве основных компонентов маркетинговой стратегии для работодателей  можно выделить: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1. Установление отношений с ключевыми лицами принятия решений: идентификация и вовлечение руководителей через профессиональные сети, например LinkedIn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2. Почтовый маркетинг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3. Участие в отраслевых мероприятиях и конференциях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4. SEO и контекстная реклама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5. Партнерские и реферальные программы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7. Социальные медиа и форумы </a:t>
            </a:r>
            <a:endParaRPr sz="1200"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ru" sz="1200">
                <a:solidFill>
                  <a:srgbClr val="1E4E79"/>
                </a:solidFill>
              </a:rPr>
              <a:t>8. Кейс-стади . Разработка подробных кейсов использования продукта и сбор отзывов довольных клиентов для демонстрации успеха и результата внедрения. </a:t>
            </a:r>
            <a:endParaRPr sz="12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1454825" y="-3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Каналы продвижения 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idx="1" type="body"/>
          </p:nvPr>
        </p:nvSpPr>
        <p:spPr>
          <a:xfrm>
            <a:off x="115725" y="921025"/>
            <a:ext cx="8898300" cy="42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7297"/>
              <a:buNone/>
            </a:pPr>
            <a:r>
              <a:t/>
            </a:r>
            <a:endParaRPr sz="20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Оплата подписки на платформу планируется через он-лайн кассу и модель Fremium, когда в начале пользователю предоставляется бесплатный доступ с ограниченным функционалом, а в дальнейшем предлагается оплата за расширенные функции</a:t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t/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В качестве основных каналов сбыта можно выделить:</a:t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1. Собственно мультиплатформа. Продажа продуктов напрямую с мультиплатформы через систему онлайн платежей, что даст полный контроль над пользовательским опытом, сбор данных для последующего анализа и персонализации, прямое взаимодействие с клиентами.</a:t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t/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2. Продажа через интернет-рекламу (соцсети, Яндекс Директ, рассылка и др.) </a:t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t/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3. Реферальные программы: мотивирование текущих пользователей к распространению информации о продукте среди своих знакомых и друзей.</a:t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t/>
            </a:r>
            <a:endParaRPr sz="2900">
              <a:solidFill>
                <a:srgbClr val="1E4E7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7101"/>
              <a:buNone/>
            </a:pPr>
            <a:r>
              <a:rPr lang="ru" sz="2900">
                <a:solidFill>
                  <a:srgbClr val="1E4E79"/>
                </a:solidFill>
                <a:highlight>
                  <a:srgbClr val="FFFFFF"/>
                </a:highlight>
              </a:rPr>
              <a:t>4. Оффлайн мероприятия и ярмарки: участие в образовательных выставках, семинарах и ярмарках для продвижения продуктов. Личное взаимодействие с потенциальными клиентами, сбор обратной связи, установление личных отношений.</a:t>
            </a:r>
            <a:endParaRPr sz="29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Каналы сбыта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311700" y="14903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ru" sz="1700">
                <a:solidFill>
                  <a:srgbClr val="2F5496"/>
                </a:solidFill>
              </a:rPr>
              <a:t>В 2022 году суммарная выручка крупнейших российских компаний в сфере трудоустройства выпускников выросла на 17,95% и составила 87 млрд рублей.</a:t>
            </a:r>
            <a:endParaRPr sz="1700">
              <a:solidFill>
                <a:srgbClr val="2F5496"/>
              </a:solidFill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br>
              <a:rPr lang="ru" sz="1300">
                <a:solidFill>
                  <a:srgbClr val="2F5496"/>
                </a:solidFill>
              </a:rPr>
            </a:br>
            <a:r>
              <a:rPr lang="ru" sz="1300">
                <a:solidFill>
                  <a:srgbClr val="2F5496"/>
                </a:solidFill>
              </a:rPr>
              <a:t>              </a:t>
            </a:r>
            <a:r>
              <a:rPr lang="ru" sz="1700">
                <a:solidFill>
                  <a:srgbClr val="2F5496"/>
                </a:solidFill>
              </a:rPr>
              <a:t>PAM  —  760  млн рублей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2F5496"/>
                </a:solidFill>
              </a:rPr>
              <a:t>           TAM  —  215 млн рублей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2F5496"/>
                </a:solidFill>
              </a:rPr>
              <a:t>           SAM  —  5 420 тыс рублей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           SOM  —  916 тыс рублей</a:t>
            </a:r>
            <a:br>
              <a:rPr lang="ru" sz="1700">
                <a:solidFill>
                  <a:srgbClr val="2F5496"/>
                </a:solidFill>
              </a:rPr>
            </a:br>
            <a:r>
              <a:rPr lang="ru" sz="1700">
                <a:solidFill>
                  <a:srgbClr val="2F5496"/>
                </a:solidFill>
              </a:rPr>
              <a:t>На разработку проекта потребуется 1 269 000 рублей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Основные затраты: аренда сервера, реклама,обслуживание сервера, ФОТ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Точка безубыточности - 6 мес со старта продаж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Планируемая прибыль за 12 месяцев - 19 216 800 руб</a:t>
            </a:r>
            <a:endParaRPr sz="1700">
              <a:solidFill>
                <a:srgbClr val="2F5496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F5496"/>
                </a:solidFill>
              </a:rPr>
              <a:t>Источники  финансирования: инвестиции</a:t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1439775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8825" y="171775"/>
            <a:ext cx="1202999" cy="11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78" name="Google Shape;178;p29"/>
          <p:cNvSpPr txBox="1"/>
          <p:nvPr/>
        </p:nvSpPr>
        <p:spPr>
          <a:xfrm>
            <a:off x="1021200" y="-51453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1" sz="2400">
              <a:solidFill>
                <a:srgbClr val="98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79" name="Google Shape;179;p29"/>
          <p:cNvGraphicFramePr/>
          <p:nvPr/>
        </p:nvGraphicFramePr>
        <p:xfrm>
          <a:off x="230400" y="42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{04FDC43C-096F-4792-9E50-E5679757AD74}</a:tableStyleId>
              </a:tblPr>
              <a:tblGrid>
                <a:gridCol w="1756650"/>
                <a:gridCol w="1848425"/>
                <a:gridCol w="1664900"/>
                <a:gridCol w="1756650"/>
                <a:gridCol w="1756650"/>
              </a:tblGrid>
              <a:tr h="18074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ПРОБЛЕМА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Молодой специалист: не конкурентоспособен на рынке, нет связей, нет опыт поиска работы, прохождения собеседований - без работы, работает не по специальности, упущеннаЯ выгода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Работодатель - дефицит   кадров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accent2"/>
                          </a:solidFill>
                          <a:highlight>
                            <a:schemeClr val="lt1"/>
                          </a:highlight>
                        </a:rPr>
                        <a:t>СУЩЕСТВУЮЩИЕ АЛЬТЕРНАТИВЫ</a:t>
                      </a:r>
                      <a:endParaRPr b="1" sz="800">
                        <a:solidFill>
                          <a:schemeClr val="accent2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Центр трудоустройства студентов при ВУЗе, ЦЗН, работные сайты, Центры развития карьеры, карьерные консультации. Сайты, платформы</a:t>
                      </a:r>
                      <a:endParaRPr sz="800">
                        <a:solidFill>
                          <a:schemeClr val="accent2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РЕШЕНИЕ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Мультиплатформа для трудоустройства выпускников и студентов, где есть: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 - цифровой профиль 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студента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(видеопрезентация, резюме, портфолио) 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VR-модули для развития навыка самопрезентации и ответов на вопросы, 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банк вакансий,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банк цифровых профилей/резюме,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личные кабинеты пользователей </a:t>
                      </a:r>
                      <a:endParaRPr sz="800"/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ЦЕННОСТНОЕ ПРЕДЛОЖЕНИЕ</a:t>
                      </a:r>
                      <a:endParaRPr b="1" sz="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У вас проблема с нехваткой кадров? 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У нас есть решение!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База резюме студентов и выпускников технических ВУЗОВ!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Н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е можешь найти первую работу? У нас есть решение! 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 База вакансий от работодателей, готовых рассмотреть молодых специалистов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СКРЫТОЕ ПРЕИМУЩЕСТВО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VR - модули, ИИ, база резюме специалистов, база вакансий</a:t>
                      </a:r>
                      <a:endParaRPr sz="800"/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ПОТРЕБИТЕЛЬСКИЙ СЕГМЕНТ</a:t>
                      </a:r>
                      <a:endParaRPr b="1"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Молодой специалист, выпускник -....</a:t>
                      </a:r>
                      <a:endParaRPr sz="9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Работодатель - автосервисы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РАННИЕ ПОСЛЕДОВАТЕЛИ</a:t>
                      </a:r>
                      <a:endParaRPr b="1"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Студенты и выпускники -  Замотивированные на труд,необходимость в доходе,...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14205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КЛЮЧЕВЫЕ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МЕТРИКИ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посещаемость сайта, глубина просмотров, время на сайте, регистрация, бесплатный период, кол-во подписок, повторные покупки ( воронка маркетинга и воронка продаж), объем продаж, прибыль, отзывы, удовлетворенность клиентов </a:t>
                      </a:r>
                      <a:endParaRPr sz="8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КАНАЛЫ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Для студентов и выпускников: расклейка объявлений, флаеры, соцсети, выступления, рассылка личных сообщений, Ютуб. 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Для работодателей: Соцсети, АВИТО, ТВ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vMerge="1"/>
              </a:tr>
              <a:tr h="11846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/>
                        <a:t>СТРУКТУРА РАСХОДОВ</a:t>
                      </a:r>
                      <a:endParaRPr b="1"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Затра</a:t>
                      </a: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ты на разработку - </a:t>
                      </a:r>
                      <a:r>
                        <a:rPr lang="ru" sz="800">
                          <a:solidFill>
                            <a:schemeClr val="dk1"/>
                          </a:solidFill>
                        </a:rPr>
                        <a:t>ФОТ программистов, аренда сервера, открытие юрлица, реклама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Постоянные затраты</a:t>
                      </a:r>
                      <a:r>
                        <a:rPr lang="ru" sz="800">
                          <a:solidFill>
                            <a:schemeClr val="dk1"/>
                          </a:solidFill>
                        </a:rPr>
                        <a:t> - Пользовательское соглашение, ФОТ, аренда сервера, реклама 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</a:rPr>
                        <a:t>Переменные затраты: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1. % банку за эквайринг, налоги </a:t>
                      </a:r>
                      <a:r>
                        <a:rPr lang="ru" sz="800"/>
                        <a:t>                             </a:t>
                      </a:r>
                      <a:endParaRPr sz="800"/>
                    </a:p>
                  </a:txBody>
                  <a:tcPr marT="91425" marB="91425" marR="91425" marL="91425"/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ПОТОКИ ПОСТУПЛЕНИЯ ДОХОДОВ</a:t>
                      </a:r>
                      <a:endParaRPr b="1" sz="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Платные опции для работодателя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 - поднять вакансию, увеличить показы, брендированная вакансия, реклама компании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Опции платные для студентов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 - платно отключать рекламу, платная подписка, доступ к тренажерам</a:t>
                      </a:r>
                      <a:endParaRPr sz="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311700" y="1240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E4E79"/>
                </a:solidFill>
              </a:rPr>
              <a:t>1. до 01.04.2024 - регистрация юрлица, поиск программистов, разработка проекта, в том числе подготовка VR-модулей и обучение ИИ, </a:t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E4E79"/>
                </a:solidFill>
              </a:rPr>
              <a:t>2. с 01.05 - запуск рекламной кампании </a:t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E4E79"/>
                </a:solidFill>
              </a:rPr>
              <a:t>3. 01.04- 01.06.2024 - тестирование платформы (ТГТУ), формирование банка резюме и цифровых профилей / портфолио, формирование банка вакансий </a:t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E4E79"/>
                </a:solidFill>
              </a:rPr>
              <a:t>4. с 01.06.2023 - старт продаж (Тамбов и ТО) </a:t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>
                <a:solidFill>
                  <a:srgbClr val="1E4E79"/>
                </a:solidFill>
              </a:rPr>
              <a:t>5. с 01.08.2023 - масштабирование проекта</a:t>
            </a:r>
            <a:endParaRPr sz="3200">
              <a:solidFill>
                <a:srgbClr val="1E4E7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806626" y="2209250"/>
            <a:ext cx="23952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Скрипничук Владислав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3285975" y="2209250"/>
            <a:ext cx="22434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Иноземцев Михаил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5856123" y="2209250"/>
            <a:ext cx="20133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Харитонов Виталий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06633" y="3450224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Дедов Артём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781940" y="3121852"/>
            <a:ext cx="14934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3285973" y="3450225"/>
            <a:ext cx="2013300" cy="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Соловьёв Артём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5880826" y="3450225"/>
            <a:ext cx="2013300" cy="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Палачев Фёдор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5856130" y="3121852"/>
            <a:ext cx="14934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2"/>
          <p:cNvSpPr txBox="1"/>
          <p:nvPr/>
        </p:nvSpPr>
        <p:spPr>
          <a:xfrm>
            <a:off x="1436079" y="2278565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Благодарим за внимание!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Готовы ответить на вопросы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t/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32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08" name="Google Shape;208;p3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3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3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3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