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Shape 1059"/>
          <p:cNvSpPr>
            <a:spLocks noGrp="1" noChangeArrowheads="1"/>
          </p:cNvSpPr>
          <p:nvPr userDrawn="1"/>
        </p:nvSpPr>
        <p:spPr bwMode="auto">
          <a:xfrm>
            <a:off x="2396066" y="2291401"/>
            <a:ext cx="5452533" cy="4165115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22112" y="3116"/>
                </a:moveTo>
                <a:lnTo>
                  <a:pt x="22112" y="3116"/>
                </a:lnTo>
                <a:cubicBezTo>
                  <a:pt x="22112" y="3116"/>
                  <a:pt x="27356" y="0"/>
                  <a:pt x="30300" y="4263"/>
                </a:cubicBezTo>
                <a:lnTo>
                  <a:pt x="30300" y="4263"/>
                </a:lnTo>
                <a:cubicBezTo>
                  <a:pt x="33277" y="8577"/>
                  <a:pt x="36666" y="13779"/>
                  <a:pt x="39369" y="17410"/>
                </a:cubicBezTo>
                <a:lnTo>
                  <a:pt x="39369" y="17410"/>
                </a:lnTo>
                <a:cubicBezTo>
                  <a:pt x="41761" y="20624"/>
                  <a:pt x="43200" y="22708"/>
                  <a:pt x="40979" y="26940"/>
                </a:cubicBezTo>
                <a:lnTo>
                  <a:pt x="40979" y="26940"/>
                </a:lnTo>
                <a:cubicBezTo>
                  <a:pt x="39655" y="29461"/>
                  <a:pt x="35076" y="35072"/>
                  <a:pt x="32639" y="38623"/>
                </a:cubicBezTo>
                <a:lnTo>
                  <a:pt x="32639" y="38623"/>
                </a:lnTo>
                <a:cubicBezTo>
                  <a:pt x="30200" y="42175"/>
                  <a:pt x="26202" y="43200"/>
                  <a:pt x="23268" y="42185"/>
                </a:cubicBezTo>
                <a:lnTo>
                  <a:pt x="23268" y="42185"/>
                </a:lnTo>
                <a:cubicBezTo>
                  <a:pt x="20331" y="41168"/>
                  <a:pt x="11584" y="38623"/>
                  <a:pt x="6213" y="36974"/>
                </a:cubicBezTo>
                <a:lnTo>
                  <a:pt x="6213" y="36974"/>
                </a:lnTo>
                <a:cubicBezTo>
                  <a:pt x="1431" y="35502"/>
                  <a:pt x="0" y="32900"/>
                  <a:pt x="214" y="31157"/>
                </a:cubicBezTo>
                <a:lnTo>
                  <a:pt x="214" y="31157"/>
                </a:lnTo>
                <a:cubicBezTo>
                  <a:pt x="760" y="26703"/>
                  <a:pt x="1113" y="19920"/>
                  <a:pt x="1214" y="16042"/>
                </a:cubicBezTo>
                <a:lnTo>
                  <a:pt x="1214" y="16042"/>
                </a:lnTo>
                <a:cubicBezTo>
                  <a:pt x="1303" y="12626"/>
                  <a:pt x="4203" y="11313"/>
                  <a:pt x="6907" y="9989"/>
                </a:cubicBezTo>
                <a:lnTo>
                  <a:pt x="6907" y="9989"/>
                </a:lnTo>
                <a:cubicBezTo>
                  <a:pt x="9245" y="8843"/>
                  <a:pt x="19774" y="4261"/>
                  <a:pt x="22112" y="311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4" name="Shape 1060"/>
          <p:cNvSpPr>
            <a:spLocks noGrp="1" noChangeArrowheads="1"/>
          </p:cNvSpPr>
          <p:nvPr userDrawn="1"/>
        </p:nvSpPr>
        <p:spPr bwMode="auto">
          <a:xfrm>
            <a:off x="1309514" y="1839834"/>
            <a:ext cx="4011787" cy="1314324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40162" y="13104"/>
                </a:moveTo>
                <a:lnTo>
                  <a:pt x="40162" y="13104"/>
                </a:lnTo>
                <a:cubicBezTo>
                  <a:pt x="36799" y="16736"/>
                  <a:pt x="26204" y="28154"/>
                  <a:pt x="22676" y="31251"/>
                </a:cubicBezTo>
                <a:lnTo>
                  <a:pt x="22676" y="31251"/>
                </a:lnTo>
                <a:cubicBezTo>
                  <a:pt x="18513" y="34899"/>
                  <a:pt x="15093" y="37527"/>
                  <a:pt x="13136" y="38511"/>
                </a:cubicBezTo>
                <a:lnTo>
                  <a:pt x="13136" y="38511"/>
                </a:lnTo>
                <a:cubicBezTo>
                  <a:pt x="10861" y="39650"/>
                  <a:pt x="0" y="43200"/>
                  <a:pt x="422" y="38511"/>
                </a:cubicBezTo>
                <a:lnTo>
                  <a:pt x="422" y="38511"/>
                </a:lnTo>
                <a:cubicBezTo>
                  <a:pt x="750" y="34836"/>
                  <a:pt x="12785" y="17028"/>
                  <a:pt x="15584" y="14358"/>
                </a:cubicBezTo>
                <a:lnTo>
                  <a:pt x="15584" y="14358"/>
                </a:lnTo>
                <a:cubicBezTo>
                  <a:pt x="18382" y="11693"/>
                  <a:pt x="34508" y="0"/>
                  <a:pt x="36286" y="2133"/>
                </a:cubicBezTo>
                <a:lnTo>
                  <a:pt x="36286" y="2133"/>
                </a:lnTo>
                <a:cubicBezTo>
                  <a:pt x="38064" y="4272"/>
                  <a:pt x="43200" y="9825"/>
                  <a:pt x="40162" y="131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5" name="Shape 1061"/>
          <p:cNvSpPr>
            <a:spLocks noGrp="1" noChangeArrowheads="1"/>
          </p:cNvSpPr>
          <p:nvPr userDrawn="1"/>
        </p:nvSpPr>
        <p:spPr bwMode="auto">
          <a:xfrm>
            <a:off x="6567030" y="4629133"/>
            <a:ext cx="5395523" cy="2231707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43200" y="43200"/>
                </a:moveTo>
                <a:lnTo>
                  <a:pt x="43200" y="43200"/>
                </a:lnTo>
                <a:cubicBezTo>
                  <a:pt x="42680" y="32337"/>
                  <a:pt x="42264" y="24810"/>
                  <a:pt x="41982" y="22533"/>
                </a:cubicBezTo>
                <a:lnTo>
                  <a:pt x="41982" y="22533"/>
                </a:lnTo>
                <a:cubicBezTo>
                  <a:pt x="41353" y="17445"/>
                  <a:pt x="31020" y="10782"/>
                  <a:pt x="25434" y="7567"/>
                </a:cubicBezTo>
                <a:lnTo>
                  <a:pt x="25434" y="7567"/>
                </a:lnTo>
                <a:cubicBezTo>
                  <a:pt x="20461" y="4707"/>
                  <a:pt x="15752" y="0"/>
                  <a:pt x="10688" y="12771"/>
                </a:cubicBezTo>
                <a:lnTo>
                  <a:pt x="10688" y="12771"/>
                </a:lnTo>
                <a:cubicBezTo>
                  <a:pt x="5409" y="26085"/>
                  <a:pt x="2329" y="33891"/>
                  <a:pt x="451" y="39632"/>
                </a:cubicBezTo>
                <a:lnTo>
                  <a:pt x="451" y="39632"/>
                </a:lnTo>
                <a:cubicBezTo>
                  <a:pt x="180" y="40459"/>
                  <a:pt x="44" y="41820"/>
                  <a:pt x="0" y="43200"/>
                </a:cubicBezTo>
                <a:lnTo>
                  <a:pt x="43200" y="432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6" name="Shape 1062"/>
          <p:cNvSpPr>
            <a:spLocks noGrp="1" noChangeArrowheads="1"/>
          </p:cNvSpPr>
          <p:nvPr userDrawn="1"/>
        </p:nvSpPr>
        <p:spPr bwMode="auto">
          <a:xfrm>
            <a:off x="389187" y="6100774"/>
            <a:ext cx="4968521" cy="759999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43200" y="43200"/>
                </a:moveTo>
                <a:lnTo>
                  <a:pt x="43200" y="43200"/>
                </a:lnTo>
                <a:cubicBezTo>
                  <a:pt x="37750" y="34083"/>
                  <a:pt x="28707" y="20178"/>
                  <a:pt x="28707" y="20178"/>
                </a:cubicBezTo>
                <a:lnTo>
                  <a:pt x="28707" y="20178"/>
                </a:lnTo>
                <a:cubicBezTo>
                  <a:pt x="23196" y="11772"/>
                  <a:pt x="17935" y="0"/>
                  <a:pt x="14588" y="1341"/>
                </a:cubicBezTo>
                <a:lnTo>
                  <a:pt x="14588" y="1341"/>
                </a:lnTo>
                <a:cubicBezTo>
                  <a:pt x="11240" y="2673"/>
                  <a:pt x="6350" y="22671"/>
                  <a:pt x="1602" y="37718"/>
                </a:cubicBezTo>
                <a:lnTo>
                  <a:pt x="1602" y="37718"/>
                </a:lnTo>
                <a:cubicBezTo>
                  <a:pt x="1072" y="39393"/>
                  <a:pt x="536" y="41175"/>
                  <a:pt x="0" y="43200"/>
                </a:cubicBezTo>
                <a:lnTo>
                  <a:pt x="43200" y="432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7" name="Shape 1063"/>
          <p:cNvSpPr>
            <a:spLocks noGrp="1" noChangeArrowheads="1"/>
          </p:cNvSpPr>
          <p:nvPr userDrawn="1"/>
        </p:nvSpPr>
        <p:spPr bwMode="auto">
          <a:xfrm>
            <a:off x="0" y="3254701"/>
            <a:ext cx="2099733" cy="3343682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0" y="43200"/>
                </a:moveTo>
                <a:lnTo>
                  <a:pt x="0" y="43200"/>
                </a:lnTo>
                <a:cubicBezTo>
                  <a:pt x="10450" y="39319"/>
                  <a:pt x="26476" y="34991"/>
                  <a:pt x="31760" y="32779"/>
                </a:cubicBezTo>
                <a:lnTo>
                  <a:pt x="31760" y="32779"/>
                </a:lnTo>
                <a:cubicBezTo>
                  <a:pt x="38554" y="29929"/>
                  <a:pt x="35982" y="23868"/>
                  <a:pt x="39587" y="11934"/>
                </a:cubicBezTo>
                <a:lnTo>
                  <a:pt x="39587" y="11934"/>
                </a:lnTo>
                <a:cubicBezTo>
                  <a:pt x="43199" y="0"/>
                  <a:pt x="33409" y="2565"/>
                  <a:pt x="25082" y="2041"/>
                </a:cubicBezTo>
                <a:lnTo>
                  <a:pt x="25082" y="2041"/>
                </a:lnTo>
                <a:cubicBezTo>
                  <a:pt x="14497" y="1374"/>
                  <a:pt x="7053" y="4621"/>
                  <a:pt x="0" y="7243"/>
                </a:cubicBezTo>
                <a:lnTo>
                  <a:pt x="0" y="432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4655839" y="2708919"/>
            <a:ext cx="6720745" cy="72007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26.10.2023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 bwMode="auto">
          <a:xfrm>
            <a:off x="4595833" y="1808820"/>
            <a:ext cx="6720745" cy="720079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26.10.2023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963083" y="4406901"/>
            <a:ext cx="10363199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963083" y="2906713"/>
            <a:ext cx="10363199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26.10.2023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609599" y="1600201"/>
            <a:ext cx="53847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97599" y="1600201"/>
            <a:ext cx="53847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26.10.2023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09599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09599" y="2174874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93370" y="2174874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26.10.2023</a:t>
            </a:fld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26.10.2023</a:t>
            </a:fld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26.10.2023</a:t>
            </a:fld>
            <a:endParaRPr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3" y="273049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4766732" y="273051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609603" y="1435102"/>
            <a:ext cx="4011084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26.10.2023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2389717" y="612774"/>
            <a:ext cx="7315200" cy="41147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26.10.2023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26.10.2023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199" y="274639"/>
            <a:ext cx="2743200" cy="5851525"/>
          </a:xfrm>
        </p:spPr>
        <p:txBody>
          <a:bodyPr vert="eaVert"/>
          <a:lstStyle>
            <a:lvl1pPr algn="ctr">
              <a:defRPr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599" y="274639"/>
            <a:ext cx="8026399" cy="5851525"/>
          </a:xfrm>
        </p:spPr>
        <p:txBody>
          <a:bodyPr vert="eaVert"/>
          <a:lstStyle/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26.10.2023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Shape 1059"/>
          <p:cNvSpPr>
            <a:spLocks noGrp="1" noChangeArrowheads="1"/>
          </p:cNvSpPr>
          <p:nvPr userDrawn="1"/>
        </p:nvSpPr>
        <p:spPr bwMode="auto">
          <a:xfrm>
            <a:off x="4976706" y="2"/>
            <a:ext cx="3058159" cy="893790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0" y="0"/>
                </a:moveTo>
                <a:lnTo>
                  <a:pt x="0" y="0"/>
                </a:lnTo>
                <a:cubicBezTo>
                  <a:pt x="1690" y="6213"/>
                  <a:pt x="3698" y="13338"/>
                  <a:pt x="6091" y="21902"/>
                </a:cubicBezTo>
                <a:lnTo>
                  <a:pt x="6091" y="21902"/>
                </a:lnTo>
                <a:cubicBezTo>
                  <a:pt x="12043" y="43199"/>
                  <a:pt x="17573" y="35347"/>
                  <a:pt x="23417" y="30579"/>
                </a:cubicBezTo>
                <a:lnTo>
                  <a:pt x="23417" y="30579"/>
                </a:lnTo>
                <a:cubicBezTo>
                  <a:pt x="29984" y="25223"/>
                  <a:pt x="42123" y="14119"/>
                  <a:pt x="42860" y="5640"/>
                </a:cubicBezTo>
                <a:lnTo>
                  <a:pt x="42860" y="5640"/>
                </a:lnTo>
                <a:cubicBezTo>
                  <a:pt x="42960" y="4507"/>
                  <a:pt x="43072" y="2479"/>
                  <a:pt x="432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8" name="Shape 1060"/>
          <p:cNvSpPr>
            <a:spLocks noGrp="1" noChangeArrowheads="1"/>
          </p:cNvSpPr>
          <p:nvPr userDrawn="1"/>
        </p:nvSpPr>
        <p:spPr bwMode="auto">
          <a:xfrm>
            <a:off x="-24679" y="1"/>
            <a:ext cx="1399539" cy="1797558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31743" y="2484"/>
                </a:moveTo>
                <a:lnTo>
                  <a:pt x="31743" y="2484"/>
                </a:lnTo>
                <a:cubicBezTo>
                  <a:pt x="30428" y="1799"/>
                  <a:pt x="28450" y="1080"/>
                  <a:pt x="26054" y="0"/>
                </a:cubicBezTo>
                <a:lnTo>
                  <a:pt x="0" y="0"/>
                </a:lnTo>
                <a:lnTo>
                  <a:pt x="0" y="34200"/>
                </a:lnTo>
                <a:lnTo>
                  <a:pt x="0" y="34200"/>
                </a:lnTo>
                <a:cubicBezTo>
                  <a:pt x="7029" y="37461"/>
                  <a:pt x="14504" y="41491"/>
                  <a:pt x="25070" y="40664"/>
                </a:cubicBezTo>
                <a:lnTo>
                  <a:pt x="25070" y="40664"/>
                </a:lnTo>
                <a:cubicBezTo>
                  <a:pt x="33399" y="40015"/>
                  <a:pt x="43200" y="43200"/>
                  <a:pt x="39593" y="28375"/>
                </a:cubicBezTo>
                <a:lnTo>
                  <a:pt x="39593" y="28375"/>
                </a:lnTo>
                <a:cubicBezTo>
                  <a:pt x="35986" y="13550"/>
                  <a:pt x="38530" y="6023"/>
                  <a:pt x="31743" y="24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9" name="Shape 1061"/>
          <p:cNvSpPr>
            <a:spLocks noGrp="1" noChangeArrowheads="1"/>
          </p:cNvSpPr>
          <p:nvPr userDrawn="1"/>
        </p:nvSpPr>
        <p:spPr bwMode="auto">
          <a:xfrm>
            <a:off x="1637456" y="1"/>
            <a:ext cx="3839633" cy="2609650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32864" y="0"/>
                </a:moveTo>
                <a:lnTo>
                  <a:pt x="10583" y="0"/>
                </a:lnTo>
                <a:lnTo>
                  <a:pt x="10583" y="0"/>
                </a:lnTo>
                <a:cubicBezTo>
                  <a:pt x="9017" y="532"/>
                  <a:pt x="7515" y="1058"/>
                  <a:pt x="6214" y="1509"/>
                </a:cubicBezTo>
                <a:lnTo>
                  <a:pt x="6214" y="1509"/>
                </a:lnTo>
                <a:cubicBezTo>
                  <a:pt x="1428" y="3166"/>
                  <a:pt x="0" y="6109"/>
                  <a:pt x="212" y="8072"/>
                </a:cubicBezTo>
                <a:lnTo>
                  <a:pt x="212" y="8072"/>
                </a:lnTo>
                <a:cubicBezTo>
                  <a:pt x="758" y="13092"/>
                  <a:pt x="1111" y="20742"/>
                  <a:pt x="1212" y="25114"/>
                </a:cubicBezTo>
                <a:lnTo>
                  <a:pt x="1212" y="25114"/>
                </a:lnTo>
                <a:cubicBezTo>
                  <a:pt x="1301" y="28962"/>
                  <a:pt x="4204" y="30446"/>
                  <a:pt x="6906" y="31937"/>
                </a:cubicBezTo>
                <a:lnTo>
                  <a:pt x="6906" y="31937"/>
                </a:lnTo>
                <a:cubicBezTo>
                  <a:pt x="9246" y="33229"/>
                  <a:pt x="19775" y="38395"/>
                  <a:pt x="22112" y="39685"/>
                </a:cubicBezTo>
                <a:lnTo>
                  <a:pt x="22112" y="39685"/>
                </a:lnTo>
                <a:cubicBezTo>
                  <a:pt x="22112" y="39685"/>
                  <a:pt x="27355" y="43200"/>
                  <a:pt x="30298" y="38395"/>
                </a:cubicBezTo>
                <a:lnTo>
                  <a:pt x="30298" y="38395"/>
                </a:lnTo>
                <a:cubicBezTo>
                  <a:pt x="33277" y="33533"/>
                  <a:pt x="36665" y="27667"/>
                  <a:pt x="39367" y="23576"/>
                </a:cubicBezTo>
                <a:lnTo>
                  <a:pt x="39367" y="23576"/>
                </a:lnTo>
                <a:cubicBezTo>
                  <a:pt x="41761" y="19953"/>
                  <a:pt x="43200" y="17587"/>
                  <a:pt x="40977" y="12816"/>
                </a:cubicBezTo>
                <a:lnTo>
                  <a:pt x="40977" y="12816"/>
                </a:lnTo>
                <a:cubicBezTo>
                  <a:pt x="39697" y="10062"/>
                  <a:pt x="35347" y="3936"/>
                  <a:pt x="3286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599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09599" y="1600201"/>
            <a:ext cx="10972800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609599" y="6356351"/>
            <a:ext cx="28447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9D51E0-3758-456B-809F-07B187805C7D}" type="datetimeFigureOut">
              <a:rPr lang="ru-RU"/>
              <a:t>26.10.2023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165599" y="6356351"/>
            <a:ext cx="3860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737599" y="6356351"/>
            <a:ext cx="28447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>
        <a:spcBef>
          <a:spcPts val="0"/>
        </a:spcBef>
        <a:buNone/>
        <a:defRPr sz="44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99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hyperlink" Target="https://vk.com/away.php?utf=1&amp;to=https://wordstat.yandex.ru/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3384981" name="Заголовок 1"/>
          <p:cNvSpPr>
            <a:spLocks noGrp="1"/>
          </p:cNvSpPr>
          <p:nvPr>
            <p:ph type="title"/>
          </p:nvPr>
        </p:nvSpPr>
        <p:spPr bwMode="auto">
          <a:xfrm>
            <a:off x="609599" y="2857500"/>
            <a:ext cx="10972800" cy="1143000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 algn="ctr">
              <a:defRPr/>
            </a:pPr>
            <a:r>
              <a:rPr lang="ru-RU" sz="4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StudyPlanner - </a:t>
            </a:r>
            <a:br>
              <a:rPr lang="ru-RU" sz="4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4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Планировщик для студентов и преподавателей.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9214750" name="Прямоугольник 2039214749"/>
          <p:cNvSpPr/>
          <p:nvPr/>
        </p:nvSpPr>
        <p:spPr bwMode="auto">
          <a:xfrm>
            <a:off x="8310416" y="3624261"/>
            <a:ext cx="1510832" cy="2262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61693169" name="Прямоугольник 1461693168"/>
          <p:cNvSpPr/>
          <p:nvPr/>
        </p:nvSpPr>
        <p:spPr bwMode="auto">
          <a:xfrm>
            <a:off x="8275293" y="853017"/>
            <a:ext cx="1657350" cy="23830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56"/>
            <a:chOff x="0" y="0"/>
            <a:chExt cx="12192000" cy="797556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1" y="330196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39641" y="383564"/>
              <a:ext cx="2555978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dirty="0">
                  <a:latin typeface="Arial Black"/>
                  <a:cs typeface="Arial"/>
                </a:rPr>
                <a:t>ПРОФИЛЬ КОМАНДЫ</a:t>
              </a:r>
              <a:endParaRPr dirty="0"/>
            </a:p>
          </p:txBody>
        </p:sp>
      </p:grpSp>
      <p:sp>
        <p:nvSpPr>
          <p:cNvPr id="12" name="TextBox 11"/>
          <p:cNvSpPr txBox="1"/>
          <p:nvPr/>
        </p:nvSpPr>
        <p:spPr bwMode="auto">
          <a:xfrm>
            <a:off x="5549905" y="853017"/>
            <a:ext cx="1788051" cy="51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>
                <a:latin typeface="Asana"/>
                <a:ea typeface="Asana"/>
                <a:cs typeface="Asana"/>
              </a:rPr>
              <a:t>Красноженов Павел</a:t>
            </a:r>
            <a:endParaRPr sz="1400">
              <a:latin typeface="Asana"/>
              <a:cs typeface="Asana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907390" y="4753206"/>
            <a:ext cx="1699840" cy="3051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b="1">
                <a:latin typeface="Asana"/>
                <a:ea typeface="Asana"/>
                <a:cs typeface="Asana"/>
              </a:rPr>
              <a:t>Целиков Богдан</a:t>
            </a:r>
            <a:endParaRPr sz="1200" b="1">
              <a:latin typeface="Asana"/>
              <a:cs typeface="Asana"/>
            </a:endParaRPr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5938885" y="3624261"/>
            <a:ext cx="1010088" cy="5185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400" b="1">
                <a:latin typeface="Asana"/>
                <a:ea typeface="Asana"/>
                <a:cs typeface="Asana"/>
              </a:rPr>
              <a:t>Клыкова </a:t>
            </a:r>
          </a:p>
          <a:p>
            <a:pPr algn="ctr">
              <a:defRPr/>
            </a:pPr>
            <a:r>
              <a:rPr lang="ru-RU" sz="1400" b="1">
                <a:latin typeface="Asana"/>
                <a:ea typeface="Asana"/>
                <a:cs typeface="Asana"/>
              </a:rPr>
              <a:t>Ксения</a:t>
            </a:r>
            <a:endParaRPr sz="1400">
              <a:latin typeface="Asana"/>
              <a:cs typeface="Asana"/>
            </a:endParaRPr>
          </a:p>
        </p:txBody>
      </p:sp>
      <p:sp>
        <p:nvSpPr>
          <p:cNvPr id="2058962025" name="TextBox 17"/>
          <p:cNvSpPr txBox="1"/>
          <p:nvPr/>
        </p:nvSpPr>
        <p:spPr bwMode="auto">
          <a:xfrm>
            <a:off x="10485265" y="3624262"/>
            <a:ext cx="1210630" cy="7928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400" b="1">
                <a:latin typeface="Arial"/>
                <a:cs typeface="Arial"/>
              </a:rPr>
              <a:t>Кузеванова </a:t>
            </a:r>
          </a:p>
          <a:p>
            <a:pPr algn="ctr">
              <a:defRPr/>
            </a:pPr>
            <a:r>
              <a:rPr lang="ru-RU" sz="1400" b="1">
                <a:latin typeface="Arial"/>
                <a:cs typeface="Arial"/>
              </a:rPr>
              <a:t>Виктория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348440194" name="TextBox 348440193"/>
          <p:cNvSpPr txBox="1"/>
          <p:nvPr/>
        </p:nvSpPr>
        <p:spPr bwMode="auto">
          <a:xfrm>
            <a:off x="10543605" y="853017"/>
            <a:ext cx="1093951" cy="51851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400" b="1">
                <a:latin typeface="Asana"/>
                <a:ea typeface="Asana"/>
                <a:cs typeface="Asana"/>
              </a:rPr>
              <a:t>Поляева </a:t>
            </a:r>
          </a:p>
          <a:p>
            <a:pPr>
              <a:defRPr/>
            </a:pPr>
            <a:r>
              <a:rPr sz="1400" b="1">
                <a:latin typeface="Asana"/>
                <a:ea typeface="Asana"/>
                <a:cs typeface="Asana"/>
              </a:rPr>
              <a:t>Вероника</a:t>
            </a:r>
            <a:endParaRPr sz="1400" b="1">
              <a:latin typeface="Asana"/>
              <a:cs typeface="Asana"/>
            </a:endParaRPr>
          </a:p>
        </p:txBody>
      </p:sp>
      <p:pic>
        <p:nvPicPr>
          <p:cNvPr id="2068976994" name="Рисунок 206897699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310417" y="903633"/>
            <a:ext cx="1587099" cy="2281865"/>
          </a:xfrm>
          <a:prstGeom prst="rect">
            <a:avLst/>
          </a:prstGeom>
        </p:spPr>
      </p:pic>
      <p:sp>
        <p:nvSpPr>
          <p:cNvPr id="1492482567" name="Прямоугольник 1492482566"/>
          <p:cNvSpPr/>
          <p:nvPr/>
        </p:nvSpPr>
        <p:spPr bwMode="auto">
          <a:xfrm>
            <a:off x="3644552" y="853017"/>
            <a:ext cx="1709472" cy="23378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25548295" name="Рисунок 152554829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658638" y="900915"/>
            <a:ext cx="1684688" cy="2246252"/>
          </a:xfrm>
          <a:prstGeom prst="rect">
            <a:avLst/>
          </a:prstGeom>
        </p:spPr>
      </p:pic>
      <p:sp>
        <p:nvSpPr>
          <p:cNvPr id="2000397800" name="Прямоугольник 2000397799"/>
          <p:cNvSpPr/>
          <p:nvPr/>
        </p:nvSpPr>
        <p:spPr bwMode="auto">
          <a:xfrm>
            <a:off x="3644552" y="3624262"/>
            <a:ext cx="1709472" cy="22907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72881722" name="Прямоугольник 1672881721"/>
          <p:cNvSpPr/>
          <p:nvPr/>
        </p:nvSpPr>
        <p:spPr bwMode="auto">
          <a:xfrm>
            <a:off x="460331" y="1764502"/>
            <a:ext cx="2514599" cy="2943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66191052" name="Рисунок 466191051"/>
          <p:cNvPicPr>
            <a:picLocks noChangeAspect="1"/>
          </p:cNvPicPr>
          <p:nvPr/>
        </p:nvPicPr>
        <p:blipFill>
          <a:blip r:embed="rId4"/>
          <a:srcRect r="17085" b="34896"/>
          <a:stretch/>
        </p:blipFill>
        <p:spPr bwMode="auto">
          <a:xfrm>
            <a:off x="519833" y="1814150"/>
            <a:ext cx="2395597" cy="2821512"/>
          </a:xfrm>
          <a:prstGeom prst="rect">
            <a:avLst/>
          </a:prstGeom>
        </p:spPr>
      </p:pic>
      <p:pic>
        <p:nvPicPr>
          <p:cNvPr id="278563420" name="Рисунок 27856341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669336" y="3666403"/>
            <a:ext cx="1663293" cy="2213625"/>
          </a:xfrm>
          <a:prstGeom prst="rect">
            <a:avLst/>
          </a:prstGeom>
        </p:spPr>
      </p:pic>
      <p:pic>
        <p:nvPicPr>
          <p:cNvPr id="194823100" name="Рисунок 194823099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8345242" y="3662830"/>
            <a:ext cx="1441181" cy="2213624"/>
          </a:xfrm>
          <a:prstGeom prst="rect">
            <a:avLst/>
          </a:prstGeom>
        </p:spPr>
      </p:pic>
      <p:sp>
        <p:nvSpPr>
          <p:cNvPr id="2136300570" name="TextBox 2136300569"/>
          <p:cNvSpPr txBox="1"/>
          <p:nvPr/>
        </p:nvSpPr>
        <p:spPr bwMode="auto">
          <a:xfrm>
            <a:off x="5506423" y="1419224"/>
            <a:ext cx="2156114" cy="1189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39821" indent="-239821" algn="l">
              <a:buFont typeface="Arial"/>
              <a:buChar char="•"/>
              <a:defRPr/>
            </a:pPr>
            <a:r>
              <a:rPr sz="1200"/>
              <a:t>Программирование</a:t>
            </a:r>
            <a:endParaRPr sz="1600"/>
          </a:p>
          <a:p>
            <a:pPr marL="239821" indent="-239821" algn="l">
              <a:buFont typeface="Arial"/>
              <a:buChar char="•"/>
              <a:defRPr/>
            </a:pPr>
            <a:r>
              <a:rPr sz="1200"/>
              <a:t>Тех.поддержка сайтов </a:t>
            </a:r>
          </a:p>
          <a:p>
            <a:pPr marL="239821" indent="-239821" algn="l">
              <a:buFont typeface="Arial"/>
              <a:buChar char="•"/>
              <a:defRPr/>
            </a:pPr>
            <a:r>
              <a:rPr sz="1200"/>
              <a:t>Доработка и добавление плагинов</a:t>
            </a:r>
          </a:p>
          <a:p>
            <a:pPr marL="239821" indent="-239821" algn="l">
              <a:buFont typeface="Arial"/>
              <a:buChar char="•"/>
              <a:defRPr/>
            </a:pPr>
            <a:r>
              <a:rPr sz="1200"/>
              <a:t>Опыт в тестировании приложений</a:t>
            </a:r>
          </a:p>
        </p:txBody>
      </p:sp>
      <p:sp>
        <p:nvSpPr>
          <p:cNvPr id="116903418" name="TextBox 116903417"/>
          <p:cNvSpPr txBox="1"/>
          <p:nvPr/>
        </p:nvSpPr>
        <p:spPr bwMode="auto">
          <a:xfrm>
            <a:off x="10060533" y="1419224"/>
            <a:ext cx="2116612" cy="1189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39821" indent="-239821" algn="l">
              <a:buFont typeface="Arial"/>
              <a:buChar char="•"/>
              <a:defRPr/>
            </a:pPr>
            <a:r>
              <a:rPr sz="1200"/>
              <a:t>Опыт работы с клиентами</a:t>
            </a:r>
          </a:p>
          <a:p>
            <a:pPr marL="239821" indent="-239821" algn="l">
              <a:buFont typeface="Arial"/>
              <a:buChar char="•"/>
              <a:defRPr/>
            </a:pPr>
            <a:r>
              <a:rPr sz="1200"/>
              <a:t>Стрессоустойчивость</a:t>
            </a:r>
          </a:p>
          <a:p>
            <a:pPr marL="239821" indent="-239821" algn="l">
              <a:buFont typeface="Arial"/>
              <a:buChar char="•"/>
              <a:defRPr/>
            </a:pPr>
            <a:r>
              <a:rPr sz="1200"/>
              <a:t>Опыт в тестировании приложении</a:t>
            </a:r>
          </a:p>
          <a:p>
            <a:pPr marL="239821" indent="-239821" algn="l">
              <a:buFont typeface="Arial"/>
              <a:buChar char="•"/>
              <a:defRPr/>
            </a:pPr>
            <a:r>
              <a:rPr sz="1200"/>
              <a:t>Коммуникабельность</a:t>
            </a:r>
          </a:p>
        </p:txBody>
      </p:sp>
      <p:sp>
        <p:nvSpPr>
          <p:cNvPr id="985784378" name="TextBox 985784377"/>
          <p:cNvSpPr txBox="1"/>
          <p:nvPr/>
        </p:nvSpPr>
        <p:spPr bwMode="auto">
          <a:xfrm>
            <a:off x="188271" y="5058364"/>
            <a:ext cx="3220358" cy="137196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39821" indent="-239821" algn="l">
              <a:buFont typeface="Arial"/>
              <a:buChar char="•"/>
              <a:defRPr/>
            </a:pPr>
            <a:r>
              <a:rPr sz="1400"/>
              <a:t>Лидер</a:t>
            </a:r>
          </a:p>
          <a:p>
            <a:pPr marL="239821" indent="-239821" algn="l">
              <a:buFont typeface="Arial"/>
              <a:buChar char="•"/>
              <a:defRPr/>
            </a:pPr>
            <a:r>
              <a:rPr sz="1400"/>
              <a:t>Программирование</a:t>
            </a:r>
          </a:p>
          <a:p>
            <a:pPr marL="239821" indent="-239821" algn="l">
              <a:buFont typeface="Arial"/>
              <a:buChar char="•"/>
              <a:defRPr/>
            </a:pPr>
            <a:r>
              <a:rPr sz="1400"/>
              <a:t>Тех.поддержка сайтов </a:t>
            </a:r>
            <a:endParaRPr sz="1100"/>
          </a:p>
          <a:p>
            <a:pPr marL="239821" indent="-239821" algn="l">
              <a:buFont typeface="Arial"/>
              <a:buChar char="•"/>
              <a:defRPr/>
            </a:pPr>
            <a:r>
              <a:rPr sz="1400"/>
              <a:t>Тестирование</a:t>
            </a:r>
          </a:p>
          <a:p>
            <a:pPr marL="239821" indent="-239821" algn="l">
              <a:buFont typeface="Arial"/>
              <a:buChar char="•"/>
              <a:defRPr/>
            </a:pPr>
            <a:r>
              <a:rPr sz="1400"/>
              <a:t>Исследование и анализ рынка</a:t>
            </a:r>
          </a:p>
          <a:p>
            <a:pPr marL="239821" indent="-239821" algn="l">
              <a:buFont typeface="Arial"/>
              <a:buChar char="•"/>
              <a:defRPr/>
            </a:pPr>
            <a:r>
              <a:rPr sz="1400"/>
              <a:t>Составление отчетов</a:t>
            </a:r>
            <a:endParaRPr sz="1100"/>
          </a:p>
        </p:txBody>
      </p:sp>
      <p:sp>
        <p:nvSpPr>
          <p:cNvPr id="316780755" name="TextBox 316780754"/>
          <p:cNvSpPr txBox="1"/>
          <p:nvPr/>
        </p:nvSpPr>
        <p:spPr bwMode="auto">
          <a:xfrm>
            <a:off x="9932643" y="4236125"/>
            <a:ext cx="2244503" cy="137196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39821" indent="-239821">
              <a:buFont typeface="Arial"/>
              <a:buChar char="•"/>
              <a:defRPr/>
            </a:pPr>
            <a:r>
              <a:rPr sz="1200"/>
              <a:t>Развитие профиля в социальных сетях</a:t>
            </a:r>
          </a:p>
          <a:p>
            <a:pPr marL="239821" indent="-239821">
              <a:buFont typeface="Arial"/>
              <a:buChar char="•"/>
              <a:defRPr/>
            </a:pPr>
            <a:r>
              <a:rPr sz="1200"/>
              <a:t>Общение с подписчиками</a:t>
            </a:r>
          </a:p>
          <a:p>
            <a:pPr marL="239821" indent="-239821">
              <a:buFont typeface="Arial"/>
              <a:buChar char="•"/>
              <a:defRPr/>
            </a:pPr>
            <a:r>
              <a:rPr sz="1200"/>
              <a:t>Умение наращивать аудиторию</a:t>
            </a:r>
          </a:p>
          <a:p>
            <a:pPr marL="239821" indent="-239821">
              <a:buFont typeface="Arial"/>
              <a:buChar char="•"/>
              <a:defRPr/>
            </a:pPr>
            <a:r>
              <a:rPr sz="1200"/>
              <a:t>Коммуникабельность</a:t>
            </a:r>
          </a:p>
        </p:txBody>
      </p:sp>
      <p:sp>
        <p:nvSpPr>
          <p:cNvPr id="754308357" name="TextBox 754308356"/>
          <p:cNvSpPr txBox="1"/>
          <p:nvPr/>
        </p:nvSpPr>
        <p:spPr bwMode="auto">
          <a:xfrm>
            <a:off x="5659452" y="4236125"/>
            <a:ext cx="1870940" cy="1189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39821" indent="-239821" algn="l">
              <a:buFont typeface="Arial"/>
              <a:buChar char="•"/>
              <a:defRPr/>
            </a:pPr>
            <a:r>
              <a:rPr sz="1200"/>
              <a:t>Навыки работы с аудиторией</a:t>
            </a:r>
          </a:p>
          <a:p>
            <a:pPr marL="239821" indent="-239821" algn="l">
              <a:buFont typeface="Arial"/>
              <a:buChar char="•"/>
              <a:defRPr/>
            </a:pPr>
            <a:r>
              <a:rPr sz="1200"/>
              <a:t>Развитие профиля в социальных сетях</a:t>
            </a:r>
          </a:p>
          <a:p>
            <a:pPr marL="239821" indent="-239821" algn="l">
              <a:buFont typeface="Arial"/>
              <a:buChar char="•"/>
              <a:defRPr/>
            </a:pPr>
            <a:r>
              <a:rPr sz="1200"/>
              <a:t>Товароведение, психология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308819" y="1319508"/>
            <a:ext cx="6156200" cy="5029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>
                <a:latin typeface="Arial"/>
                <a:cs typeface="Arial"/>
              </a:rPr>
              <a:t>Проблема: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Отсутствие эффективной системы управления расписанием и заданиями для студентов.</a:t>
            </a:r>
            <a:endParaRPr/>
          </a:p>
          <a:p>
            <a:pPr algn="just">
              <a:defRPr/>
            </a:pPr>
            <a:endParaRPr lang="ru-RU">
              <a:latin typeface="Arial"/>
              <a:cs typeface="Arial"/>
            </a:endParaRPr>
          </a:p>
          <a:p>
            <a:pPr algn="just">
              <a:defRPr/>
            </a:pPr>
            <a:r>
              <a:rPr lang="ru-RU">
                <a:latin typeface="Arial"/>
                <a:cs typeface="Arial"/>
              </a:rPr>
              <a:t>В настоящее время эту проблему решают используя: </a:t>
            </a:r>
            <a:r>
              <a:rPr lang="ru-RU" i="1">
                <a:latin typeface="Arial"/>
                <a:cs typeface="Arial"/>
              </a:rPr>
              <a:t>Modeus, yandex360.</a:t>
            </a:r>
            <a:r>
              <a:rPr lang="ru-RU">
                <a:latin typeface="Arial"/>
                <a:cs typeface="Arial"/>
              </a:rPr>
              <a:t> Однако, они неэффективны, так как имеют недостаточный функционал и нестабильность работы. </a:t>
            </a:r>
            <a:r>
              <a:rPr lang="ru-RU" sz="18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Modeus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предназначен только для просмотра расписания без возможности его изменения. Yandex360 имеет скудный функционал, плохую надежность и лишён нормальной тех.поддержки.</a:t>
            </a:r>
            <a:endParaRPr sz="1800">
              <a:latin typeface="Arial"/>
              <a:cs typeface="Arial"/>
            </a:endParaRPr>
          </a:p>
          <a:p>
            <a:pPr algn="just">
              <a:defRPr/>
            </a:pPr>
            <a:endParaRPr/>
          </a:p>
          <a:p>
            <a:pPr algn="just">
              <a:defRPr/>
            </a:pPr>
            <a:r>
              <a:rPr lang="ru-RU">
                <a:latin typeface="Arial"/>
                <a:cs typeface="Arial"/>
              </a:rPr>
              <a:t>Планировщик поможет дать четкое понимание дел, поможет грамотно распределить время, сгруппирует задачи, автоматизирует или найдет оптимальный вариант действий.</a:t>
            </a:r>
          </a:p>
          <a:p>
            <a:pPr algn="just">
              <a:defRPr/>
            </a:pPr>
            <a:endParaRPr lang="ru-RU">
              <a:latin typeface="Arial"/>
              <a:cs typeface="Arial"/>
            </a:endParaRPr>
          </a:p>
          <a:p>
            <a:pPr algn="just">
              <a:defRPr/>
            </a:pPr>
            <a:endParaRPr lang="ru-RU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1999" cy="797557"/>
            <a:chOff x="0" y="0"/>
            <a:chExt cx="12191999" cy="797557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2" y="330197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1" y="405640"/>
              <a:ext cx="1473594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7" name="TextBox 16"/>
          <p:cNvSpPr txBox="1"/>
          <p:nvPr/>
        </p:nvSpPr>
        <p:spPr bwMode="auto">
          <a:xfrm>
            <a:off x="7295985" y="5241946"/>
            <a:ext cx="3250242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780871613" name="Рисунок 178087161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878025" y="1716959"/>
            <a:ext cx="5056799" cy="36503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56"/>
            <a:chOff x="0" y="0"/>
            <a:chExt cx="12192000" cy="797556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1" y="330196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19311" y="380816"/>
              <a:ext cx="2757336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dirty="0">
                  <a:latin typeface="Arial Black"/>
                  <a:cs typeface="Arial"/>
                </a:rPr>
                <a:t>ЦЕЛЕВАЯ АУДИТОРИЯ</a:t>
              </a:r>
              <a:endParaRPr dirty="0"/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419311" y="2981666"/>
            <a:ext cx="3106946" cy="823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5689119" y="1166438"/>
            <a:ext cx="5685829" cy="585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marR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Студенты, школьники и преподаватели для которых важна стабильная работа, богатый функционал и наличие всех заданий и расписание в одном месте, для организации времени, повышения производительности, а также эффективности и успешности в своей работе и учёбе</a:t>
            </a:r>
          </a:p>
          <a:p>
            <a:pPr marL="283879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Проблемы и потребности: Стабильная работа приложений, которые используются для учебы, проблема в их нестабильности. потребность в сортировки дел, уроков, домашних заданий в одном приложении для удобства.</a:t>
            </a:r>
          </a:p>
          <a:p>
            <a:pPr marL="283879" marR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Продукты, которые сейчас использует для решения проблемы: modeus, yandex 360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8" marR="0" indent="-283878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 разработке обращать внимание на</a:t>
            </a:r>
            <a:r>
              <a:rPr lang="ru-RU" b="0" strike="noStrike" cap="none" spc="0">
                <a:latin typeface="Arial"/>
                <a:cs typeface="Arial"/>
              </a:rPr>
              <a:t>: удобство, функционал, простота.</a:t>
            </a:r>
            <a:endParaRPr b="0" strike="noStrike" cap="none" spc="0"/>
          </a:p>
          <a:p>
            <a:pPr algn="just">
              <a:defRPr/>
            </a:pPr>
            <a:endParaRPr lang="ru-RU">
              <a:latin typeface="Arial"/>
              <a:cs typeface="Arial"/>
            </a:endParaRPr>
          </a:p>
          <a:p>
            <a:pPr algn="just">
              <a:defRPr/>
            </a:pPr>
            <a:endParaRPr lang="ru-RU">
              <a:latin typeface="Arial"/>
              <a:cs typeface="Arial"/>
            </a:endParaRPr>
          </a:p>
        </p:txBody>
      </p:sp>
      <p:pic>
        <p:nvPicPr>
          <p:cNvPr id="1650672471" name="Рисунок 165067247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19312" y="1688352"/>
            <a:ext cx="4895612" cy="34099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56"/>
            <a:chOff x="0" y="0"/>
            <a:chExt cx="12192000" cy="797556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1" y="330196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90940" y="379841"/>
              <a:ext cx="1956127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dirty="0">
                  <a:latin typeface="Arial Black"/>
                  <a:cs typeface="Arial"/>
                </a:rPr>
                <a:t>ИДЕЯ ПРОЕКТА</a:t>
              </a:r>
              <a:endParaRPr dirty="0"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85020" y="1684614"/>
            <a:ext cx="6674699" cy="310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b="1">
                <a:latin typeface="Arial"/>
                <a:cs typeface="Arial"/>
              </a:rPr>
              <a:t>Предлагаемая идея</a:t>
            </a:r>
            <a:r>
              <a:rPr lang="ru-RU">
                <a:latin typeface="Arial"/>
                <a:cs typeface="Arial"/>
              </a:rPr>
              <a:t>: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разработать приложение для эффективного управления расписанием и заданиями студентов. Направлено на решение проблемы организации учебной деятельности. Внедрение такого приложения позволит студентам стать более организованными и производительными, что затронет их успехи в учебе и личной жизни.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>
                <a:latin typeface="Arial"/>
                <a:cs typeface="Arial"/>
              </a:rPr>
              <a:t>ублей, силами нашей команды.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pic>
        <p:nvPicPr>
          <p:cNvPr id="1079358719" name="Рисунок 107935871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801949" y="901611"/>
            <a:ext cx="3676649" cy="55144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09166688" name=" 2009166687"/>
          <p:cNvSpPr/>
          <p:nvPr/>
        </p:nvSpPr>
        <p:spPr bwMode="auto">
          <a:xfrm>
            <a:off x="6037299" y="865683"/>
            <a:ext cx="5689690" cy="4755240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defRPr/>
            </a:pPr>
            <a:r>
              <a:rPr sz="1800" b="0" i="0" u="none">
                <a:solidFill>
                  <a:srgbClr val="262626"/>
                </a:solidFill>
                <a:latin typeface="Arial"/>
                <a:ea typeface="Arial"/>
                <a:cs typeface="Arial"/>
              </a:rPr>
              <a:t>Продукт который </a:t>
            </a:r>
            <a:r>
              <a:rPr sz="1800" b="0" i="1" u="none">
                <a:solidFill>
                  <a:srgbClr val="262626"/>
                </a:solidFill>
                <a:latin typeface="Arial"/>
                <a:ea typeface="Arial"/>
                <a:cs typeface="Arial"/>
              </a:rPr>
              <a:t>мы разрабатываем</a:t>
            </a:r>
            <a:r>
              <a:rPr sz="1800" b="0" i="0" u="none">
                <a:solidFill>
                  <a:srgbClr val="262626"/>
                </a:solidFill>
                <a:latin typeface="Arial"/>
                <a:ea typeface="Arial"/>
                <a:cs typeface="Arial"/>
              </a:rPr>
              <a:t> - </a:t>
            </a:r>
            <a:r>
              <a:rPr lang="ru-RU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Приложение для планировки задач и учебного процесса</a:t>
            </a:r>
            <a:endParaRPr sz="1400" b="0" i="0" u="none">
              <a:solidFill>
                <a:srgbClr val="262626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endParaRPr sz="1800" b="0" i="0" u="none">
              <a:solidFill>
                <a:srgbClr val="262626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sz="1800" b="1" i="0" u="none">
                <a:solidFill>
                  <a:srgbClr val="262626"/>
                </a:solidFill>
                <a:latin typeface="Arial"/>
                <a:ea typeface="Arial"/>
                <a:cs typeface="Arial"/>
              </a:rPr>
              <a:t>Основные функциональные возможности</a:t>
            </a:r>
            <a:r>
              <a:rPr sz="1800" b="0" i="0" u="none">
                <a:solidFill>
                  <a:srgbClr val="262626"/>
                </a:solidFill>
                <a:latin typeface="Arial"/>
                <a:ea typeface="Arial"/>
                <a:cs typeface="Arial"/>
              </a:rPr>
              <a:t> - составлять расписание, список дел, непосредственная интеграция учебных задач, (например, домашних заданий).</a:t>
            </a:r>
          </a:p>
          <a:p>
            <a:pPr algn="just">
              <a:defRPr/>
            </a:pPr>
            <a:endParaRPr sz="1800" b="0" i="0" u="none">
              <a:solidFill>
                <a:srgbClr val="262626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sz="1800" b="1" i="0" u="none">
                <a:solidFill>
                  <a:srgbClr val="262626"/>
                </a:solidFill>
                <a:latin typeface="Arial"/>
                <a:ea typeface="Arial"/>
                <a:cs typeface="Arial"/>
              </a:rPr>
              <a:t>Базовый сценарий использования </a:t>
            </a:r>
            <a:r>
              <a:rPr sz="1800" b="0" i="0" u="none">
                <a:solidFill>
                  <a:srgbClr val="262626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i="0" u="none">
                <a:solidFill>
                  <a:srgbClr val="262626"/>
                </a:solidFill>
                <a:latin typeface="Arial"/>
                <a:ea typeface="Arial"/>
                <a:cs typeface="Arial"/>
              </a:rPr>
              <a:t>продукта</a:t>
            </a:r>
            <a:r>
              <a:rPr sz="1800" b="0" i="0" u="none">
                <a:solidFill>
                  <a:srgbClr val="262626"/>
                </a:solidFill>
                <a:latin typeface="Arial"/>
                <a:ea typeface="Arial"/>
                <a:cs typeface="Arial"/>
              </a:rPr>
              <a:t> - Поступление в университет - получение индивидуального студенческого номера, который будет использоваться в нашем сервисе для авторизации - настройка своего рабочего интерфейса - в дальнейшем занесение дел в планер, просмотр расписания, домашних заданий и т.п.</a:t>
            </a:r>
          </a:p>
        </p:txBody>
      </p:sp>
      <p:pic>
        <p:nvPicPr>
          <p:cNvPr id="2045919028" name="Рисунок 204591902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0084" y="1322955"/>
            <a:ext cx="5665309" cy="3172842"/>
          </a:xfrm>
          <a:prstGeom prst="rect">
            <a:avLst/>
          </a:prstGeom>
        </p:spPr>
      </p:pic>
      <p:sp>
        <p:nvSpPr>
          <p:cNvPr id="467734550" name="TextBox 467734549"/>
          <p:cNvSpPr txBox="1"/>
          <p:nvPr/>
        </p:nvSpPr>
        <p:spPr bwMode="auto">
          <a:xfrm>
            <a:off x="539677" y="865683"/>
            <a:ext cx="4522173" cy="36611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/>
              <a:t>Пример пользовательского интерфейса: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4180943" name=" 634180942"/>
          <p:cNvSpPr/>
          <p:nvPr/>
        </p:nvSpPr>
        <p:spPr bwMode="auto">
          <a:xfrm>
            <a:off x="391500" y="457019"/>
            <a:ext cx="6935279" cy="5943960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TRL: 2</a:t>
            </a:r>
            <a:endParaRPr sz="1600"/>
          </a:p>
          <a:p>
            <a:pPr algn="just">
              <a:defRPr/>
            </a:pPr>
            <a:endParaRPr sz="16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Технологии, используемые в продукте:</a:t>
            </a:r>
          </a:p>
          <a:p>
            <a:pPr algn="just">
              <a:defRPr/>
            </a:pPr>
            <a:endParaRPr sz="16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3879" indent="-283879" algn="just">
              <a:buAutoNum type="arabicPeriod"/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Кроссплатформенность</a:t>
            </a:r>
          </a:p>
          <a:p>
            <a:pPr algn="just">
              <a:defRPr/>
            </a:pPr>
            <a:endParaRPr sz="16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lang="ru-RU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2. Аутентификация и безопасность: Приложение может использовать технологии аутентификации, такие как OAuth, Firebase Authentication или JWT для проверки подлинности пользователей и защиты данных.</a:t>
            </a:r>
            <a:endParaRPr sz="16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endParaRPr sz="16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lang="ru-RU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3. Уведомления: Для отправки уведомлений о задачах или других важных событиях приложение может использовать технологии, такие как Firebase Cloud Messaging (FCM) или Apple Push Notification Service (APNS).</a:t>
            </a:r>
            <a:endParaRPr sz="16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endParaRPr sz="16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lang="ru-RU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4. Облачные сервисы: Для хранения данных или синхронизации между устройствами приложение может использовать облачные сервисы, такие как Google Cloud Storage, Amazon S3 или Firebase Cloud Firestore.</a:t>
            </a:r>
            <a:endParaRPr sz="16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/>
            </a:r>
            <a:b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5. </a:t>
            </a:r>
            <a:r>
              <a:rPr lang="ru-RU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Загрузка данных: Для загрузки данных в приложение, таких как изображения или видео, может использоваться библиотека, такая как Picasso или Glide для управления и кэширования изображений.</a:t>
            </a:r>
            <a:endParaRPr sz="16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endParaRPr sz="16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27655926" name="Рисунок 202765592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770087" y="972682"/>
            <a:ext cx="3764539" cy="50196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6524899" name="Рисунок 156524898"/>
          <p:cNvPicPr>
            <a:picLocks noChangeAspect="1"/>
          </p:cNvPicPr>
          <p:nvPr/>
        </p:nvPicPr>
        <p:blipFill>
          <a:blip r:embed="rId2"/>
          <a:srcRect r="19771"/>
          <a:stretch/>
        </p:blipFill>
        <p:spPr bwMode="auto">
          <a:xfrm>
            <a:off x="200025" y="100012"/>
            <a:ext cx="8382974" cy="6657975"/>
          </a:xfrm>
          <a:prstGeom prst="rect">
            <a:avLst/>
          </a:prstGeom>
        </p:spPr>
      </p:pic>
      <p:sp>
        <p:nvSpPr>
          <p:cNvPr id="972204980" name="TextBox 972204979"/>
          <p:cNvSpPr txBox="1"/>
          <p:nvPr/>
        </p:nvSpPr>
        <p:spPr bwMode="auto">
          <a:xfrm>
            <a:off x="8706825" y="533399"/>
            <a:ext cx="3369884" cy="30178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Основные преимущества нашего продукта:</a:t>
            </a:r>
          </a:p>
          <a:p>
            <a:pPr>
              <a:defRPr/>
            </a:pPr>
            <a:endParaRPr sz="1600"/>
          </a:p>
          <a:p>
            <a:pPr marL="261850" indent="-261850">
              <a:buAutoNum type="arabicPeriod"/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Возможность отображать расписание на виджетах;</a:t>
            </a:r>
          </a:p>
          <a:p>
            <a:pPr marL="261850" indent="-261850">
              <a:buAutoNum type="arabicPeriod"/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Получение уведомлений об изменениях в расписании;</a:t>
            </a:r>
          </a:p>
          <a:p>
            <a:pPr marL="261850" indent="-261850">
              <a:buAutoNum type="arabicPeriod"/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Возможность просматривать список дел без подключения к интернету;</a:t>
            </a:r>
          </a:p>
          <a:p>
            <a:pPr marL="261850" indent="-261850">
              <a:buAutoNum type="arabicPeriod"/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Получение напоминаний о начале занятий.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6417891" name="TextBox 286417890"/>
          <p:cNvSpPr txBox="1"/>
          <p:nvPr/>
        </p:nvSpPr>
        <p:spPr bwMode="auto">
          <a:xfrm>
            <a:off x="101637" y="107951"/>
            <a:ext cx="5554630" cy="2652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800" b="1"/>
              <a:t>Гипотезы:</a:t>
            </a:r>
          </a:p>
          <a:p>
            <a:pPr>
              <a:defRPr/>
            </a:pPr>
            <a:endParaRPr sz="1400"/>
          </a:p>
          <a:p>
            <a:pPr marL="327936" indent="-327936">
              <a:buAutoNum type="arabicPeriod"/>
              <a:defRPr/>
            </a:pPr>
            <a:r>
              <a:rPr sz="1800"/>
              <a:t>65% студентов Тюмгу считают экосистему Майкрософт лучше Яндекс360.</a:t>
            </a:r>
          </a:p>
          <a:p>
            <a:pPr marL="327936" indent="-327936">
              <a:buAutoNum type="arabicPeriod"/>
              <a:defRPr/>
            </a:pPr>
            <a:endParaRPr sz="1400"/>
          </a:p>
          <a:p>
            <a:pPr marL="327936" indent="-327936">
              <a:buAutoNum type="arabicPeriod"/>
              <a:defRPr/>
            </a:pPr>
            <a:r>
              <a:rPr sz="1800"/>
              <a:t>40% студентов Тюмгу пользуются сторонними приложения для планировки задач.</a:t>
            </a:r>
          </a:p>
          <a:p>
            <a:pPr marL="327936" indent="-327936">
              <a:buAutoNum type="arabicPeriod"/>
              <a:defRPr/>
            </a:pPr>
            <a:endParaRPr sz="1400"/>
          </a:p>
          <a:p>
            <a:pPr marL="327936" indent="-327936">
              <a:buAutoNum type="arabicPeriod"/>
              <a:defRPr/>
            </a:pPr>
            <a:r>
              <a:rPr sz="1800"/>
              <a:t>5% студентов Тюмгу пользуются платными, сторонними сервисами для планировки задач.</a:t>
            </a:r>
          </a:p>
        </p:txBody>
      </p:sp>
      <p:sp>
        <p:nvSpPr>
          <p:cNvPr id="302726412" name=" 302726411"/>
          <p:cNvSpPr/>
          <p:nvPr/>
        </p:nvSpPr>
        <p:spPr bwMode="auto">
          <a:xfrm>
            <a:off x="175070" y="3327401"/>
            <a:ext cx="5537316" cy="283499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sz="18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Вопросы для опроса:</a:t>
            </a:r>
          </a:p>
          <a:p>
            <a:pPr>
              <a:defRPr/>
            </a:pPr>
            <a:endParaRPr sz="1800"/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1.Планируете ли вы свой день?</a:t>
            </a:r>
          </a:p>
          <a:p>
            <a:pPr>
              <a:defRPr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2.Пользуетесь ли вы приложениями для планировки задач? Если да, то платно ли это?</a:t>
            </a:r>
          </a:p>
          <a:p>
            <a:pPr>
              <a:defRPr/>
            </a:pPr>
            <a:endParaRPr sz="1800"/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3.Какую экосистему Вы считаете удобнее Майкрософт или Яндекс360?</a:t>
            </a:r>
          </a:p>
          <a:p>
            <a:pPr>
              <a:defRPr/>
            </a:pPr>
            <a:endParaRPr sz="1800"/>
          </a:p>
        </p:txBody>
      </p:sp>
      <p:pic>
        <p:nvPicPr>
          <p:cNvPr id="1084908700" name="Рисунок 108490869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154992" y="804333"/>
            <a:ext cx="5134106" cy="2523068"/>
          </a:xfrm>
          <a:prstGeom prst="rect">
            <a:avLst/>
          </a:prstGeom>
        </p:spPr>
      </p:pic>
      <p:pic>
        <p:nvPicPr>
          <p:cNvPr id="1074237898" name="Рисунок 107423789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798154" y="3643867"/>
            <a:ext cx="6177610" cy="2936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18990272" name="Группа 19"/>
          <p:cNvGrpSpPr/>
          <p:nvPr/>
        </p:nvGrpSpPr>
        <p:grpSpPr bwMode="auto">
          <a:xfrm>
            <a:off x="0" y="0"/>
            <a:ext cx="12192000" cy="797555"/>
            <a:chOff x="0" y="0"/>
            <a:chExt cx="12192000" cy="797555"/>
          </a:xfrm>
        </p:grpSpPr>
        <p:sp>
          <p:nvSpPr>
            <p:cNvPr id="225941909" name="Прямоугольник 6"/>
            <p:cNvSpPr/>
            <p:nvPr/>
          </p:nvSpPr>
          <p:spPr bwMode="auto">
            <a:xfrm>
              <a:off x="0" y="0"/>
              <a:ext cx="12192000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286695728" name="Прямоугольник 7"/>
            <p:cNvSpPr/>
            <p:nvPr/>
          </p:nvSpPr>
          <p:spPr bwMode="auto">
            <a:xfrm>
              <a:off x="419311" y="330196"/>
              <a:ext cx="2977095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97504618" name="TextBox 3"/>
            <p:cNvSpPr txBox="1"/>
            <p:nvPr/>
          </p:nvSpPr>
          <p:spPr bwMode="auto">
            <a:xfrm>
              <a:off x="812160" y="380815"/>
              <a:ext cx="1904450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 dirty="0"/>
            </a:p>
          </p:txBody>
        </p:sp>
      </p:grpSp>
      <p:sp>
        <p:nvSpPr>
          <p:cNvPr id="746611805" name="TextBox 8"/>
          <p:cNvSpPr txBox="1"/>
          <p:nvPr/>
        </p:nvSpPr>
        <p:spPr bwMode="auto">
          <a:xfrm>
            <a:off x="325116" y="1504308"/>
            <a:ext cx="6830635" cy="201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Динамика рынка (с указанием источника):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/>
              <a:t>Рынок приложений для планирования задач растет в среднем на 5-10% в год поданным </a:t>
            </a:r>
            <a:r>
              <a:rPr u="sng">
                <a:solidFill>
                  <a:schemeClr val="hlink"/>
                </a:solidFill>
                <a:hlinkClick r:id="rId2" tooltip="https://vk.com/away.php?utf=1&amp;to=https%3A%2F%2Fwordstat.yandex.ru%2F"/>
              </a:rPr>
              <a:t>https://wordstat.yandex.ru/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«игроки» на рынке:</a:t>
            </a:r>
            <a:r>
              <a:rPr/>
              <a:t> Microsoft corp., Google, Yandex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Планируемая доля рынка:</a:t>
            </a:r>
            <a:r>
              <a:rPr/>
              <a:t> 15-20%</a:t>
            </a:r>
          </a:p>
        </p:txBody>
      </p:sp>
      <p:pic>
        <p:nvPicPr>
          <p:cNvPr id="1915934843" name="Рисунок 191593484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704964" y="1599558"/>
            <a:ext cx="4291773" cy="23860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676217269" name="Группа 19"/>
          <p:cNvGrpSpPr/>
          <p:nvPr/>
        </p:nvGrpSpPr>
        <p:grpSpPr bwMode="auto">
          <a:xfrm>
            <a:off x="0" y="0"/>
            <a:ext cx="12192000" cy="797555"/>
            <a:chOff x="0" y="0"/>
            <a:chExt cx="12192000" cy="797555"/>
          </a:xfrm>
        </p:grpSpPr>
        <p:sp>
          <p:nvSpPr>
            <p:cNvPr id="1884832405" name="Прямоугольник 6"/>
            <p:cNvSpPr/>
            <p:nvPr/>
          </p:nvSpPr>
          <p:spPr bwMode="auto">
            <a:xfrm>
              <a:off x="0" y="0"/>
              <a:ext cx="12192000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776340608" name="Прямоугольник 7"/>
            <p:cNvSpPr/>
            <p:nvPr/>
          </p:nvSpPr>
          <p:spPr bwMode="auto">
            <a:xfrm>
              <a:off x="419311" y="330196"/>
              <a:ext cx="2977095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610071399" name="TextBox 3"/>
            <p:cNvSpPr txBox="1"/>
            <p:nvPr/>
          </p:nvSpPr>
          <p:spPr bwMode="auto">
            <a:xfrm>
              <a:off x="686711" y="396245"/>
              <a:ext cx="2170330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 dirty="0"/>
            </a:p>
          </p:txBody>
        </p:sp>
      </p:grpSp>
      <p:sp>
        <p:nvSpPr>
          <p:cNvPr id="792737008" name="TextBox 8"/>
          <p:cNvSpPr txBox="1"/>
          <p:nvPr/>
        </p:nvSpPr>
        <p:spPr bwMode="auto">
          <a:xfrm>
            <a:off x="325116" y="839943"/>
            <a:ext cx="6737035" cy="365795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Модель монетизации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монетизации:</a:t>
            </a:r>
            <a:r>
              <a:rPr/>
              <a:t> Продажа продукта университетам, а также отдельным пользователям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 и регулярность:</a:t>
            </a:r>
            <a:r>
              <a:rPr/>
              <a:t> стартует от 4.000.000 руб в год для университетов, в зависимости от количества обучающихся и работников, 200 руб месячная подписка для одного человека, возможен семейный доступ по семейной подписке 350 руб.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</a:t>
            </a:r>
            <a:r>
              <a:rPr/>
              <a:t> Университеты РФ и стран СНГ,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/>
              <a:t>пользователи которые решат оформить подписку.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20403031" name="TextBox 1"/>
          <p:cNvSpPr txBox="1"/>
          <p:nvPr/>
        </p:nvSpPr>
        <p:spPr bwMode="auto">
          <a:xfrm>
            <a:off x="325117" y="4545192"/>
            <a:ext cx="6746396" cy="228635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</a:t>
            </a:r>
            <a:r>
              <a:rPr/>
              <a:t> Мы гарантируем качественную работу сервиса, и постоянное его совершенствование.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</a:t>
            </a:r>
            <a:r>
              <a:rPr/>
              <a:t> поддержка внутри приложения, реклама в социальных сетях,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4763183" name="TextBox 4"/>
          <p:cNvSpPr txBox="1"/>
          <p:nvPr/>
        </p:nvSpPr>
        <p:spPr bwMode="auto">
          <a:xfrm>
            <a:off x="7426957" y="2668923"/>
            <a:ext cx="4400025" cy="173772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</a:t>
            </a:r>
            <a:r>
              <a:rPr/>
              <a:t>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Компании, предоставляющие функции аналитики и статистики, которые позволяют пользователям отслеживать и анализировать свою продуктивность и эффективность при выполнении задач.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155219051" name="Группа 19"/>
          <p:cNvGrpSpPr/>
          <p:nvPr/>
        </p:nvGrpSpPr>
        <p:grpSpPr bwMode="auto">
          <a:xfrm>
            <a:off x="0" y="0"/>
            <a:ext cx="12192000" cy="797555"/>
            <a:chOff x="0" y="0"/>
            <a:chExt cx="12192000" cy="797555"/>
          </a:xfrm>
        </p:grpSpPr>
        <p:sp>
          <p:nvSpPr>
            <p:cNvPr id="165768406" name="Прямоугольник 6"/>
            <p:cNvSpPr/>
            <p:nvPr/>
          </p:nvSpPr>
          <p:spPr bwMode="auto">
            <a:xfrm>
              <a:off x="0" y="0"/>
              <a:ext cx="12192000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58721289" name="Прямоугольник 7"/>
            <p:cNvSpPr/>
            <p:nvPr/>
          </p:nvSpPr>
          <p:spPr bwMode="auto">
            <a:xfrm>
              <a:off x="419310" y="330196"/>
              <a:ext cx="4306649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459770660" name="TextBox 3"/>
            <p:cNvSpPr txBox="1"/>
            <p:nvPr/>
          </p:nvSpPr>
          <p:spPr bwMode="auto">
            <a:xfrm>
              <a:off x="419310" y="383563"/>
              <a:ext cx="3676417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 dirty="0"/>
            </a:p>
          </p:txBody>
        </p:sp>
      </p:grpSp>
      <p:sp>
        <p:nvSpPr>
          <p:cNvPr id="1182265138" name="TextBox 5"/>
          <p:cNvSpPr txBox="1"/>
          <p:nvPr/>
        </p:nvSpPr>
        <p:spPr bwMode="auto">
          <a:xfrm>
            <a:off x="345438" y="6076071"/>
            <a:ext cx="4278916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 4 месяца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66135681" name="Таблица 11"/>
          <p:cNvGraphicFramePr>
            <a:graphicFrameLocks/>
          </p:cNvGraphicFramePr>
          <p:nvPr/>
        </p:nvGraphicFramePr>
        <p:xfrm>
          <a:off x="655000" y="883799"/>
          <a:ext cx="10710337" cy="4994745"/>
        </p:xfrm>
        <a:graphic>
          <a:graphicData uri="http://schemas.openxmlformats.org/drawingml/2006/table">
            <a:tbl>
              <a:tblPr/>
              <a:tblGrid>
                <a:gridCol w="315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03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76349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48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2023-2024</a:t>
                      </a:r>
                    </a:p>
                  </a:txBody>
                  <a:tcPr anchor="ctr">
                    <a:lnT w="6348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T w="6348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T w="6348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T w="6348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T w="6348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Arial"/>
                          <a:cs typeface="Arial"/>
                        </a:rPr>
                        <a:t>Октябрь</a:t>
                      </a:r>
                      <a:endParaRPr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Arial"/>
                          <a:cs typeface="Arial"/>
                        </a:rPr>
                        <a:t>Ноябрь</a:t>
                      </a:r>
                      <a:endParaRPr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T w="6348" algn="ctr">
                      <a:solidFill>
                        <a:schemeClr val="tx1"/>
                      </a:solidFill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1" i="0" u="none" strike="noStrike" cap="none" spc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Arial"/>
                          <a:cs typeface="Arial"/>
                        </a:rPr>
                        <a:t>Декабрь</a:t>
                      </a:r>
                      <a:endParaRPr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T w="6348" algn="ctr">
                      <a:solidFill>
                        <a:schemeClr val="tx1"/>
                      </a:solidFill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Arial"/>
                          <a:cs typeface="Arial"/>
                        </a:rPr>
                        <a:t>Январь</a:t>
                      </a:r>
                      <a:endParaRPr lang="ru-RU" sz="1100"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T w="6348" algn="ctr">
                      <a:solidFill>
                        <a:schemeClr val="tx1"/>
                      </a:solidFill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44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азработка концепции проекта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05.10.2023</a:t>
                      </a:r>
                    </a:p>
                  </a:txBody>
                  <a:tcPr marL="15248" marR="15248" marT="10165" marB="10165" anchor="b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20.10.2023</a:t>
                      </a:r>
                    </a:p>
                  </a:txBody>
                  <a:tcPr marL="15249" marR="15249" marT="10166" marB="10166" anchor="b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Целиков Б.</a:t>
                      </a: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ru-RU"/>
                    </a:p>
                  </a:txBody>
                  <a:tcPr marL="15248" marR="15248" marT="10165" marB="10165" anchor="b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82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Исследование и анализ требований 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21.10.2023</a:t>
                      </a:r>
                    </a:p>
                  </a:txBody>
                  <a:tcPr marL="15248" marR="15248" marT="10165" marB="10165" anchor="b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27.10.2023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Целиков Б.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Проектирование и создание базы данных 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28.10.2023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11.11.2023</a:t>
                      </a:r>
                    </a:p>
                  </a:txBody>
                  <a:tcPr marL="15249" marR="15249" marT="10166" marB="10166" anchor="b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Красноженов П.</a:t>
                      </a:r>
                    </a:p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Целиков Б.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3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Разработка интерфейса пользователя 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12.11.2023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26.11.2023</a:t>
                      </a:r>
                    </a:p>
                  </a:txBody>
                  <a:tcPr marL="15249" marR="15249" marT="10166" marB="10166" anchor="b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Красноженов П.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292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Разработка функционала для создания и управления задачами 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27.11.2023</a:t>
                      </a:r>
                    </a:p>
                  </a:txBody>
                  <a:tcPr marL="15248" marR="15248" marT="10165" marB="10165" anchor="b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10.12.2023</a:t>
                      </a:r>
                    </a:p>
                  </a:txBody>
                  <a:tcPr marL="15249" marR="15249" marT="10166" marB="10166" anchor="b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Клыкова К.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23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Тестирование и отладка приложения 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11.12.2023</a:t>
                      </a:r>
                    </a:p>
                  </a:txBody>
                  <a:tcPr marL="15248" marR="15248" marT="10165" marB="10165" anchor="b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25.12.2023</a:t>
                      </a:r>
                    </a:p>
                  </a:txBody>
                  <a:tcPr marL="15249" marR="15249" marT="10166" marB="10166" anchor="b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Поляева В.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23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Документирование и подготовка к релизу 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26.12.2023</a:t>
                      </a:r>
                    </a:p>
                  </a:txBody>
                  <a:tcPr marL="15248" marR="15248" marT="10165" marB="10165" anchor="b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03.01.2024</a:t>
                      </a:r>
                    </a:p>
                  </a:txBody>
                  <a:tcPr marL="15249" marR="15249" marT="10166" marB="10166" anchor="b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Клыкова К.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23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Запуск и распространение приложения 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04.01.2024</a:t>
                      </a:r>
                    </a:p>
                  </a:txBody>
                  <a:tcPr marL="15248" marR="15248" marT="10165" marB="10165" anchor="b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24.01.2024</a:t>
                      </a:r>
                    </a:p>
                  </a:txBody>
                  <a:tcPr marL="15249" marR="15249" marT="10166" marB="10166" anchor="b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Кузеванова В.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292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Поддержка и обновление приложения (постоянно)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постоянно</a:t>
                      </a:r>
                    </a:p>
                  </a:txBody>
                  <a:tcPr marL="15248" marR="15248" marT="10165" marB="10165" anchor="b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постоянно</a:t>
                      </a:r>
                    </a:p>
                  </a:txBody>
                  <a:tcPr marL="15249" marR="15249" marT="10166" marB="10166" anchor="b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Целиков Б.</a:t>
                      </a:r>
                    </a:p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Красноженов П.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i="1" u="none" strike="noStrike" cap="none" spc="0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48" marR="15248" marT="10165" marB="10165" anchor="b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134931138" name="Группа 19"/>
          <p:cNvGrpSpPr/>
          <p:nvPr/>
        </p:nvGrpSpPr>
        <p:grpSpPr bwMode="auto">
          <a:xfrm>
            <a:off x="0" y="0"/>
            <a:ext cx="12192000" cy="797555"/>
            <a:chOff x="0" y="0"/>
            <a:chExt cx="12192000" cy="797555"/>
          </a:xfrm>
        </p:grpSpPr>
        <p:sp>
          <p:nvSpPr>
            <p:cNvPr id="552713668" name="Прямоугольник 6"/>
            <p:cNvSpPr/>
            <p:nvPr/>
          </p:nvSpPr>
          <p:spPr bwMode="auto">
            <a:xfrm>
              <a:off x="0" y="0"/>
              <a:ext cx="12192000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364251934" name="Прямоугольник 7"/>
            <p:cNvSpPr/>
            <p:nvPr/>
          </p:nvSpPr>
          <p:spPr bwMode="auto">
            <a:xfrm>
              <a:off x="419310" y="330196"/>
              <a:ext cx="4466950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622899457" name="TextBox 3"/>
            <p:cNvSpPr txBox="1"/>
            <p:nvPr/>
          </p:nvSpPr>
          <p:spPr bwMode="auto">
            <a:xfrm>
              <a:off x="505300" y="384527"/>
              <a:ext cx="3823985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 dirty="0"/>
            </a:p>
          </p:txBody>
        </p:sp>
      </p:grpSp>
      <p:sp>
        <p:nvSpPr>
          <p:cNvPr id="1255010434" name="TextBox 5"/>
          <p:cNvSpPr txBox="1"/>
          <p:nvPr/>
        </p:nvSpPr>
        <p:spPr bwMode="auto">
          <a:xfrm>
            <a:off x="345438" y="6180042"/>
            <a:ext cx="7756598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 995000 рублей </a:t>
            </a:r>
            <a:r>
              <a:rPr lang="ru-RU" sz="16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(не более 1 млн рублей)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окупаемости: 3 месяца</a:t>
            </a:r>
            <a:endParaRPr/>
          </a:p>
        </p:txBody>
      </p:sp>
      <p:graphicFrame>
        <p:nvGraphicFramePr>
          <p:cNvPr id="1522145919" name="Таблица 4"/>
          <p:cNvGraphicFramePr>
            <a:graphicFrameLocks/>
          </p:cNvGraphicFramePr>
          <p:nvPr/>
        </p:nvGraphicFramePr>
        <p:xfrm>
          <a:off x="345439" y="1069855"/>
          <a:ext cx="11672167" cy="4868016"/>
        </p:xfrm>
        <a:graphic>
          <a:graphicData uri="http://schemas.openxmlformats.org/drawingml/2006/table">
            <a:tbl>
              <a:tblPr firstRow="1" bandRow="1"/>
              <a:tblGrid>
                <a:gridCol w="279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42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6207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 месяц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 месяц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 месяц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 месяц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 месяц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 месяц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 месяц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8 месяц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9 месяц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908">
                <a:tc gridSpan="10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36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25.000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30.000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20.000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45.000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2.500.000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089">
                <a:tc gridSpan="10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52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Менеджер (Целиков Б.)</a:t>
                      </a: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45.000</a:t>
                      </a: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45.000</a:t>
                      </a: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40.000</a:t>
                      </a: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30.000</a:t>
                      </a: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12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Дизайнер (Клыкова К.)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65.000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>
                          <a:latin typeface="Arial"/>
                          <a:cs typeface="Arial"/>
                        </a:rPr>
                        <a:t>20.000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12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Программист (Красноженов П.)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70.000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70.000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40.000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30.000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30.000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30.000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86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Тестировщик (Поляева В.)</a:t>
                      </a: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50.000</a:t>
                      </a: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25.000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25.000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490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Оборудование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250.000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490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Реклама и продвиж. (Куз.В)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45.000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50.000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30.000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45.000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490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/>
                        <a:t>-115.000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/>
                        <a:t>-430.000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/>
                        <a:t>-90.000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/>
                        <a:t>-35.000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/>
                        <a:t>-120.000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/>
                        <a:t>+30.000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/>
                        <a:t>-115.000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/>
                        <a:t>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/>
                        <a:t>+2.470.500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91568365" name="Группа 19"/>
          <p:cNvGrpSpPr/>
          <p:nvPr/>
        </p:nvGrpSpPr>
        <p:grpSpPr bwMode="auto">
          <a:xfrm>
            <a:off x="0" y="0"/>
            <a:ext cx="12192000" cy="797555"/>
            <a:chOff x="0" y="0"/>
            <a:chExt cx="12192000" cy="797555"/>
          </a:xfrm>
        </p:grpSpPr>
        <p:sp>
          <p:nvSpPr>
            <p:cNvPr id="2061311707" name="Прямоугольник 6"/>
            <p:cNvSpPr/>
            <p:nvPr/>
          </p:nvSpPr>
          <p:spPr bwMode="auto">
            <a:xfrm>
              <a:off x="0" y="0"/>
              <a:ext cx="12192000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496071095" name="Прямоугольник 7"/>
            <p:cNvSpPr/>
            <p:nvPr/>
          </p:nvSpPr>
          <p:spPr bwMode="auto">
            <a:xfrm>
              <a:off x="419311" y="330196"/>
              <a:ext cx="2977095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2012315229" name="TextBox 3"/>
            <p:cNvSpPr txBox="1"/>
            <p:nvPr/>
          </p:nvSpPr>
          <p:spPr bwMode="auto">
            <a:xfrm>
              <a:off x="896024" y="373782"/>
              <a:ext cx="1705986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 dirty="0"/>
            </a:p>
          </p:txBody>
        </p:sp>
      </p:grpSp>
      <p:sp>
        <p:nvSpPr>
          <p:cNvPr id="281385441" name="TextBox 8"/>
          <p:cNvSpPr txBox="1"/>
          <p:nvPr/>
        </p:nvSpPr>
        <p:spPr bwMode="auto">
          <a:xfrm>
            <a:off x="153665" y="1462860"/>
            <a:ext cx="12132507" cy="5029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/>
              <a:t>Более 65% пользователей довольны функционалом нашего приложения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/>
              <a:t>Средняя оценка нашего приложения на AppStore и PlayMarket не ниже 4,0/5,0 за первый два месяца с даты публикации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/>
              <a:t>Количество пользователей, купивших подписку на второй месяц запуска приложения, больше 100 человек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/>
              <a:t>Затраты на реализацию проекта не превысили 1 млн. рублей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/>
              <a:t>Количество пользователей ежемесячно повышается на 10%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Увеличение производительности. Эффективное планирование и управление задачами.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Улучшение организации. Структурирование задач, установка сроков и распределение ресурсов.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Улучшение отслеживаемости. Отслеживание выполненных задач и прогресс по каждой из них.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Повышение качества работы. Поможет более осознанно подходить к выполнению задач.</a:t>
            </a: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Улучшение коммуникации. Позволит пользователям обмениваться информацией, улучшит коммуникацию и сотрудничество в команде.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90319069" name="Группа 19"/>
          <p:cNvGrpSpPr/>
          <p:nvPr/>
        </p:nvGrpSpPr>
        <p:grpSpPr bwMode="auto">
          <a:xfrm>
            <a:off x="0" y="0"/>
            <a:ext cx="12192000" cy="797555"/>
            <a:chOff x="0" y="0"/>
            <a:chExt cx="12192000" cy="797555"/>
          </a:xfrm>
        </p:grpSpPr>
        <p:sp>
          <p:nvSpPr>
            <p:cNvPr id="223297385" name="Прямоугольник 6"/>
            <p:cNvSpPr/>
            <p:nvPr/>
          </p:nvSpPr>
          <p:spPr bwMode="auto">
            <a:xfrm>
              <a:off x="0" y="0"/>
              <a:ext cx="12192000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274693200" name="Прямоугольник 7"/>
            <p:cNvSpPr/>
            <p:nvPr/>
          </p:nvSpPr>
          <p:spPr bwMode="auto">
            <a:xfrm>
              <a:off x="419311" y="330196"/>
              <a:ext cx="2977095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013786704" name="TextBox 3"/>
            <p:cNvSpPr txBox="1"/>
            <p:nvPr/>
          </p:nvSpPr>
          <p:spPr bwMode="auto">
            <a:xfrm>
              <a:off x="1155394" y="380815"/>
              <a:ext cx="1225909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 dirty="0"/>
            </a:p>
          </p:txBody>
        </p:sp>
      </p:grpSp>
      <p:sp>
        <p:nvSpPr>
          <p:cNvPr id="856478358" name="TextBox 8"/>
          <p:cNvSpPr txBox="1"/>
          <p:nvPr/>
        </p:nvSpPr>
        <p:spPr bwMode="auto">
          <a:xfrm>
            <a:off x="444973" y="1188540"/>
            <a:ext cx="7255438" cy="3932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 целесообразен / нецелесообразен для реализации по следующим причинам:</a:t>
            </a:r>
            <a:endParaRPr dirty="0"/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dirty="0" err="1"/>
              <a:t>Люди</a:t>
            </a:r>
            <a:r>
              <a:rPr dirty="0"/>
              <a:t> </a:t>
            </a:r>
            <a:r>
              <a:rPr dirty="0" err="1"/>
              <a:t>стали</a:t>
            </a:r>
            <a:r>
              <a:rPr dirty="0"/>
              <a:t> </a:t>
            </a:r>
            <a:r>
              <a:rPr dirty="0" err="1"/>
              <a:t>чаще</a:t>
            </a:r>
            <a:r>
              <a:rPr dirty="0"/>
              <a:t> </a:t>
            </a:r>
            <a:r>
              <a:rPr dirty="0" err="1"/>
              <a:t>планировать</a:t>
            </a:r>
            <a:r>
              <a:rPr dirty="0"/>
              <a:t> </a:t>
            </a:r>
            <a:r>
              <a:rPr dirty="0" err="1"/>
              <a:t>свой</a:t>
            </a:r>
            <a:r>
              <a:rPr dirty="0"/>
              <a:t> </a:t>
            </a:r>
            <a:r>
              <a:rPr dirty="0" err="1"/>
              <a:t>день</a:t>
            </a:r>
            <a:endParaRPr dirty="0"/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dirty="0"/>
              <a:t>ЦА </a:t>
            </a:r>
            <a:r>
              <a:rPr dirty="0" err="1"/>
              <a:t>нуждается</a:t>
            </a:r>
            <a:r>
              <a:rPr dirty="0"/>
              <a:t> в </a:t>
            </a:r>
            <a:r>
              <a:rPr dirty="0" err="1"/>
              <a:t>хорошей</a:t>
            </a:r>
            <a:r>
              <a:rPr dirty="0"/>
              <a:t> </a:t>
            </a:r>
            <a:r>
              <a:rPr dirty="0" err="1"/>
              <a:t>замене</a:t>
            </a:r>
            <a:r>
              <a:rPr dirty="0"/>
              <a:t> </a:t>
            </a:r>
            <a:r>
              <a:rPr dirty="0" err="1"/>
              <a:t>Яндекса</a:t>
            </a:r>
            <a:endParaRPr dirty="0"/>
          </a:p>
          <a:p>
            <a:pPr marL="283878" marR="0" lvl="0" indent="-283878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dirty="0" err="1"/>
              <a:t>Приложение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предоставить</a:t>
            </a:r>
            <a:r>
              <a:rPr dirty="0"/>
              <a:t> </a:t>
            </a:r>
            <a:r>
              <a:rPr dirty="0" err="1"/>
              <a:t>визуализацию</a:t>
            </a:r>
            <a:r>
              <a:rPr dirty="0"/>
              <a:t> </a:t>
            </a:r>
            <a:r>
              <a:rPr dirty="0" err="1"/>
              <a:t>задач</a:t>
            </a:r>
            <a:r>
              <a:rPr dirty="0"/>
              <a:t> и </a:t>
            </a:r>
            <a:r>
              <a:rPr dirty="0" err="1"/>
              <a:t>сроков</a:t>
            </a:r>
            <a:endParaRPr dirty="0"/>
          </a:p>
          <a:p>
            <a:pPr marL="283878" marR="0" lvl="0" indent="-283878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dirty="0" err="1"/>
              <a:t>Улучшит</a:t>
            </a:r>
            <a:r>
              <a:rPr dirty="0"/>
              <a:t> </a:t>
            </a:r>
            <a:r>
              <a:rPr dirty="0" err="1"/>
              <a:t>управление</a:t>
            </a:r>
            <a:r>
              <a:rPr dirty="0"/>
              <a:t> </a:t>
            </a:r>
            <a:r>
              <a:rPr dirty="0" err="1"/>
              <a:t>временем</a:t>
            </a:r>
            <a:r>
              <a:rPr dirty="0"/>
              <a:t> </a:t>
            </a:r>
            <a:r>
              <a:rPr dirty="0" err="1"/>
              <a:t>пользователей</a:t>
            </a:r>
            <a:endParaRPr dirty="0"/>
          </a:p>
          <a:p>
            <a:pPr marL="283878" marR="0" lvl="0" indent="-283878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dirty="0" err="1"/>
              <a:t>Увеличит</a:t>
            </a:r>
            <a:r>
              <a:rPr dirty="0"/>
              <a:t> </a:t>
            </a:r>
            <a:r>
              <a:rPr dirty="0" err="1"/>
              <a:t>производительность</a:t>
            </a:r>
            <a:r>
              <a:rPr dirty="0"/>
              <a:t> </a:t>
            </a:r>
            <a:r>
              <a:rPr dirty="0" err="1"/>
              <a:t>труда</a:t>
            </a:r>
            <a:r>
              <a:rPr dirty="0"/>
              <a:t> </a:t>
            </a:r>
          </a:p>
          <a:p>
            <a:pPr lvl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dirty="0"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среднесрочной перспективе (2-3 года) </a:t>
            </a: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планируем развивать наше приложение и продавать его все большему количеству университетов по России и СНГ, возможно выйти на международный рынок.</a:t>
            </a:r>
          </a:p>
        </p:txBody>
      </p:sp>
      <p:pic>
        <p:nvPicPr>
          <p:cNvPr id="1716857533" name="Рисунок 171685753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953374" y="923924"/>
            <a:ext cx="3781424" cy="37814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Tur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1221</Words>
  <Application>Microsoft Office PowerPoint</Application>
  <DocSecurity>0</DocSecurity>
  <PresentationFormat>Широкоэкранный</PresentationFormat>
  <Paragraphs>242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Arial Black</vt:lpstr>
      <vt:lpstr>Asana</vt:lpstr>
      <vt:lpstr>Calibri</vt:lpstr>
      <vt:lpstr>Turtle</vt:lpstr>
      <vt:lpstr>StudyPlanner -  Планировщик для студентов и преподавателей.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Tselikov Bogdan</cp:lastModifiedBy>
  <cp:revision>60</cp:revision>
  <dcterms:created xsi:type="dcterms:W3CDTF">2023-09-23T09:41:00Z</dcterms:created>
  <dcterms:modified xsi:type="dcterms:W3CDTF">2023-10-26T10:52:32Z</dcterms:modified>
  <cp:category/>
  <dc:identifier/>
  <cp:contentStatus/>
  <dc:language/>
  <cp:version/>
</cp:coreProperties>
</file>