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Trebuchet MS" pitchFamily="34" charset="0"/>
      <p:regular r:id="rId17"/>
      <p:bold r:id="rId18"/>
      <p:italic r:id="rId19"/>
      <p:boldItalic r:id="rId20"/>
    </p:embeddedFont>
    <p:embeddedFont>
      <p:font typeface="Helvetica Neue" charset="0"/>
      <p:regular r:id="rId21"/>
      <p:bold r:id="rId22"/>
      <p:italic r:id="rId23"/>
      <p:boldItalic r:id="rId24"/>
    </p:embeddedFont>
    <p:embeddedFont>
      <p:font typeface="Georgia" pitchFamily="18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AC7F8D4E-06DC-4B8C-B5EC-E1394331C21E}">
  <a:tblStyle styleId="{AC7F8D4E-06DC-4B8C-B5EC-E1394331C21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EE8"/>
          </a:solidFill>
        </a:fill>
      </a:tcStyle>
    </a:wholeTbl>
    <a:band1H>
      <a:tcTxStyle/>
      <a:tcStyle>
        <a:tcBdr/>
        <a:fill>
          <a:solidFill>
            <a:srgbClr val="FCDC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DCCE"/>
          </a:solidFill>
        </a:fill>
      </a:tcStyle>
    </a:band1V>
    <a:band2V>
      <a:tcTxStyle/>
      <a:tcStyle>
        <a:tcBdr/>
        <a:fill>
          <a:solidFill>
            <a:srgbClr val="FCDCCE"/>
          </a:solidFill>
        </a:fill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9B8632-695A-4402-BA6B-B13352C1C86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B5F73C4-C590-45D6-A6E9-75C3443D3CA8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AF0"/>
          </a:solidFill>
        </a:fill>
      </a:tcStyle>
    </a:wholeTbl>
    <a:band1H>
      <a:tcTxStyle/>
      <a:tcStyle>
        <a:tcBdr/>
        <a:fill>
          <a:solidFill>
            <a:srgbClr val="D7D2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7D2DF"/>
          </a:solidFill>
        </a:fill>
      </a:tcStyle>
    </a:band1V>
    <a:band2V>
      <a:tcTxStyle/>
      <a:tcStyle>
        <a:tcBdr/>
        <a:fill>
          <a:solidFill>
            <a:srgbClr val="D7D2DF"/>
          </a:solidFill>
        </a:fill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A781E0-8278-4FA2-887A-1A83DE07C3A8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876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b711c262f_2_50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8b711c262f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67" y="685799"/>
            <a:ext cx="4572548" cy="34289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8b711c262f_2_340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38b711c262f_2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67" y="685799"/>
            <a:ext cx="4572548" cy="34289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8b711c262f_2_387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38b711c262f_2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67" y="685799"/>
            <a:ext cx="4572548" cy="34289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8b711c262f_2_419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38b711c262f_2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67" y="685799"/>
            <a:ext cx="4572548" cy="34289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8b711c262f_2_520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38b711c262f_2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8b711c262f_2_103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8b711c262f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67" y="685799"/>
            <a:ext cx="4572548" cy="34289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8b711c262f_2_122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8b711c262f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67" y="685799"/>
            <a:ext cx="4572548" cy="34289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8b711c262f_2_200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8b711c262f_2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67" y="685799"/>
            <a:ext cx="4572548" cy="34289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8b711c262f_2_228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38b711c262f_2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67" y="685799"/>
            <a:ext cx="4572548" cy="34289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8b711c262f_2_253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8b711c262f_2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67" y="685799"/>
            <a:ext cx="4572548" cy="34289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8b711c262f_2_277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38b711c262f_2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67" y="685799"/>
            <a:ext cx="4572548" cy="34289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b711c262f_2_308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38b711c262f_2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67" y="685799"/>
            <a:ext cx="4572548" cy="34289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9767055a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9767055ab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>
  <p:cSld name="Два объекта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4572972" y="4926413"/>
            <a:ext cx="914689" cy="216887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2" name="Google Shape;62;p15"/>
          <p:cNvSpPr/>
          <p:nvPr/>
        </p:nvSpPr>
        <p:spPr>
          <a:xfrm>
            <a:off x="5487462" y="4926413"/>
            <a:ext cx="914689" cy="216887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3" name="Google Shape;63;p15"/>
          <p:cNvSpPr/>
          <p:nvPr/>
        </p:nvSpPr>
        <p:spPr>
          <a:xfrm>
            <a:off x="7316457" y="4926413"/>
            <a:ext cx="914689" cy="216887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4" name="Google Shape;64;p15"/>
          <p:cNvSpPr/>
          <p:nvPr/>
        </p:nvSpPr>
        <p:spPr>
          <a:xfrm>
            <a:off x="8230948" y="4926413"/>
            <a:ext cx="913245" cy="216887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5" name="Google Shape;65;p15"/>
          <p:cNvSpPr/>
          <p:nvPr/>
        </p:nvSpPr>
        <p:spPr>
          <a:xfrm>
            <a:off x="2745905" y="4926413"/>
            <a:ext cx="914689" cy="216887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6" name="Google Shape;66;p15"/>
          <p:cNvSpPr/>
          <p:nvPr/>
        </p:nvSpPr>
        <p:spPr>
          <a:xfrm>
            <a:off x="1830447" y="4926413"/>
            <a:ext cx="915844" cy="216887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7" name="Google Shape;67;p15"/>
          <p:cNvSpPr/>
          <p:nvPr/>
        </p:nvSpPr>
        <p:spPr>
          <a:xfrm>
            <a:off x="915952" y="4926413"/>
            <a:ext cx="914689" cy="216887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8" name="Google Shape;68;p15"/>
          <p:cNvSpPr/>
          <p:nvPr/>
        </p:nvSpPr>
        <p:spPr>
          <a:xfrm>
            <a:off x="1455" y="4926413"/>
            <a:ext cx="4572577" cy="216887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9" name="Google Shape;69;p15"/>
          <p:cNvSpPr/>
          <p:nvPr/>
        </p:nvSpPr>
        <p:spPr>
          <a:xfrm>
            <a:off x="6401967" y="4926413"/>
            <a:ext cx="914689" cy="216887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0" name="Google Shape;70;p15"/>
          <p:cNvSpPr/>
          <p:nvPr/>
        </p:nvSpPr>
        <p:spPr>
          <a:xfrm>
            <a:off x="0" y="437262"/>
            <a:ext cx="266002" cy="77398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1" name="Google Shape;71;p15"/>
          <p:cNvSpPr/>
          <p:nvPr/>
        </p:nvSpPr>
        <p:spPr>
          <a:xfrm>
            <a:off x="265742" y="437262"/>
            <a:ext cx="267446" cy="77398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2" name="Google Shape;72;p15"/>
          <p:cNvSpPr/>
          <p:nvPr/>
        </p:nvSpPr>
        <p:spPr>
          <a:xfrm>
            <a:off x="532933" y="437262"/>
            <a:ext cx="254160" cy="77398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3" name="Google Shape;73;p15"/>
          <p:cNvSpPr/>
          <p:nvPr/>
        </p:nvSpPr>
        <p:spPr>
          <a:xfrm>
            <a:off x="786822" y="437262"/>
            <a:ext cx="265424" cy="77398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4" name="Google Shape;74;p15"/>
          <p:cNvSpPr/>
          <p:nvPr/>
        </p:nvSpPr>
        <p:spPr>
          <a:xfrm>
            <a:off x="1052074" y="437262"/>
            <a:ext cx="265424" cy="77398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92100" y="210313"/>
            <a:ext cx="2321961" cy="2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30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>
  <p:cSld name="Титульный слайд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3059053" y="3161559"/>
            <a:ext cx="1527851" cy="1980868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83" name="Google Shape;83;p16"/>
          <p:cNvSpPr/>
          <p:nvPr/>
        </p:nvSpPr>
        <p:spPr>
          <a:xfrm>
            <a:off x="1531420" y="3161559"/>
            <a:ext cx="1527851" cy="1980868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394828" y="215485"/>
            <a:ext cx="2194913" cy="22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30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92100" y="210313"/>
            <a:ext cx="2321961" cy="2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30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92100" y="210313"/>
            <a:ext cx="2321961" cy="2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30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92100" y="210313"/>
            <a:ext cx="2321961" cy="2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300" b="1" i="0" u="none" strike="noStrike" cap="non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9"/>
          <p:cNvGrpSpPr/>
          <p:nvPr/>
        </p:nvGrpSpPr>
        <p:grpSpPr>
          <a:xfrm>
            <a:off x="5510212" y="438"/>
            <a:ext cx="3633964" cy="5142453"/>
            <a:chOff x="12114814" y="963"/>
            <a:chExt cx="7989674" cy="11307047"/>
          </a:xfrm>
        </p:grpSpPr>
        <p:sp>
          <p:nvSpPr>
            <p:cNvPr id="105" name="Google Shape;105;p19"/>
            <p:cNvSpPr/>
            <p:nvPr/>
          </p:nvSpPr>
          <p:spPr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07" name="Google Shape;107;p19"/>
            <p:cNvSpPr/>
            <p:nvPr/>
          </p:nvSpPr>
          <p:spPr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sp>
        <p:nvSpPr>
          <p:cNvPr id="120" name="Google Shape;120;p19"/>
          <p:cNvSpPr txBox="1"/>
          <p:nvPr/>
        </p:nvSpPr>
        <p:spPr>
          <a:xfrm>
            <a:off x="165933" y="1148429"/>
            <a:ext cx="5271201" cy="126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24550" rIns="16375" bIns="16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0" i="1" u="none" strike="noStrike" cap="non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ЮрПолигон -игровой сервис-стимулятор   для студентов юридических направлений, начинающих юристов и действующих специалистов</a:t>
            </a:r>
            <a:endParaRPr sz="2000" b="0" i="1" u="none" strike="noStrike" cap="none">
              <a:solidFill>
                <a:srgbClr val="8F00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93721" y="3196826"/>
            <a:ext cx="521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6050" rIns="16375" bIns="16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latin typeface="Helvetica Neue"/>
                <a:ea typeface="Helvetica Neue"/>
                <a:cs typeface="Helvetica Neue"/>
                <a:sym typeface="Helvetica Neue"/>
              </a:rPr>
              <a:t>ФИО участников команды:</a:t>
            </a:r>
            <a:endParaRPr sz="800"/>
          </a:p>
          <a:p>
            <a:pPr marL="8890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AutoNum type="arabicPeriod"/>
            </a:pPr>
            <a:r>
              <a:rPr lang="ru" sz="1300">
                <a:latin typeface="Helvetica Neue"/>
                <a:ea typeface="Helvetica Neue"/>
                <a:cs typeface="Helvetica Neue"/>
                <a:sym typeface="Helvetica Neue"/>
              </a:rPr>
              <a:t>Бенько Полина Андреевна</a:t>
            </a:r>
            <a:endParaRPr sz="800"/>
          </a:p>
          <a:p>
            <a:pPr marL="8890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AutoNum type="arabicPeriod"/>
            </a:pPr>
            <a:r>
              <a:rPr lang="ru" sz="1300">
                <a:latin typeface="Helvetica Neue"/>
                <a:ea typeface="Helvetica Neue"/>
                <a:cs typeface="Helvetica Neue"/>
                <a:sym typeface="Helvetica Neue"/>
              </a:rPr>
              <a:t>Леонов Христофор Вадимович</a:t>
            </a:r>
            <a:endParaRPr sz="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" sz="13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" sz="1300" b="1">
                <a:latin typeface="Helvetica Neue"/>
                <a:ea typeface="Helvetica Neue"/>
                <a:cs typeface="Helvetica Neue"/>
                <a:sym typeface="Helvetica Neue"/>
              </a:rPr>
              <a:t>№ команды: ОП-601</a:t>
            </a:r>
            <a:br>
              <a:rPr lang="ru" sz="1300" b="1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" sz="1300" b="1">
                <a:latin typeface="Helvetica Neue"/>
                <a:ea typeface="Helvetica Neue"/>
                <a:cs typeface="Helvetica Neue"/>
                <a:sym typeface="Helvetica Neue"/>
              </a:rPr>
              <a:t>Контакты команды: </a:t>
            </a:r>
            <a:endParaRPr sz="13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latin typeface="Helvetica Neue"/>
                <a:ea typeface="Helvetica Neue"/>
                <a:cs typeface="Helvetica Neue"/>
                <a:sym typeface="Helvetica Neue"/>
              </a:rPr>
              <a:t>8(928)-955-81-53</a:t>
            </a:r>
            <a:endParaRPr sz="13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4519" y="174924"/>
            <a:ext cx="953178" cy="7928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19"/>
          <p:cNvGrpSpPr/>
          <p:nvPr/>
        </p:nvGrpSpPr>
        <p:grpSpPr>
          <a:xfrm>
            <a:off x="906918" y="490105"/>
            <a:ext cx="766791" cy="66633"/>
            <a:chOff x="1993961" y="1077625"/>
            <a:chExt cx="1685876" cy="146510"/>
          </a:xfrm>
        </p:grpSpPr>
        <p:pic>
          <p:nvPicPr>
            <p:cNvPr id="124" name="Google Shape;124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9"/>
            <p:cNvSpPr/>
            <p:nvPr/>
          </p:nvSpPr>
          <p:spPr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pic>
          <p:nvPicPr>
            <p:cNvPr id="127" name="Google Shape;127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9"/>
            <p:cNvSpPr/>
            <p:nvPr/>
          </p:nvSpPr>
          <p:spPr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pic>
          <p:nvPicPr>
            <p:cNvPr id="131" name="Google Shape;131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409954" y="1080241"/>
              <a:ext cx="123555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19"/>
          <p:cNvGrpSpPr/>
          <p:nvPr/>
        </p:nvGrpSpPr>
        <p:grpSpPr>
          <a:xfrm>
            <a:off x="906918" y="600916"/>
            <a:ext cx="402037" cy="66637"/>
            <a:chOff x="1993961" y="1321274"/>
            <a:chExt cx="883924" cy="146519"/>
          </a:xfrm>
        </p:grpSpPr>
        <p:pic>
          <p:nvPicPr>
            <p:cNvPr id="135" name="Google Shape;135;p1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54120" y="1323900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1" name="Google Shape;141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97220" y="313928"/>
            <a:ext cx="474368" cy="52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850131" y="206963"/>
            <a:ext cx="1902673" cy="72876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6418660" y="2571136"/>
            <a:ext cx="1816892" cy="26035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1575" tIns="20775" rIns="41575" bIns="207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/>
              <a:t>ФОТО ПРОТОТИПА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44" name="Google Shape;144;p19"/>
          <p:cNvSpPr/>
          <p:nvPr/>
        </p:nvSpPr>
        <p:spPr>
          <a:xfrm>
            <a:off x="2684275" y="3357275"/>
            <a:ext cx="2814900" cy="1755300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1575" tIns="20775" rIns="41575" bIns="20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0000"/>
              </a:solidFill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2595356" y="3357281"/>
            <a:ext cx="2685478" cy="20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Helvetica Neue"/>
                <a:ea typeface="Helvetica Neue"/>
                <a:cs typeface="Helvetica Neue"/>
                <a:sym typeface="Helvetica Neue"/>
              </a:rPr>
              <a:t>УТП ПРОЕКТА </a:t>
            </a:r>
            <a:endParaRPr sz="1100" b="1"/>
          </a:p>
        </p:txBody>
      </p:sp>
      <p:sp>
        <p:nvSpPr>
          <p:cNvPr id="146" name="Google Shape;146;p19"/>
          <p:cNvSpPr txBox="1"/>
          <p:nvPr/>
        </p:nvSpPr>
        <p:spPr>
          <a:xfrm>
            <a:off x="2709217" y="3633599"/>
            <a:ext cx="27651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 Практика без штрафов</a:t>
            </a:r>
            <a:endParaRPr sz="800"/>
          </a:p>
        </p:txBody>
      </p:sp>
      <p:sp>
        <p:nvSpPr>
          <p:cNvPr id="147" name="Google Shape;147;p19"/>
          <p:cNvSpPr/>
          <p:nvPr/>
        </p:nvSpPr>
        <p:spPr>
          <a:xfrm>
            <a:off x="5483395" y="0"/>
            <a:ext cx="3660604" cy="12894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1575" tIns="20775" rIns="41575" bIns="20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5240716" y="52997"/>
            <a:ext cx="3906908" cy="868803"/>
            <a:chOff x="11522297" y="116529"/>
            <a:chExt cx="8589772" cy="1910295"/>
          </a:xfrm>
        </p:grpSpPr>
        <p:pic>
          <p:nvPicPr>
            <p:cNvPr id="149" name="Google Shape;149;p19"/>
            <p:cNvPicPr preferRelativeResize="0"/>
            <p:nvPr/>
          </p:nvPicPr>
          <p:blipFill rotWithShape="1">
            <a:blip r:embed="rId17">
              <a:alphaModFix/>
            </a:blip>
            <a:srcRect l="9035" t="11708" r="9039" b="10251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9" descr="Picture background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9"/>
            <p:cNvPicPr preferRelativeResize="0"/>
            <p:nvPr/>
          </p:nvPicPr>
          <p:blipFill rotWithShape="1">
            <a:blip r:embed="rId19">
              <a:alphaModFix/>
            </a:blip>
            <a:srcRect t="27255" b="31960"/>
            <a:stretch/>
          </p:blipFill>
          <p:spPr>
            <a:xfrm>
              <a:off x="15537514" y="116529"/>
              <a:ext cx="4574555" cy="18657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2" name="Google Shape;152;p19"/>
          <p:cNvPicPr preferRelativeResize="0"/>
          <p:nvPr/>
        </p:nvPicPr>
        <p:blipFill rotWithShape="1">
          <a:blip r:embed="rId20">
            <a:alphaModFix/>
          </a:blip>
          <a:srcRect l="956"/>
          <a:stretch/>
        </p:blipFill>
        <p:spPr>
          <a:xfrm>
            <a:off x="6418660" y="2571136"/>
            <a:ext cx="1816892" cy="26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8"/>
          <p:cNvGrpSpPr/>
          <p:nvPr/>
        </p:nvGrpSpPr>
        <p:grpSpPr>
          <a:xfrm>
            <a:off x="8077" y="437257"/>
            <a:ext cx="2006913" cy="77398"/>
            <a:chOff x="17758" y="961426"/>
            <a:chExt cx="4412421" cy="170180"/>
          </a:xfrm>
        </p:grpSpPr>
        <p:sp>
          <p:nvSpPr>
            <p:cNvPr id="373" name="Google Shape;373;p28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grpSp>
        <p:nvGrpSpPr>
          <p:cNvPr id="378" name="Google Shape;378;p28"/>
          <p:cNvGrpSpPr/>
          <p:nvPr/>
        </p:nvGrpSpPr>
        <p:grpSpPr>
          <a:xfrm>
            <a:off x="4582492" y="4926413"/>
            <a:ext cx="1829184" cy="216887"/>
            <a:chOff x="10075117" y="10832026"/>
            <a:chExt cx="4021664" cy="476884"/>
          </a:xfrm>
        </p:grpSpPr>
        <p:sp>
          <p:nvSpPr>
            <p:cNvPr id="379" name="Google Shape;379;p28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grpSp>
        <p:nvGrpSpPr>
          <p:cNvPr id="381" name="Google Shape;381;p28"/>
          <p:cNvGrpSpPr/>
          <p:nvPr/>
        </p:nvGrpSpPr>
        <p:grpSpPr>
          <a:xfrm>
            <a:off x="7325982" y="4926413"/>
            <a:ext cx="1818204" cy="216887"/>
            <a:chOff x="16106985" y="10832026"/>
            <a:chExt cx="3997523" cy="476884"/>
          </a:xfrm>
        </p:grpSpPr>
        <p:sp>
          <p:nvSpPr>
            <p:cNvPr id="382" name="Google Shape;382;p28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grpSp>
        <p:nvGrpSpPr>
          <p:cNvPr id="384" name="Google Shape;384;p28"/>
          <p:cNvGrpSpPr/>
          <p:nvPr/>
        </p:nvGrpSpPr>
        <p:grpSpPr>
          <a:xfrm>
            <a:off x="10981" y="4926413"/>
            <a:ext cx="4572577" cy="216887"/>
            <a:chOff x="24142" y="10832026"/>
            <a:chExt cx="10053319" cy="476884"/>
          </a:xfrm>
        </p:grpSpPr>
        <p:sp>
          <p:nvSpPr>
            <p:cNvPr id="385" name="Google Shape;385;p28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sp>
        <p:nvSpPr>
          <p:cNvPr id="389" name="Google Shape;389;p28"/>
          <p:cNvSpPr/>
          <p:nvPr/>
        </p:nvSpPr>
        <p:spPr>
          <a:xfrm>
            <a:off x="6411486" y="4926413"/>
            <a:ext cx="914689" cy="216887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390" name="Google Shape;390;p28"/>
          <p:cNvSpPr txBox="1"/>
          <p:nvPr/>
        </p:nvSpPr>
        <p:spPr>
          <a:xfrm>
            <a:off x="179459" y="490454"/>
            <a:ext cx="68028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7800" rIns="16375" bIns="163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КОНКУРЕНТНЫЕ ПРЕИМУЩЕСТВА </a:t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91" name="Google Shape;391;p28"/>
          <p:cNvGrpSpPr/>
          <p:nvPr/>
        </p:nvGrpSpPr>
        <p:grpSpPr>
          <a:xfrm>
            <a:off x="445042" y="2572860"/>
            <a:ext cx="3128984" cy="2215752"/>
            <a:chOff x="1437090" y="2440"/>
            <a:chExt cx="6879419" cy="4871918"/>
          </a:xfrm>
        </p:grpSpPr>
        <p:sp>
          <p:nvSpPr>
            <p:cNvPr id="392" name="Google Shape;392;p28"/>
            <p:cNvSpPr/>
            <p:nvPr/>
          </p:nvSpPr>
          <p:spPr>
            <a:xfrm rot="10800000">
              <a:off x="1830365" y="2440"/>
              <a:ext cx="6486144" cy="786550"/>
            </a:xfrm>
            <a:prstGeom prst="homePlate">
              <a:avLst>
                <a:gd name="adj" fmla="val 5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 txBox="1"/>
            <p:nvPr/>
          </p:nvSpPr>
          <p:spPr>
            <a:xfrm>
              <a:off x="2027002" y="2440"/>
              <a:ext cx="6289507" cy="78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7750" tIns="62375" rIns="116450" bIns="623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Ролевая игровая модель</a:t>
              </a:r>
              <a:endParaRPr sz="1600">
                <a:solidFill>
                  <a:schemeClr val="lt1"/>
                </a:solidFill>
              </a:endParaRPr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1437090" y="2440"/>
              <a:ext cx="786550" cy="786550"/>
            </a:xfrm>
            <a:prstGeom prst="ellipse">
              <a:avLst/>
            </a:prstGeom>
            <a:solidFill>
              <a:srgbClr val="C0DAE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 rot="10800000">
              <a:off x="1830365" y="1023782"/>
              <a:ext cx="6486144" cy="786550"/>
            </a:xfrm>
            <a:prstGeom prst="homePlate">
              <a:avLst>
                <a:gd name="adj" fmla="val 50000"/>
              </a:avLst>
            </a:prstGeom>
            <a:solidFill>
              <a:srgbClr val="47D29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 txBox="1"/>
            <p:nvPr/>
          </p:nvSpPr>
          <p:spPr>
            <a:xfrm>
              <a:off x="2027002" y="1023782"/>
              <a:ext cx="6289507" cy="78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7750" tIns="62375" rIns="116450" bIns="623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Имитация судебного процесса в РФ</a:t>
              </a:r>
              <a:endParaRPr sz="1600">
                <a:solidFill>
                  <a:schemeClr val="lt1"/>
                </a:solidFill>
              </a:endParaRPr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1437090" y="1023782"/>
              <a:ext cx="786550" cy="786550"/>
            </a:xfrm>
            <a:prstGeom prst="ellipse">
              <a:avLst/>
            </a:prstGeom>
            <a:solidFill>
              <a:srgbClr val="BEEBD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 rot="10800000">
              <a:off x="1830365" y="2045124"/>
              <a:ext cx="6486144" cy="786550"/>
            </a:xfrm>
            <a:prstGeom prst="homePlate">
              <a:avLst>
                <a:gd name="adj" fmla="val 50000"/>
              </a:avLst>
            </a:prstGeom>
            <a:solidFill>
              <a:srgbClr val="5FDF4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 txBox="1"/>
            <p:nvPr/>
          </p:nvSpPr>
          <p:spPr>
            <a:xfrm>
              <a:off x="2027002" y="2045124"/>
              <a:ext cx="6289507" cy="78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7750" tIns="62375" rIns="116450" bIns="623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Рейтинг лидеров</a:t>
              </a:r>
              <a:endParaRPr sz="1600">
                <a:solidFill>
                  <a:schemeClr val="lt1"/>
                </a:solidFill>
              </a:endParaRPr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1437090" y="2045124"/>
              <a:ext cx="786550" cy="786550"/>
            </a:xfrm>
            <a:prstGeom prst="ellipse">
              <a:avLst/>
            </a:prstGeom>
            <a:solidFill>
              <a:srgbClr val="C5F0B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 rot="10800000">
              <a:off x="1830365" y="3066466"/>
              <a:ext cx="6486144" cy="786550"/>
            </a:xfrm>
            <a:prstGeom prst="homePlate">
              <a:avLst>
                <a:gd name="adj" fmla="val 50000"/>
              </a:avLst>
            </a:prstGeom>
            <a:solidFill>
              <a:srgbClr val="D3EB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 txBox="1"/>
            <p:nvPr/>
          </p:nvSpPr>
          <p:spPr>
            <a:xfrm>
              <a:off x="2027002" y="3066466"/>
              <a:ext cx="6289507" cy="78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7750" tIns="76250" rIns="142325" bIns="762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ru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Импортозамещение</a:t>
              </a:r>
              <a:endParaRPr sz="500">
                <a:solidFill>
                  <a:schemeClr val="lt1"/>
                </a:solidFill>
              </a:endParaRPr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437090" y="3066466"/>
              <a:ext cx="786550" cy="786550"/>
            </a:xfrm>
            <a:prstGeom prst="ellipse">
              <a:avLst/>
            </a:prstGeom>
            <a:solidFill>
              <a:srgbClr val="F1F5B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 rot="10800000">
              <a:off x="1830365" y="4087808"/>
              <a:ext cx="6486144" cy="786550"/>
            </a:xfrm>
            <a:prstGeom prst="homePlate">
              <a:avLst>
                <a:gd name="adj" fmla="val 50000"/>
              </a:avLst>
            </a:prstGeom>
            <a:solidFill>
              <a:srgbClr val="F694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 txBox="1"/>
            <p:nvPr/>
          </p:nvSpPr>
          <p:spPr>
            <a:xfrm>
              <a:off x="2027002" y="4087808"/>
              <a:ext cx="6289507" cy="78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7750" tIns="62375" rIns="116450" bIns="623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Геймификация</a:t>
              </a:r>
              <a:endParaRPr sz="1600">
                <a:solidFill>
                  <a:schemeClr val="lt1"/>
                </a:solidFill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1437090" y="4087808"/>
              <a:ext cx="786550" cy="786550"/>
            </a:xfrm>
            <a:prstGeom prst="ellipse">
              <a:avLst/>
            </a:prstGeom>
            <a:solidFill>
              <a:srgbClr val="FBD2B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28"/>
          <p:cNvSpPr txBox="1"/>
          <p:nvPr/>
        </p:nvSpPr>
        <p:spPr>
          <a:xfrm>
            <a:off x="4364051" y="1118504"/>
            <a:ext cx="44772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ЦЕННОСТНОЕ ПРЕДЛОЖЕНИЕ                            НАШЕГО ПРОДУКТА:</a:t>
            </a:r>
            <a:endParaRPr sz="15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8" name="Google Shape;408;p28"/>
          <p:cNvSpPr txBox="1"/>
          <p:nvPr/>
        </p:nvSpPr>
        <p:spPr>
          <a:xfrm>
            <a:off x="390159" y="1130781"/>
            <a:ext cx="39738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КАК НАШ ПРОДУКТ РЕШАЕТ ПРОБЛЕМУ КЛИЕНТА:</a:t>
            </a:r>
            <a:endParaRPr sz="15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имитация судебного процесса и выбор роли</a:t>
            </a:r>
            <a:endParaRPr sz="15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9" name="Google Shape;409;p28"/>
          <p:cNvSpPr txBox="1"/>
          <p:nvPr/>
        </p:nvSpPr>
        <p:spPr>
          <a:xfrm>
            <a:off x="403084" y="2174797"/>
            <a:ext cx="3824578" cy="26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КОНКУРЕНТНЫЕ ПРЕИМУЩЕСТВА:</a:t>
            </a:r>
            <a:endParaRPr sz="15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10" name="Google Shape;410;p28"/>
          <p:cNvGrpSpPr/>
          <p:nvPr/>
        </p:nvGrpSpPr>
        <p:grpSpPr>
          <a:xfrm>
            <a:off x="6144076" y="52998"/>
            <a:ext cx="3003548" cy="628168"/>
            <a:chOff x="11522297" y="116529"/>
            <a:chExt cx="8589772" cy="1910295"/>
          </a:xfrm>
        </p:grpSpPr>
        <p:pic>
          <p:nvPicPr>
            <p:cNvPr id="411" name="Google Shape;411;p28"/>
            <p:cNvPicPr preferRelativeResize="0"/>
            <p:nvPr/>
          </p:nvPicPr>
          <p:blipFill rotWithShape="1">
            <a:blip r:embed="rId3">
              <a:alphaModFix/>
            </a:blip>
            <a:srcRect l="9035" t="11708" r="9039" b="10251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28" descr="Picture backgrou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28"/>
            <p:cNvPicPr preferRelativeResize="0"/>
            <p:nvPr/>
          </p:nvPicPr>
          <p:blipFill rotWithShape="1">
            <a:blip r:embed="rId5">
              <a:alphaModFix/>
            </a:blip>
            <a:srcRect t="27255" b="31960"/>
            <a:stretch/>
          </p:blipFill>
          <p:spPr>
            <a:xfrm>
              <a:off x="15537514" y="116529"/>
              <a:ext cx="4574555" cy="18657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4" name="Google Shape;414;p28"/>
          <p:cNvSpPr txBox="1"/>
          <p:nvPr/>
        </p:nvSpPr>
        <p:spPr>
          <a:xfrm>
            <a:off x="4119100" y="1645375"/>
            <a:ext cx="4967100" cy="29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Для студентов-юристов:</a:t>
            </a:r>
            <a:r>
              <a:rPr lang="ru" sz="1100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 Практика без штрафов — симулируйте суды, переговоры, получайте рейтинг компетенций и рекомендации по росту (стажировки, курсы, подсказки по принятым решениям). Реальная практика через выбор роли и решений по подлинным делам — мгновенная обратная связь формирует профессиональное чутье без карьерных рисков.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100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Фокус на реальных делах РФ и мгновенной обратной связи отличает от общих тренажеров</a:t>
            </a:r>
            <a:r>
              <a:rPr lang="ru" sz="1000">
                <a:solidFill>
                  <a:schemeClr val="dk1"/>
                </a:solidFill>
              </a:rPr>
              <a:t> </a:t>
            </a:r>
            <a:endParaRPr sz="1100">
              <a:solidFill>
                <a:srgbClr val="2725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Для начинающих и практикующих юристов:</a:t>
            </a:r>
            <a:r>
              <a:rPr lang="ru" sz="1100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 Реальные навыки быстрее — отработка редких кейсов (корпоративные споры, 44-ФЗ тендеры), портфолио достижений для резюме/питчей клиентам.</a:t>
            </a:r>
            <a:endParaRPr sz="1100">
              <a:solidFill>
                <a:srgbClr val="2725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" sz="1100" b="1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Для вузов (ПГУ, юридические факультеты):</a:t>
            </a:r>
            <a:r>
              <a:rPr lang="ru" sz="1100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 Интеграция в программу — аналитика прогресса студентов, снижение разрыва теория/практика, вклад в кадры для Б2G (суды, прокуратура).</a:t>
            </a:r>
            <a:endParaRPr sz="1100">
              <a:solidFill>
                <a:srgbClr val="2725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29"/>
          <p:cNvGrpSpPr/>
          <p:nvPr/>
        </p:nvGrpSpPr>
        <p:grpSpPr>
          <a:xfrm>
            <a:off x="8077" y="437257"/>
            <a:ext cx="2006913" cy="77398"/>
            <a:chOff x="17758" y="961426"/>
            <a:chExt cx="4412421" cy="170180"/>
          </a:xfrm>
        </p:grpSpPr>
        <p:sp>
          <p:nvSpPr>
            <p:cNvPr id="420" name="Google Shape;420;p29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grpSp>
        <p:nvGrpSpPr>
          <p:cNvPr id="425" name="Google Shape;425;p29"/>
          <p:cNvGrpSpPr/>
          <p:nvPr/>
        </p:nvGrpSpPr>
        <p:grpSpPr>
          <a:xfrm>
            <a:off x="4582492" y="4926413"/>
            <a:ext cx="1829184" cy="216887"/>
            <a:chOff x="10075117" y="10832026"/>
            <a:chExt cx="4021664" cy="476884"/>
          </a:xfrm>
        </p:grpSpPr>
        <p:sp>
          <p:nvSpPr>
            <p:cNvPr id="426" name="Google Shape;426;p29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grpSp>
        <p:nvGrpSpPr>
          <p:cNvPr id="428" name="Google Shape;428;p29"/>
          <p:cNvGrpSpPr/>
          <p:nvPr/>
        </p:nvGrpSpPr>
        <p:grpSpPr>
          <a:xfrm>
            <a:off x="7325982" y="4926413"/>
            <a:ext cx="1818204" cy="216887"/>
            <a:chOff x="16106985" y="10832026"/>
            <a:chExt cx="3997523" cy="476884"/>
          </a:xfrm>
        </p:grpSpPr>
        <p:sp>
          <p:nvSpPr>
            <p:cNvPr id="429" name="Google Shape;429;p29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grpSp>
        <p:nvGrpSpPr>
          <p:cNvPr id="431" name="Google Shape;431;p29"/>
          <p:cNvGrpSpPr/>
          <p:nvPr/>
        </p:nvGrpSpPr>
        <p:grpSpPr>
          <a:xfrm>
            <a:off x="10981" y="4926413"/>
            <a:ext cx="4572577" cy="216887"/>
            <a:chOff x="24142" y="10832026"/>
            <a:chExt cx="10053319" cy="476884"/>
          </a:xfrm>
        </p:grpSpPr>
        <p:sp>
          <p:nvSpPr>
            <p:cNvPr id="432" name="Google Shape;432;p29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16375" tIns="16375" rIns="16375" bIns="163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</p:grpSp>
      <p:sp>
        <p:nvSpPr>
          <p:cNvPr id="436" name="Google Shape;436;p29"/>
          <p:cNvSpPr/>
          <p:nvPr/>
        </p:nvSpPr>
        <p:spPr>
          <a:xfrm>
            <a:off x="6411486" y="4926413"/>
            <a:ext cx="914689" cy="216887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437" name="Google Shape;437;p29"/>
          <p:cNvSpPr txBox="1"/>
          <p:nvPr/>
        </p:nvSpPr>
        <p:spPr>
          <a:xfrm>
            <a:off x="403084" y="681166"/>
            <a:ext cx="6802942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7800" rIns="16375" bIns="163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ЦЕННОСТНОЕ ПРЕДЛОЖЕНИЕ ПРОЕКТА </a:t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438" name="Google Shape;438;p29"/>
          <p:cNvGraphicFramePr/>
          <p:nvPr/>
        </p:nvGraphicFramePr>
        <p:xfrm>
          <a:off x="411649" y="1327277"/>
          <a:ext cx="4572525" cy="989360"/>
        </p:xfrm>
        <a:graphic>
          <a:graphicData uri="http://schemas.openxmlformats.org/drawingml/2006/table">
            <a:tbl>
              <a:tblPr firstRow="1" bandRow="1">
                <a:noFill/>
                <a:tableStyleId>{AC7F8D4E-06DC-4B8C-B5EC-E1394331C21E}</a:tableStyleId>
              </a:tblPr>
              <a:tblGrid>
                <a:gridCol w="172625"/>
                <a:gridCol w="1793325"/>
                <a:gridCol w="2606575"/>
              </a:tblGrid>
              <a:tr h="168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№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КАКИЕ БОЛИ ЕСТЬ У КЛИЕНТА?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КАК НАШ ПРОДУКТ РЕШАЕТ БОЛИ КЛИЕНТА?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Скучно и много учить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Геймификация процесса обучения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Низкая вовлеченность в процесс обучения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Геймификация процесса обучения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Нехватка квалифицированных кадров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Отработака навыков на реальной базе судебных дел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39" name="Google Shape;439;p29"/>
          <p:cNvGraphicFramePr/>
          <p:nvPr/>
        </p:nvGraphicFramePr>
        <p:xfrm>
          <a:off x="409104" y="2393344"/>
          <a:ext cx="4572525" cy="947760"/>
        </p:xfrm>
        <a:graphic>
          <a:graphicData uri="http://schemas.openxmlformats.org/drawingml/2006/table">
            <a:tbl>
              <a:tblPr firstRow="1" bandRow="1">
                <a:noFill/>
                <a:tableStyleId>{AC7F8D4E-06DC-4B8C-B5EC-E1394331C21E}</a:tableStyleId>
              </a:tblPr>
              <a:tblGrid>
                <a:gridCol w="172625"/>
                <a:gridCol w="1793325"/>
                <a:gridCol w="2606575"/>
              </a:tblGrid>
              <a:tr h="168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№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КАКИЕ ЗАДАЧИ ЕСТЬ У КЛИЕНТА?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КАК НАШ ПРОДУКТ РЕШАЕТ ЗАДАЧИ КЛИЕНТА?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Освоить большой объем НПА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Легкость усвоения за счет геймификации и вовлеченности 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Возможность принять практические решения не боясь последствий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Симуляция реального процесса, основанного на реальной базе дел и возможность получения обратной связи с ИИ-агентом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40" name="Google Shape;440;p29"/>
          <p:cNvGraphicFramePr/>
          <p:nvPr/>
        </p:nvGraphicFramePr>
        <p:xfrm>
          <a:off x="411641" y="3417847"/>
          <a:ext cx="4572525" cy="1400840"/>
        </p:xfrm>
        <a:graphic>
          <a:graphicData uri="http://schemas.openxmlformats.org/drawingml/2006/table">
            <a:tbl>
              <a:tblPr firstRow="1" bandRow="1">
                <a:noFill/>
                <a:tableStyleId>{AC7F8D4E-06DC-4B8C-B5EC-E1394331C21E}</a:tableStyleId>
              </a:tblPr>
              <a:tblGrid>
                <a:gridCol w="172625"/>
                <a:gridCol w="1793325"/>
                <a:gridCol w="2606575"/>
              </a:tblGrid>
              <a:tr h="168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№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КАКИЕ ВЫГОДЫ ХОЧЕТ ПОЛУЧИТЬ КЛИЕНТ?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КАК НАШ ПРОДУКТ УДОВЛЕТВОРЯЕТ ПОТРЕБНОСТИ КЛИЕНТА?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Привлечение студентов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Использование современных цифровых технологий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Возможность попробовать себя в новой отрасли права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Имитация судебных дел в различных отраслях права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800" u="none" strike="noStrike" cap="none"/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Возможность получения реальной практики без фактора человеческой ошибки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ИИ безпрестрастен и опирается только на факты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1600" marR="41600" marT="20800" marB="208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441" name="Google Shape;441;p29"/>
          <p:cNvGrpSpPr/>
          <p:nvPr/>
        </p:nvGrpSpPr>
        <p:grpSpPr>
          <a:xfrm>
            <a:off x="6275082" y="52998"/>
            <a:ext cx="2872542" cy="628169"/>
            <a:chOff x="11522297" y="116529"/>
            <a:chExt cx="8589772" cy="1910295"/>
          </a:xfrm>
        </p:grpSpPr>
        <p:pic>
          <p:nvPicPr>
            <p:cNvPr id="442" name="Google Shape;442;p29"/>
            <p:cNvPicPr preferRelativeResize="0"/>
            <p:nvPr/>
          </p:nvPicPr>
          <p:blipFill rotWithShape="1">
            <a:blip r:embed="rId3">
              <a:alphaModFix/>
            </a:blip>
            <a:srcRect l="9035" t="11708" r="9039" b="10251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29" descr="Picture backgrou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29"/>
            <p:cNvPicPr preferRelativeResize="0"/>
            <p:nvPr/>
          </p:nvPicPr>
          <p:blipFill rotWithShape="1">
            <a:blip r:embed="rId5">
              <a:alphaModFix/>
            </a:blip>
            <a:srcRect t="27255" b="31960"/>
            <a:stretch/>
          </p:blipFill>
          <p:spPr>
            <a:xfrm>
              <a:off x="15537514" y="116529"/>
              <a:ext cx="4574555" cy="18657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29"/>
          <p:cNvSpPr txBox="1"/>
          <p:nvPr/>
        </p:nvSpPr>
        <p:spPr>
          <a:xfrm>
            <a:off x="5258400" y="1198525"/>
            <a:ext cx="3757500" cy="3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Для студентов-юристов:</a:t>
            </a:r>
            <a:r>
              <a:rPr lang="ru" sz="1100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 Практика без штрафов — симулируйте суды, переговоры, получайте рейтинг компетенций и рекомендации по росту (стажировки, курсы, подсказки по принятым решениям). Реальная практика через выбор роли и решений по подлинным делам — мгновенная обратная связь формирует профессиональное чутье без карьерных рисков.</a:t>
            </a:r>
            <a:r>
              <a:rPr lang="ru" sz="1000">
                <a:solidFill>
                  <a:schemeClr val="dk1"/>
                </a:solidFill>
              </a:rPr>
              <a:t> </a:t>
            </a:r>
            <a:r>
              <a:rPr lang="ru" sz="1100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Фокус на реальных делах РФ и мгновенной обратной связи отличает от общих тренажеров</a:t>
            </a:r>
            <a:r>
              <a:rPr lang="ru" sz="1000">
                <a:solidFill>
                  <a:schemeClr val="dk1"/>
                </a:solidFill>
              </a:rPr>
              <a:t> </a:t>
            </a:r>
            <a:endParaRPr sz="1100">
              <a:solidFill>
                <a:srgbClr val="2725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Для начинающих и практикующих юристов:</a:t>
            </a:r>
            <a:r>
              <a:rPr lang="ru" sz="1100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 Реальные навыки быстрее — отработка редких кейсов (корпоративные споры, 44-ФЗ тендеры), портфолио достижений для резюме/питчей клиентам.</a:t>
            </a:r>
            <a:endParaRPr sz="1100">
              <a:solidFill>
                <a:srgbClr val="2725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" sz="1100" b="1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Для вузов (ПГУ, юридические факультеты):</a:t>
            </a:r>
            <a:r>
              <a:rPr lang="ru" sz="1100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rPr>
              <a:t> Интеграция в программу — аналитика прогресса студентов, снижение разрыва теория/практика, вклад в кадры для Б2G (суды, прокуратура).</a:t>
            </a:r>
            <a:endParaRPr sz="1100">
              <a:solidFill>
                <a:srgbClr val="2725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"/>
          <p:cNvSpPr txBox="1"/>
          <p:nvPr/>
        </p:nvSpPr>
        <p:spPr>
          <a:xfrm>
            <a:off x="159616" y="568535"/>
            <a:ext cx="4494468" cy="4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41000" rIns="16375" bIns="16375" anchor="t" anchorCtr="0">
            <a:spAutoFit/>
          </a:bodyPr>
          <a:lstStyle/>
          <a:p>
            <a:pPr marL="0" marR="0" lvl="0" indent="0" algn="just" rtl="0">
              <a:lnSpc>
                <a:spcPct val="1118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РАЗРАБОТКА ПРОДУКТА</a:t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1" name="Google Shape;451;p30"/>
          <p:cNvSpPr txBox="1"/>
          <p:nvPr/>
        </p:nvSpPr>
        <p:spPr>
          <a:xfrm>
            <a:off x="261552" y="199107"/>
            <a:ext cx="1960115" cy="20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002060"/>
                </a:solidFill>
              </a:rPr>
              <a:t>Встреча с куратором №2</a:t>
            </a:r>
            <a:endParaRPr sz="800"/>
          </a:p>
        </p:txBody>
      </p:sp>
      <p:grpSp>
        <p:nvGrpSpPr>
          <p:cNvPr id="452" name="Google Shape;452;p30"/>
          <p:cNvGrpSpPr/>
          <p:nvPr/>
        </p:nvGrpSpPr>
        <p:grpSpPr>
          <a:xfrm>
            <a:off x="5240716" y="52997"/>
            <a:ext cx="3906908" cy="868803"/>
            <a:chOff x="11522297" y="116529"/>
            <a:chExt cx="8589772" cy="1910295"/>
          </a:xfrm>
        </p:grpSpPr>
        <p:pic>
          <p:nvPicPr>
            <p:cNvPr id="453" name="Google Shape;453;p30"/>
            <p:cNvPicPr preferRelativeResize="0"/>
            <p:nvPr/>
          </p:nvPicPr>
          <p:blipFill rotWithShape="1">
            <a:blip r:embed="rId3">
              <a:alphaModFix/>
            </a:blip>
            <a:srcRect l="9035" t="11708" r="9039" b="10251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30" descr="Picture backgrou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30"/>
            <p:cNvPicPr preferRelativeResize="0"/>
            <p:nvPr/>
          </p:nvPicPr>
          <p:blipFill rotWithShape="1">
            <a:blip r:embed="rId5">
              <a:alphaModFix/>
            </a:blip>
            <a:srcRect t="27255" b="31960"/>
            <a:stretch/>
          </p:blipFill>
          <p:spPr>
            <a:xfrm>
              <a:off x="15537514" y="116529"/>
              <a:ext cx="4574555" cy="18657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6" name="Google Shape;456;p30"/>
          <p:cNvSpPr txBox="1"/>
          <p:nvPr/>
        </p:nvSpPr>
        <p:spPr>
          <a:xfrm>
            <a:off x="261552" y="20052"/>
            <a:ext cx="2320382" cy="20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00B050"/>
                </a:solidFill>
              </a:rPr>
              <a:t>Встреча с наставником №2</a:t>
            </a:r>
            <a:endParaRPr sz="800"/>
          </a:p>
        </p:txBody>
      </p:sp>
      <p:pic>
        <p:nvPicPr>
          <p:cNvPr id="457" name="Google Shape;457;p30"/>
          <p:cNvPicPr preferRelativeResize="0"/>
          <p:nvPr/>
        </p:nvPicPr>
        <p:blipFill rotWithShape="1">
          <a:blip r:embed="rId6">
            <a:alphaModFix/>
          </a:blip>
          <a:srcRect l="537" t="15505" r="7532" b="4269"/>
          <a:stretch/>
        </p:blipFill>
        <p:spPr>
          <a:xfrm>
            <a:off x="2754594" y="1256273"/>
            <a:ext cx="6375141" cy="3257646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0"/>
          <p:cNvSpPr txBox="1"/>
          <p:nvPr/>
        </p:nvSpPr>
        <p:spPr>
          <a:xfrm>
            <a:off x="159616" y="1143642"/>
            <a:ext cx="3922606" cy="217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ОСНОВНОЙ ФУНКЦИОНАЛ: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20320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AutoNum type="arabicPeriod"/>
            </a:pPr>
            <a:r>
              <a:rPr lang="ru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Геймификация</a:t>
            </a:r>
            <a:endParaRPr sz="13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320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AutoNum type="arabicPeriod"/>
            </a:pPr>
            <a:r>
              <a:rPr lang="ru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Выбор роли</a:t>
            </a:r>
            <a:endParaRPr sz="13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320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AutoNum type="arabicPeriod"/>
            </a:pPr>
            <a:r>
              <a:rPr lang="ru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Возможность принятия решений</a:t>
            </a:r>
            <a:endParaRPr sz="13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320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AutoNum type="arabicPeriod"/>
            </a:pPr>
            <a:r>
              <a:rPr lang="ru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Набор очков за аргументацию</a:t>
            </a:r>
            <a:endParaRPr sz="13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320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AutoNum type="arabicPeriod"/>
            </a:pPr>
            <a:r>
              <a:rPr lang="ru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Участие в рейтинге </a:t>
            </a:r>
            <a:endParaRPr sz="13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320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AutoNum type="arabicPeriod"/>
            </a:pPr>
            <a:r>
              <a:rPr lang="ru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Возможность альтернативного изучения НПА </a:t>
            </a:r>
            <a:endParaRPr sz="13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320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AutoNum type="arabicPeriod"/>
            </a:pPr>
            <a:r>
              <a:rPr lang="ru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Проверка на основе реальной судебной практики</a:t>
            </a:r>
            <a:endParaRPr sz="13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1"/>
          <p:cNvSpPr txBox="1"/>
          <p:nvPr/>
        </p:nvSpPr>
        <p:spPr>
          <a:xfrm>
            <a:off x="253767" y="52996"/>
            <a:ext cx="6978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62675" rIns="16375" bIns="16375" anchor="t" anchorCtr="0">
            <a:spAutoFit/>
          </a:bodyPr>
          <a:lstStyle/>
          <a:p>
            <a:pPr marL="0" marR="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БИЗНЕС-МОДЕЛЬ ПРОЕКТА</a:t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64" name="Google Shape;464;p31"/>
          <p:cNvGrpSpPr/>
          <p:nvPr/>
        </p:nvGrpSpPr>
        <p:grpSpPr>
          <a:xfrm>
            <a:off x="6537095" y="52997"/>
            <a:ext cx="2610529" cy="577594"/>
            <a:chOff x="11522297" y="116529"/>
            <a:chExt cx="8589772" cy="1910295"/>
          </a:xfrm>
        </p:grpSpPr>
        <p:pic>
          <p:nvPicPr>
            <p:cNvPr id="465" name="Google Shape;465;p31"/>
            <p:cNvPicPr preferRelativeResize="0"/>
            <p:nvPr/>
          </p:nvPicPr>
          <p:blipFill rotWithShape="1">
            <a:blip r:embed="rId3">
              <a:alphaModFix/>
            </a:blip>
            <a:srcRect l="9035" t="11708" r="9039" b="10251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31" descr="Picture backgrou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31"/>
            <p:cNvPicPr preferRelativeResize="0"/>
            <p:nvPr/>
          </p:nvPicPr>
          <p:blipFill rotWithShape="1">
            <a:blip r:embed="rId5">
              <a:alphaModFix/>
            </a:blip>
            <a:srcRect t="27255" b="31960"/>
            <a:stretch/>
          </p:blipFill>
          <p:spPr>
            <a:xfrm>
              <a:off x="15537514" y="116529"/>
              <a:ext cx="4574555" cy="1865738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468" name="Google Shape;468;p31"/>
          <p:cNvGraphicFramePr/>
          <p:nvPr/>
        </p:nvGraphicFramePr>
        <p:xfrm>
          <a:off x="0" y="577900"/>
          <a:ext cx="9144000" cy="4518575"/>
        </p:xfrm>
        <a:graphic>
          <a:graphicData uri="http://schemas.openxmlformats.org/drawingml/2006/table">
            <a:tbl>
              <a:tblPr>
                <a:noFill/>
                <a:tableStyleId>{6E9B8632-695A-4402-BA6B-B13352C1C866}</a:tableStyleId>
              </a:tblPr>
              <a:tblGrid>
                <a:gridCol w="1394650"/>
                <a:gridCol w="2031200"/>
                <a:gridCol w="1901950"/>
                <a:gridCol w="1932725"/>
                <a:gridCol w="1883475"/>
              </a:tblGrid>
              <a:tr h="3163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Arial"/>
                        <a:buNone/>
                      </a:pP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 ПРОБЛЕМА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Arial"/>
                        <a:buNone/>
                      </a:pP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4. РЕШЕНИЕ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Arial"/>
                        <a:buNone/>
                      </a:pP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 ЦЕННОСТНОЕ ПРЕДЛОЖЕНИЕ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Arial"/>
                        <a:buNone/>
                      </a:pP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9.СКРЫТОЕ ПРЕИМУЩЕСТВО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Arial"/>
                        <a:buNone/>
                      </a:pP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2. ПОТРЕБИТЕЛЬСКИЙ СЕГМЕНТ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910421">
                <a:tc>
                  <a:txBody>
                    <a:bodyPr/>
                    <a:lstStyle/>
                    <a:p>
                      <a:pPr marL="101600" lvl="1" indent="-1079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•"/>
                      </a:pPr>
                      <a:r>
                        <a:rPr lang="ru" sz="900">
                          <a:solidFill>
                            <a:schemeClr val="dk1"/>
                          </a:solidFill>
                        </a:rPr>
                        <a:t>Невовлечённость студентов в процесс обучения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101600" lvl="1" indent="-107950" algn="l" rtl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•"/>
                      </a:pPr>
                      <a:r>
                        <a:rPr lang="ru" sz="900">
                          <a:solidFill>
                            <a:schemeClr val="dk1"/>
                          </a:solidFill>
                        </a:rPr>
                        <a:t>Необходимость изучения большого объема НПА </a:t>
                      </a:r>
                      <a:endParaRPr sz="900"/>
                    </a:p>
                  </a:txBody>
                  <a:tcPr marL="11175" marR="111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</a:rPr>
                        <a:t>ЮрПолигон - игровой сервис-стимулятор для студентов юридических направлений, начинающих юристов и действующих специалистов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None/>
                      </a:pPr>
                      <a:endParaRPr sz="900"/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rgbClr val="27251E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Реальная практика через выбор роли и решений по подлинным делам — мгновенная обратная связь формирует профессиональное чутье без карьерных рисков.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None/>
                      </a:pPr>
                      <a:r>
                        <a:rPr lang="ru" sz="900"/>
                        <a:t>1. Имитация судебного разбирательства</a:t>
                      </a:r>
                      <a:endParaRPr sz="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None/>
                      </a:pPr>
                      <a:r>
                        <a:rPr lang="ru" sz="900"/>
                        <a:t>2. Возможность выбора роли участника процесса</a:t>
                      </a:r>
                      <a:endParaRPr sz="900"/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5575" lvl="1" indent="-12408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•"/>
                      </a:pPr>
                      <a:r>
                        <a:rPr lang="ru" sz="900">
                          <a:solidFill>
                            <a:schemeClr val="dk1"/>
                          </a:solidFill>
                        </a:rPr>
                        <a:t>Студенты юридических факультетов, начинающие специалисты,действующие специалисты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135575" lvl="1" indent="-12408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•"/>
                      </a:pPr>
                      <a:r>
                        <a:rPr lang="ru" sz="900">
                          <a:solidFill>
                            <a:schemeClr val="dk1"/>
                          </a:solidFill>
                        </a:rPr>
                        <a:t>Юр. компании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135575" lvl="1" indent="-12408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•"/>
                      </a:pPr>
                      <a:r>
                        <a:rPr lang="ru" sz="900">
                          <a:solidFill>
                            <a:schemeClr val="dk1"/>
                          </a:solidFill>
                        </a:rPr>
                        <a:t>ВУЗ и СУЗ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569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Arial"/>
                        <a:buNone/>
                      </a:pP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1а. СУЩЕСТВУЮЩИЕ АЛЬТЕРНАТИВЫ</a:t>
                      </a:r>
                      <a:b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Arial"/>
                        <a:buNone/>
                      </a:pP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8. КЛЮЧЕВЫЕ МЕТРИКИ</a:t>
                      </a:r>
                      <a:b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Arial"/>
                        <a:buNone/>
                      </a:pP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5. КАНАЛЫ РАСПРОСТРАНЕНИЯ</a:t>
                      </a:r>
                      <a:b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2а. РАННИЕ ПОСЛЕДОВАТЕЛИ</a:t>
                      </a:r>
                      <a:br>
                        <a:rPr lang="ru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64195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</a:rPr>
                        <a:t>BeSavvy (США)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</a:rPr>
                        <a:t>SIMPLE (Канада)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</a:rPr>
                        <a:t>SimCourt (Китай)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L="11175" marR="111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1. Количество пользователей и скачиваний</a:t>
                      </a:r>
                      <a:endParaRPr sz="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2. Прибыль</a:t>
                      </a:r>
                      <a:endParaRPr sz="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3. Отзывы потребителей</a:t>
                      </a:r>
                      <a:endParaRPr sz="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None/>
                      </a:pPr>
                      <a:r>
                        <a:rPr lang="ru" sz="900"/>
                        <a:t>1. Размещение в магазине игровых приложений</a:t>
                      </a:r>
                      <a:endParaRPr sz="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None/>
                      </a:pPr>
                      <a:r>
                        <a:rPr lang="ru" sz="900"/>
                        <a:t>2. Таргетированная реклама</a:t>
                      </a:r>
                      <a:endParaRPr sz="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None/>
                      </a:pPr>
                      <a:r>
                        <a:rPr lang="ru" sz="900"/>
                        <a:t>3. Профориентация</a:t>
                      </a:r>
                      <a:endParaRPr sz="900"/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None/>
                      </a:pPr>
                      <a:r>
                        <a:rPr lang="ru" sz="900"/>
                        <a:t>Студенты юр. направлений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3795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Arial"/>
                        <a:buNone/>
                      </a:pP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7. СТРУКТУРА ИЗДЕРЖЕК</a:t>
                      </a:r>
                      <a:b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Arial"/>
                        <a:buNone/>
                      </a:pP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6а. МОДЕЛЬ МОНЕТИЗАЦИИ</a:t>
                      </a:r>
                      <a:b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Arial"/>
                        <a:buNone/>
                      </a:pP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6. ПОТОКИ ПОСТУПЛЕНИЯ ДОХОДОВ</a:t>
                      </a:r>
                      <a:b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5691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None/>
                      </a:pP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Затраты на разработку: </a:t>
                      </a:r>
                      <a:r>
                        <a:rPr lang="ru" sz="9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Оплата услуг специалистов по разработке, Оплата сервиса для разработки, Аренда сервера разработки. Открытие ЮЛ</a:t>
                      </a: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Постоянные расходы: </a:t>
                      </a:r>
                      <a:r>
                        <a:rPr lang="ru" sz="9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Оплата бухгалтера Оклады сотрудников (сис.админ, менеджер, методолог-консультант, маркетолог) Оплата р/с Сервер, хостинг, домен Налоги на оклад сотрудников Бухгалтерские программы типа СБИС, ЭДО, CRM Консультации специалистов Непредвиденные постоянные расходы</a:t>
                      </a: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Переменные расходы: </a:t>
                      </a:r>
                      <a:r>
                        <a:rPr lang="ru" sz="9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Налоги УСН Премиальная составляющая сотрудников, зависящая от продаж Бюджет на маркетинг Эквайринг 2-3 %</a:t>
                      </a:r>
                      <a:endParaRPr sz="9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Arial"/>
                        <a:buNone/>
                      </a:pP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Ежемесячная подписка</a:t>
                      </a:r>
                      <a:r>
                        <a:rPr lang="ru" sz="9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- оплата за период пользования продуктом</a:t>
                      </a:r>
                      <a:br>
                        <a:rPr lang="ru" sz="9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" sz="9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ru" sz="9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Freemium</a:t>
                      </a:r>
                      <a:r>
                        <a:rPr lang="ru" sz="9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- наличие бесплатного контента / периода /тарифа перед оплатой стоимости</a:t>
                      </a:r>
                      <a:br>
                        <a:rPr lang="ru" sz="9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" sz="9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ru" sz="9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Реклама</a:t>
                      </a:r>
                      <a:r>
                        <a:rPr lang="ru" sz="9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- оплата за размещение рекламы сторонних сервисов</a:t>
                      </a:r>
                      <a:br>
                        <a:rPr lang="ru" sz="9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" sz="9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Продажа пользовательской лицензии</a:t>
                      </a:r>
                      <a:r>
                        <a:rPr lang="ru" sz="9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- оплата за лицензию на пользование сервисом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None/>
                      </a:pPr>
                      <a:r>
                        <a:rPr lang="ru" sz="900" dirty="0"/>
                        <a:t>Продажа подписок; внутреигровой валюты</a:t>
                      </a:r>
                      <a:endParaRPr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None/>
                      </a:pPr>
                      <a:r>
                        <a:rPr lang="ru" sz="900" dirty="0"/>
                        <a:t>Продажа рекламы</a:t>
                      </a:r>
                      <a:endParaRPr sz="900" dirty="0"/>
                    </a:p>
                  </a:txBody>
                  <a:tcPr marL="11175" marR="11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332142" y="630591"/>
            <a:ext cx="6977860" cy="44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62675" rIns="16375" bIns="16375" anchor="t" anchorCtr="0">
            <a:spAutoFit/>
          </a:bodyPr>
          <a:lstStyle/>
          <a:p>
            <a:pPr marL="0" marR="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АНАЛИЗ ИЗМЕНЕНИЙ</a:t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58" name="Google Shape;158;p20"/>
          <p:cNvGrpSpPr/>
          <p:nvPr/>
        </p:nvGrpSpPr>
        <p:grpSpPr>
          <a:xfrm>
            <a:off x="253771" y="1309215"/>
            <a:ext cx="8674189" cy="3587733"/>
            <a:chOff x="0" y="0"/>
            <a:chExt cx="19071169" cy="7888584"/>
          </a:xfrm>
        </p:grpSpPr>
        <p:sp>
          <p:nvSpPr>
            <p:cNvPr id="159" name="Google Shape;159;p20"/>
            <p:cNvSpPr/>
            <p:nvPr/>
          </p:nvSpPr>
          <p:spPr>
            <a:xfrm rot="-5400000">
              <a:off x="2795646" y="-2775096"/>
              <a:ext cx="3944292" cy="9535584"/>
            </a:xfrm>
            <a:prstGeom prst="round1Rect">
              <a:avLst>
                <a:gd name="adj" fmla="val 16667"/>
              </a:avLst>
            </a:prstGeom>
            <a:solidFill>
              <a:srgbClr val="49ACC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 txBox="1"/>
            <p:nvPr/>
          </p:nvSpPr>
          <p:spPr>
            <a:xfrm>
              <a:off x="0" y="20550"/>
              <a:ext cx="9535584" cy="2958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025" tIns="97025" rIns="97025" bIns="970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Технологические изменения в стране:</a:t>
              </a:r>
              <a:endPara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Массовое внедрение искусственного интеллекта (ИИ)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Системное импортозамещение ПО в образовании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Развитие VR-технологий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9535584" y="0"/>
              <a:ext cx="9535584" cy="3944292"/>
            </a:xfrm>
            <a:prstGeom prst="round1Rect">
              <a:avLst>
                <a:gd name="adj" fmla="val 16667"/>
              </a:avLst>
            </a:prstGeom>
            <a:solidFill>
              <a:srgbClr val="47D67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0"/>
            <p:cNvSpPr txBox="1"/>
            <p:nvPr/>
          </p:nvSpPr>
          <p:spPr>
            <a:xfrm>
              <a:off x="9535584" y="0"/>
              <a:ext cx="9535584" cy="2958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025" tIns="97025" rIns="97025" bIns="970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Экономические изменения в стране: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ru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1. Санкционирование государства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ru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 Наличие множества сервисов, ставших недоступными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ru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3. Переход на современное-отечественное ПО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 rot="10800000">
              <a:off x="0" y="3944292"/>
              <a:ext cx="9535584" cy="3944292"/>
            </a:xfrm>
            <a:prstGeom prst="round1Rect">
              <a:avLst>
                <a:gd name="adj" fmla="val 16667"/>
              </a:avLst>
            </a:prstGeom>
            <a:solidFill>
              <a:srgbClr val="ABE74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 txBox="1"/>
            <p:nvPr/>
          </p:nvSpPr>
          <p:spPr>
            <a:xfrm>
              <a:off x="0" y="4930364"/>
              <a:ext cx="9535584" cy="2958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025" tIns="97025" rIns="97025" bIns="970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ru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Социальные изменения в обществе: </a:t>
              </a:r>
              <a:endParaRPr sz="1400" b="1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ru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1. Взросление поколения «Альфа», ориентированное на технологии и геймификацию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ru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 Получение достижений в рамках интерактива-игры разжигает больший интерес к процессу обучения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ru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3. Острый дефицит квалифицированных кадров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 rot="5400000">
              <a:off x="12331230" y="1148645"/>
              <a:ext cx="3944292" cy="9535584"/>
            </a:xfrm>
            <a:prstGeom prst="round1Rect">
              <a:avLst>
                <a:gd name="adj" fmla="val 16667"/>
              </a:avLst>
            </a:prstGeom>
            <a:solidFill>
              <a:srgbClr val="F6944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 txBox="1"/>
            <p:nvPr/>
          </p:nvSpPr>
          <p:spPr>
            <a:xfrm>
              <a:off x="9535585" y="4930364"/>
              <a:ext cx="9535584" cy="2958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025" tIns="97025" rIns="97025" bIns="970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Изменения в нашей сфере / отрасли: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ru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1. Технологическая революция в обучении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ru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 Активное внедрение искусственного интеллекта в процессе обучения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ru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3. Использование модели «Онлайн» обучения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6674909" y="2958218"/>
              <a:ext cx="5721350" cy="1972146"/>
            </a:xfrm>
            <a:prstGeom prst="roundRect">
              <a:avLst>
                <a:gd name="adj" fmla="val 16667"/>
              </a:avLst>
            </a:prstGeom>
            <a:solidFill>
              <a:srgbClr val="CDE1E8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 txBox="1"/>
            <p:nvPr/>
          </p:nvSpPr>
          <p:spPr>
            <a:xfrm>
              <a:off x="6771181" y="3054490"/>
              <a:ext cx="5528806" cy="1779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325" tIns="43325" rIns="43325" bIns="433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ru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Наша идея:</a:t>
              </a:r>
              <a:r>
                <a:rPr lang="ru" sz="11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" sz="1100" b="1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Разработать игровой сервис-симулятор для студентов юридических направлений, начинающих юристов и действующих специалистов – ЮрПолигон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20"/>
          <p:cNvGrpSpPr/>
          <p:nvPr/>
        </p:nvGrpSpPr>
        <p:grpSpPr>
          <a:xfrm>
            <a:off x="5578966" y="52997"/>
            <a:ext cx="3462071" cy="809049"/>
            <a:chOff x="11522297" y="116529"/>
            <a:chExt cx="8589772" cy="1910295"/>
          </a:xfrm>
        </p:grpSpPr>
        <p:pic>
          <p:nvPicPr>
            <p:cNvPr id="170" name="Google Shape;170;p20"/>
            <p:cNvPicPr preferRelativeResize="0"/>
            <p:nvPr/>
          </p:nvPicPr>
          <p:blipFill rotWithShape="1">
            <a:blip r:embed="rId3">
              <a:alphaModFix/>
            </a:blip>
            <a:srcRect l="9035" t="11708" r="9039" b="10251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0" descr="Picture backgrou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0"/>
            <p:cNvPicPr preferRelativeResize="0"/>
            <p:nvPr/>
          </p:nvPicPr>
          <p:blipFill rotWithShape="1">
            <a:blip r:embed="rId5">
              <a:alphaModFix/>
            </a:blip>
            <a:srcRect t="27255" b="31960"/>
            <a:stretch/>
          </p:blipFill>
          <p:spPr>
            <a:xfrm>
              <a:off x="15537514" y="116529"/>
              <a:ext cx="4574555" cy="18657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/>
        </p:nvSpPr>
        <p:spPr>
          <a:xfrm>
            <a:off x="332142" y="630591"/>
            <a:ext cx="6978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62675" rIns="16375" bIns="16375" anchor="t" anchorCtr="0">
            <a:spAutoFit/>
          </a:bodyPr>
          <a:lstStyle/>
          <a:p>
            <a:pPr marL="0" marR="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КОНТУР ПРОЕКТА </a:t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78" name="Google Shape;178;p21"/>
          <p:cNvGrpSpPr/>
          <p:nvPr/>
        </p:nvGrpSpPr>
        <p:grpSpPr>
          <a:xfrm>
            <a:off x="343351" y="1851265"/>
            <a:ext cx="8476236" cy="2437699"/>
            <a:chOff x="3826" y="0"/>
            <a:chExt cx="18635946" cy="5359929"/>
          </a:xfrm>
        </p:grpSpPr>
        <p:sp>
          <p:nvSpPr>
            <p:cNvPr id="179" name="Google Shape;179;p21"/>
            <p:cNvSpPr/>
            <p:nvPr/>
          </p:nvSpPr>
          <p:spPr>
            <a:xfrm>
              <a:off x="3826" y="1270512"/>
              <a:ext cx="6011595" cy="707246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3826" y="1536125"/>
              <a:ext cx="441633" cy="441633"/>
            </a:xfrm>
            <a:prstGeom prst="rect">
              <a:avLst/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3826" y="0"/>
              <a:ext cx="6011595" cy="1270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1"/>
            <p:cNvSpPr txBox="1"/>
            <p:nvPr/>
          </p:nvSpPr>
          <p:spPr>
            <a:xfrm>
              <a:off x="3826" y="0"/>
              <a:ext cx="6011595" cy="1270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25" tIns="23675" rIns="35525" bIns="2367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Arial"/>
                <a:buNone/>
              </a:pPr>
              <a:r>
                <a:rPr lang="ru" sz="1900" b="1">
                  <a:latin typeface="Calibri"/>
                  <a:ea typeface="Calibri"/>
                  <a:cs typeface="Calibri"/>
                  <a:sym typeface="Calibri"/>
                </a:rPr>
                <a:t>ЦЕЛЬ ПРОЕКТА:</a:t>
              </a:r>
              <a:endParaRPr sz="600"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3826" y="2565559"/>
              <a:ext cx="441622" cy="44162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424637" y="2271659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 txBox="1"/>
            <p:nvPr/>
          </p:nvSpPr>
          <p:spPr>
            <a:xfrm>
              <a:off x="424582" y="2410443"/>
              <a:ext cx="5590800" cy="17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50" tIns="71150" rIns="71150" bIns="71150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lang="ru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Разработать игровой сервис-стимулятор</a:t>
              </a: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lang="ru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студентов юридических направлений, начинающих юристов и действующих специалистов, - "ЮрПолигон"</a:t>
              </a: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424637" y="3301082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 txBox="1"/>
            <p:nvPr/>
          </p:nvSpPr>
          <p:spPr>
            <a:xfrm>
              <a:off x="585328" y="4302235"/>
              <a:ext cx="5590800" cy="10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625" tIns="77625" rIns="77625" bIns="776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Arial"/>
                <a:buNone/>
              </a:pPr>
              <a:endParaRPr sz="1100"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424637" y="4330506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6316001" y="1270512"/>
              <a:ext cx="6011595" cy="707246"/>
            </a:xfrm>
            <a:prstGeom prst="rect">
              <a:avLst/>
            </a:prstGeom>
            <a:solidFill>
              <a:srgbClr val="5FDF45"/>
            </a:solidFill>
            <a:ln w="25400" cap="flat" cmpd="sng">
              <a:solidFill>
                <a:srgbClr val="5FD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6316001" y="1536125"/>
              <a:ext cx="441633" cy="441633"/>
            </a:xfrm>
            <a:prstGeom prst="rect">
              <a:avLst/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5FD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6316001" y="0"/>
              <a:ext cx="6011595" cy="1270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1"/>
            <p:cNvSpPr txBox="1"/>
            <p:nvPr/>
          </p:nvSpPr>
          <p:spPr>
            <a:xfrm>
              <a:off x="6316001" y="0"/>
              <a:ext cx="6011595" cy="1270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25" tIns="23675" rIns="35525" bIns="2367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Arial"/>
                <a:buNone/>
              </a:pPr>
              <a:r>
                <a:rPr lang="ru" sz="1900" b="1">
                  <a:latin typeface="Calibri"/>
                  <a:ea typeface="Calibri"/>
                  <a:cs typeface="Calibri"/>
                  <a:sym typeface="Calibri"/>
                </a:rPr>
                <a:t>ЗАДАЧИ ПРОЕКТА:</a:t>
              </a:r>
              <a:endParaRPr sz="600"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316001" y="2565559"/>
              <a:ext cx="441622" cy="44162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6D8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736813" y="2271659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1"/>
            <p:cNvSpPr txBox="1"/>
            <p:nvPr/>
          </p:nvSpPr>
          <p:spPr>
            <a:xfrm>
              <a:off x="6736813" y="2271659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625" tIns="77625" rIns="77625" bIns="776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Arial"/>
                <a:buNone/>
              </a:pPr>
              <a:r>
                <a:rPr lang="ru" sz="1100">
                  <a:latin typeface="Calibri"/>
                  <a:ea typeface="Calibri"/>
                  <a:cs typeface="Calibri"/>
                  <a:sym typeface="Calibri"/>
                </a:rPr>
                <a:t>Разработать банк заданий</a:t>
              </a:r>
              <a:endParaRPr sz="1100"/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316001" y="3594983"/>
              <a:ext cx="441622" cy="44162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5FD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6736813" y="3301082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1"/>
            <p:cNvSpPr txBox="1"/>
            <p:nvPr/>
          </p:nvSpPr>
          <p:spPr>
            <a:xfrm>
              <a:off x="6736813" y="3301082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625" tIns="77625" rIns="77625" bIns="776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Arial"/>
                <a:buNone/>
              </a:pPr>
              <a:r>
                <a:rPr lang="ru" sz="1100">
                  <a:latin typeface="Calibri"/>
                  <a:ea typeface="Calibri"/>
                  <a:cs typeface="Calibri"/>
                  <a:sym typeface="Calibri"/>
                </a:rPr>
                <a:t>Разработать интерфейс игры</a:t>
              </a:r>
              <a:endParaRPr sz="1100"/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6316001" y="4624406"/>
              <a:ext cx="441622" cy="44162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97E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6736813" y="4330495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1"/>
            <p:cNvSpPr txBox="1"/>
            <p:nvPr/>
          </p:nvSpPr>
          <p:spPr>
            <a:xfrm>
              <a:off x="6736813" y="4330495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625" tIns="77625" rIns="77625" bIns="776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Arial"/>
                <a:buNone/>
              </a:pPr>
              <a:r>
                <a:rPr lang="ru" sz="1100">
                  <a:latin typeface="Calibri"/>
                  <a:ea typeface="Calibri"/>
                  <a:cs typeface="Calibri"/>
                  <a:sym typeface="Calibri"/>
                </a:rPr>
                <a:t>Разработать первый прототип и провести его первое тестирование</a:t>
              </a:r>
              <a:endParaRPr sz="1100"/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12628177" y="1270512"/>
              <a:ext cx="6011595" cy="707246"/>
            </a:xfrm>
            <a:prstGeom prst="rect">
              <a:avLst/>
            </a:prstGeom>
            <a:solidFill>
              <a:srgbClr val="F69444"/>
            </a:soli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12628177" y="1536125"/>
              <a:ext cx="441633" cy="441633"/>
            </a:xfrm>
            <a:prstGeom prst="rect">
              <a:avLst/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2628177" y="0"/>
              <a:ext cx="6011595" cy="1270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1"/>
            <p:cNvSpPr txBox="1"/>
            <p:nvPr/>
          </p:nvSpPr>
          <p:spPr>
            <a:xfrm>
              <a:off x="12628177" y="0"/>
              <a:ext cx="6011595" cy="1270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25" tIns="23675" rIns="35525" bIns="2367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Arial"/>
                <a:buNone/>
              </a:pPr>
              <a:r>
                <a:rPr lang="ru" sz="1900" b="1">
                  <a:latin typeface="Calibri"/>
                  <a:ea typeface="Calibri"/>
                  <a:cs typeface="Calibri"/>
                  <a:sym typeface="Calibri"/>
                </a:rPr>
                <a:t>ОЖИДАЕМЫЕ РЕЗУЛЬТАТЫ:</a:t>
              </a:r>
              <a:endParaRPr sz="600"/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12628177" y="2565559"/>
              <a:ext cx="441622" cy="44162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D3EB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3048988" y="2271659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 txBox="1"/>
            <p:nvPr/>
          </p:nvSpPr>
          <p:spPr>
            <a:xfrm>
              <a:off x="13048988" y="2271659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625" tIns="77625" rIns="77625" bIns="776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Arial"/>
                <a:buNone/>
              </a:pPr>
              <a:r>
                <a:rPr lang="ru" sz="1100">
                  <a:latin typeface="Calibri"/>
                  <a:ea typeface="Calibri"/>
                  <a:cs typeface="Calibri"/>
                  <a:sym typeface="Calibri"/>
                </a:rPr>
                <a:t>Наличие банка заданий</a:t>
              </a:r>
              <a:endParaRPr sz="1100"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12628177" y="3594983"/>
              <a:ext cx="441622" cy="44162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0CF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3048988" y="3301082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 txBox="1"/>
            <p:nvPr/>
          </p:nvSpPr>
          <p:spPr>
            <a:xfrm>
              <a:off x="13048988" y="3301082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625" tIns="77625" rIns="77625" bIns="776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Arial"/>
                <a:buNone/>
              </a:pPr>
              <a:r>
                <a:rPr lang="ru" sz="1100">
                  <a:latin typeface="Calibri"/>
                  <a:ea typeface="Calibri"/>
                  <a:cs typeface="Calibri"/>
                  <a:sym typeface="Calibri"/>
                </a:rPr>
                <a:t>Готовый прототип интерфейса </a:t>
              </a:r>
              <a:endParaRPr sz="1100"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2628177" y="4624406"/>
              <a:ext cx="441622" cy="44162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3048988" y="4330506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1"/>
            <p:cNvSpPr txBox="1"/>
            <p:nvPr/>
          </p:nvSpPr>
          <p:spPr>
            <a:xfrm>
              <a:off x="13048988" y="4330506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625" tIns="77625" rIns="77625" bIns="776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Arial"/>
                <a:buNone/>
              </a:pPr>
              <a:r>
                <a:rPr lang="ru" sz="1100">
                  <a:latin typeface="Calibri"/>
                  <a:ea typeface="Calibri"/>
                  <a:cs typeface="Calibri"/>
                  <a:sym typeface="Calibri"/>
                </a:rPr>
                <a:t>Готовый прототип игры игры и итоги тестирования </a:t>
              </a:r>
              <a:endParaRPr sz="1100"/>
            </a:p>
          </p:txBody>
        </p:sp>
      </p:grpSp>
      <p:grpSp>
        <p:nvGrpSpPr>
          <p:cNvPr id="215" name="Google Shape;215;p21"/>
          <p:cNvGrpSpPr/>
          <p:nvPr/>
        </p:nvGrpSpPr>
        <p:grpSpPr>
          <a:xfrm>
            <a:off x="5521796" y="115554"/>
            <a:ext cx="3478567" cy="687735"/>
            <a:chOff x="11522297" y="254075"/>
            <a:chExt cx="8266001" cy="1772749"/>
          </a:xfrm>
        </p:grpSpPr>
        <p:pic>
          <p:nvPicPr>
            <p:cNvPr id="216" name="Google Shape;216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753515" y="272287"/>
              <a:ext cx="403478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1"/>
            <p:cNvPicPr preferRelativeResize="0"/>
            <p:nvPr/>
          </p:nvPicPr>
          <p:blipFill rotWithShape="1">
            <a:blip r:embed="rId4">
              <a:alphaModFix/>
            </a:blip>
            <a:srcRect l="9035" t="11708" r="9039" b="10251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1" descr="Picture backgroun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21"/>
          <p:cNvSpPr txBox="1"/>
          <p:nvPr/>
        </p:nvSpPr>
        <p:spPr>
          <a:xfrm>
            <a:off x="333793" y="1314663"/>
            <a:ext cx="8478065" cy="62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ИДЕЯ ПРОЕКТА: </a:t>
            </a:r>
            <a:r>
              <a:rPr lang="ru" sz="13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И</a:t>
            </a:r>
            <a:r>
              <a:rPr lang="ru" sz="13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гровой сервис-стимулятор   для студентов юридических направлений, начинающих юристов и действующих специалистов</a:t>
            </a:r>
            <a:r>
              <a:rPr lang="ru" sz="1300" b="1">
                <a:solidFill>
                  <a:schemeClr val="dk1"/>
                </a:solidFill>
              </a:rPr>
              <a:t> </a:t>
            </a:r>
            <a:r>
              <a:rPr lang="ru" sz="1300">
                <a:solidFill>
                  <a:schemeClr val="dk1"/>
                </a:solidFill>
              </a:rPr>
              <a:t> </a:t>
            </a:r>
            <a:r>
              <a:rPr lang="ru" sz="1300"/>
              <a:t/>
            </a:r>
            <a:br>
              <a:rPr lang="ru" sz="1300"/>
            </a:b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/>
          <p:nvPr/>
        </p:nvSpPr>
        <p:spPr>
          <a:xfrm>
            <a:off x="332142" y="630591"/>
            <a:ext cx="4967682" cy="44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62675" rIns="16375" bIns="16375" anchor="t" anchorCtr="0">
            <a:spAutoFit/>
          </a:bodyPr>
          <a:lstStyle/>
          <a:p>
            <a:pPr marL="0" marR="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АКТУАЛЬНОСТЬ ПРОЕКТА</a:t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25" name="Google Shape;225;p22"/>
          <p:cNvGrpSpPr/>
          <p:nvPr/>
        </p:nvGrpSpPr>
        <p:grpSpPr>
          <a:xfrm>
            <a:off x="336550" y="1071999"/>
            <a:ext cx="8471205" cy="3441222"/>
            <a:chOff x="0" y="0"/>
            <a:chExt cx="18626220" cy="6935151"/>
          </a:xfrm>
        </p:grpSpPr>
        <p:sp>
          <p:nvSpPr>
            <p:cNvPr id="226" name="Google Shape;226;p22"/>
            <p:cNvSpPr/>
            <p:nvPr/>
          </p:nvSpPr>
          <p:spPr>
            <a:xfrm>
              <a:off x="0" y="0"/>
              <a:ext cx="18626220" cy="3120818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90196"/>
              </a:srgbClr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564771" y="416109"/>
              <a:ext cx="3240125" cy="2288600"/>
            </a:xfrm>
            <a:prstGeom prst="roundRect">
              <a:avLst>
                <a:gd name="adj" fmla="val 10000"/>
              </a:avLst>
            </a:prstGeom>
            <a:solidFill>
              <a:srgbClr val="C0DAE5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9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200" b="1">
                  <a:solidFill>
                    <a:schemeClr val="dk1"/>
                  </a:solidFill>
                </a:rPr>
                <a:t>Мобильный сектор игровых приложений в мире</a:t>
              </a:r>
              <a:endParaRPr sz="1700">
                <a:solidFill>
                  <a:schemeClr val="dk1"/>
                </a:solidFill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 rot="10800000">
              <a:off x="564771" y="3120818"/>
              <a:ext cx="3240125" cy="3814333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9ACC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2"/>
            <p:cNvSpPr txBox="1"/>
            <p:nvPr/>
          </p:nvSpPr>
          <p:spPr>
            <a:xfrm>
              <a:off x="465119" y="3120827"/>
              <a:ext cx="3240000" cy="37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0250" tIns="210250" rIns="210250" bIns="210250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chemeClr val="lt1"/>
                  </a:solidFill>
                </a:rPr>
                <a:t>Загрузки достигли 50 млрд, а доход от внутриигровых покупок (IAP) составил</a:t>
              </a:r>
              <a:r>
                <a:rPr lang="ru" sz="1100" b="1">
                  <a:solidFill>
                    <a:schemeClr val="lt1"/>
                  </a:solidFill>
                </a:rPr>
                <a:t> $82 млрд.</a:t>
              </a:r>
              <a:endParaRPr sz="1100" b="1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128909" y="416109"/>
              <a:ext cx="3240125" cy="2288600"/>
            </a:xfrm>
            <a:prstGeom prst="roundRect">
              <a:avLst>
                <a:gd name="adj" fmla="val 10000"/>
              </a:avLst>
            </a:prstGeom>
            <a:solidFill>
              <a:srgbClr val="BEEBD6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ru" sz="1200" b="1">
                  <a:solidFill>
                    <a:srgbClr val="0A0A0A"/>
                  </a:solidFill>
                </a:rPr>
                <a:t>Российский рынок игровых Приложений:</a:t>
              </a:r>
              <a:r>
                <a:rPr lang="ru" sz="1200">
                  <a:solidFill>
                    <a:srgbClr val="0A0A0A"/>
                  </a:solidFill>
                  <a:highlight>
                    <a:srgbClr val="FFFFFF"/>
                  </a:highlight>
                </a:rPr>
                <a:t> </a:t>
              </a:r>
              <a:endParaRPr/>
            </a:p>
          </p:txBody>
        </p:sp>
        <p:sp>
          <p:nvSpPr>
            <p:cNvPr id="231" name="Google Shape;231;p22"/>
            <p:cNvSpPr/>
            <p:nvPr/>
          </p:nvSpPr>
          <p:spPr>
            <a:xfrm rot="10800000">
              <a:off x="4128909" y="3120818"/>
              <a:ext cx="3240125" cy="3814333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7D29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2"/>
            <p:cNvSpPr txBox="1"/>
            <p:nvPr/>
          </p:nvSpPr>
          <p:spPr>
            <a:xfrm>
              <a:off x="3804916" y="3021061"/>
              <a:ext cx="3663900" cy="38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0250" tIns="210250" rIns="210250" bIns="21025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ru" sz="1200">
                  <a:solidFill>
                    <a:schemeClr val="dk1"/>
                  </a:solidFill>
                </a:rPr>
                <a:t>Составляет 186,6 млрд рублей (2024), показывая</a:t>
              </a:r>
              <a:r>
                <a:rPr lang="ru" sz="1200" b="1">
                  <a:solidFill>
                    <a:schemeClr val="dk1"/>
                  </a:solidFill>
                </a:rPr>
                <a:t> рост 6,1% год к году.</a:t>
              </a:r>
              <a:r>
                <a:rPr lang="ru" sz="1200">
                  <a:solidFill>
                    <a:schemeClr val="dk1"/>
                  </a:solidFill>
                </a:rPr>
                <a:t> Платформа VK Play насчитывает почти 50 млн аккаунтов</a:t>
              </a:r>
              <a:r>
                <a:rPr lang="ru" sz="1100">
                  <a:solidFill>
                    <a:schemeClr val="dk1"/>
                  </a:solidFill>
                </a:rPr>
                <a:t> </a:t>
              </a:r>
              <a:endParaRPr sz="3000">
                <a:solidFill>
                  <a:schemeClr val="dk1"/>
                </a:solidFill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7693047" y="416109"/>
              <a:ext cx="3240125" cy="2288600"/>
            </a:xfrm>
            <a:prstGeom prst="roundRect">
              <a:avLst>
                <a:gd name="adj" fmla="val 10000"/>
              </a:avLst>
            </a:prstGeom>
            <a:solidFill>
              <a:srgbClr val="C5F0BD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b="1"/>
                <a:t>Из 5 ти уголовных дел в 2х ошибки</a:t>
              </a:r>
              <a:endParaRPr b="1"/>
            </a:p>
          </p:txBody>
        </p:sp>
        <p:sp>
          <p:nvSpPr>
            <p:cNvPr id="234" name="Google Shape;234;p22"/>
            <p:cNvSpPr/>
            <p:nvPr/>
          </p:nvSpPr>
          <p:spPr>
            <a:xfrm rot="10800000">
              <a:off x="7693047" y="3120818"/>
              <a:ext cx="3240125" cy="3814333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5FDF4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2"/>
            <p:cNvSpPr txBox="1"/>
            <p:nvPr/>
          </p:nvSpPr>
          <p:spPr>
            <a:xfrm>
              <a:off x="7468666" y="3120820"/>
              <a:ext cx="3888000" cy="37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0250" tIns="210250" rIns="210250" bIns="21025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ru" sz="1200">
                  <a:solidFill>
                    <a:schemeClr val="dk1"/>
                  </a:solidFill>
                </a:rPr>
                <a:t>Верховный суд РФ в прошлом выявлял ошибки в каждых двух из пяти уголовных дел, дошедших до него. В 2023 году зафиксирован рост числа жалоб.</a:t>
              </a:r>
              <a:r>
                <a:rPr lang="ru" sz="1100">
                  <a:solidFill>
                    <a:schemeClr val="dk1"/>
                  </a:solidFill>
                </a:rPr>
                <a:t> </a:t>
              </a:r>
              <a:endParaRPr sz="3000">
                <a:solidFill>
                  <a:schemeClr val="dk1"/>
                </a:solidFill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11257185" y="416109"/>
              <a:ext cx="3240125" cy="2288600"/>
            </a:xfrm>
            <a:prstGeom prst="roundRect">
              <a:avLst>
                <a:gd name="adj" fmla="val 10000"/>
              </a:avLst>
            </a:prstGeom>
            <a:solidFill>
              <a:srgbClr val="F1F5BE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200" b="1">
                  <a:solidFill>
                    <a:srgbClr val="27251E"/>
                  </a:solidFill>
                  <a:latin typeface="Georgia"/>
                  <a:ea typeface="Georgia"/>
                  <a:cs typeface="Georgia"/>
                  <a:sym typeface="Georgia"/>
                </a:rPr>
                <a:t>Требования к цифровым навыкам выросли</a:t>
              </a:r>
              <a:r>
                <a:rPr lang="ru" sz="1200">
                  <a:solidFill>
                    <a:srgbClr val="27251E"/>
                  </a:solidFill>
                  <a:latin typeface="Georgia"/>
                  <a:ea typeface="Georgia"/>
                  <a:cs typeface="Georgia"/>
                  <a:sym typeface="Georgia"/>
                </a:rPr>
                <a:t>: </a:t>
              </a:r>
              <a:endParaRPr/>
            </a:p>
          </p:txBody>
        </p:sp>
        <p:sp>
          <p:nvSpPr>
            <p:cNvPr id="237" name="Google Shape;237;p22"/>
            <p:cNvSpPr/>
            <p:nvPr/>
          </p:nvSpPr>
          <p:spPr>
            <a:xfrm rot="10800000">
              <a:off x="11257185" y="3120818"/>
              <a:ext cx="3240125" cy="3814333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D3EB4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2"/>
            <p:cNvSpPr txBox="1"/>
            <p:nvPr/>
          </p:nvSpPr>
          <p:spPr>
            <a:xfrm>
              <a:off x="11130335" y="3120820"/>
              <a:ext cx="3466800" cy="37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0250" tIns="210250" rIns="210250" bIns="21025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>
                  <a:solidFill>
                    <a:srgbClr val="27251E"/>
                  </a:solidFill>
                  <a:latin typeface="Georgia"/>
                  <a:ea typeface="Georgia"/>
                  <a:cs typeface="Georgia"/>
                  <a:sym typeface="Georgia"/>
                </a:rPr>
                <a:t>85% работодателей </a:t>
              </a:r>
              <a:r>
                <a:rPr lang="ru" sz="900">
                  <a:solidFill>
                    <a:srgbClr val="27251E"/>
                  </a:solidFill>
                  <a:latin typeface="Georgia"/>
                  <a:ea typeface="Georgia"/>
                  <a:cs typeface="Georgia"/>
                  <a:sym typeface="Georgia"/>
                </a:rPr>
                <a:t>ожидают владения LegalTech, ИИ-анализом, автоматизацией — традиционное образование отстает.</a:t>
              </a:r>
              <a:endParaRPr sz="900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14855927" y="416109"/>
              <a:ext cx="3240125" cy="2288600"/>
            </a:xfrm>
            <a:prstGeom prst="roundRect">
              <a:avLst>
                <a:gd name="adj" fmla="val 10000"/>
              </a:avLst>
            </a:prstGeom>
            <a:solidFill>
              <a:srgbClr val="FBD2BE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200" b="1">
                  <a:solidFill>
                    <a:srgbClr val="27251E"/>
                  </a:solidFill>
                  <a:latin typeface="Georgia"/>
                  <a:ea typeface="Georgia"/>
                  <a:cs typeface="Georgia"/>
                  <a:sym typeface="Georgia"/>
                </a:rPr>
                <a:t>21% вакансий для юристов без опыта</a:t>
              </a:r>
              <a:endParaRPr/>
            </a:p>
          </p:txBody>
        </p:sp>
        <p:sp>
          <p:nvSpPr>
            <p:cNvPr id="240" name="Google Shape;240;p22"/>
            <p:cNvSpPr/>
            <p:nvPr/>
          </p:nvSpPr>
          <p:spPr>
            <a:xfrm rot="10800000">
              <a:off x="14821323" y="3120818"/>
              <a:ext cx="3240125" cy="3814333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F6944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2"/>
            <p:cNvSpPr txBox="1"/>
            <p:nvPr/>
          </p:nvSpPr>
          <p:spPr>
            <a:xfrm>
              <a:off x="14920968" y="3120818"/>
              <a:ext cx="3040835" cy="371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0250" tIns="210250" rIns="210250" bIns="21025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27251E"/>
                  </a:solidFill>
                  <a:latin typeface="Georgia"/>
                  <a:ea typeface="Georgia"/>
                  <a:cs typeface="Georgia"/>
                  <a:sym typeface="Georgia"/>
                </a:rPr>
                <a:t>но конкуренция выросла вдвое за год (1,1 млн вакансий в 2025, -27% к 2024).</a:t>
              </a:r>
              <a:endParaRPr sz="1100">
                <a:solidFill>
                  <a:srgbClr val="27251E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22"/>
          <p:cNvSpPr txBox="1"/>
          <p:nvPr/>
        </p:nvSpPr>
        <p:spPr>
          <a:xfrm>
            <a:off x="336550" y="4685754"/>
            <a:ext cx="8491270" cy="20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i="1"/>
              <a:t>*Укажите ссылки на источники информации</a:t>
            </a:r>
            <a:endParaRPr sz="800"/>
          </a:p>
        </p:txBody>
      </p:sp>
      <p:grpSp>
        <p:nvGrpSpPr>
          <p:cNvPr id="243" name="Google Shape;243;p22"/>
          <p:cNvGrpSpPr/>
          <p:nvPr/>
        </p:nvGrpSpPr>
        <p:grpSpPr>
          <a:xfrm>
            <a:off x="5240716" y="52997"/>
            <a:ext cx="3906908" cy="868803"/>
            <a:chOff x="11522297" y="116529"/>
            <a:chExt cx="8589772" cy="1910295"/>
          </a:xfrm>
        </p:grpSpPr>
        <p:pic>
          <p:nvPicPr>
            <p:cNvPr id="244" name="Google Shape;244;p22"/>
            <p:cNvPicPr preferRelativeResize="0"/>
            <p:nvPr/>
          </p:nvPicPr>
          <p:blipFill rotWithShape="1">
            <a:blip r:embed="rId3">
              <a:alphaModFix/>
            </a:blip>
            <a:srcRect l="9035" t="11708" r="9039" b="10251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22" descr="Picture backgrou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2"/>
            <p:cNvPicPr preferRelativeResize="0"/>
            <p:nvPr/>
          </p:nvPicPr>
          <p:blipFill rotWithShape="1">
            <a:blip r:embed="rId5">
              <a:alphaModFix/>
            </a:blip>
            <a:srcRect t="27255" b="31960"/>
            <a:stretch/>
          </p:blipFill>
          <p:spPr>
            <a:xfrm>
              <a:off x="15537514" y="116529"/>
              <a:ext cx="4574555" cy="18657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 txBox="1"/>
          <p:nvPr/>
        </p:nvSpPr>
        <p:spPr>
          <a:xfrm>
            <a:off x="332142" y="630591"/>
            <a:ext cx="4967682" cy="44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62675" rIns="16375" bIns="16375" anchor="t" anchorCtr="0">
            <a:spAutoFit/>
          </a:bodyPr>
          <a:lstStyle/>
          <a:p>
            <a:pPr marL="0" marR="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ЗНАЧИМОСТЬ ПРОЕКТА</a:t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52" name="Google Shape;252;p23"/>
          <p:cNvGrpSpPr/>
          <p:nvPr/>
        </p:nvGrpSpPr>
        <p:grpSpPr>
          <a:xfrm>
            <a:off x="339734" y="1496302"/>
            <a:ext cx="8465441" cy="2879099"/>
            <a:chOff x="7003" y="302343"/>
            <a:chExt cx="18612213" cy="6330464"/>
          </a:xfrm>
        </p:grpSpPr>
        <p:sp>
          <p:nvSpPr>
            <p:cNvPr id="253" name="Google Shape;253;p23"/>
            <p:cNvSpPr/>
            <p:nvPr/>
          </p:nvSpPr>
          <p:spPr>
            <a:xfrm>
              <a:off x="7003" y="302343"/>
              <a:ext cx="4210908" cy="1472072"/>
            </a:xfrm>
            <a:prstGeom prst="rect">
              <a:avLst/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 txBox="1"/>
            <p:nvPr/>
          </p:nvSpPr>
          <p:spPr>
            <a:xfrm>
              <a:off x="7003" y="302343"/>
              <a:ext cx="4210908" cy="1472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800" tIns="53600" rIns="93800" bIns="536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ru" sz="1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РЕГИОНА</a:t>
              </a:r>
              <a:endParaRPr sz="1300">
                <a:solidFill>
                  <a:schemeClr val="lt1"/>
                </a:solidFill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7003" y="1774415"/>
              <a:ext cx="4210908" cy="4858392"/>
            </a:xfrm>
            <a:prstGeom prst="rect">
              <a:avLst/>
            </a:prstGeom>
            <a:solidFill>
              <a:srgbClr val="CDE1E8">
                <a:alpha val="90196"/>
              </a:srgbClr>
            </a:solidFill>
            <a:ln w="9525" cap="flat" cmpd="sng">
              <a:solidFill>
                <a:srgbClr val="CDE1E8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 txBox="1"/>
            <p:nvPr/>
          </p:nvSpPr>
          <p:spPr>
            <a:xfrm>
              <a:off x="7003" y="1774415"/>
              <a:ext cx="4210908" cy="4858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50" tIns="70350" rIns="93800" bIns="105525" anchor="t" anchorCtr="0">
              <a:noAutofit/>
            </a:bodyPr>
            <a:lstStyle/>
            <a:p>
              <a:pPr marL="127000" lvl="1" indent="-120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Font typeface="Arial"/>
                <a:buChar char="•"/>
              </a:pPr>
              <a:r>
                <a:rPr lang="ru" sz="1300">
                  <a:latin typeface="Calibri"/>
                  <a:ea typeface="Calibri"/>
                  <a:cs typeface="Calibri"/>
                  <a:sym typeface="Calibri"/>
                </a:rPr>
                <a:t>Повышение престижности</a:t>
              </a:r>
              <a:endParaRPr sz="1300"/>
            </a:p>
            <a:p>
              <a:pPr marL="127000" lvl="1" indent="-1206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SzPts val="1300"/>
                <a:buFont typeface="Arial"/>
                <a:buChar char="•"/>
              </a:pPr>
              <a:r>
                <a:rPr lang="ru" sz="1300">
                  <a:latin typeface="Calibri"/>
                  <a:ea typeface="Calibri"/>
                  <a:cs typeface="Calibri"/>
                  <a:sym typeface="Calibri"/>
                </a:rPr>
                <a:t>Обеспечение квалифицированных кадров</a:t>
              </a:r>
              <a:endParaRPr sz="1300"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4807438" y="302343"/>
              <a:ext cx="4210908" cy="1472072"/>
            </a:xfrm>
            <a:prstGeom prst="rect">
              <a:avLst/>
            </a:prstGeom>
            <a:gradFill>
              <a:gsLst>
                <a:gs pos="0">
                  <a:srgbClr val="24AC4B"/>
                </a:gs>
                <a:gs pos="80000">
                  <a:srgbClr val="2FE363"/>
                </a:gs>
                <a:gs pos="100000">
                  <a:srgbClr val="2CE861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 txBox="1"/>
            <p:nvPr/>
          </p:nvSpPr>
          <p:spPr>
            <a:xfrm>
              <a:off x="4807438" y="302343"/>
              <a:ext cx="4210908" cy="1472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800" tIns="53600" rIns="93800" bIns="536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ru" sz="1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ВУЗА</a:t>
              </a:r>
              <a:endParaRPr sz="1300">
                <a:solidFill>
                  <a:schemeClr val="lt1"/>
                </a:solidFill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4807438" y="1774415"/>
              <a:ext cx="4210908" cy="4858392"/>
            </a:xfrm>
            <a:prstGeom prst="rect">
              <a:avLst/>
            </a:prstGeom>
            <a:solidFill>
              <a:srgbClr val="CCEFD6">
                <a:alpha val="90196"/>
              </a:srgbClr>
            </a:solidFill>
            <a:ln w="9525" cap="flat" cmpd="sng">
              <a:solidFill>
                <a:srgbClr val="CCEFD6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 txBox="1"/>
            <p:nvPr/>
          </p:nvSpPr>
          <p:spPr>
            <a:xfrm>
              <a:off x="4807438" y="1774415"/>
              <a:ext cx="4210908" cy="4858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50" tIns="70350" rIns="93800" bIns="105525" anchor="t" anchorCtr="0">
              <a:noAutofit/>
            </a:bodyPr>
            <a:lstStyle/>
            <a:p>
              <a:pPr marL="127000" lvl="1" indent="-120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Font typeface="Arial"/>
                <a:buChar char="•"/>
              </a:pPr>
              <a:r>
                <a:rPr lang="ru" sz="1300">
                  <a:latin typeface="Calibri"/>
                  <a:ea typeface="Calibri"/>
                  <a:cs typeface="Calibri"/>
                  <a:sym typeface="Calibri"/>
                </a:rPr>
                <a:t>Возможность реализации практических занятий с помощью цифровых сервисов</a:t>
              </a:r>
              <a:endParaRPr sz="1300"/>
            </a:p>
            <a:p>
              <a:pPr marL="127000" lvl="1" indent="-120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Font typeface="Arial"/>
                <a:buChar char="•"/>
              </a:pPr>
              <a:r>
                <a:rPr lang="ru" sz="1300">
                  <a:latin typeface="Calibri"/>
                  <a:ea typeface="Calibri"/>
                  <a:cs typeface="Calibri"/>
                  <a:sym typeface="Calibri"/>
                </a:rPr>
                <a:t>Повышение привлекательности ВУЗа у абитуриентов </a:t>
              </a:r>
              <a:endParaRPr sz="1300"/>
            </a:p>
            <a:p>
              <a:pPr marL="127000" lvl="1" indent="-120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Font typeface="Arial"/>
                <a:buChar char="•"/>
              </a:pPr>
              <a:r>
                <a:rPr lang="ru" sz="1300">
                  <a:latin typeface="Calibri"/>
                  <a:ea typeface="Calibri"/>
                  <a:cs typeface="Calibri"/>
                  <a:sym typeface="Calibri"/>
                </a:rPr>
                <a:t>Вовлечение студентов в образовательный процесс</a:t>
              </a:r>
              <a:endParaRPr sz="1300"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9607873" y="302343"/>
              <a:ext cx="4210908" cy="1472072"/>
            </a:xfrm>
            <a:prstGeom prst="rect">
              <a:avLst/>
            </a:prstGeom>
            <a:gradFill>
              <a:gsLst>
                <a:gs pos="0">
                  <a:srgbClr val="81BC1F"/>
                </a:gs>
                <a:gs pos="80000">
                  <a:srgbClr val="ABF62A"/>
                </a:gs>
                <a:gs pos="100000">
                  <a:srgbClr val="ADFB2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 txBox="1"/>
            <p:nvPr/>
          </p:nvSpPr>
          <p:spPr>
            <a:xfrm>
              <a:off x="9607873" y="302343"/>
              <a:ext cx="4210908" cy="1472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800" tIns="53600" rIns="93800" bIns="536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ru" sz="1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ТЕХНОЛОГИЧЕСКОГО СУВЕРЕНИТЕТА</a:t>
              </a:r>
              <a:endParaRPr sz="1300">
                <a:solidFill>
                  <a:schemeClr val="lt1"/>
                </a:solidFill>
              </a:endParaRPr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9607873" y="1774415"/>
              <a:ext cx="4210908" cy="4858392"/>
            </a:xfrm>
            <a:prstGeom prst="rect">
              <a:avLst/>
            </a:prstGeom>
            <a:solidFill>
              <a:srgbClr val="E9F5CB">
                <a:alpha val="90196"/>
              </a:srgbClr>
            </a:solidFill>
            <a:ln w="9525" cap="flat" cmpd="sng">
              <a:solidFill>
                <a:srgbClr val="E9F5CB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 txBox="1"/>
            <p:nvPr/>
          </p:nvSpPr>
          <p:spPr>
            <a:xfrm>
              <a:off x="9607873" y="1774415"/>
              <a:ext cx="4210908" cy="4858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50" tIns="70350" rIns="93800" bIns="105525" anchor="t" anchorCtr="0">
              <a:noAutofit/>
            </a:bodyPr>
            <a:lstStyle/>
            <a:p>
              <a:pPr marL="127000" lvl="1" indent="-120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Font typeface="Arial"/>
                <a:buChar char="•"/>
              </a:pPr>
              <a:r>
                <a:rPr lang="ru" sz="1300">
                  <a:latin typeface="Calibri"/>
                  <a:ea typeface="Calibri"/>
                  <a:cs typeface="Calibri"/>
                  <a:sym typeface="Calibri"/>
                </a:rPr>
                <a:t>Отечественное программное обеспечение </a:t>
              </a:r>
              <a:endParaRPr sz="1300"/>
            </a:p>
            <a:p>
              <a:pPr marL="127000" lvl="1" indent="-120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Font typeface="Arial"/>
                <a:buChar char="•"/>
              </a:pPr>
              <a:r>
                <a:rPr lang="ru" sz="1300">
                  <a:latin typeface="Calibri"/>
                  <a:ea typeface="Calibri"/>
                  <a:cs typeface="Calibri"/>
                  <a:sym typeface="Calibri"/>
                </a:rPr>
                <a:t>Импортозамещение</a:t>
              </a:r>
              <a:endParaRPr sz="1300"/>
            </a:p>
            <a:p>
              <a:pPr marL="127000" lvl="1" indent="-120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Font typeface="Arial"/>
                <a:buChar char="•"/>
              </a:pPr>
              <a:r>
                <a:rPr lang="ru" sz="1300">
                  <a:latin typeface="Calibri"/>
                  <a:ea typeface="Calibri"/>
                  <a:cs typeface="Calibri"/>
                  <a:sym typeface="Calibri"/>
                </a:rPr>
                <a:t>Кадровый потенциал </a:t>
              </a:r>
              <a:endParaRPr sz="1300"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14408308" y="302343"/>
              <a:ext cx="4210908" cy="1472072"/>
            </a:xfrm>
            <a:prstGeom prst="rect">
              <a:avLst/>
            </a:prstGeom>
            <a:gradFill>
              <a:gsLst>
                <a:gs pos="0">
                  <a:srgbClr val="C8691E"/>
                </a:gs>
                <a:gs pos="80000">
                  <a:srgbClr val="FF8C27"/>
                </a:gs>
                <a:gs pos="100000">
                  <a:srgbClr val="FF8B2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 txBox="1"/>
            <p:nvPr/>
          </p:nvSpPr>
          <p:spPr>
            <a:xfrm>
              <a:off x="14408308" y="302343"/>
              <a:ext cx="4210908" cy="1472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800" tIns="53600" rIns="93800" bIns="536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ru" sz="1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ПОТЕНЦИАЛЬНОГО КЛИЕНТА</a:t>
              </a:r>
              <a:endParaRPr sz="1300">
                <a:solidFill>
                  <a:schemeClr val="lt1"/>
                </a:solidFill>
              </a:endParaRPr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14408308" y="1774415"/>
              <a:ext cx="4210908" cy="4858392"/>
            </a:xfrm>
            <a:prstGeom prst="rect">
              <a:avLst/>
            </a:prstGeom>
            <a:solidFill>
              <a:srgbClr val="FBDACB">
                <a:alpha val="90196"/>
              </a:srgbClr>
            </a:solidFill>
            <a:ln w="9525" cap="flat" cmpd="sng">
              <a:solidFill>
                <a:srgbClr val="FBDACB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 txBox="1"/>
            <p:nvPr/>
          </p:nvSpPr>
          <p:spPr>
            <a:xfrm>
              <a:off x="14408308" y="1774415"/>
              <a:ext cx="4210908" cy="4858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50" tIns="70350" rIns="93800" bIns="105525" anchor="t" anchorCtr="0">
              <a:noAutofit/>
            </a:bodyPr>
            <a:lstStyle/>
            <a:p>
              <a:pPr marL="127000" lvl="1" indent="-120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Font typeface="Arial"/>
                <a:buChar char="•"/>
              </a:pPr>
              <a:r>
                <a:rPr lang="ru" sz="1300">
                  <a:latin typeface="Calibri"/>
                  <a:ea typeface="Calibri"/>
                  <a:cs typeface="Calibri"/>
                  <a:sym typeface="Calibri"/>
                </a:rPr>
                <a:t>Отработка практических навыков</a:t>
              </a:r>
              <a:endParaRPr sz="1300"/>
            </a:p>
            <a:p>
              <a:pPr marL="127000" lvl="1" indent="-381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Font typeface="Arial"/>
                <a:buNone/>
              </a:pPr>
              <a:endParaRPr sz="1300"/>
            </a:p>
            <a:p>
              <a:pPr marL="127000" lvl="1" indent="-1206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Font typeface="Arial"/>
                <a:buChar char="•"/>
              </a:pPr>
              <a:r>
                <a:rPr lang="ru" sz="1300">
                  <a:latin typeface="Calibri"/>
                  <a:ea typeface="Calibri"/>
                  <a:cs typeface="Calibri"/>
                  <a:sym typeface="Calibri"/>
                </a:rPr>
                <a:t>Проверка своих знаний</a:t>
              </a:r>
              <a:endParaRPr sz="1300"/>
            </a:p>
          </p:txBody>
        </p:sp>
      </p:grpSp>
      <p:grpSp>
        <p:nvGrpSpPr>
          <p:cNvPr id="269" name="Google Shape;269;p23"/>
          <p:cNvGrpSpPr/>
          <p:nvPr/>
        </p:nvGrpSpPr>
        <p:grpSpPr>
          <a:xfrm>
            <a:off x="5240716" y="52997"/>
            <a:ext cx="3906908" cy="868803"/>
            <a:chOff x="11522297" y="116529"/>
            <a:chExt cx="8589772" cy="1910295"/>
          </a:xfrm>
        </p:grpSpPr>
        <p:pic>
          <p:nvPicPr>
            <p:cNvPr id="270" name="Google Shape;270;p23"/>
            <p:cNvPicPr preferRelativeResize="0"/>
            <p:nvPr/>
          </p:nvPicPr>
          <p:blipFill rotWithShape="1">
            <a:blip r:embed="rId3">
              <a:alphaModFix/>
            </a:blip>
            <a:srcRect l="9035" t="11708" r="9039" b="10251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23" descr="Picture backgrou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23"/>
            <p:cNvPicPr preferRelativeResize="0"/>
            <p:nvPr/>
          </p:nvPicPr>
          <p:blipFill rotWithShape="1">
            <a:blip r:embed="rId5">
              <a:alphaModFix/>
            </a:blip>
            <a:srcRect t="27255" b="31960"/>
            <a:stretch/>
          </p:blipFill>
          <p:spPr>
            <a:xfrm>
              <a:off x="15537514" y="116529"/>
              <a:ext cx="4574555" cy="18657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/>
          <p:nvPr/>
        </p:nvSpPr>
        <p:spPr>
          <a:xfrm>
            <a:off x="332142" y="630591"/>
            <a:ext cx="6977860" cy="44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62675" rIns="16375" bIns="16375" anchor="t" anchorCtr="0">
            <a:spAutoFit/>
          </a:bodyPr>
          <a:lstStyle/>
          <a:p>
            <a:pPr marL="0" marR="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ЦЕЛЕВАЯ АУДИТОРИЯ ПРОЕКТА</a:t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78" name="Google Shape;278;p24"/>
          <p:cNvGrpSpPr/>
          <p:nvPr/>
        </p:nvGrpSpPr>
        <p:grpSpPr>
          <a:xfrm>
            <a:off x="786350" y="1507854"/>
            <a:ext cx="7571292" cy="2477201"/>
            <a:chOff x="4595" y="1074354"/>
            <a:chExt cx="14695830" cy="5102370"/>
          </a:xfrm>
        </p:grpSpPr>
        <p:sp>
          <p:nvSpPr>
            <p:cNvPr id="279" name="Google Shape;279;p24"/>
            <p:cNvSpPr/>
            <p:nvPr/>
          </p:nvSpPr>
          <p:spPr>
            <a:xfrm>
              <a:off x="4595" y="1074354"/>
              <a:ext cx="4480436" cy="748800"/>
            </a:xfrm>
            <a:prstGeom prst="rect">
              <a:avLst/>
            </a:prstGeom>
            <a:solidFill>
              <a:srgbClr val="49ACC5"/>
            </a:solidFill>
            <a:ln w="271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4375" tIns="44375" rIns="44375" bIns="4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 txBox="1"/>
            <p:nvPr/>
          </p:nvSpPr>
          <p:spPr>
            <a:xfrm>
              <a:off x="4595" y="1074354"/>
              <a:ext cx="4480436" cy="7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775" tIns="51300" rIns="89775" bIns="513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81"/>
                <a:buFont typeface="Arial"/>
                <a:buNone/>
              </a:pPr>
              <a:r>
                <a:rPr lang="ru" sz="1281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проектов В2С</a:t>
              </a:r>
              <a:endParaRPr sz="1281">
                <a:solidFill>
                  <a:schemeClr val="lt1"/>
                </a:solidFill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4595" y="1823154"/>
              <a:ext cx="4480436" cy="4353570"/>
            </a:xfrm>
            <a:prstGeom prst="rect">
              <a:avLst/>
            </a:prstGeom>
            <a:solidFill>
              <a:srgbClr val="CDE1E8">
                <a:alpha val="90196"/>
              </a:srgbClr>
            </a:solidFill>
            <a:ln w="27125" cap="flat" cmpd="sng">
              <a:solidFill>
                <a:srgbClr val="CDE1E8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4375" tIns="44375" rIns="44375" bIns="4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 txBox="1"/>
            <p:nvPr/>
          </p:nvSpPr>
          <p:spPr>
            <a:xfrm>
              <a:off x="4595" y="1823154"/>
              <a:ext cx="4480436" cy="4353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89775" bIns="101025" anchor="t" anchorCtr="0">
              <a:noAutofit/>
            </a:bodyPr>
            <a:lstStyle/>
            <a:p>
              <a:pPr marL="135575" lvl="1" indent="-1355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81"/>
                <a:buFont typeface="Arial"/>
                <a:buChar char="•"/>
              </a:pPr>
              <a:r>
                <a:rPr lang="ru" sz="1281">
                  <a:latin typeface="Calibri"/>
                  <a:ea typeface="Calibri"/>
                  <a:cs typeface="Calibri"/>
                  <a:sym typeface="Calibri"/>
                </a:rPr>
                <a:t>Студенты юридических факультетов, </a:t>
              </a:r>
              <a:r>
                <a:rPr lang="ru" sz="1281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начинающие специалисты,действующие специалисты</a:t>
              </a:r>
              <a:endParaRPr sz="1281"/>
            </a:p>
            <a:p>
              <a:pPr marL="135575" lvl="1" indent="-1355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81"/>
                <a:buFont typeface="Arial"/>
                <a:buChar char="•"/>
              </a:pPr>
              <a:r>
                <a:rPr lang="ru" sz="1281">
                  <a:latin typeface="Calibri"/>
                  <a:ea typeface="Calibri"/>
                  <a:cs typeface="Calibri"/>
                  <a:sym typeface="Calibri"/>
                </a:rPr>
                <a:t>Клиенту нужно практиковать свои навыки, расширять свою специализацию </a:t>
              </a:r>
              <a:endParaRPr sz="1281"/>
            </a:p>
            <a:p>
              <a:pPr marL="135575" lvl="1" indent="-1355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81"/>
                <a:buFont typeface="Arial"/>
                <a:buChar char="•"/>
              </a:pPr>
              <a:r>
                <a:rPr lang="ru" sz="1281">
                  <a:latin typeface="Calibri"/>
                  <a:ea typeface="Calibri"/>
                  <a:cs typeface="Calibri"/>
                  <a:sym typeface="Calibri"/>
                </a:rPr>
                <a:t>Легко и быстро проверять и повышать уровень своей компетенции</a:t>
              </a:r>
              <a:endParaRPr sz="1281"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5112292" y="1074354"/>
              <a:ext cx="4480436" cy="748800"/>
            </a:xfrm>
            <a:prstGeom prst="rect">
              <a:avLst/>
            </a:prstGeom>
            <a:solidFill>
              <a:srgbClr val="5FDF45"/>
            </a:solidFill>
            <a:ln w="27125" cap="flat" cmpd="sng">
              <a:solidFill>
                <a:srgbClr val="5FD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4375" tIns="44375" rIns="44375" bIns="4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 txBox="1"/>
            <p:nvPr/>
          </p:nvSpPr>
          <p:spPr>
            <a:xfrm>
              <a:off x="5112292" y="1074354"/>
              <a:ext cx="4480436" cy="7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775" tIns="51300" rIns="89775" bIns="513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81"/>
                <a:buFont typeface="Arial"/>
                <a:buNone/>
              </a:pPr>
              <a:r>
                <a:rPr lang="ru" sz="1281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проектов В2В</a:t>
              </a:r>
              <a:endParaRPr sz="1281">
                <a:solidFill>
                  <a:schemeClr val="lt1"/>
                </a:solidFill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5112292" y="1823154"/>
              <a:ext cx="4480436" cy="4353570"/>
            </a:xfrm>
            <a:prstGeom prst="rect">
              <a:avLst/>
            </a:prstGeom>
            <a:solidFill>
              <a:srgbClr val="D2F2CB">
                <a:alpha val="90196"/>
              </a:srgbClr>
            </a:solidFill>
            <a:ln w="27125" cap="flat" cmpd="sng">
              <a:solidFill>
                <a:srgbClr val="D2F2CB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4375" tIns="44375" rIns="44375" bIns="4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4"/>
            <p:cNvSpPr txBox="1"/>
            <p:nvPr/>
          </p:nvSpPr>
          <p:spPr>
            <a:xfrm>
              <a:off x="5112292" y="1823154"/>
              <a:ext cx="4480436" cy="4353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89775" bIns="101025" anchor="t" anchorCtr="0">
              <a:noAutofit/>
            </a:bodyPr>
            <a:lstStyle/>
            <a:p>
              <a:pPr marL="135575" lvl="1" indent="-1355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81"/>
                <a:buFont typeface="Arial"/>
                <a:buChar char="•"/>
              </a:pPr>
              <a:r>
                <a:rPr lang="ru" sz="1281">
                  <a:latin typeface="Calibri"/>
                  <a:ea typeface="Calibri"/>
                  <a:cs typeface="Calibri"/>
                  <a:sym typeface="Calibri"/>
                </a:rPr>
                <a:t>Юриспруденция </a:t>
              </a:r>
              <a:endParaRPr sz="1281"/>
            </a:p>
            <a:p>
              <a:pPr marL="135575" lvl="1" indent="-1355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81"/>
                <a:buFont typeface="Arial"/>
                <a:buChar char="•"/>
              </a:pPr>
              <a:r>
                <a:rPr lang="ru" sz="1281">
                  <a:latin typeface="Calibri"/>
                  <a:ea typeface="Calibri"/>
                  <a:cs typeface="Calibri"/>
                  <a:sym typeface="Calibri"/>
                </a:rPr>
                <a:t>Крупные юридические компании</a:t>
              </a:r>
              <a:endParaRPr sz="1281"/>
            </a:p>
            <a:p>
              <a:pPr marL="135575" lvl="1" indent="-1355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81"/>
                <a:buFont typeface="Arial"/>
                <a:buChar char="•"/>
              </a:pPr>
              <a:r>
                <a:rPr lang="ru" sz="1281">
                  <a:latin typeface="Calibri"/>
                  <a:ea typeface="Calibri"/>
                  <a:cs typeface="Calibri"/>
                  <a:sym typeface="Calibri"/>
                </a:rPr>
                <a:t>Отдел</a:t>
              </a:r>
              <a:endParaRPr sz="1281"/>
            </a:p>
            <a:p>
              <a:pPr marL="135575" lvl="1" indent="-1355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81"/>
                <a:buFont typeface="Arial"/>
                <a:buChar char="•"/>
              </a:pPr>
              <a:r>
                <a:rPr lang="ru" sz="1281">
                  <a:latin typeface="Calibri"/>
                  <a:ea typeface="Calibri"/>
                  <a:cs typeface="Calibri"/>
                  <a:sym typeface="Calibri"/>
                </a:rPr>
                <a:t>Юристы</a:t>
              </a:r>
              <a:endParaRPr sz="1281"/>
            </a:p>
            <a:p>
              <a:pPr marL="135575" lvl="1" indent="-1355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81"/>
                <a:buFont typeface="Arial"/>
                <a:buChar char="•"/>
              </a:pPr>
              <a:r>
                <a:rPr lang="ru" sz="1281">
                  <a:latin typeface="Calibri"/>
                  <a:ea typeface="Calibri"/>
                  <a:cs typeface="Calibri"/>
                  <a:sym typeface="Calibri"/>
                </a:rPr>
                <a:t>Снижение процента ошибок</a:t>
              </a:r>
              <a:endParaRPr sz="1281"/>
            </a:p>
            <a:p>
              <a:pPr marL="135575" lvl="1" indent="-1355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81"/>
                <a:buFont typeface="Arial"/>
                <a:buChar char="•"/>
              </a:pPr>
              <a:r>
                <a:rPr lang="ru" sz="1281">
                  <a:latin typeface="Calibri"/>
                  <a:ea typeface="Calibri"/>
                  <a:cs typeface="Calibri"/>
                  <a:sym typeface="Calibri"/>
                </a:rPr>
                <a:t>Возможность безопасно развивать свой персонал </a:t>
              </a:r>
              <a:endParaRPr sz="1281"/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10219989" y="1074354"/>
              <a:ext cx="4480436" cy="748800"/>
            </a:xfrm>
            <a:prstGeom prst="rect">
              <a:avLst/>
            </a:prstGeom>
            <a:solidFill>
              <a:srgbClr val="F69444"/>
            </a:solidFill>
            <a:ln w="27125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4375" tIns="44375" rIns="44375" bIns="4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 txBox="1"/>
            <p:nvPr/>
          </p:nvSpPr>
          <p:spPr>
            <a:xfrm>
              <a:off x="10219989" y="1074354"/>
              <a:ext cx="4480436" cy="7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775" tIns="51300" rIns="89775" bIns="513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81"/>
                <a:buFont typeface="Arial"/>
                <a:buNone/>
              </a:pPr>
              <a:r>
                <a:rPr lang="ru" sz="1281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проектов В2G</a:t>
              </a:r>
              <a:endParaRPr sz="1281" b="1">
                <a:solidFill>
                  <a:schemeClr val="dk1"/>
                </a:solidFill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10219989" y="1823154"/>
              <a:ext cx="4480436" cy="4353570"/>
            </a:xfrm>
            <a:prstGeom prst="rect">
              <a:avLst/>
            </a:prstGeom>
            <a:solidFill>
              <a:srgbClr val="FBDACB">
                <a:alpha val="90196"/>
              </a:srgbClr>
            </a:solidFill>
            <a:ln w="27125" cap="flat" cmpd="sng">
              <a:solidFill>
                <a:srgbClr val="FBDACB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4375" tIns="44375" rIns="44375" bIns="4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4"/>
            <p:cNvSpPr txBox="1"/>
            <p:nvPr/>
          </p:nvSpPr>
          <p:spPr>
            <a:xfrm>
              <a:off x="10219989" y="1823154"/>
              <a:ext cx="4480436" cy="4353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89775" bIns="101025" anchor="t" anchorCtr="0">
              <a:noAutofit/>
            </a:bodyPr>
            <a:lstStyle/>
            <a:p>
              <a:pPr marL="135575" lvl="1" indent="-1355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81"/>
                <a:buFont typeface="Arial"/>
                <a:buChar char="•"/>
              </a:pPr>
              <a:r>
                <a:rPr lang="ru" sz="1281">
                  <a:latin typeface="Calibri"/>
                  <a:ea typeface="Calibri"/>
                  <a:cs typeface="Calibri"/>
                  <a:sym typeface="Calibri"/>
                </a:rPr>
                <a:t>ВУЗ, СУЗ</a:t>
              </a:r>
              <a:endParaRPr sz="1281"/>
            </a:p>
            <a:p>
              <a:pPr marL="135575" lvl="1" indent="-1355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81"/>
                <a:buFont typeface="Arial"/>
                <a:buChar char="•"/>
              </a:pPr>
              <a:r>
                <a:rPr lang="ru" sz="1281">
                  <a:latin typeface="Calibri"/>
                  <a:ea typeface="Calibri"/>
                  <a:cs typeface="Calibri"/>
                  <a:sym typeface="Calibri"/>
                </a:rPr>
                <a:t>Учебный отдел</a:t>
              </a:r>
              <a:endParaRPr sz="1281"/>
            </a:p>
            <a:p>
              <a:pPr marL="135575" lvl="1" indent="-1355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81"/>
                <a:buFont typeface="Arial"/>
                <a:buChar char="•"/>
              </a:pPr>
              <a:r>
                <a:rPr lang="ru" sz="1281">
                  <a:latin typeface="Calibri"/>
                  <a:ea typeface="Calibri"/>
                  <a:cs typeface="Calibri"/>
                  <a:sym typeface="Calibri"/>
                </a:rPr>
                <a:t>Преподаватель </a:t>
              </a:r>
              <a:endParaRPr sz="1281"/>
            </a:p>
            <a:p>
              <a:pPr marL="135575" lvl="1" indent="-1355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81"/>
                <a:buFont typeface="Arial"/>
                <a:buChar char="•"/>
              </a:pPr>
              <a:r>
                <a:rPr lang="ru" sz="1281">
                  <a:latin typeface="Calibri"/>
                  <a:ea typeface="Calibri"/>
                  <a:cs typeface="Calibri"/>
                  <a:sym typeface="Calibri"/>
                </a:rPr>
                <a:t>Отработка практических навыков у студентов юристов</a:t>
              </a:r>
              <a:endParaRPr sz="1281"/>
            </a:p>
            <a:p>
              <a:pPr marL="135575" lvl="1" indent="-13557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81"/>
                <a:buFont typeface="Arial"/>
                <a:buChar char="•"/>
              </a:pPr>
              <a:r>
                <a:rPr lang="ru" sz="1281">
                  <a:latin typeface="Calibri"/>
                  <a:ea typeface="Calibri"/>
                  <a:cs typeface="Calibri"/>
                  <a:sym typeface="Calibri"/>
                </a:rPr>
                <a:t>Развитие профессиональных компетенций </a:t>
              </a:r>
              <a:endParaRPr sz="1281"/>
            </a:p>
          </p:txBody>
        </p:sp>
      </p:grpSp>
      <p:grpSp>
        <p:nvGrpSpPr>
          <p:cNvPr id="291" name="Google Shape;291;p24"/>
          <p:cNvGrpSpPr/>
          <p:nvPr/>
        </p:nvGrpSpPr>
        <p:grpSpPr>
          <a:xfrm>
            <a:off x="5783808" y="52998"/>
            <a:ext cx="3363816" cy="717542"/>
            <a:chOff x="11522297" y="116529"/>
            <a:chExt cx="8589772" cy="1910295"/>
          </a:xfrm>
        </p:grpSpPr>
        <p:pic>
          <p:nvPicPr>
            <p:cNvPr id="292" name="Google Shape;292;p24"/>
            <p:cNvPicPr preferRelativeResize="0"/>
            <p:nvPr/>
          </p:nvPicPr>
          <p:blipFill rotWithShape="1">
            <a:blip r:embed="rId3">
              <a:alphaModFix/>
            </a:blip>
            <a:srcRect l="9035" t="11708" r="9039" b="10251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24" descr="Picture backgrou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24"/>
            <p:cNvPicPr preferRelativeResize="0"/>
            <p:nvPr/>
          </p:nvPicPr>
          <p:blipFill rotWithShape="1">
            <a:blip r:embed="rId5">
              <a:alphaModFix/>
            </a:blip>
            <a:srcRect t="27255" b="31960"/>
            <a:stretch/>
          </p:blipFill>
          <p:spPr>
            <a:xfrm>
              <a:off x="15537514" y="116529"/>
              <a:ext cx="4574555" cy="18657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5" name="Google Shape;295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73010" y="4461326"/>
            <a:ext cx="1424501" cy="57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72502" y="4420901"/>
            <a:ext cx="1158820" cy="65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4"/>
          <p:cNvPicPr preferRelativeResize="0"/>
          <p:nvPr/>
        </p:nvPicPr>
        <p:blipFill rotWithShape="1">
          <a:blip r:embed="rId8">
            <a:alphaModFix/>
          </a:blip>
          <a:srcRect t="29083" b="25083"/>
          <a:stretch/>
        </p:blipFill>
        <p:spPr>
          <a:xfrm>
            <a:off x="5295041" y="4461326"/>
            <a:ext cx="1275957" cy="587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"/>
          <p:cNvSpPr txBox="1"/>
          <p:nvPr/>
        </p:nvSpPr>
        <p:spPr>
          <a:xfrm>
            <a:off x="332142" y="630591"/>
            <a:ext cx="6977860" cy="44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62675" rIns="16375" bIns="16375" anchor="t" anchorCtr="0">
            <a:spAutoFit/>
          </a:bodyPr>
          <a:lstStyle/>
          <a:p>
            <a:pPr marL="0" marR="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ПРОБЛЕМА</a:t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3" name="Google Shape;303;p25"/>
          <p:cNvSpPr txBox="1"/>
          <p:nvPr/>
        </p:nvSpPr>
        <p:spPr>
          <a:xfrm>
            <a:off x="317092" y="1409941"/>
            <a:ext cx="8658141" cy="2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/>
              <a:t>ОБЩЕЕ ЧИСЛО РЕСПОНДЕНТОВ: 7 (2 преподавателя; 5 студентов)</a:t>
            </a:r>
            <a:br>
              <a:rPr lang="ru" sz="1100" b="1"/>
            </a:b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/>
              <a:t>ПРОБЛЕМА ПОДТВЕРЖДЕНА: ДА</a:t>
            </a:r>
            <a:br>
              <a:rPr lang="ru" sz="1100" b="1"/>
            </a:b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/>
              <a:t>ВЫЯВЛЕННЫЕ ПОЖЕЛАНИЯ К РЕШЕНИЮ: 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/>
              <a:t>ТРЕБУЕМЫЕ РЕСПОНДЕНТАМИ ТЕХНОЛОГИЧЕСКИЕ ПАРАМЕТРЫ РЕШЕНИЯ:</a:t>
            </a:r>
            <a:endParaRPr sz="800"/>
          </a:p>
        </p:txBody>
      </p:sp>
      <p:grpSp>
        <p:nvGrpSpPr>
          <p:cNvPr id="304" name="Google Shape;304;p25"/>
          <p:cNvGrpSpPr/>
          <p:nvPr/>
        </p:nvGrpSpPr>
        <p:grpSpPr>
          <a:xfrm>
            <a:off x="335092" y="2428389"/>
            <a:ext cx="8626281" cy="969507"/>
            <a:chOff x="6486" y="294382"/>
            <a:chExt cx="18965838" cy="2131718"/>
          </a:xfrm>
        </p:grpSpPr>
        <p:sp>
          <p:nvSpPr>
            <p:cNvPr id="305" name="Google Shape;305;p25"/>
            <p:cNvSpPr/>
            <p:nvPr/>
          </p:nvSpPr>
          <p:spPr>
            <a:xfrm>
              <a:off x="6486" y="294382"/>
              <a:ext cx="3512192" cy="2107315"/>
            </a:xfrm>
            <a:prstGeom prst="rect">
              <a:avLst/>
            </a:prstGeom>
            <a:solidFill>
              <a:srgbClr val="49ACC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5"/>
            <p:cNvSpPr txBox="1"/>
            <p:nvPr/>
          </p:nvSpPr>
          <p:spPr>
            <a:xfrm>
              <a:off x="6486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775" tIns="72775" rIns="72775" bIns="72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ru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Игровая модель</a:t>
              </a: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3921211" y="318785"/>
              <a:ext cx="3512192" cy="2107315"/>
            </a:xfrm>
            <a:prstGeom prst="rect">
              <a:avLst/>
            </a:prstGeom>
            <a:solidFill>
              <a:srgbClr val="47D29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 txBox="1"/>
            <p:nvPr/>
          </p:nvSpPr>
          <p:spPr>
            <a:xfrm>
              <a:off x="3921211" y="318785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775" tIns="72775" rIns="72775" bIns="72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ru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Возможность выбора роли</a:t>
              </a: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7733309" y="294382"/>
              <a:ext cx="3512192" cy="2107315"/>
            </a:xfrm>
            <a:prstGeom prst="rect">
              <a:avLst/>
            </a:prstGeom>
            <a:solidFill>
              <a:srgbClr val="5FDF4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 txBox="1"/>
            <p:nvPr/>
          </p:nvSpPr>
          <p:spPr>
            <a:xfrm>
              <a:off x="7733309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775" tIns="72775" rIns="72775" bIns="72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ru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Проверка по реальной базе дел</a:t>
              </a: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11596721" y="294382"/>
              <a:ext cx="3512192" cy="2107315"/>
            </a:xfrm>
            <a:prstGeom prst="rect">
              <a:avLst/>
            </a:prstGeom>
            <a:solidFill>
              <a:srgbClr val="D3EB4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 txBox="1"/>
            <p:nvPr/>
          </p:nvSpPr>
          <p:spPr>
            <a:xfrm>
              <a:off x="11596721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775" tIns="72775" rIns="72775" bIns="72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ru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Больше игровых механик</a:t>
              </a: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15460132" y="294382"/>
              <a:ext cx="3512192" cy="2107315"/>
            </a:xfrm>
            <a:prstGeom prst="rect">
              <a:avLst/>
            </a:prstGeom>
            <a:solidFill>
              <a:srgbClr val="F6944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5"/>
            <p:cNvSpPr txBox="1"/>
            <p:nvPr/>
          </p:nvSpPr>
          <p:spPr>
            <a:xfrm>
              <a:off x="15460132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775" tIns="72775" rIns="72775" bIns="72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ru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Большая база данных</a:t>
              </a:r>
              <a:endParaRPr sz="1900">
                <a:solidFill>
                  <a:schemeClr val="lt1"/>
                </a:solidFill>
              </a:endParaRPr>
            </a:p>
          </p:txBody>
        </p:sp>
      </p:grpSp>
      <p:grpSp>
        <p:nvGrpSpPr>
          <p:cNvPr id="315" name="Google Shape;315;p25"/>
          <p:cNvGrpSpPr/>
          <p:nvPr/>
        </p:nvGrpSpPr>
        <p:grpSpPr>
          <a:xfrm>
            <a:off x="328707" y="3878989"/>
            <a:ext cx="8626281" cy="976369"/>
            <a:chOff x="6486" y="294382"/>
            <a:chExt cx="18965838" cy="2146806"/>
          </a:xfrm>
        </p:grpSpPr>
        <p:sp>
          <p:nvSpPr>
            <p:cNvPr id="316" name="Google Shape;316;p25"/>
            <p:cNvSpPr/>
            <p:nvPr/>
          </p:nvSpPr>
          <p:spPr>
            <a:xfrm>
              <a:off x="6486" y="294382"/>
              <a:ext cx="3512192" cy="21073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 txBox="1"/>
            <p:nvPr/>
          </p:nvSpPr>
          <p:spPr>
            <a:xfrm>
              <a:off x="6486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75" tIns="57175" rIns="57175" bIns="571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Мобильное приложение</a:t>
              </a:r>
              <a:endParaRPr sz="1500">
                <a:solidFill>
                  <a:schemeClr val="lt1"/>
                </a:solidFill>
              </a:endParaRPr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3911588" y="333873"/>
              <a:ext cx="3512192" cy="2107315"/>
            </a:xfrm>
            <a:prstGeom prst="rect">
              <a:avLst/>
            </a:prstGeom>
            <a:solidFill>
              <a:srgbClr val="665CA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 txBox="1"/>
            <p:nvPr/>
          </p:nvSpPr>
          <p:spPr>
            <a:xfrm>
              <a:off x="3911588" y="333873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75" tIns="57175" rIns="57175" bIns="571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 для ПК</a:t>
              </a:r>
              <a:endParaRPr sz="1500">
                <a:solidFill>
                  <a:schemeClr val="lt1"/>
                </a:solidFill>
              </a:endParaRPr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7733309" y="294382"/>
              <a:ext cx="3512192" cy="2107315"/>
            </a:xfrm>
            <a:prstGeom prst="rect">
              <a:avLst/>
            </a:prstGeom>
            <a:solidFill>
              <a:srgbClr val="5665B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 txBox="1"/>
            <p:nvPr/>
          </p:nvSpPr>
          <p:spPr>
            <a:xfrm>
              <a:off x="7733309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75" tIns="57175" rIns="57175" bIns="571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VR и AR</a:t>
              </a:r>
              <a:endParaRPr sz="1500">
                <a:solidFill>
                  <a:schemeClr val="lt1"/>
                </a:solidFill>
              </a:endParaRPr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11596721" y="294382"/>
              <a:ext cx="3512192" cy="2107315"/>
            </a:xfrm>
            <a:prstGeom prst="rect">
              <a:avLst/>
            </a:prstGeom>
            <a:solidFill>
              <a:srgbClr val="4F83B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5"/>
            <p:cNvSpPr txBox="1"/>
            <p:nvPr/>
          </p:nvSpPr>
          <p:spPr>
            <a:xfrm>
              <a:off x="11596721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75" tIns="57175" rIns="57175" bIns="571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Отечественная база дел</a:t>
              </a:r>
              <a:endParaRPr sz="1500">
                <a:solidFill>
                  <a:schemeClr val="lt1"/>
                </a:solidFill>
              </a:endParaRPr>
            </a:p>
          </p:txBody>
        </p:sp>
        <p:sp>
          <p:nvSpPr>
            <p:cNvPr id="324" name="Google Shape;324;p25"/>
            <p:cNvSpPr/>
            <p:nvPr/>
          </p:nvSpPr>
          <p:spPr>
            <a:xfrm>
              <a:off x="15460132" y="294382"/>
              <a:ext cx="3512192" cy="2107315"/>
            </a:xfrm>
            <a:prstGeom prst="rect">
              <a:avLst/>
            </a:prstGeom>
            <a:solidFill>
              <a:srgbClr val="4AA9C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 txBox="1"/>
            <p:nvPr/>
          </p:nvSpPr>
          <p:spPr>
            <a:xfrm>
              <a:off x="15460132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75" tIns="57175" rIns="57175" bIns="571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Подсказка системы в случае ошибочного выбора</a:t>
              </a:r>
              <a:endParaRPr sz="1500">
                <a:solidFill>
                  <a:schemeClr val="lt1"/>
                </a:solidFill>
              </a:endParaRPr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5240716" y="52997"/>
            <a:ext cx="3906908" cy="868803"/>
            <a:chOff x="11522297" y="116529"/>
            <a:chExt cx="8589772" cy="1910295"/>
          </a:xfrm>
        </p:grpSpPr>
        <p:pic>
          <p:nvPicPr>
            <p:cNvPr id="327" name="Google Shape;327;p25"/>
            <p:cNvPicPr preferRelativeResize="0"/>
            <p:nvPr/>
          </p:nvPicPr>
          <p:blipFill rotWithShape="1">
            <a:blip r:embed="rId3">
              <a:alphaModFix/>
            </a:blip>
            <a:srcRect l="9035" t="11708" r="9039" b="10251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5" descr="Picture backgrou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25"/>
            <p:cNvPicPr preferRelativeResize="0"/>
            <p:nvPr/>
          </p:nvPicPr>
          <p:blipFill rotWithShape="1">
            <a:blip r:embed="rId5">
              <a:alphaModFix/>
            </a:blip>
            <a:srcRect t="27255" b="31960"/>
            <a:stretch/>
          </p:blipFill>
          <p:spPr>
            <a:xfrm>
              <a:off x="15537514" y="116529"/>
              <a:ext cx="4574555" cy="18657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"/>
          <p:cNvSpPr txBox="1"/>
          <p:nvPr/>
        </p:nvSpPr>
        <p:spPr>
          <a:xfrm>
            <a:off x="332142" y="630591"/>
            <a:ext cx="6977860" cy="44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62675" rIns="16375" bIns="16375" anchor="t" anchorCtr="0">
            <a:spAutoFit/>
          </a:bodyPr>
          <a:lstStyle/>
          <a:p>
            <a:pPr marL="0" marR="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ПРОБЛЕМА</a:t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35" name="Google Shape;335;p26"/>
          <p:cNvGrpSpPr/>
          <p:nvPr/>
        </p:nvGrpSpPr>
        <p:grpSpPr>
          <a:xfrm>
            <a:off x="326911" y="1363098"/>
            <a:ext cx="8471465" cy="2146183"/>
            <a:chOff x="3874" y="9458"/>
            <a:chExt cx="18625456" cy="4718952"/>
          </a:xfrm>
        </p:grpSpPr>
        <p:sp>
          <p:nvSpPr>
            <p:cNvPr id="336" name="Google Shape;336;p26"/>
            <p:cNvSpPr/>
            <p:nvPr/>
          </p:nvSpPr>
          <p:spPr>
            <a:xfrm>
              <a:off x="3874" y="9458"/>
              <a:ext cx="3133735" cy="2592000"/>
            </a:xfrm>
            <a:prstGeom prst="roundRect">
              <a:avLst>
                <a:gd name="adj" fmla="val 1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6"/>
            <p:cNvSpPr txBox="1"/>
            <p:nvPr/>
          </p:nvSpPr>
          <p:spPr>
            <a:xfrm>
              <a:off x="3874" y="9458"/>
              <a:ext cx="3133735" cy="1253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675" tIns="64675" rIns="64675" bIns="3465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ru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ПРОБЛЕМА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645724" y="1262952"/>
              <a:ext cx="3133735" cy="3456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6"/>
            <p:cNvSpPr txBox="1"/>
            <p:nvPr/>
          </p:nvSpPr>
          <p:spPr>
            <a:xfrm>
              <a:off x="737508" y="1354736"/>
              <a:ext cx="2950167" cy="327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675" tIns="64675" rIns="64675" bIns="64675" anchor="t" anchorCtr="0">
              <a:noAutofit/>
            </a:bodyPr>
            <a:lstStyle/>
            <a:p>
              <a:pPr marL="101600" lvl="1" indent="-952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Font typeface="Arial"/>
                <a:buChar char="•"/>
              </a:pPr>
              <a:r>
                <a:rPr lang="ru" sz="900">
                  <a:latin typeface="Calibri"/>
                  <a:ea typeface="Calibri"/>
                  <a:cs typeface="Calibri"/>
                  <a:sym typeface="Calibri"/>
                </a:rPr>
                <a:t>Вовлечение студентов в процесс обучения</a:t>
              </a:r>
              <a:endParaRPr sz="900"/>
            </a:p>
            <a:p>
              <a:pPr marL="101600" lvl="1" indent="-95250" algn="l" rtl="0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SzPts val="900"/>
                <a:buFont typeface="Arial"/>
                <a:buChar char="•"/>
              </a:pPr>
              <a:r>
                <a:rPr lang="ru" sz="900">
                  <a:latin typeface="Calibri"/>
                  <a:ea typeface="Calibri"/>
                  <a:cs typeface="Calibri"/>
                  <a:sym typeface="Calibri"/>
                </a:rPr>
                <a:t>Необходимость изучения большого объема НПА </a:t>
              </a:r>
              <a:endParaRPr sz="900"/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3612673" y="246100"/>
              <a:ext cx="1007133" cy="78020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9ACC5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6"/>
            <p:cNvSpPr txBox="1"/>
            <p:nvPr/>
          </p:nvSpPr>
          <p:spPr>
            <a:xfrm>
              <a:off x="3612673" y="402142"/>
              <a:ext cx="773070" cy="46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Arial"/>
                <a:buNone/>
              </a:pPr>
              <a:endParaRPr sz="700" b="1">
                <a:solidFill>
                  <a:schemeClr val="dk1"/>
                </a:solidFill>
              </a:endParaRPr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5037862" y="9458"/>
              <a:ext cx="3133735" cy="2592000"/>
            </a:xfrm>
            <a:prstGeom prst="roundRect">
              <a:avLst>
                <a:gd name="adj" fmla="val 10000"/>
              </a:avLst>
            </a:prstGeom>
            <a:solidFill>
              <a:srgbClr val="47D67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6"/>
            <p:cNvSpPr txBox="1"/>
            <p:nvPr/>
          </p:nvSpPr>
          <p:spPr>
            <a:xfrm>
              <a:off x="5037862" y="9458"/>
              <a:ext cx="3133735" cy="1253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675" tIns="64675" rIns="64675" bIns="3465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ru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ТЕКУЩИЕ РЕШЕНИЯ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5679712" y="1262952"/>
              <a:ext cx="3133735" cy="3456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47D6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6"/>
            <p:cNvSpPr txBox="1"/>
            <p:nvPr/>
          </p:nvSpPr>
          <p:spPr>
            <a:xfrm>
              <a:off x="5771496" y="1354736"/>
              <a:ext cx="2950167" cy="327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675" tIns="64675" rIns="64675" bIns="64675" anchor="t" anchorCtr="0">
              <a:noAutofit/>
            </a:bodyPr>
            <a:lstStyle/>
            <a:p>
              <a:pPr marL="101600" lvl="1" indent="-952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Font typeface="Arial"/>
                <a:buChar char="•"/>
              </a:pPr>
              <a:r>
                <a:rPr lang="ru" sz="900">
                  <a:latin typeface="Calibri"/>
                  <a:ea typeface="Calibri"/>
                  <a:cs typeface="Calibri"/>
                  <a:sym typeface="Calibri"/>
                </a:rPr>
                <a:t>Стандартное обучение в ВУЗ и СУЗ </a:t>
              </a:r>
              <a:endParaRPr sz="900"/>
            </a:p>
            <a:p>
              <a:pPr marL="101600" lvl="1" indent="-95250" algn="l" rtl="0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SzPts val="900"/>
                <a:buFont typeface="Arial"/>
                <a:buChar char="•"/>
              </a:pPr>
              <a:r>
                <a:rPr lang="ru" sz="900">
                  <a:latin typeface="Calibri"/>
                  <a:ea typeface="Calibri"/>
                  <a:cs typeface="Calibri"/>
                  <a:sym typeface="Calibri"/>
                </a:rPr>
                <a:t>Самостоятельное изучение НПА</a:t>
              </a:r>
              <a:endParaRPr sz="900"/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8646661" y="246100"/>
              <a:ext cx="1007133" cy="78020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FDF45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6"/>
            <p:cNvSpPr txBox="1"/>
            <p:nvPr/>
          </p:nvSpPr>
          <p:spPr>
            <a:xfrm>
              <a:off x="8646661" y="402142"/>
              <a:ext cx="773070" cy="46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Arial"/>
                <a:buNone/>
              </a:pPr>
              <a:endParaRPr sz="700" b="1">
                <a:solidFill>
                  <a:schemeClr val="dk1"/>
                </a:solidFill>
              </a:endParaRPr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10071850" y="9458"/>
              <a:ext cx="3133735" cy="2592000"/>
            </a:xfrm>
            <a:prstGeom prst="roundRect">
              <a:avLst>
                <a:gd name="adj" fmla="val 10000"/>
              </a:avLst>
            </a:prstGeom>
            <a:solidFill>
              <a:srgbClr val="ABE74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6"/>
            <p:cNvSpPr txBox="1"/>
            <p:nvPr/>
          </p:nvSpPr>
          <p:spPr>
            <a:xfrm>
              <a:off x="10071850" y="9458"/>
              <a:ext cx="3133735" cy="1253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675" tIns="64675" rIns="64675" bIns="3465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ru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ЧЕМ НЕ УСТРАИВАЮТ ТЕКУЩИЕ РЕШЕНИЯ?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10713700" y="1262952"/>
              <a:ext cx="3133735" cy="3456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ABE7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6"/>
            <p:cNvSpPr txBox="1"/>
            <p:nvPr/>
          </p:nvSpPr>
          <p:spPr>
            <a:xfrm>
              <a:off x="10805484" y="1354736"/>
              <a:ext cx="2950167" cy="327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675" tIns="64675" rIns="64675" bIns="64675" anchor="t" anchorCtr="0">
              <a:noAutofit/>
            </a:bodyPr>
            <a:lstStyle/>
            <a:p>
              <a:pPr marL="101600" lvl="1" indent="-952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Font typeface="Arial"/>
                <a:buChar char="•"/>
              </a:pPr>
              <a:r>
                <a:rPr lang="ru" sz="900">
                  <a:latin typeface="Calibri"/>
                  <a:ea typeface="Calibri"/>
                  <a:cs typeface="Calibri"/>
                  <a:sym typeface="Calibri"/>
                </a:rPr>
                <a:t>Скучно; долго </a:t>
              </a:r>
              <a:endParaRPr sz="900"/>
            </a:p>
            <a:p>
              <a:pPr marL="101600" lvl="1" indent="-95250" algn="l" rtl="0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SzPts val="900"/>
                <a:buFont typeface="Arial"/>
                <a:buChar char="•"/>
              </a:pPr>
              <a:r>
                <a:rPr lang="ru" sz="900">
                  <a:latin typeface="Calibri"/>
                  <a:ea typeface="Calibri"/>
                  <a:cs typeface="Calibri"/>
                  <a:sym typeface="Calibri"/>
                </a:rPr>
                <a:t>Трудоёмкость процесса</a:t>
              </a:r>
              <a:endParaRPr sz="900"/>
            </a:p>
          </p:txBody>
        </p:sp>
        <p:sp>
          <p:nvSpPr>
            <p:cNvPr id="352" name="Google Shape;352;p26"/>
            <p:cNvSpPr/>
            <p:nvPr/>
          </p:nvSpPr>
          <p:spPr>
            <a:xfrm rot="4042">
              <a:off x="13680649" y="249093"/>
              <a:ext cx="1007134" cy="78020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69444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6"/>
            <p:cNvSpPr txBox="1"/>
            <p:nvPr/>
          </p:nvSpPr>
          <p:spPr>
            <a:xfrm rot="4042">
              <a:off x="13680649" y="404997"/>
              <a:ext cx="773071" cy="46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Arial"/>
                <a:buNone/>
              </a:pPr>
              <a:endParaRPr sz="700" b="1">
                <a:solidFill>
                  <a:schemeClr val="dk1"/>
                </a:solidFill>
              </a:endParaRPr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15105838" y="15376"/>
              <a:ext cx="3133735" cy="2592000"/>
            </a:xfrm>
            <a:prstGeom prst="roundRect">
              <a:avLst>
                <a:gd name="adj" fmla="val 10000"/>
              </a:avLst>
            </a:prstGeom>
            <a:solidFill>
              <a:srgbClr val="F694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6"/>
            <p:cNvSpPr txBox="1"/>
            <p:nvPr/>
          </p:nvSpPr>
          <p:spPr>
            <a:xfrm>
              <a:off x="15105838" y="15376"/>
              <a:ext cx="3133735" cy="1253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675" tIns="64675" rIns="64675" bIns="3465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ru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 КАКИХ КОММЕРЧЕСКИХ КОМПАНИЙ ПРОБЛЕМА СТОИТ НАИБОЛЕЕ ОСТРО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15454950" y="1296084"/>
              <a:ext cx="3174380" cy="343232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6"/>
            <p:cNvSpPr txBox="1"/>
            <p:nvPr/>
          </p:nvSpPr>
          <p:spPr>
            <a:xfrm>
              <a:off x="15547924" y="1389058"/>
              <a:ext cx="2988432" cy="3246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675" tIns="64675" rIns="64675" bIns="64675" anchor="t" anchorCtr="0">
              <a:noAutofit/>
            </a:bodyPr>
            <a:lstStyle/>
            <a:p>
              <a:pPr marL="101600" lvl="1" indent="-952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Font typeface="Arial"/>
                <a:buChar char="•"/>
              </a:pPr>
              <a:r>
                <a:rPr lang="ru" sz="900">
                  <a:latin typeface="Calibri"/>
                  <a:ea typeface="Calibri"/>
                  <a:cs typeface="Calibri"/>
                  <a:sym typeface="Calibri"/>
                </a:rPr>
                <a:t>Юридические компании</a:t>
              </a:r>
              <a:endParaRPr sz="900"/>
            </a:p>
            <a:p>
              <a:pPr marL="101600" lvl="1" indent="-95250" algn="l" rtl="0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SzPts val="900"/>
                <a:buFont typeface="Arial"/>
                <a:buChar char="•"/>
              </a:pPr>
              <a:r>
                <a:rPr lang="ru" sz="900">
                  <a:latin typeface="Calibri"/>
                  <a:ea typeface="Calibri"/>
                  <a:cs typeface="Calibri"/>
                  <a:sym typeface="Calibri"/>
                </a:rPr>
                <a:t>ВУЗ и СУЗ</a:t>
              </a:r>
              <a:endParaRPr sz="900"/>
            </a:p>
          </p:txBody>
        </p:sp>
      </p:grpSp>
      <p:sp>
        <p:nvSpPr>
          <p:cNvPr id="358" name="Google Shape;358;p26"/>
          <p:cNvSpPr/>
          <p:nvPr/>
        </p:nvSpPr>
        <p:spPr>
          <a:xfrm>
            <a:off x="332142" y="3966541"/>
            <a:ext cx="8598893" cy="87559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1575" tIns="20775" rIns="41575" bIns="20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КОЛИЧЕСТВЕННЫЕ ОЦЕНКИ ПРОБЛЕМЫ: В среднем в 40% дел, дошедших до коллегий Верховного Суда, нижестоящими судами были допущены ошибки в применении правовых норм.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Например: В 2023 году суды кассационной инстанции удовлетворили жалобы по 41 тыс. дел (17,1% от рассмотренных кассационных дел), что свидетельствует о выявлении ошибок.</a:t>
            </a:r>
            <a:endParaRPr sz="13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26"/>
          <p:cNvGrpSpPr/>
          <p:nvPr/>
        </p:nvGrpSpPr>
        <p:grpSpPr>
          <a:xfrm>
            <a:off x="5240716" y="52997"/>
            <a:ext cx="3906908" cy="868803"/>
            <a:chOff x="11522297" y="116529"/>
            <a:chExt cx="8589772" cy="1910295"/>
          </a:xfrm>
        </p:grpSpPr>
        <p:pic>
          <p:nvPicPr>
            <p:cNvPr id="360" name="Google Shape;360;p26"/>
            <p:cNvPicPr preferRelativeResize="0"/>
            <p:nvPr/>
          </p:nvPicPr>
          <p:blipFill rotWithShape="1">
            <a:blip r:embed="rId3">
              <a:alphaModFix/>
            </a:blip>
            <a:srcRect l="9035" t="11708" r="9039" b="10251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26" descr="Picture backgrou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26"/>
            <p:cNvPicPr preferRelativeResize="0"/>
            <p:nvPr/>
          </p:nvPicPr>
          <p:blipFill rotWithShape="1">
            <a:blip r:embed="rId5">
              <a:alphaModFix/>
            </a:blip>
            <a:srcRect t="27255" b="31960"/>
            <a:stretch/>
          </p:blipFill>
          <p:spPr>
            <a:xfrm>
              <a:off x="15537514" y="116529"/>
              <a:ext cx="4574555" cy="18657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12"/>
            <a:ext cx="9144000" cy="5143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1295</Words>
  <Application>Microsoft Office PowerPoint</Application>
  <PresentationFormat>Экран (16:9)</PresentationFormat>
  <Paragraphs>237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Trebuchet MS</vt:lpstr>
      <vt:lpstr>Helvetica Neue</vt:lpstr>
      <vt:lpstr>Georgia</vt:lpstr>
      <vt:lpstr>Calibri</vt:lpstr>
      <vt:lpstr>Simple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 Windows</cp:lastModifiedBy>
  <cp:revision>1</cp:revision>
  <dcterms:modified xsi:type="dcterms:W3CDTF">2026-04-19T12:25:39Z</dcterms:modified>
</cp:coreProperties>
</file>