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  <p:sldMasterId id="2147483659" r:id="rId2"/>
  </p:sldMasterIdLst>
  <p:notesMasterIdLst>
    <p:notesMasterId r:id="rId20"/>
  </p:notesMasterIdLst>
  <p:sldIdLst>
    <p:sldId id="256" r:id="rId3"/>
    <p:sldId id="257" r:id="rId4"/>
    <p:sldId id="258" r:id="rId5"/>
    <p:sldId id="271" r:id="rId6"/>
    <p:sldId id="274" r:id="rId7"/>
    <p:sldId id="363" r:id="rId8"/>
    <p:sldId id="359" r:id="rId9"/>
    <p:sldId id="262" r:id="rId10"/>
    <p:sldId id="263" r:id="rId11"/>
    <p:sldId id="360" r:id="rId12"/>
    <p:sldId id="272" r:id="rId13"/>
    <p:sldId id="265" r:id="rId14"/>
    <p:sldId id="362" r:id="rId15"/>
    <p:sldId id="267" r:id="rId16"/>
    <p:sldId id="268" r:id="rId17"/>
    <p:sldId id="357" r:id="rId18"/>
    <p:sldId id="270" r:id="rId19"/>
  </p:sldIdLst>
  <p:sldSz cx="15119350" cy="10691813"/>
  <p:notesSz cx="9928225" cy="14357350"/>
  <p:embeddedFontLst>
    <p:embeddedFont>
      <p:font typeface="Arial Black" panose="020B0A04020102020204" pitchFamily="34" charset="0"/>
      <p:bold r:id="rId21"/>
    </p:embeddedFon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836" autoAdjust="0"/>
  </p:normalViewPr>
  <p:slideViewPr>
    <p:cSldViewPr snapToGrid="0">
      <p:cViewPr varScale="1">
        <p:scale>
          <a:sx n="50" d="100"/>
          <a:sy n="50" d="100"/>
        </p:scale>
        <p:origin x="1550" y="4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525393-1E18-416E-84C4-DA026CAA13C7}" type="doc">
      <dgm:prSet loTypeId="urn:microsoft.com/office/officeart/2005/8/layout/radial5#1" loCatId="relationship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FC508F3-CCEB-49C9-BF0F-ADEBE756AA26}">
      <dgm:prSet phldrT="[Текст]" custT="1"/>
      <dgm:spPr/>
      <dgm:t>
        <a:bodyPr/>
        <a:lstStyle/>
        <a:p>
          <a:r>
            <a:rPr lang="ru-RU" sz="3200" dirty="0"/>
            <a:t>РПД</a:t>
          </a:r>
        </a:p>
      </dgm:t>
    </dgm:pt>
    <dgm:pt modelId="{ED7875CD-29EE-4663-B029-AB22AAE00D06}" type="parTrans" cxnId="{CF242334-ADFA-44F2-A742-A27C0B7F7CF5}">
      <dgm:prSet/>
      <dgm:spPr/>
      <dgm:t>
        <a:bodyPr/>
        <a:lstStyle/>
        <a:p>
          <a:endParaRPr lang="ru-RU" sz="1800"/>
        </a:p>
      </dgm:t>
    </dgm:pt>
    <dgm:pt modelId="{40EB8627-E5A4-400D-A2F8-E85ED2E9B5D2}" type="sibTrans" cxnId="{CF242334-ADFA-44F2-A742-A27C0B7F7CF5}">
      <dgm:prSet/>
      <dgm:spPr/>
      <dgm:t>
        <a:bodyPr/>
        <a:lstStyle/>
        <a:p>
          <a:endParaRPr lang="ru-RU" sz="1800"/>
        </a:p>
      </dgm:t>
    </dgm:pt>
    <dgm:pt modelId="{466131B5-AFC6-4A45-AEE4-BBCA374F7CAA}">
      <dgm:prSet phldrT="[Текст]" custT="1"/>
      <dgm:spPr/>
      <dgm:t>
        <a:bodyPr/>
        <a:lstStyle/>
        <a:p>
          <a:r>
            <a:rPr lang="ru-RU" sz="1400" dirty="0"/>
            <a:t>Расписание студентов</a:t>
          </a:r>
        </a:p>
      </dgm:t>
    </dgm:pt>
    <dgm:pt modelId="{9850F6B1-E3A0-4680-8C81-DF2991EED5B4}" type="parTrans" cxnId="{C670D01B-1F32-4AB6-A38D-D635D4EC494F}">
      <dgm:prSet custT="1"/>
      <dgm:spPr/>
      <dgm:t>
        <a:bodyPr/>
        <a:lstStyle/>
        <a:p>
          <a:endParaRPr lang="ru-RU" sz="1400"/>
        </a:p>
      </dgm:t>
    </dgm:pt>
    <dgm:pt modelId="{F858409F-0F2A-4AF4-8726-60423702ED08}" type="sibTrans" cxnId="{C670D01B-1F32-4AB6-A38D-D635D4EC494F}">
      <dgm:prSet/>
      <dgm:spPr/>
      <dgm:t>
        <a:bodyPr/>
        <a:lstStyle/>
        <a:p>
          <a:endParaRPr lang="ru-RU" sz="1800"/>
        </a:p>
      </dgm:t>
    </dgm:pt>
    <dgm:pt modelId="{EB869B44-0CCB-4872-B0B9-4A48AECAAA82}">
      <dgm:prSet phldrT="[Текст]" custT="1"/>
      <dgm:spPr/>
      <dgm:t>
        <a:bodyPr/>
        <a:lstStyle/>
        <a:p>
          <a:r>
            <a:rPr lang="ru-RU" sz="2400" dirty="0"/>
            <a:t>УМУ</a:t>
          </a:r>
        </a:p>
      </dgm:t>
    </dgm:pt>
    <dgm:pt modelId="{F0FF06C5-7ACB-42B9-873B-AA63F550AD48}" type="parTrans" cxnId="{BF703239-EFFB-41E3-8EC3-9702EF1F8610}">
      <dgm:prSet custT="1"/>
      <dgm:spPr/>
      <dgm:t>
        <a:bodyPr/>
        <a:lstStyle/>
        <a:p>
          <a:endParaRPr lang="ru-RU" sz="1400"/>
        </a:p>
      </dgm:t>
    </dgm:pt>
    <dgm:pt modelId="{D1E55FA1-95FE-4DB3-8A81-0C75A5F2A550}" type="sibTrans" cxnId="{BF703239-EFFB-41E3-8EC3-9702EF1F8610}">
      <dgm:prSet/>
      <dgm:spPr/>
      <dgm:t>
        <a:bodyPr/>
        <a:lstStyle/>
        <a:p>
          <a:endParaRPr lang="ru-RU" sz="1800"/>
        </a:p>
      </dgm:t>
    </dgm:pt>
    <dgm:pt modelId="{FF74D680-70AD-40C5-A0DF-3139F9F10685}">
      <dgm:prSet phldrT="[Текст]" custT="1"/>
      <dgm:spPr/>
      <dgm:t>
        <a:bodyPr/>
        <a:lstStyle/>
        <a:p>
          <a:r>
            <a:rPr lang="ru-RU" sz="2800" dirty="0"/>
            <a:t>БФ</a:t>
          </a:r>
        </a:p>
      </dgm:t>
    </dgm:pt>
    <dgm:pt modelId="{3BE8C198-6487-45C0-A884-70F8600C490A}" type="parTrans" cxnId="{15541C13-8AF0-4812-B472-560CD83DC380}">
      <dgm:prSet custT="1"/>
      <dgm:spPr/>
      <dgm:t>
        <a:bodyPr/>
        <a:lstStyle/>
        <a:p>
          <a:endParaRPr lang="ru-RU" sz="1400"/>
        </a:p>
      </dgm:t>
    </dgm:pt>
    <dgm:pt modelId="{4B44D205-9184-4D02-BF5B-5D3D622BEA79}" type="sibTrans" cxnId="{15541C13-8AF0-4812-B472-560CD83DC380}">
      <dgm:prSet/>
      <dgm:spPr/>
      <dgm:t>
        <a:bodyPr/>
        <a:lstStyle/>
        <a:p>
          <a:endParaRPr lang="ru-RU" sz="1800"/>
        </a:p>
      </dgm:t>
    </dgm:pt>
    <dgm:pt modelId="{D738893A-57C7-4EB2-9D33-EB9005498830}">
      <dgm:prSet phldrT="[Текст]" custT="1"/>
      <dgm:spPr/>
      <dgm:t>
        <a:bodyPr/>
        <a:lstStyle/>
        <a:p>
          <a:r>
            <a:rPr lang="ru-RU" sz="2400" dirty="0"/>
            <a:t>УП</a:t>
          </a:r>
        </a:p>
      </dgm:t>
    </dgm:pt>
    <dgm:pt modelId="{E7409D80-4023-4EAA-9081-3F1C5C690186}" type="parTrans" cxnId="{C5D392A6-3CB8-4CFD-97F4-6007C8A4D927}">
      <dgm:prSet custT="1"/>
      <dgm:spPr/>
      <dgm:t>
        <a:bodyPr/>
        <a:lstStyle/>
        <a:p>
          <a:endParaRPr lang="ru-RU" sz="1400"/>
        </a:p>
      </dgm:t>
    </dgm:pt>
    <dgm:pt modelId="{F168E59C-D3C8-4344-A506-C0F2C289073F}" type="sibTrans" cxnId="{C5D392A6-3CB8-4CFD-97F4-6007C8A4D927}">
      <dgm:prSet/>
      <dgm:spPr/>
      <dgm:t>
        <a:bodyPr/>
        <a:lstStyle/>
        <a:p>
          <a:endParaRPr lang="ru-RU" sz="1800"/>
        </a:p>
      </dgm:t>
    </dgm:pt>
    <dgm:pt modelId="{E28A946A-EFBE-44B5-9F02-D54F99974419}">
      <dgm:prSet phldrT="[Текст]" custT="1"/>
      <dgm:spPr/>
      <dgm:t>
        <a:bodyPr/>
        <a:lstStyle/>
        <a:p>
          <a:r>
            <a:rPr lang="ru-RU" sz="2000" dirty="0"/>
            <a:t>Журнал</a:t>
          </a:r>
          <a:r>
            <a:rPr lang="ru-RU" sz="1600" dirty="0"/>
            <a:t> </a:t>
          </a:r>
          <a:r>
            <a:rPr lang="ru-RU" sz="1100" dirty="0"/>
            <a:t>преподавателя</a:t>
          </a:r>
          <a:endParaRPr lang="ru-RU" sz="1600" dirty="0"/>
        </a:p>
      </dgm:t>
    </dgm:pt>
    <dgm:pt modelId="{EEBEB085-D6F8-411B-BFA6-25153CF07900}" type="parTrans" cxnId="{8D1F0E49-D5F0-4013-8990-7B3FFB4CF708}">
      <dgm:prSet custT="1"/>
      <dgm:spPr/>
      <dgm:t>
        <a:bodyPr/>
        <a:lstStyle/>
        <a:p>
          <a:endParaRPr lang="ru-RU" sz="1400"/>
        </a:p>
      </dgm:t>
    </dgm:pt>
    <dgm:pt modelId="{6745B11F-5ED0-45E0-A954-76BE40E2B0D9}" type="sibTrans" cxnId="{8D1F0E49-D5F0-4013-8990-7B3FFB4CF708}">
      <dgm:prSet/>
      <dgm:spPr/>
      <dgm:t>
        <a:bodyPr/>
        <a:lstStyle/>
        <a:p>
          <a:endParaRPr lang="ru-RU" sz="1800"/>
        </a:p>
      </dgm:t>
    </dgm:pt>
    <dgm:pt modelId="{4B447F64-0EE9-41C6-996C-C37C19258B56}" type="pres">
      <dgm:prSet presAssocID="{0F525393-1E18-416E-84C4-DA026CAA13C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568511A-7004-4CCC-9781-FBF7C766D0E8}" type="pres">
      <dgm:prSet presAssocID="{9FC508F3-CCEB-49C9-BF0F-ADEBE756AA26}" presName="centerShape" presStyleLbl="node0" presStyleIdx="0" presStyleCnt="1"/>
      <dgm:spPr/>
    </dgm:pt>
    <dgm:pt modelId="{A7433F3E-F668-4BD8-80D9-6720F4858B8E}" type="pres">
      <dgm:prSet presAssocID="{9850F6B1-E3A0-4680-8C81-DF2991EED5B4}" presName="parTrans" presStyleLbl="sibTrans2D1" presStyleIdx="0" presStyleCnt="5" custAng="10800000"/>
      <dgm:spPr/>
    </dgm:pt>
    <dgm:pt modelId="{38D0D7A9-BA3E-4138-BD24-C76105272540}" type="pres">
      <dgm:prSet presAssocID="{9850F6B1-E3A0-4680-8C81-DF2991EED5B4}" presName="connectorText" presStyleLbl="sibTrans2D1" presStyleIdx="0" presStyleCnt="5"/>
      <dgm:spPr/>
    </dgm:pt>
    <dgm:pt modelId="{1D8AAF40-4991-46EF-9065-EB5B24B07320}" type="pres">
      <dgm:prSet presAssocID="{466131B5-AFC6-4A45-AEE4-BBCA374F7CAA}" presName="node" presStyleLbl="node1" presStyleIdx="0" presStyleCnt="5">
        <dgm:presLayoutVars>
          <dgm:bulletEnabled val="1"/>
        </dgm:presLayoutVars>
      </dgm:prSet>
      <dgm:spPr/>
    </dgm:pt>
    <dgm:pt modelId="{8AA78DF6-8C73-4FF6-86DD-9CEBB269542C}" type="pres">
      <dgm:prSet presAssocID="{EEBEB085-D6F8-411B-BFA6-25153CF07900}" presName="parTrans" presStyleLbl="sibTrans2D1" presStyleIdx="1" presStyleCnt="5" custAng="10857040"/>
      <dgm:spPr/>
    </dgm:pt>
    <dgm:pt modelId="{90E50CE3-67B1-4430-8A28-FC84B1EB0F65}" type="pres">
      <dgm:prSet presAssocID="{EEBEB085-D6F8-411B-BFA6-25153CF07900}" presName="connectorText" presStyleLbl="sibTrans2D1" presStyleIdx="1" presStyleCnt="5"/>
      <dgm:spPr/>
    </dgm:pt>
    <dgm:pt modelId="{BA3CA7AE-EB87-4F2B-8C9E-72BEDE53E7B2}" type="pres">
      <dgm:prSet presAssocID="{E28A946A-EFBE-44B5-9F02-D54F99974419}" presName="node" presStyleLbl="node1" presStyleIdx="1" presStyleCnt="5" custRadScaleRad="96594" custRadScaleInc="-931">
        <dgm:presLayoutVars>
          <dgm:bulletEnabled val="1"/>
        </dgm:presLayoutVars>
      </dgm:prSet>
      <dgm:spPr/>
    </dgm:pt>
    <dgm:pt modelId="{F2A2BC29-E234-4731-8733-769C6797A9A4}" type="pres">
      <dgm:prSet presAssocID="{F0FF06C5-7ACB-42B9-873B-AA63F550AD48}" presName="parTrans" presStyleLbl="sibTrans2D1" presStyleIdx="2" presStyleCnt="5" custAng="10800000"/>
      <dgm:spPr/>
    </dgm:pt>
    <dgm:pt modelId="{9C6712A0-693E-4AC1-ADD8-5A3E1C397F85}" type="pres">
      <dgm:prSet presAssocID="{F0FF06C5-7ACB-42B9-873B-AA63F550AD48}" presName="connectorText" presStyleLbl="sibTrans2D1" presStyleIdx="2" presStyleCnt="5"/>
      <dgm:spPr/>
    </dgm:pt>
    <dgm:pt modelId="{B4AD310F-0195-4F1D-9300-026A8AF626D3}" type="pres">
      <dgm:prSet presAssocID="{EB869B44-0CCB-4872-B0B9-4A48AECAAA82}" presName="node" presStyleLbl="node1" presStyleIdx="2" presStyleCnt="5">
        <dgm:presLayoutVars>
          <dgm:bulletEnabled val="1"/>
        </dgm:presLayoutVars>
      </dgm:prSet>
      <dgm:spPr/>
    </dgm:pt>
    <dgm:pt modelId="{0BAE2BD7-26DC-4D29-AFE4-01EC6B8C51A4}" type="pres">
      <dgm:prSet presAssocID="{3BE8C198-6487-45C0-A884-70F8600C490A}" presName="parTrans" presStyleLbl="sibTrans2D1" presStyleIdx="3" presStyleCnt="5" custAng="10800000"/>
      <dgm:spPr/>
    </dgm:pt>
    <dgm:pt modelId="{DF5C021A-3A19-4C91-AB1B-016FA3C7C8D3}" type="pres">
      <dgm:prSet presAssocID="{3BE8C198-6487-45C0-A884-70F8600C490A}" presName="connectorText" presStyleLbl="sibTrans2D1" presStyleIdx="3" presStyleCnt="5"/>
      <dgm:spPr/>
    </dgm:pt>
    <dgm:pt modelId="{EB8E6885-BC8F-4C8C-B446-987FBFB2EE59}" type="pres">
      <dgm:prSet presAssocID="{FF74D680-70AD-40C5-A0DF-3139F9F10685}" presName="node" presStyleLbl="node1" presStyleIdx="3" presStyleCnt="5">
        <dgm:presLayoutVars>
          <dgm:bulletEnabled val="1"/>
        </dgm:presLayoutVars>
      </dgm:prSet>
      <dgm:spPr/>
    </dgm:pt>
    <dgm:pt modelId="{E18AE38A-4C5F-4FC6-B95C-9A166E1E4C76}" type="pres">
      <dgm:prSet presAssocID="{E7409D80-4023-4EAA-9081-3F1C5C690186}" presName="parTrans" presStyleLbl="sibTrans2D1" presStyleIdx="4" presStyleCnt="5" custAng="10800000"/>
      <dgm:spPr/>
    </dgm:pt>
    <dgm:pt modelId="{F37C34BA-51E0-48DD-85AF-1F823E757653}" type="pres">
      <dgm:prSet presAssocID="{E7409D80-4023-4EAA-9081-3F1C5C690186}" presName="connectorText" presStyleLbl="sibTrans2D1" presStyleIdx="4" presStyleCnt="5"/>
      <dgm:spPr/>
    </dgm:pt>
    <dgm:pt modelId="{8713AA76-7A21-496B-B982-F8206F7F79D6}" type="pres">
      <dgm:prSet presAssocID="{D738893A-57C7-4EB2-9D33-EB9005498830}" presName="node" presStyleLbl="node1" presStyleIdx="4" presStyleCnt="5">
        <dgm:presLayoutVars>
          <dgm:bulletEnabled val="1"/>
        </dgm:presLayoutVars>
      </dgm:prSet>
      <dgm:spPr/>
    </dgm:pt>
  </dgm:ptLst>
  <dgm:cxnLst>
    <dgm:cxn modelId="{1C78B201-DE47-4991-80E0-91B59124F09E}" type="presOf" srcId="{9850F6B1-E3A0-4680-8C81-DF2991EED5B4}" destId="{A7433F3E-F668-4BD8-80D9-6720F4858B8E}" srcOrd="0" destOrd="0" presId="urn:microsoft.com/office/officeart/2005/8/layout/radial5#1"/>
    <dgm:cxn modelId="{43A2FA01-557E-4801-A303-E55848E3B6E9}" type="presOf" srcId="{9850F6B1-E3A0-4680-8C81-DF2991EED5B4}" destId="{38D0D7A9-BA3E-4138-BD24-C76105272540}" srcOrd="1" destOrd="0" presId="urn:microsoft.com/office/officeart/2005/8/layout/radial5#1"/>
    <dgm:cxn modelId="{15541C13-8AF0-4812-B472-560CD83DC380}" srcId="{9FC508F3-CCEB-49C9-BF0F-ADEBE756AA26}" destId="{FF74D680-70AD-40C5-A0DF-3139F9F10685}" srcOrd="3" destOrd="0" parTransId="{3BE8C198-6487-45C0-A884-70F8600C490A}" sibTransId="{4B44D205-9184-4D02-BF5B-5D3D622BEA79}"/>
    <dgm:cxn modelId="{C670D01B-1F32-4AB6-A38D-D635D4EC494F}" srcId="{9FC508F3-CCEB-49C9-BF0F-ADEBE756AA26}" destId="{466131B5-AFC6-4A45-AEE4-BBCA374F7CAA}" srcOrd="0" destOrd="0" parTransId="{9850F6B1-E3A0-4680-8C81-DF2991EED5B4}" sibTransId="{F858409F-0F2A-4AF4-8726-60423702ED08}"/>
    <dgm:cxn modelId="{AA11A81F-043D-43DB-AB84-7CA36652C1EE}" type="presOf" srcId="{F0FF06C5-7ACB-42B9-873B-AA63F550AD48}" destId="{9C6712A0-693E-4AC1-ADD8-5A3E1C397F85}" srcOrd="1" destOrd="0" presId="urn:microsoft.com/office/officeart/2005/8/layout/radial5#1"/>
    <dgm:cxn modelId="{868C5F28-9799-483D-A5C8-C52FDEAB1079}" type="presOf" srcId="{E28A946A-EFBE-44B5-9F02-D54F99974419}" destId="{BA3CA7AE-EB87-4F2B-8C9E-72BEDE53E7B2}" srcOrd="0" destOrd="0" presId="urn:microsoft.com/office/officeart/2005/8/layout/radial5#1"/>
    <dgm:cxn modelId="{CF242334-ADFA-44F2-A742-A27C0B7F7CF5}" srcId="{0F525393-1E18-416E-84C4-DA026CAA13C7}" destId="{9FC508F3-CCEB-49C9-BF0F-ADEBE756AA26}" srcOrd="0" destOrd="0" parTransId="{ED7875CD-29EE-4663-B029-AB22AAE00D06}" sibTransId="{40EB8627-E5A4-400D-A2F8-E85ED2E9B5D2}"/>
    <dgm:cxn modelId="{BF703239-EFFB-41E3-8EC3-9702EF1F8610}" srcId="{9FC508F3-CCEB-49C9-BF0F-ADEBE756AA26}" destId="{EB869B44-0CCB-4872-B0B9-4A48AECAAA82}" srcOrd="2" destOrd="0" parTransId="{F0FF06C5-7ACB-42B9-873B-AA63F550AD48}" sibTransId="{D1E55FA1-95FE-4DB3-8A81-0C75A5F2A550}"/>
    <dgm:cxn modelId="{E75FE860-E532-4D61-B0FC-6371596B0991}" type="presOf" srcId="{EB869B44-0CCB-4872-B0B9-4A48AECAAA82}" destId="{B4AD310F-0195-4F1D-9300-026A8AF626D3}" srcOrd="0" destOrd="0" presId="urn:microsoft.com/office/officeart/2005/8/layout/radial5#1"/>
    <dgm:cxn modelId="{70B80A41-AFF7-4BDC-AEC8-1BC9C325B795}" type="presOf" srcId="{E7409D80-4023-4EAA-9081-3F1C5C690186}" destId="{E18AE38A-4C5F-4FC6-B95C-9A166E1E4C76}" srcOrd="0" destOrd="0" presId="urn:microsoft.com/office/officeart/2005/8/layout/radial5#1"/>
    <dgm:cxn modelId="{B276E568-3816-4C68-A352-5B37FA6FD322}" type="presOf" srcId="{466131B5-AFC6-4A45-AEE4-BBCA374F7CAA}" destId="{1D8AAF40-4991-46EF-9065-EB5B24B07320}" srcOrd="0" destOrd="0" presId="urn:microsoft.com/office/officeart/2005/8/layout/radial5#1"/>
    <dgm:cxn modelId="{8D1F0E49-D5F0-4013-8990-7B3FFB4CF708}" srcId="{9FC508F3-CCEB-49C9-BF0F-ADEBE756AA26}" destId="{E28A946A-EFBE-44B5-9F02-D54F99974419}" srcOrd="1" destOrd="0" parTransId="{EEBEB085-D6F8-411B-BFA6-25153CF07900}" sibTransId="{6745B11F-5ED0-45E0-A954-76BE40E2B0D9}"/>
    <dgm:cxn modelId="{FED93F4C-760B-46BF-981D-A5CB21481BA9}" type="presOf" srcId="{EEBEB085-D6F8-411B-BFA6-25153CF07900}" destId="{90E50CE3-67B1-4430-8A28-FC84B1EB0F65}" srcOrd="1" destOrd="0" presId="urn:microsoft.com/office/officeart/2005/8/layout/radial5#1"/>
    <dgm:cxn modelId="{51E17A4D-8FB5-4ECE-9C42-5E183CC70F25}" type="presOf" srcId="{E7409D80-4023-4EAA-9081-3F1C5C690186}" destId="{F37C34BA-51E0-48DD-85AF-1F823E757653}" srcOrd="1" destOrd="0" presId="urn:microsoft.com/office/officeart/2005/8/layout/radial5#1"/>
    <dgm:cxn modelId="{91EB4886-206D-40FE-955D-B80574E931DC}" type="presOf" srcId="{3BE8C198-6487-45C0-A884-70F8600C490A}" destId="{0BAE2BD7-26DC-4D29-AFE4-01EC6B8C51A4}" srcOrd="0" destOrd="0" presId="urn:microsoft.com/office/officeart/2005/8/layout/radial5#1"/>
    <dgm:cxn modelId="{31A50489-F02C-49D5-AEF3-9E5DA7C88DD4}" type="presOf" srcId="{3BE8C198-6487-45C0-A884-70F8600C490A}" destId="{DF5C021A-3A19-4C91-AB1B-016FA3C7C8D3}" srcOrd="1" destOrd="0" presId="urn:microsoft.com/office/officeart/2005/8/layout/radial5#1"/>
    <dgm:cxn modelId="{BA7FD28E-859B-4CED-BEE5-0A5779071A28}" type="presOf" srcId="{EEBEB085-D6F8-411B-BFA6-25153CF07900}" destId="{8AA78DF6-8C73-4FF6-86DD-9CEBB269542C}" srcOrd="0" destOrd="0" presId="urn:microsoft.com/office/officeart/2005/8/layout/radial5#1"/>
    <dgm:cxn modelId="{C40F5790-D5E9-497E-973F-9E4E168B98EF}" type="presOf" srcId="{FF74D680-70AD-40C5-A0DF-3139F9F10685}" destId="{EB8E6885-BC8F-4C8C-B446-987FBFB2EE59}" srcOrd="0" destOrd="0" presId="urn:microsoft.com/office/officeart/2005/8/layout/radial5#1"/>
    <dgm:cxn modelId="{EF0E7AA3-92AA-4701-83FE-4BDA9DE396B1}" type="presOf" srcId="{D738893A-57C7-4EB2-9D33-EB9005498830}" destId="{8713AA76-7A21-496B-B982-F8206F7F79D6}" srcOrd="0" destOrd="0" presId="urn:microsoft.com/office/officeart/2005/8/layout/radial5#1"/>
    <dgm:cxn modelId="{C5D392A6-3CB8-4CFD-97F4-6007C8A4D927}" srcId="{9FC508F3-CCEB-49C9-BF0F-ADEBE756AA26}" destId="{D738893A-57C7-4EB2-9D33-EB9005498830}" srcOrd="4" destOrd="0" parTransId="{E7409D80-4023-4EAA-9081-3F1C5C690186}" sibTransId="{F168E59C-D3C8-4344-A506-C0F2C289073F}"/>
    <dgm:cxn modelId="{C51D22C6-57B9-4253-81C9-B5DEC7BD93E6}" type="presOf" srcId="{F0FF06C5-7ACB-42B9-873B-AA63F550AD48}" destId="{F2A2BC29-E234-4731-8733-769C6797A9A4}" srcOrd="0" destOrd="0" presId="urn:microsoft.com/office/officeart/2005/8/layout/radial5#1"/>
    <dgm:cxn modelId="{529614D0-80F8-4606-B845-D0E1F469784E}" type="presOf" srcId="{0F525393-1E18-416E-84C4-DA026CAA13C7}" destId="{4B447F64-0EE9-41C6-996C-C37C19258B56}" srcOrd="0" destOrd="0" presId="urn:microsoft.com/office/officeart/2005/8/layout/radial5#1"/>
    <dgm:cxn modelId="{82DE9BFC-9753-479E-A92A-68859F5CAFE9}" type="presOf" srcId="{9FC508F3-CCEB-49C9-BF0F-ADEBE756AA26}" destId="{2568511A-7004-4CCC-9781-FBF7C766D0E8}" srcOrd="0" destOrd="0" presId="urn:microsoft.com/office/officeart/2005/8/layout/radial5#1"/>
    <dgm:cxn modelId="{24199A86-C459-492E-98BB-8F2117F0ACE9}" type="presParOf" srcId="{4B447F64-0EE9-41C6-996C-C37C19258B56}" destId="{2568511A-7004-4CCC-9781-FBF7C766D0E8}" srcOrd="0" destOrd="0" presId="urn:microsoft.com/office/officeart/2005/8/layout/radial5#1"/>
    <dgm:cxn modelId="{D64D454E-26D6-4A51-A190-73871CC9751B}" type="presParOf" srcId="{4B447F64-0EE9-41C6-996C-C37C19258B56}" destId="{A7433F3E-F668-4BD8-80D9-6720F4858B8E}" srcOrd="1" destOrd="0" presId="urn:microsoft.com/office/officeart/2005/8/layout/radial5#1"/>
    <dgm:cxn modelId="{C937F4EE-98E9-4C42-8EF2-EAAA2ADB2410}" type="presParOf" srcId="{A7433F3E-F668-4BD8-80D9-6720F4858B8E}" destId="{38D0D7A9-BA3E-4138-BD24-C76105272540}" srcOrd="0" destOrd="0" presId="urn:microsoft.com/office/officeart/2005/8/layout/radial5#1"/>
    <dgm:cxn modelId="{4736E29C-8D8A-400C-8567-D9D81CB2E3D2}" type="presParOf" srcId="{4B447F64-0EE9-41C6-996C-C37C19258B56}" destId="{1D8AAF40-4991-46EF-9065-EB5B24B07320}" srcOrd="2" destOrd="0" presId="urn:microsoft.com/office/officeart/2005/8/layout/radial5#1"/>
    <dgm:cxn modelId="{0B37ECC0-3597-4277-B65D-54F4F92DDC97}" type="presParOf" srcId="{4B447F64-0EE9-41C6-996C-C37C19258B56}" destId="{8AA78DF6-8C73-4FF6-86DD-9CEBB269542C}" srcOrd="3" destOrd="0" presId="urn:microsoft.com/office/officeart/2005/8/layout/radial5#1"/>
    <dgm:cxn modelId="{C9614E00-8F44-4A3E-8AC2-CF70925B750F}" type="presParOf" srcId="{8AA78DF6-8C73-4FF6-86DD-9CEBB269542C}" destId="{90E50CE3-67B1-4430-8A28-FC84B1EB0F65}" srcOrd="0" destOrd="0" presId="urn:microsoft.com/office/officeart/2005/8/layout/radial5#1"/>
    <dgm:cxn modelId="{42DA539F-8C62-4D2C-B222-D0AACCCAFFE2}" type="presParOf" srcId="{4B447F64-0EE9-41C6-996C-C37C19258B56}" destId="{BA3CA7AE-EB87-4F2B-8C9E-72BEDE53E7B2}" srcOrd="4" destOrd="0" presId="urn:microsoft.com/office/officeart/2005/8/layout/radial5#1"/>
    <dgm:cxn modelId="{F894156D-0595-41C4-8CDC-D6844431966B}" type="presParOf" srcId="{4B447F64-0EE9-41C6-996C-C37C19258B56}" destId="{F2A2BC29-E234-4731-8733-769C6797A9A4}" srcOrd="5" destOrd="0" presId="urn:microsoft.com/office/officeart/2005/8/layout/radial5#1"/>
    <dgm:cxn modelId="{4B1102BF-5762-480B-9427-49968834EB0D}" type="presParOf" srcId="{F2A2BC29-E234-4731-8733-769C6797A9A4}" destId="{9C6712A0-693E-4AC1-ADD8-5A3E1C397F85}" srcOrd="0" destOrd="0" presId="urn:microsoft.com/office/officeart/2005/8/layout/radial5#1"/>
    <dgm:cxn modelId="{1375DB40-54D2-4AD7-B9E2-9CF61A5D0D31}" type="presParOf" srcId="{4B447F64-0EE9-41C6-996C-C37C19258B56}" destId="{B4AD310F-0195-4F1D-9300-026A8AF626D3}" srcOrd="6" destOrd="0" presId="urn:microsoft.com/office/officeart/2005/8/layout/radial5#1"/>
    <dgm:cxn modelId="{34F89592-3211-438A-B43D-D233C3FB169B}" type="presParOf" srcId="{4B447F64-0EE9-41C6-996C-C37C19258B56}" destId="{0BAE2BD7-26DC-4D29-AFE4-01EC6B8C51A4}" srcOrd="7" destOrd="0" presId="urn:microsoft.com/office/officeart/2005/8/layout/radial5#1"/>
    <dgm:cxn modelId="{7A6DEAA3-70CD-4776-8346-E58FB45D2882}" type="presParOf" srcId="{0BAE2BD7-26DC-4D29-AFE4-01EC6B8C51A4}" destId="{DF5C021A-3A19-4C91-AB1B-016FA3C7C8D3}" srcOrd="0" destOrd="0" presId="urn:microsoft.com/office/officeart/2005/8/layout/radial5#1"/>
    <dgm:cxn modelId="{BBDB8013-D469-4D1F-A9E0-8457DE07E47B}" type="presParOf" srcId="{4B447F64-0EE9-41C6-996C-C37C19258B56}" destId="{EB8E6885-BC8F-4C8C-B446-987FBFB2EE59}" srcOrd="8" destOrd="0" presId="urn:microsoft.com/office/officeart/2005/8/layout/radial5#1"/>
    <dgm:cxn modelId="{5A33A95F-6F91-4A9B-902F-2C5B42B33AE8}" type="presParOf" srcId="{4B447F64-0EE9-41C6-996C-C37C19258B56}" destId="{E18AE38A-4C5F-4FC6-B95C-9A166E1E4C76}" srcOrd="9" destOrd="0" presId="urn:microsoft.com/office/officeart/2005/8/layout/radial5#1"/>
    <dgm:cxn modelId="{9FA02D51-27C0-4CE5-9C31-D053009CE948}" type="presParOf" srcId="{E18AE38A-4C5F-4FC6-B95C-9A166E1E4C76}" destId="{F37C34BA-51E0-48DD-85AF-1F823E757653}" srcOrd="0" destOrd="0" presId="urn:microsoft.com/office/officeart/2005/8/layout/radial5#1"/>
    <dgm:cxn modelId="{B09EE68D-4AF5-4655-858D-5FE05F55D61F}" type="presParOf" srcId="{4B447F64-0EE9-41C6-996C-C37C19258B56}" destId="{8713AA76-7A21-496B-B982-F8206F7F79D6}" srcOrd="10" destOrd="0" presId="urn:microsoft.com/office/officeart/2005/8/layout/radial5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68511A-7004-4CCC-9781-FBF7C766D0E8}">
      <dsp:nvSpPr>
        <dsp:cNvPr id="0" name=""/>
        <dsp:cNvSpPr/>
      </dsp:nvSpPr>
      <dsp:spPr>
        <a:xfrm>
          <a:off x="3723294" y="2138912"/>
          <a:ext cx="1526999" cy="15269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РПД</a:t>
          </a:r>
        </a:p>
      </dsp:txBody>
      <dsp:txXfrm>
        <a:off x="3946918" y="2362536"/>
        <a:ext cx="1079751" cy="1079751"/>
      </dsp:txXfrm>
    </dsp:sp>
    <dsp:sp modelId="{A7433F3E-F668-4BD8-80D9-6720F4858B8E}">
      <dsp:nvSpPr>
        <dsp:cNvPr id="0" name=""/>
        <dsp:cNvSpPr/>
      </dsp:nvSpPr>
      <dsp:spPr>
        <a:xfrm rot="5400000">
          <a:off x="4325351" y="1583851"/>
          <a:ext cx="322885" cy="51917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4373784" y="1639255"/>
        <a:ext cx="226020" cy="311507"/>
      </dsp:txXfrm>
    </dsp:sp>
    <dsp:sp modelId="{1D8AAF40-4991-46EF-9065-EB5B24B07320}">
      <dsp:nvSpPr>
        <dsp:cNvPr id="0" name=""/>
        <dsp:cNvSpPr/>
      </dsp:nvSpPr>
      <dsp:spPr>
        <a:xfrm>
          <a:off x="3723294" y="2694"/>
          <a:ext cx="1526999" cy="15269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Расписание студентов</a:t>
          </a:r>
        </a:p>
      </dsp:txBody>
      <dsp:txXfrm>
        <a:off x="3946918" y="226318"/>
        <a:ext cx="1079751" cy="1079751"/>
      </dsp:txXfrm>
    </dsp:sp>
    <dsp:sp modelId="{8AA78DF6-8C73-4FF6-86DD-9CEBB269542C}">
      <dsp:nvSpPr>
        <dsp:cNvPr id="0" name=""/>
        <dsp:cNvSpPr/>
      </dsp:nvSpPr>
      <dsp:spPr>
        <a:xfrm rot="9756930">
          <a:off x="5316345" y="2320797"/>
          <a:ext cx="284322" cy="51917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5399694" y="2411890"/>
        <a:ext cx="199025" cy="311507"/>
      </dsp:txXfrm>
    </dsp:sp>
    <dsp:sp modelId="{BA3CA7AE-EB87-4F2B-8C9E-72BEDE53E7B2}">
      <dsp:nvSpPr>
        <dsp:cNvPr id="0" name=""/>
        <dsp:cNvSpPr/>
      </dsp:nvSpPr>
      <dsp:spPr>
        <a:xfrm>
          <a:off x="5681996" y="1489799"/>
          <a:ext cx="1526999" cy="15269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Журнал</a:t>
          </a:r>
          <a:r>
            <a:rPr lang="ru-RU" sz="1600" kern="1200" dirty="0"/>
            <a:t> </a:t>
          </a:r>
          <a:r>
            <a:rPr lang="ru-RU" sz="1100" kern="1200" dirty="0"/>
            <a:t>преподавателя</a:t>
          </a:r>
          <a:endParaRPr lang="ru-RU" sz="1600" kern="1200" dirty="0"/>
        </a:p>
      </dsp:txBody>
      <dsp:txXfrm>
        <a:off x="5905620" y="1713423"/>
        <a:ext cx="1079751" cy="1079751"/>
      </dsp:txXfrm>
    </dsp:sp>
    <dsp:sp modelId="{F2A2BC29-E234-4731-8733-769C6797A9A4}">
      <dsp:nvSpPr>
        <dsp:cNvPr id="0" name=""/>
        <dsp:cNvSpPr/>
      </dsp:nvSpPr>
      <dsp:spPr>
        <a:xfrm rot="14040000">
          <a:off x="4947799" y="3499547"/>
          <a:ext cx="322885" cy="51917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5024699" y="3642566"/>
        <a:ext cx="226020" cy="311507"/>
      </dsp:txXfrm>
    </dsp:sp>
    <dsp:sp modelId="{B4AD310F-0195-4F1D-9300-026A8AF626D3}">
      <dsp:nvSpPr>
        <dsp:cNvPr id="0" name=""/>
        <dsp:cNvSpPr/>
      </dsp:nvSpPr>
      <dsp:spPr>
        <a:xfrm>
          <a:off x="4978931" y="3867148"/>
          <a:ext cx="1526999" cy="15269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УМУ</a:t>
          </a:r>
        </a:p>
      </dsp:txBody>
      <dsp:txXfrm>
        <a:off x="5202555" y="4090772"/>
        <a:ext cx="1079751" cy="1079751"/>
      </dsp:txXfrm>
    </dsp:sp>
    <dsp:sp modelId="{0BAE2BD7-26DC-4D29-AFE4-01EC6B8C51A4}">
      <dsp:nvSpPr>
        <dsp:cNvPr id="0" name=""/>
        <dsp:cNvSpPr/>
      </dsp:nvSpPr>
      <dsp:spPr>
        <a:xfrm rot="18360000">
          <a:off x="3702904" y="3499547"/>
          <a:ext cx="322885" cy="51917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10800000">
        <a:off x="3722869" y="3642566"/>
        <a:ext cx="226020" cy="311507"/>
      </dsp:txXfrm>
    </dsp:sp>
    <dsp:sp modelId="{EB8E6885-BC8F-4C8C-B446-987FBFB2EE59}">
      <dsp:nvSpPr>
        <dsp:cNvPr id="0" name=""/>
        <dsp:cNvSpPr/>
      </dsp:nvSpPr>
      <dsp:spPr>
        <a:xfrm>
          <a:off x="2467657" y="3867148"/>
          <a:ext cx="1526999" cy="15269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БФ</a:t>
          </a:r>
        </a:p>
      </dsp:txBody>
      <dsp:txXfrm>
        <a:off x="2691281" y="4090772"/>
        <a:ext cx="1079751" cy="1079751"/>
      </dsp:txXfrm>
    </dsp:sp>
    <dsp:sp modelId="{E18AE38A-4C5F-4FC6-B95C-9A166E1E4C76}">
      <dsp:nvSpPr>
        <dsp:cNvPr id="0" name=""/>
        <dsp:cNvSpPr/>
      </dsp:nvSpPr>
      <dsp:spPr>
        <a:xfrm rot="1080000">
          <a:off x="3318210" y="2315582"/>
          <a:ext cx="322885" cy="51917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10800000">
        <a:off x="3320580" y="2404452"/>
        <a:ext cx="226020" cy="311507"/>
      </dsp:txXfrm>
    </dsp:sp>
    <dsp:sp modelId="{8713AA76-7A21-496B-B982-F8206F7F79D6}">
      <dsp:nvSpPr>
        <dsp:cNvPr id="0" name=""/>
        <dsp:cNvSpPr/>
      </dsp:nvSpPr>
      <dsp:spPr>
        <a:xfrm>
          <a:off x="1691630" y="1478784"/>
          <a:ext cx="1526999" cy="15269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УП</a:t>
          </a:r>
        </a:p>
      </dsp:txBody>
      <dsp:txXfrm>
        <a:off x="1915254" y="1702408"/>
        <a:ext cx="1079751" cy="10797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#1">
  <dgm:title val=""/>
  <dgm:desc val=""/>
  <dgm:catLst>
    <dgm:cat type="relationship" pri="106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81251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Указ Президента РФ  2 марта 2022 год «О мерах  по обеспечению ускоренного развития отрасли информационных технологий в Российской Федерации» http://www.kremlin.ru/acts/bank/47593 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Указ от 25 апреля 2022 г. № 231, в соответствии с которым 2022 – 2031 годы в России объявлены 10-летием науки и технологий http://www.kremlin.ru/acts/news/68278    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Программа «Приоритет-2030» - достижение национальных целей развития Российской Федерации на период до 2030 года. Нацпроект: Наука и образование https://minobrnauki.gov.ru/action/priority2030/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Федеральный проект «Развитие масштабных научных и научно-технологических проектов по приоритетным исследовательским направлениям» https://minobrnauki.gov.ru/about/deps/dpd/documents/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Постановление Правительства РФ № 916 ОТ 16 ИЮНЯ 2021 О поддержке создания и развития центров трансфера технологий, осуществляющих коммерциализацию результатов интеллектуальной деятельности научных организаций и образовательных организаций высшего образования  и др. https://base.garant.ru/400914579/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Концепция государственной семейной политики в Российской Федерации на период до 2035 года и Основы государственной молодёжной политики Российской Федерации на период до 2035 года (распоряжение от 29 ноября 2014 года №2403-р). https://docs.cntd.ru/document/420237592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Распоряжения Правительства РФ от 25 сентября 2020 г. № 2039-р Об утверждении Стратегии повышения финансовой грамотности в Российской Федерации на 2020 - 2035гг.  Развитие самозанятости населения, получение прибыли http://government.ru/docs/29441/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26459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4922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033831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3201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901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0090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2489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9137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5150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1125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1648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6923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817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649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9515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1039455" y="569240"/>
            <a:ext cx="12737234" cy="854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66974" lvl="0" indent="-425230" algn="l">
              <a:lnSpc>
                <a:spcPct val="9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133947" lvl="1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700921" lvl="2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267895" lvl="3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834869" lvl="4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401842" lvl="5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968816" lvl="6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535790" lvl="7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102763" lvl="8" indent="-42523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1039455" y="9909727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5008285" y="9909727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10678041" y="9909727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48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4966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16759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hyperlink" Target="https://pt.2035.university/project/tehnopark-dla-obucenia-predprinimatelej-s-kompetenciami-pedagogovpsihologovit-specialistov-specialistov-zdravoohranenia-i-sporta-dla-proektirovania-vysokotehnologicnyh-startapov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9.png"/><Relationship Id="rId7" Type="http://schemas.openxmlformats.org/officeDocument/2006/relationships/diagramData" Target="../diagrams/data1.xml"/><Relationship Id="rId12" Type="http://schemas.openxmlformats.org/officeDocument/2006/relationships/image" Target="../media/image2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microsoft.com/office/2007/relationships/diagramDrawing" Target="../diagrams/drawing1.xml"/><Relationship Id="rId5" Type="http://schemas.openxmlformats.org/officeDocument/2006/relationships/image" Target="../media/image27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6.png"/><Relationship Id="rId9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eywen.com/000/UrlLog100.htm" TargetMode="External"/><Relationship Id="rId5" Type="http://schemas.openxmlformats.org/officeDocument/2006/relationships/hyperlink" Target="https://in-reality.ru/partners/27/" TargetMode="Externa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jpg"/><Relationship Id="rId18" Type="http://schemas.openxmlformats.org/officeDocument/2006/relationships/image" Target="../media/image42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19.png"/><Relationship Id="rId12" Type="http://schemas.openxmlformats.org/officeDocument/2006/relationships/image" Target="../media/image36.jpeg"/><Relationship Id="rId17" Type="http://schemas.openxmlformats.org/officeDocument/2006/relationships/image" Target="../media/image41.png"/><Relationship Id="rId2" Type="http://schemas.openxmlformats.org/officeDocument/2006/relationships/tags" Target="../tags/tag1.xml"/><Relationship Id="rId16" Type="http://schemas.openxmlformats.org/officeDocument/2006/relationships/image" Target="../media/image40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emf"/><Relationship Id="rId11" Type="http://schemas.openxmlformats.org/officeDocument/2006/relationships/image" Target="../media/image35.jpe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39.jpeg"/><Relationship Id="rId10" Type="http://schemas.openxmlformats.org/officeDocument/2006/relationships/image" Target="../media/image34.jpe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33.png"/><Relationship Id="rId14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-reality.ru/partners/2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904000" y="4342320"/>
            <a:ext cx="7821000" cy="1417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77500" lnSpcReduction="20000"/>
          </a:bodyPr>
          <a:lstStyle/>
          <a:p>
            <a:pPr lvl="0">
              <a:lnSpc>
                <a:spcPct val="90000"/>
              </a:lnSpc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ТЕХНОПАРК </a:t>
            </a:r>
            <a:r>
              <a:rPr lang="ru-RU" sz="5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высокотехнологичных стартапов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948543" y="9245482"/>
            <a:ext cx="913625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 dirty="0">
                <a:solidFill>
                  <a:schemeClr val="dk1"/>
                </a:solidFill>
                <a:hlinkClick r:id="rId9"/>
              </a:rPr>
              <a:t>https://pt.2035.university/project/tehnopark-dla-obucenia-predprinimatelej-s-kompetenciami-pedagogovpsihologovit-specialistov-specialistov-zdravoohranenia-i-sporta-dla-proektirovania-vysokotehnologicnyh-startapov</a:t>
            </a:r>
            <a:r>
              <a:rPr lang="ru-RU" i="1" dirty="0">
                <a:solidFill>
                  <a:schemeClr val="dk1"/>
                </a:solidFill>
              </a:rPr>
              <a:t> 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904000" y="5922855"/>
            <a:ext cx="7400100" cy="19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ru-RU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по направлениям: педагогика /психология/информатика/   здравоохранение и спорт  </a:t>
            </a:r>
            <a:endParaRPr sz="3200"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82993" y="1733728"/>
            <a:ext cx="12970069" cy="6018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just">
              <a:lnSpc>
                <a:spcPct val="115000"/>
              </a:lnSpc>
              <a:buSzPts val="2200"/>
            </a:pPr>
            <a:r>
              <a:rPr lang="ru-RU" sz="2400" b="1" dirty="0">
                <a:solidFill>
                  <a:srgbClr val="0070C0"/>
                </a:solidFill>
              </a:rPr>
              <a:t>Наука и экономика </a:t>
            </a:r>
          </a:p>
          <a:p>
            <a:pPr algn="just">
              <a:lnSpc>
                <a:spcPct val="115000"/>
              </a:lnSpc>
              <a:buSzPts val="2200"/>
            </a:pPr>
            <a:r>
              <a:rPr lang="ru-RU" sz="2000" dirty="0">
                <a:solidFill>
                  <a:srgbClr val="434343"/>
                </a:solidFill>
              </a:rPr>
              <a:t>1. Результаты исследований учёных российских Вузов плохо капитализированы, а молодые специалисты жертвуют профессией и разработками, ради стабильного заработка и обеспечения семьи.</a:t>
            </a:r>
          </a:p>
          <a:p>
            <a:pPr algn="just">
              <a:lnSpc>
                <a:spcPct val="115000"/>
              </a:lnSpc>
              <a:buSzPts val="2200"/>
            </a:pPr>
            <a:r>
              <a:rPr lang="ru-RU" sz="2000" dirty="0">
                <a:solidFill>
                  <a:srgbClr val="434343"/>
                </a:solidFill>
              </a:rPr>
              <a:t>2. Малые инновационные предприятия не могут встать на ноги в силу того, что инновация  не сразу может  встроиться в существующую среду. </a:t>
            </a:r>
          </a:p>
          <a:p>
            <a:pPr algn="just">
              <a:lnSpc>
                <a:spcPct val="115000"/>
              </a:lnSpc>
              <a:buSzPts val="2200"/>
            </a:pPr>
            <a:r>
              <a:rPr lang="ru-RU" sz="2400" b="1" dirty="0">
                <a:solidFill>
                  <a:srgbClr val="0070C0"/>
                </a:solidFill>
              </a:rPr>
              <a:t>Информатика</a:t>
            </a:r>
            <a:r>
              <a:rPr lang="ru-RU" sz="2400" b="1" dirty="0">
                <a:solidFill>
                  <a:srgbClr val="434343"/>
                </a:solidFill>
              </a:rPr>
              <a:t> </a:t>
            </a:r>
          </a:p>
          <a:p>
            <a:pPr algn="just">
              <a:lnSpc>
                <a:spcPct val="115000"/>
              </a:lnSpc>
              <a:buSzPts val="2200"/>
            </a:pPr>
            <a:r>
              <a:rPr lang="ru-RU" sz="2000" dirty="0">
                <a:solidFill>
                  <a:srgbClr val="434343"/>
                </a:solidFill>
              </a:rPr>
              <a:t>3.  В век информационных технологий повсеместно наблюдается неэффективная работа с данными и  рутина падает на человека, в то время как ИИ может повысить КПД работы, сэкономит деньги и время человека на смыслы и творчество. </a:t>
            </a:r>
          </a:p>
          <a:p>
            <a:pPr algn="just">
              <a:lnSpc>
                <a:spcPct val="115000"/>
              </a:lnSpc>
              <a:buSzPts val="2200"/>
            </a:pPr>
            <a:r>
              <a:rPr lang="ru-RU" sz="2400" b="1" dirty="0">
                <a:solidFill>
                  <a:srgbClr val="0070C0"/>
                </a:solidFill>
              </a:rPr>
              <a:t>Образование</a:t>
            </a:r>
            <a:r>
              <a:rPr lang="ru-RU" sz="2000" b="1" dirty="0">
                <a:solidFill>
                  <a:srgbClr val="434343"/>
                </a:solidFill>
              </a:rPr>
              <a:t> </a:t>
            </a:r>
          </a:p>
          <a:p>
            <a:pPr algn="just">
              <a:lnSpc>
                <a:spcPct val="115000"/>
              </a:lnSpc>
              <a:buSzPts val="2200"/>
            </a:pPr>
            <a:r>
              <a:rPr lang="ru-RU" sz="2000" dirty="0">
                <a:solidFill>
                  <a:srgbClr val="434343"/>
                </a:solidFill>
              </a:rPr>
              <a:t>4. Творчество в учёбе и профессии требует больших степеней свободы в обучении и индивидуализации образовательных траекторий..</a:t>
            </a:r>
          </a:p>
          <a:p>
            <a:pPr algn="just">
              <a:lnSpc>
                <a:spcPct val="115000"/>
              </a:lnSpc>
              <a:buSzPts val="2200"/>
            </a:pPr>
            <a:r>
              <a:rPr lang="ru-RU" sz="2400" b="1" dirty="0">
                <a:solidFill>
                  <a:srgbClr val="0070C0"/>
                </a:solidFill>
              </a:rPr>
              <a:t>Здравоохранение </a:t>
            </a:r>
          </a:p>
          <a:p>
            <a:pPr algn="just">
              <a:lnSpc>
                <a:spcPct val="115000"/>
              </a:lnSpc>
              <a:buSzPts val="2200"/>
            </a:pPr>
            <a:r>
              <a:rPr lang="ru-RU" sz="2000" dirty="0">
                <a:solidFill>
                  <a:schemeClr val="tx1"/>
                </a:solidFill>
              </a:rPr>
              <a:t>5. </a:t>
            </a:r>
            <a:r>
              <a:rPr lang="ru-RU" sz="2000" dirty="0">
                <a:solidFill>
                  <a:schemeClr val="tx2">
                    <a:lumMod val="25000"/>
                  </a:schemeClr>
                </a:solidFill>
              </a:rPr>
              <a:t>Люди не следят за своим здоровьем и здоровьем своих детей (в том числе в системе образования) на том уровне, который предоставляют современные  возможности превентивной медицины. </a:t>
            </a:r>
          </a:p>
          <a:p>
            <a:pPr algn="just">
              <a:lnSpc>
                <a:spcPct val="115000"/>
              </a:lnSpc>
              <a:buSzPts val="2200"/>
            </a:pP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Средняя зарплата ученых в России и США в 2022 году">
            <a:extLst>
              <a:ext uri="{FF2B5EF4-FFF2-40B4-BE49-F238E27FC236}">
                <a16:creationId xmlns:a16="http://schemas.microsoft.com/office/drawing/2014/main" id="{56BF2D25-D1C0-4770-9A7E-8A5CED55F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67" y="7597118"/>
            <a:ext cx="3080370" cy="173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B8F79F7-BFA2-461D-A9FF-855C2D16A52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34620" y="7597118"/>
            <a:ext cx="2886907" cy="173270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F33F4A-CEEF-4F7A-B1B9-BE433ACC14A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51323" y="7511440"/>
            <a:ext cx="2726216" cy="181838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40A836-D7B3-4188-A710-41591D09F3F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96750" y="7511440"/>
            <a:ext cx="3232686" cy="18183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2500" b="1" dirty="0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2500" dirty="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4574B2D-DFB3-4502-81BC-0C5B37614CC8}"/>
              </a:ext>
            </a:extLst>
          </p:cNvPr>
          <p:cNvSpPr/>
          <p:nvPr/>
        </p:nvSpPr>
        <p:spPr>
          <a:xfrm>
            <a:off x="514121" y="2193317"/>
            <a:ext cx="6647752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070C0"/>
                </a:solidFill>
              </a:rPr>
              <a:t>Технологическое решение </a:t>
            </a:r>
            <a:r>
              <a:rPr lang="ru-RU" sz="2800" dirty="0"/>
              <a:t>– научно-образовательная проектная платформа,  для обеспечения полного жизненного цикла инновации.</a:t>
            </a:r>
          </a:p>
          <a:p>
            <a:pPr algn="just"/>
            <a:r>
              <a:rPr lang="ru-RU" sz="2800" b="1" dirty="0">
                <a:solidFill>
                  <a:srgbClr val="0070C0"/>
                </a:solidFill>
              </a:rPr>
              <a:t>Новизна: </a:t>
            </a:r>
            <a:r>
              <a:rPr lang="ru-RU" sz="2800" dirty="0"/>
              <a:t>в основе платформы положены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800" dirty="0"/>
              <a:t>Модель цивилизационно-культурного  устойчивого развития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800" dirty="0"/>
              <a:t>Элементы «креативной экономики»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800" dirty="0"/>
              <a:t>Сервис по навигации формирования индивидуального человеческого и социального капиталов и технологии ИИ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800" dirty="0"/>
              <a:t>Техники имиджмейкинга и репутационного маркетинга</a:t>
            </a:r>
          </a:p>
          <a:p>
            <a:pPr marL="457200" indent="-457200" algn="just">
              <a:buFont typeface="+mj-lt"/>
              <a:buAutoNum type="arabicParenR"/>
            </a:pPr>
            <a:endParaRPr lang="ru-RU" sz="28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83C1EA-BBC0-4519-AE47-90171070444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40451" y="2316950"/>
            <a:ext cx="7065027" cy="60560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42575" y="2391853"/>
            <a:ext cx="13234200" cy="2550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Предложения от Экспертной платформы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>
                <a:solidFill>
                  <a:schemeClr val="lt1"/>
                </a:solidFill>
              </a:rPr>
              <a:t>Пре</a:t>
            </a:r>
            <a:r>
              <a:rPr lang="ru-RU" sz="2800" b="1" dirty="0">
                <a:solidFill>
                  <a:schemeClr val="lt1"/>
                </a:solidFill>
              </a:rPr>
              <a:t>дложения от Биржи проектов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Предложения от Проектного офиса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Предложения для участников Консорциума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Предложение: Дайджест Технопарка</a:t>
            </a: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Продукты Технопарка  </a:t>
            </a:r>
            <a:r>
              <a:rPr lang="en-US" sz="3500" b="0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1DD23927-52AB-4738-B382-D1FB51C67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540318"/>
              </p:ext>
            </p:extLst>
          </p:nvPr>
        </p:nvGraphicFramePr>
        <p:xfrm>
          <a:off x="740179" y="1894174"/>
          <a:ext cx="13638991" cy="656383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675652">
                  <a:extLst>
                    <a:ext uri="{9D8B030D-6E8A-4147-A177-3AD203B41FA5}">
                      <a16:colId xmlns:a16="http://schemas.microsoft.com/office/drawing/2014/main" val="1229516244"/>
                    </a:ext>
                  </a:extLst>
                </a:gridCol>
                <a:gridCol w="3645161">
                  <a:extLst>
                    <a:ext uri="{9D8B030D-6E8A-4147-A177-3AD203B41FA5}">
                      <a16:colId xmlns:a16="http://schemas.microsoft.com/office/drawing/2014/main" val="3542672737"/>
                    </a:ext>
                  </a:extLst>
                </a:gridCol>
                <a:gridCol w="3025309">
                  <a:extLst>
                    <a:ext uri="{9D8B030D-6E8A-4147-A177-3AD203B41FA5}">
                      <a16:colId xmlns:a16="http://schemas.microsoft.com/office/drawing/2014/main" val="741258694"/>
                    </a:ext>
                  </a:extLst>
                </a:gridCol>
                <a:gridCol w="3292869">
                  <a:extLst>
                    <a:ext uri="{9D8B030D-6E8A-4147-A177-3AD203B41FA5}">
                      <a16:colId xmlns:a16="http://schemas.microsoft.com/office/drawing/2014/main" val="66027171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ru-RU" sz="2400" dirty="0"/>
                        <a:t>Среда, обеспечивающая полный цикл инновации: исследование – стартап-</a:t>
                      </a:r>
                      <a:r>
                        <a:rPr lang="en-US" sz="2400" dirty="0"/>
                        <a:t>MVP-</a:t>
                      </a:r>
                      <a:r>
                        <a:rPr lang="ru-RU" sz="2400" dirty="0"/>
                        <a:t>масштабирование</a:t>
                      </a:r>
                      <a:endParaRPr lang="ru-RU" sz="24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Образовательная программа</a:t>
                      </a:r>
                      <a:endParaRPr lang="ru-RU" sz="24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/>
                        <a:t>Стартап </a:t>
                      </a:r>
                      <a:endParaRPr lang="ru-RU" sz="24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348778"/>
                  </a:ext>
                </a:extLst>
              </a:tr>
              <a:tr h="604108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Виртуальный офис 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Удобное рабочее место с возможностью цифрового управления процессами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Обеспечение образовательного процесса 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Создание команды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Нетворкинг</a:t>
                      </a:r>
                    </a:p>
                    <a:p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2758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Экспертная платформа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Брендинг эксперта</a:t>
                      </a:r>
                    </a:p>
                    <a:p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Обеспечение НИР и НИОКР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Экспертиза проектов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25799"/>
                  </a:ext>
                </a:extLst>
              </a:tr>
              <a:tr h="501294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Биржа труда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Вакансии 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Использование компетенций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Получение услуги для реализации Старатапа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92074"/>
                  </a:ext>
                </a:extLst>
              </a:tr>
              <a:tr h="463719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20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Реестр проектов Технопарка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Краудфайндинг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Формулирование проектного предложения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Размещение проектного предложения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20522"/>
                  </a:ext>
                </a:extLst>
              </a:tr>
              <a:tr h="955510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Консорциум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Упаковка предложений для инвестора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Поиск инвестора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Получение заказа и предложение продукта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922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/>
                        <a:t>Дайджест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Размещение рекламы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Подписка на новости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Продвижение продукта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Получение новостей, в том числе научных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Размещение рекламы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Подписка на новости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Продвижение продукта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369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281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091613" y="124875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1091613" y="409482"/>
            <a:ext cx="6340375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 – Стартап 1.  </a:t>
            </a:r>
            <a:r>
              <a:rPr lang="en-US" sz="3500" b="0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318677" y="9714934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AD51C2-6C1B-48FF-B08F-CD4EB54212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8580" t="8272" r="42355" b="38319"/>
          <a:stretch/>
        </p:blipFill>
        <p:spPr>
          <a:xfrm>
            <a:off x="11270785" y="5398352"/>
            <a:ext cx="2945326" cy="1614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F77991-C87C-4135-89A2-8154CBB9744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978" t="4706" r="4706" b="12745"/>
          <a:stretch/>
        </p:blipFill>
        <p:spPr>
          <a:xfrm>
            <a:off x="1091614" y="4141440"/>
            <a:ext cx="3521411" cy="1589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61AFD42-1228-4A57-A245-0D7A04494608}"/>
              </a:ext>
            </a:extLst>
          </p:cNvPr>
          <p:cNvSpPr/>
          <p:nvPr/>
        </p:nvSpPr>
        <p:spPr>
          <a:xfrm>
            <a:off x="1116371" y="6080480"/>
            <a:ext cx="2159149" cy="1222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Учебный план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1B7B4C0-3CD0-4FDD-862E-C4F5749C2DD7}"/>
              </a:ext>
            </a:extLst>
          </p:cNvPr>
          <p:cNvSpPr/>
          <p:nvPr/>
        </p:nvSpPr>
        <p:spPr>
          <a:xfrm>
            <a:off x="10444864" y="8486985"/>
            <a:ext cx="3802186" cy="769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Библиотечный фонд (БФ)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ECE3D53-C9D1-4B79-A9E2-CAF837B6955B}"/>
              </a:ext>
            </a:extLst>
          </p:cNvPr>
          <p:cNvSpPr/>
          <p:nvPr/>
        </p:nvSpPr>
        <p:spPr>
          <a:xfrm>
            <a:off x="11038766" y="7291813"/>
            <a:ext cx="3177345" cy="948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Учебно-методическое управление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CFBAEAC-6F9F-43B5-A4A2-B738954DB8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951" r="14" b="20659"/>
          <a:stretch/>
        </p:blipFill>
        <p:spPr>
          <a:xfrm>
            <a:off x="1091614" y="7777487"/>
            <a:ext cx="3678817" cy="170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42E238C2-C472-429E-BC28-81881CDC89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7078499"/>
              </p:ext>
            </p:extLst>
          </p:nvPr>
        </p:nvGraphicFramePr>
        <p:xfrm>
          <a:off x="3072879" y="4086594"/>
          <a:ext cx="8973589" cy="5396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130C2FE-6498-458D-BCD9-D630F1B7BA1A}"/>
              </a:ext>
            </a:extLst>
          </p:cNvPr>
          <p:cNvSpPr/>
          <p:nvPr/>
        </p:nvSpPr>
        <p:spPr>
          <a:xfrm>
            <a:off x="1091613" y="2910965"/>
            <a:ext cx="7956133" cy="801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Расписание (Деканат)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B1EA54-E45D-4493-9BC0-FF2B7CAC522E}"/>
              </a:ext>
            </a:extLst>
          </p:cNvPr>
          <p:cNvSpPr txBox="1"/>
          <p:nvPr/>
        </p:nvSpPr>
        <p:spPr>
          <a:xfrm>
            <a:off x="1091613" y="2009527"/>
            <a:ext cx="1316141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/>
              <a:t>Уникальное преимущество – интегрированная автоматическая  программа для заполнения образовательных программ (РПД) и создания индивидуальных  образовательных маршрутов.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B082DDC-9957-470F-AB5B-39605E3C77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" b="25489"/>
          <a:stretch/>
        </p:blipFill>
        <p:spPr bwMode="auto">
          <a:xfrm>
            <a:off x="10154836" y="2910965"/>
            <a:ext cx="4098193" cy="2293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970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734232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92700" y="2164550"/>
            <a:ext cx="13557600" cy="886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dirty="0">
                <a:solidFill>
                  <a:schemeClr val="lt1"/>
                </a:solidFill>
              </a:rPr>
              <a:t> </a:t>
            </a:r>
            <a:endParaRPr sz="23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37574" y="238004"/>
            <a:ext cx="9543372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Конкуренты  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BFE0E3A5-AFC6-4225-9F5B-15390B795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698337"/>
              </p:ext>
            </p:extLst>
          </p:nvPr>
        </p:nvGraphicFramePr>
        <p:xfrm>
          <a:off x="236485" y="1376250"/>
          <a:ext cx="14551571" cy="8726269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1734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6779">
                  <a:extLst>
                    <a:ext uri="{9D8B030D-6E8A-4147-A177-3AD203B41FA5}">
                      <a16:colId xmlns:a16="http://schemas.microsoft.com/office/drawing/2014/main" val="2218927795"/>
                    </a:ext>
                  </a:extLst>
                </a:gridCol>
                <a:gridCol w="1364974">
                  <a:extLst>
                    <a:ext uri="{9D8B030D-6E8A-4147-A177-3AD203B41FA5}">
                      <a16:colId xmlns:a16="http://schemas.microsoft.com/office/drawing/2014/main" val="2765156996"/>
                    </a:ext>
                  </a:extLst>
                </a:gridCol>
                <a:gridCol w="1192696">
                  <a:extLst>
                    <a:ext uri="{9D8B030D-6E8A-4147-A177-3AD203B41FA5}">
                      <a16:colId xmlns:a16="http://schemas.microsoft.com/office/drawing/2014/main" val="2793828809"/>
                    </a:ext>
                  </a:extLst>
                </a:gridCol>
                <a:gridCol w="1261821">
                  <a:extLst>
                    <a:ext uri="{9D8B030D-6E8A-4147-A177-3AD203B41FA5}">
                      <a16:colId xmlns:a16="http://schemas.microsoft.com/office/drawing/2014/main" val="2297371865"/>
                    </a:ext>
                  </a:extLst>
                </a:gridCol>
                <a:gridCol w="13575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77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292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819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624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ТЕХНОПАРК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600" b="1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arrow" panose="020B0606020202030204" pitchFamily="34" charset="0"/>
                          <a:sym typeface="Arial"/>
                        </a:rPr>
                        <a:t>АСИ, Университет 2035</a:t>
                      </a:r>
                      <a:endParaRPr kumimoji="0" lang="ru-RU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34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Мой бизнес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«Сириус»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Центр трансфера технологий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Кластерная обсерватория ВШЭ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Университет «Иннополис»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Аспирантура Вуза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 err="1">
                          <a:latin typeface="Arial Narrow" panose="020B0606020202030204" pitchFamily="34" charset="0"/>
                        </a:rPr>
                        <a:t>Сбер</a:t>
                      </a: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 Университет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918458"/>
                  </a:ext>
                </a:extLst>
              </a:tr>
              <a:tr h="4458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Цена за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Бесплатно/ 200тыс.руб./ курс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Бесплатно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Бесплатно / 8-15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Бесплатно/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1,5-5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0" i="0" u="none" strike="noStrike" cap="none" noProof="0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 - </a:t>
                      </a: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 -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Бесплатно/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1,5-15 тыс. руб.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Бесплатно/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50-80 тыс. руб.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Бесплатно/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noProof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2,5-20 тыс. руб.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600" b="0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946192"/>
                  </a:ext>
                </a:extLst>
              </a:tr>
              <a:tr h="151724">
                <a:tc>
                  <a:txBody>
                    <a:bodyPr/>
                    <a:lstStyle/>
                    <a:p>
                      <a:r>
                        <a:rPr lang="en-US" sz="16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IT</a:t>
                      </a:r>
                      <a:endParaRPr lang="ru-RU" sz="1600" b="1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Да, 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Да, 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707258"/>
                  </a:ext>
                </a:extLst>
              </a:tr>
              <a:tr h="2764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Доступность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Для специалистов, доступно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Для всех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Для всех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Для всех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Для резидентов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Для резидентов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Для резидентов, высокая степень доступность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Малодоступно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Для всех, дорого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55854"/>
                  </a:ext>
                </a:extLst>
              </a:tr>
              <a:tr h="4620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Источник</a:t>
                      </a:r>
                      <a:r>
                        <a:rPr lang="ru-RU" sz="1600" b="1" i="0" u="none" strike="noStrike" cap="none" baseline="0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 финансирования</a:t>
                      </a:r>
                      <a:endParaRPr lang="ru-RU" sz="1600" b="1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Бизнес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Arial Narrow" panose="020B0606020202030204" pitchFamily="34" charset="0"/>
                        </a:rPr>
                        <a:t>Государственное</a:t>
                      </a:r>
                    </a:p>
                    <a:p>
                      <a:r>
                        <a:rPr lang="ru-RU" sz="1200" b="0" dirty="0">
                          <a:latin typeface="Arial Narrow" panose="020B0606020202030204" pitchFamily="34" charset="0"/>
                        </a:rPr>
                        <a:t>финансирование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Arial Narrow" panose="020B0606020202030204" pitchFamily="34" charset="0"/>
                        </a:rPr>
                        <a:t>Государственное</a:t>
                      </a:r>
                    </a:p>
                    <a:p>
                      <a:r>
                        <a:rPr lang="ru-RU" sz="1200" b="0" dirty="0">
                          <a:latin typeface="Arial Narrow" panose="020B0606020202030204" pitchFamily="34" charset="0"/>
                        </a:rPr>
                        <a:t>финансирование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Arial Narrow" panose="020B0606020202030204" pitchFamily="34" charset="0"/>
                        </a:rPr>
                        <a:t>Государственное</a:t>
                      </a:r>
                    </a:p>
                    <a:p>
                      <a:r>
                        <a:rPr lang="ru-RU" sz="1200" b="0" dirty="0">
                          <a:latin typeface="Arial Narrow" panose="020B0606020202030204" pitchFamily="34" charset="0"/>
                        </a:rPr>
                        <a:t>финансирование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Гос. </a:t>
                      </a:r>
                      <a:r>
                        <a:rPr lang="ru-RU" sz="1400" b="0" dirty="0" err="1">
                          <a:latin typeface="Arial Narrow" panose="020B0606020202030204" pitchFamily="34" charset="0"/>
                        </a:rPr>
                        <a:t>финанс</a:t>
                      </a: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. /платные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Бизнес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Государственное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финансирование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Государственное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финансирование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/ платные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Бизнес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Ассортимент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Программы</a:t>
                      </a:r>
                      <a:r>
                        <a:rPr lang="ru-RU" sz="1400" b="0" baseline="0" dirty="0">
                          <a:latin typeface="Arial Narrow" panose="020B0606020202030204" pitchFamily="34" charset="0"/>
                        </a:rPr>
                        <a:t> ДПО,  ПК, ПО, стартапы, экспертиза, трансфер технологий, научное сопровождение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Программы</a:t>
                      </a:r>
                      <a:r>
                        <a:rPr lang="ru-RU" sz="1400" b="0" baseline="0" dirty="0">
                          <a:latin typeface="Arial Narrow" panose="020B0606020202030204" pitchFamily="34" charset="0"/>
                        </a:rPr>
                        <a:t> ДПО. экспертиза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Программы</a:t>
                      </a:r>
                      <a:r>
                        <a:rPr lang="ru-RU" sz="1400" b="0" baseline="0" dirty="0">
                          <a:latin typeface="Arial Narrow" panose="020B0606020202030204" pitchFamily="34" charset="0"/>
                        </a:rPr>
                        <a:t> ДПО. экспертная экспертиза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  <a:p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Программы</a:t>
                      </a:r>
                      <a:r>
                        <a:rPr lang="ru-RU" sz="1400" b="0" baseline="0" dirty="0">
                          <a:latin typeface="Arial Narrow" panose="020B0606020202030204" pitchFamily="34" charset="0"/>
                        </a:rPr>
                        <a:t> ДПО, трансфер технологий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Программы</a:t>
                      </a:r>
                      <a:r>
                        <a:rPr lang="ru-RU" sz="1400" b="0" baseline="0" dirty="0">
                          <a:latin typeface="Arial Narrow" panose="020B0606020202030204" pitchFamily="34" charset="0"/>
                        </a:rPr>
                        <a:t> ДПО, стартапы, экспертиза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Программы</a:t>
                      </a:r>
                      <a:r>
                        <a:rPr lang="ru-RU" sz="1400" b="0" baseline="0" dirty="0">
                          <a:latin typeface="Arial Narrow" panose="020B0606020202030204" pitchFamily="34" charset="0"/>
                        </a:rPr>
                        <a:t> стартапы, экспертиза, трансфер технологий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Программы</a:t>
                      </a:r>
                      <a:r>
                        <a:rPr lang="ru-RU" sz="1400" b="0" baseline="0" dirty="0">
                          <a:latin typeface="Arial Narrow" panose="020B0606020202030204" pitchFamily="34" charset="0"/>
                        </a:rPr>
                        <a:t> ДПО,  ПК, трансфер технологий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Программы</a:t>
                      </a:r>
                      <a:r>
                        <a:rPr lang="ru-RU" sz="1400" b="0" baseline="0" dirty="0">
                          <a:latin typeface="Arial Narrow" panose="020B0606020202030204" pitchFamily="34" charset="0"/>
                        </a:rPr>
                        <a:t> ДПО, трансфер технологий, научное сопровождение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Программы</a:t>
                      </a:r>
                      <a:r>
                        <a:rPr lang="ru-RU" sz="1400" b="0" baseline="0" dirty="0">
                          <a:latin typeface="Arial Narrow" panose="020B0606020202030204" pitchFamily="34" charset="0"/>
                        </a:rPr>
                        <a:t> ДПО,  ПК,  экспертиза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910443"/>
                  </a:ext>
                </a:extLst>
              </a:tr>
              <a:tr h="4752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Применяемые образовательные технологии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ДОТ, ИИ, дуальное обучение,</a:t>
                      </a:r>
                      <a:r>
                        <a:rPr 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 VR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ДОТ, </a:t>
                      </a:r>
                      <a:r>
                        <a:rPr 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VR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ДОТ, дуальное обучение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ДОТ, </a:t>
                      </a:r>
                      <a:r>
                        <a:rPr 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VR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ДОТ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ДОТ, дуальное обучение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ДОТ, дуальное обучение,</a:t>
                      </a:r>
                      <a:r>
                        <a:rPr 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 VR</a:t>
                      </a:r>
                      <a:endParaRPr lang="ru-RU" sz="14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ДОТ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ДОТ, ИИ,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357134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Индивидуальный</a:t>
                      </a:r>
                      <a:r>
                        <a:rPr lang="ru-RU" sz="1400" b="1" baseline="0" dirty="0">
                          <a:latin typeface="Arial Narrow" panose="020B0606020202030204" pitchFamily="34" charset="0"/>
                        </a:rPr>
                        <a:t> образовательный маршрут</a:t>
                      </a:r>
                      <a:endParaRPr lang="ru-RU" sz="14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1999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Трудоустройство/открытие</a:t>
                      </a:r>
                      <a:r>
                        <a:rPr lang="ru-RU" sz="1400" b="1" baseline="0" dirty="0">
                          <a:latin typeface="Arial Narrow" panose="020B0606020202030204" pitchFamily="34" charset="0"/>
                        </a:rPr>
                        <a:t> личного бизнеса</a:t>
                      </a:r>
                      <a:endParaRPr lang="ru-RU" sz="14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585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b="1" dirty="0">
                          <a:latin typeface="Arial Narrow" panose="020B0606020202030204" pitchFamily="34" charset="0"/>
                        </a:rPr>
                        <a:t>Уникальность ТЕХНОПАРКА</a:t>
                      </a:r>
                    </a:p>
                  </a:txBody>
                  <a:tcPr anchor="ctr"/>
                </a:tc>
                <a:tc gridSpan="9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В основе разработки положена модель полного цикла инноваций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Запланировано создание сервиса для управления человеческим и социальным капиталом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На базе центра запланировано использование экспертной системы ИИ для выявления перспективных областей инновационного развития  (Программа </a:t>
                      </a:r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1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Использование искусственного интеллекта для организации образовательного процесса и создания индивидуальных образовательных траекторий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Создание высокотехнологичных стартапов на основании разработок научных школ ВУЗа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</a:rPr>
                        <a:t>«Открывающая структура» высшего учебного заведения: наука-образование-бизнес-культура, за счёт создания «интеллектуальной собственности»,  использования технологии «дуального обучения» (образовательное партнёрство с предприятием) и «ревитализации» социально-культурной среды – включение научных разработок в многогранную жизнь социума!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b="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3962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413871" y="1975237"/>
            <a:ext cx="14385985" cy="133319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558347" y="1910221"/>
            <a:ext cx="14696168" cy="198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lt1"/>
                </a:solidFill>
              </a:rPr>
              <a:t>950 образовательных организаций высшего образования и около 1300 филиалов в России</a:t>
            </a:r>
            <a:endParaRPr sz="36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413871" y="499066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2">
            <a:extLst>
              <a:ext uri="{FF2B5EF4-FFF2-40B4-BE49-F238E27FC236}">
                <a16:creationId xmlns:a16="http://schemas.microsoft.com/office/drawing/2014/main" id="{4D53EEAA-50A9-432B-A5CD-E2F3845B00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674781"/>
              </p:ext>
            </p:extLst>
          </p:nvPr>
        </p:nvGraphicFramePr>
        <p:xfrm>
          <a:off x="366682" y="3616274"/>
          <a:ext cx="14385985" cy="59936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222466">
                  <a:extLst>
                    <a:ext uri="{9D8B030D-6E8A-4147-A177-3AD203B41FA5}">
                      <a16:colId xmlns:a16="http://schemas.microsoft.com/office/drawing/2014/main" val="1149672748"/>
                    </a:ext>
                  </a:extLst>
                </a:gridCol>
                <a:gridCol w="1972918">
                  <a:extLst>
                    <a:ext uri="{9D8B030D-6E8A-4147-A177-3AD203B41FA5}">
                      <a16:colId xmlns:a16="http://schemas.microsoft.com/office/drawing/2014/main" val="795438151"/>
                    </a:ext>
                  </a:extLst>
                </a:gridCol>
                <a:gridCol w="5490524">
                  <a:extLst>
                    <a:ext uri="{9D8B030D-6E8A-4147-A177-3AD203B41FA5}">
                      <a16:colId xmlns:a16="http://schemas.microsoft.com/office/drawing/2014/main" val="1587711738"/>
                    </a:ext>
                  </a:extLst>
                </a:gridCol>
                <a:gridCol w="1700077">
                  <a:extLst>
                    <a:ext uri="{9D8B030D-6E8A-4147-A177-3AD203B41FA5}">
                      <a16:colId xmlns:a16="http://schemas.microsoft.com/office/drawing/2014/main" val="2720109132"/>
                    </a:ext>
                  </a:extLst>
                </a:gridCol>
              </a:tblGrid>
              <a:tr h="869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Элементы продукта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Целевая аудитория</a:t>
                      </a:r>
                      <a:endParaRPr lang="ru-RU" sz="24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То, зачем приобретают Ваш  продукт </a:t>
                      </a:r>
                      <a:endParaRPr lang="ru-RU" sz="24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</a:rPr>
                        <a:t>Стоимость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404057"/>
                  </a:ext>
                </a:extLst>
              </a:tr>
              <a:tr h="1879990"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Arial Narrow" panose="020B0606020202030204" pitchFamily="34" charset="0"/>
                        </a:rPr>
                        <a:t>ТЕХНОПАРК</a:t>
                      </a:r>
                      <a:r>
                        <a:rPr lang="ru-RU" sz="32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– инфраструктура включает виртуальный офис, проектную платформу, биржу труда, экспертное сообщество, дайджест, консорциум.</a:t>
                      </a:r>
                      <a:endParaRPr lang="ru-RU" sz="2400" b="1" dirty="0">
                        <a:solidFill>
                          <a:schemeClr val="accent3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B2G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B2B 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 </a:t>
                      </a:r>
                      <a:endParaRPr lang="en-US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000" b="0" dirty="0"/>
                        <a:t>Запуск высокотехнологичных стартапов в вузе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000" b="0" dirty="0"/>
                        <a:t>Продвижение науки и инноваций в интересах человеческого развития (образование, здоровье, культура, ИИ)</a:t>
                      </a:r>
                      <a:endParaRPr lang="en-US" sz="2000" b="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000" b="0" dirty="0"/>
                        <a:t>Возможность запуска инновационных циклов на предприятии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7,1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95271"/>
                  </a:ext>
                </a:extLst>
              </a:tr>
              <a:tr h="2898774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ОБРАЗОВАТЕЛЬНАЯ ПРОГРАММА, позволяющая создать интеллектуальную собственность и запустить бизнес </a:t>
                      </a:r>
                    </a:p>
                    <a:p>
                      <a:endParaRPr lang="ru-RU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Скрытые преимущества: московский кампус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B2C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400" b="0" dirty="0">
                          <a:latin typeface="Arial Narrow" panose="020B0606020202030204" pitchFamily="34" charset="0"/>
                        </a:rPr>
                        <a:t>Междисциплинарные компетенции,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400" b="0" dirty="0">
                          <a:latin typeface="Arial Narrow" panose="020B0606020202030204" pitchFamily="34" charset="0"/>
                        </a:rPr>
                        <a:t>инноватика, 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400" b="0" dirty="0">
                          <a:latin typeface="Arial Narrow" panose="020B0606020202030204" pitchFamily="34" charset="0"/>
                        </a:rPr>
                        <a:t>методология трансдисциплинарности,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400" b="0" dirty="0">
                          <a:latin typeface="Arial Narrow" panose="020B0606020202030204" pitchFamily="34" charset="0"/>
                        </a:rPr>
                        <a:t>управление в условиях неопределённости и сложностности,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400" b="0" dirty="0">
                          <a:latin typeface="Arial Narrow" panose="020B0606020202030204" pitchFamily="34" charset="0"/>
                        </a:rPr>
                        <a:t>цифровая трансформация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2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200 тыс. год. / на 1 студента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49137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Бизнес-модель  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5590295E-274F-4D53-B570-895672B2BFE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0799" y="1763686"/>
            <a:ext cx="13085217" cy="76967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Что уже сделано по продукту?</a:t>
            </a:r>
            <a:r>
              <a:rPr lang="ru-RU" sz="2500" dirty="0">
                <a:solidFill>
                  <a:schemeClr val="lt1"/>
                </a:solidFill>
              </a:rPr>
              <a:t> Какой удалось пройти путь. Какие были успешные кейсы, клиенты (если есть продажи, напишите количество клиентов) или предварительные договорённости, привлечённые инвестиции и другое</a:t>
            </a:r>
            <a:r>
              <a:rPr lang="ru-RU" sz="2500" b="1" dirty="0">
                <a:solidFill>
                  <a:schemeClr val="lt1"/>
                </a:solidFill>
              </a:rPr>
              <a:t> </a:t>
            </a:r>
            <a:br>
              <a:rPr lang="ru-RU" sz="2500" b="1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0" y="485206"/>
            <a:ext cx="1183663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Текущие результаты: готовность продукта: идея-макет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2">
            <a:extLst>
              <a:ext uri="{FF2B5EF4-FFF2-40B4-BE49-F238E27FC236}">
                <a16:creationId xmlns:a16="http://schemas.microsoft.com/office/drawing/2014/main" id="{8B0C46C5-94F3-4C56-B9D1-DC5E6C5DE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092247"/>
              </p:ext>
            </p:extLst>
          </p:nvPr>
        </p:nvGraphicFramePr>
        <p:xfrm>
          <a:off x="821403" y="1769198"/>
          <a:ext cx="13855786" cy="7589520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3925513">
                  <a:extLst>
                    <a:ext uri="{9D8B030D-6E8A-4147-A177-3AD203B41FA5}">
                      <a16:colId xmlns:a16="http://schemas.microsoft.com/office/drawing/2014/main" val="3718712183"/>
                    </a:ext>
                  </a:extLst>
                </a:gridCol>
                <a:gridCol w="3338286">
                  <a:extLst>
                    <a:ext uri="{9D8B030D-6E8A-4147-A177-3AD203B41FA5}">
                      <a16:colId xmlns:a16="http://schemas.microsoft.com/office/drawing/2014/main" val="3362020392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377848040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831782948"/>
                    </a:ext>
                  </a:extLst>
                </a:gridCol>
                <a:gridCol w="2527987">
                  <a:extLst>
                    <a:ext uri="{9D8B030D-6E8A-4147-A177-3AD203B41FA5}">
                      <a16:colId xmlns:a16="http://schemas.microsoft.com/office/drawing/2014/main" val="2659914142"/>
                    </a:ext>
                  </a:extLst>
                </a:gridCol>
              </a:tblGrid>
              <a:tr h="639082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1"/>
                          </a:solidFill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1"/>
                          </a:solidFill>
                        </a:rPr>
                        <a:t>Успешные кейсы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1"/>
                          </a:solidFill>
                        </a:rPr>
                        <a:t>Стейк-</a:t>
                      </a:r>
                      <a:r>
                        <a:rPr lang="ru-RU" sz="2000" b="1" dirty="0" err="1">
                          <a:solidFill>
                            <a:schemeClr val="accent1"/>
                          </a:solidFill>
                        </a:rPr>
                        <a:t>холдеры</a:t>
                      </a:r>
                      <a:endParaRPr lang="ru-RU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1"/>
                          </a:solidFill>
                        </a:rPr>
                        <a:t>Результаты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1"/>
                          </a:solidFill>
                        </a:rPr>
                        <a:t>Другое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16635"/>
                  </a:ext>
                </a:extLst>
              </a:tr>
              <a:tr h="1083661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Сайт Технопарка</a:t>
                      </a:r>
                    </a:p>
                    <a:p>
                      <a:r>
                        <a:rPr lang="en-US" sz="2400" b="1" dirty="0">
                          <a:latin typeface="Arial Narrow" panose="020B0606020202030204" pitchFamily="34" charset="0"/>
                          <a:hlinkClick r:id="rId5"/>
                        </a:rPr>
                        <a:t>https://in-reality.ru/partners/27/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Создано сообщество Технопарка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B2G</a:t>
                      </a:r>
                    </a:p>
                    <a:p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B2B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Разработка коммерческого  предложения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Создан УНЦ Междисциплинарных проблем образования и когнитивистики МПГУ (2015-2022), </a:t>
                      </a:r>
                    </a:p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11 рабочих программах дисциплин магистратуры «Когнитивные исследования в образовании», «Междисциплинарные исследования в образовании» (2017-2022).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102984"/>
                  </a:ext>
                </a:extLst>
              </a:tr>
              <a:tr h="1083661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Программа для Технопарка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Учебно-методическое пособие для курса магистратуры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В2В</a:t>
                      </a:r>
                    </a:p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В2С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 печати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815681"/>
                  </a:ext>
                </a:extLst>
              </a:tr>
              <a:tr h="2952005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Цивилизационно-культурная модель , как основа активной информационно-аналитической системы ИИ</a:t>
                      </a:r>
                    </a:p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Для платформы Технопарка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Школьный музей «Человеческий капитал (ресурсный центр социального капитала» ГБОУ Школа № 2056 им. П. Романова (2011-2015 гг.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Федеральная  инновационная площадка ИХО РАО» (2012-2013гг.)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Arial Narrow" panose="020B0606020202030204" pitchFamily="34" charset="0"/>
                        </a:rPr>
                        <a:t>B2G</a:t>
                      </a:r>
                    </a:p>
                    <a:p>
                      <a:r>
                        <a:rPr lang="en-US" sz="2800" b="1" dirty="0">
                          <a:latin typeface="Arial Narrow" panose="020B0606020202030204" pitchFamily="34" charset="0"/>
                        </a:rPr>
                        <a:t>B2C</a:t>
                      </a:r>
                      <a:endParaRPr lang="ru-RU" sz="2800" b="1" dirty="0">
                        <a:latin typeface="Arial Narrow" panose="020B0606020202030204" pitchFamily="34" charset="0"/>
                      </a:endParaRPr>
                    </a:p>
                    <a:p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Международная выставка «Интермузей», 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участие </a:t>
                      </a:r>
                    </a:p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Образовательные программы и работа УНЦ в ФГБОУ ВО МПГУ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24235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 Narrow" panose="020B0606020202030204" pitchFamily="34" charset="0"/>
                        </a:rPr>
                        <a:t>KEYWEN.COM</a:t>
                      </a: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 – сервис для тематического анализа на основании ИИ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  <a:hlinkClick r:id="rId6"/>
                        </a:rPr>
                        <a:t>http://keywen.com/000/UrlLog100.htm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Алгоритмы для долговременного прогноза научных трендов для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реализации их в онлайн-сервисе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>
                          <a:latin typeface="Arial Narrow" panose="020B0606020202030204" pitchFamily="34" charset="0"/>
                        </a:rPr>
                        <a:t>В2В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Реализованы  5 грантов  РФФИ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2589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698033" y="464854"/>
            <a:ext cx="103425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5F0E3278-0CAB-48D3-91D5-0C9A9FD691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157902"/>
              </p:ext>
            </p:extLst>
          </p:nvPr>
        </p:nvGraphicFramePr>
        <p:xfrm>
          <a:off x="442161" y="1464174"/>
          <a:ext cx="14235029" cy="798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9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0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9086">
                  <a:extLst>
                    <a:ext uri="{9D8B030D-6E8A-4147-A177-3AD203B41FA5}">
                      <a16:colId xmlns:a16="http://schemas.microsoft.com/office/drawing/2014/main" val="1881644582"/>
                    </a:ext>
                  </a:extLst>
                </a:gridCol>
                <a:gridCol w="2503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7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349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75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Создание модулей платформы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effectLst/>
                        </a:rPr>
                        <a:t>Создание  сообщества Экспертов на базе Лаборатории Кластерной аналитики и сложностного мышления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>
                          <a:effectLst/>
                        </a:rPr>
                        <a:t>Создание  сообщества развития Проектов Технопарка   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Открытие консорциума Технопарка 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Налажена работа Дайджеста 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Создание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0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Образовательной программы «Стартап как диплом»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62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Необходима пилотная площадка ВУЗа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  <a:p>
                      <a:r>
                        <a:rPr lang="ru-RU" sz="2000" dirty="0"/>
                        <a:t>Договорённость с экспертами из ПИРАО, ФИЦ ИУ РАН, МГТУ им. Баумана, МПГУ, РУДН – 10 человек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  <a:p>
                      <a:r>
                        <a:rPr lang="ru-RU" sz="2000" dirty="0"/>
                        <a:t>Привлечение участников на  программы  Предприниматель, Партнёр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  <a:p>
                      <a:r>
                        <a:rPr lang="ru-RU" sz="2000" dirty="0"/>
                        <a:t>Есть договорённости с МСИ, МПГУ, рядом др. юридических лиц.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  <a:p>
                      <a:r>
                        <a:rPr lang="ru-RU" sz="2000" dirty="0"/>
                        <a:t>Есть поддержка платформы ИксПи, есть договорённости с научными журналами.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  <a:p>
                      <a:r>
                        <a:rPr lang="ru-RU" sz="2000" dirty="0"/>
                        <a:t>Есть учебно-методическое пособие для программы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169340"/>
                  </a:ext>
                </a:extLst>
              </a:tr>
              <a:tr h="20214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Результат:</a:t>
                      </a:r>
                      <a:r>
                        <a:rPr lang="ru-RU" sz="2000" dirty="0">
                          <a:effectLst/>
                        </a:rPr>
                        <a:t> создание платформы Технопарка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Результат: </a:t>
                      </a:r>
                      <a:r>
                        <a:rPr lang="ru-RU" sz="2000" dirty="0"/>
                        <a:t>план НИР; курсы для участников проектной мастерской  Стартапа № 2. заявка на грант Минцифры)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Результат: </a:t>
                      </a:r>
                      <a:r>
                        <a:rPr lang="ru-RU" sz="2000" dirty="0"/>
                        <a:t>Запуск Стартап № 3. (грант Фонд содействия инновациям)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Результат: </a:t>
                      </a:r>
                      <a:r>
                        <a:rPr lang="ru-RU" sz="2000" dirty="0"/>
                        <a:t>сформирован запрос  на реализацию наукоёмких стартапов от юр. лиц.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Результат: </a:t>
                      </a:r>
                      <a:r>
                        <a:rPr lang="ru-RU" sz="2000" dirty="0"/>
                        <a:t>рассылка новостей Технопрака, план мероприятий на 2023 год.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Результат:    </a:t>
                      </a:r>
                      <a:r>
                        <a:rPr lang="ru-RU" sz="2000" dirty="0"/>
                        <a:t>ОП ВО Запуск  Стартапа №1.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39956"/>
                  </a:ext>
                </a:extLst>
              </a:tr>
              <a:tr h="24587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u="none" strike="noStrike" cap="none" dirty="0">
                          <a:sym typeface="Arial"/>
                        </a:rPr>
                        <a:t>Июль-Сентябрь, 2022</a:t>
                      </a:r>
                      <a:endParaRPr lang="ru-RU" sz="2000" b="1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u="none" strike="noStrike" cap="none" dirty="0">
                          <a:sym typeface="Arial"/>
                        </a:rPr>
                        <a:t>Сентябрь-Ноябрь 2022 </a:t>
                      </a:r>
                      <a:endParaRPr lang="ru-RU" sz="2000" b="1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u="none" strike="noStrike" cap="none" dirty="0">
                          <a:sym typeface="Arial"/>
                        </a:rPr>
                        <a:t>Октябрь, 2022 </a:t>
                      </a:r>
                      <a:endParaRPr lang="ru-RU" sz="2000" b="1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u="none" strike="noStrike" cap="none" dirty="0">
                          <a:sym typeface="Arial"/>
                        </a:rPr>
                        <a:t>Ноябрь, 2022 </a:t>
                      </a:r>
                      <a:endParaRPr lang="ru-RU" sz="2000" b="1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u="none" strike="noStrike" cap="none" dirty="0">
                          <a:sym typeface="Arial"/>
                        </a:rPr>
                        <a:t>Декабрь, 2022 </a:t>
                      </a:r>
                      <a:endParaRPr lang="ru-RU" sz="2000" b="1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1" u="none" strike="noStrike" cap="none" dirty="0">
                          <a:sym typeface="Arial"/>
                        </a:rPr>
                        <a:t>Сентябрь, 2023</a:t>
                      </a:r>
                      <a:endParaRPr lang="ru-RU" sz="2000" b="1" i="0" u="none" strike="noStrike" cap="none" dirty="0">
                        <a:solidFill>
                          <a:srgbClr val="000000"/>
                        </a:solidFill>
                        <a:latin typeface="Arial Narrow" panose="020B0606020202030204" pitchFamily="34" charset="0"/>
                        <a:ea typeface="Gilroy Light"/>
                        <a:cs typeface="Gilroy Light"/>
                        <a:sym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993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2500" b="1" dirty="0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2500" dirty="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992700" y="395292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Ресурсы, 2022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Таблица 4">
            <a:extLst>
              <a:ext uri="{FF2B5EF4-FFF2-40B4-BE49-F238E27FC236}">
                <a16:creationId xmlns:a16="http://schemas.microsoft.com/office/drawing/2014/main" id="{86072D5C-8C4D-4E6C-8F31-1739A9B8A3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852414"/>
              </p:ext>
            </p:extLst>
          </p:nvPr>
        </p:nvGraphicFramePr>
        <p:xfrm>
          <a:off x="1007769" y="1550848"/>
          <a:ext cx="13697710" cy="7582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3272">
                  <a:extLst>
                    <a:ext uri="{9D8B030D-6E8A-4147-A177-3AD203B41FA5}">
                      <a16:colId xmlns:a16="http://schemas.microsoft.com/office/drawing/2014/main" val="316536187"/>
                    </a:ext>
                  </a:extLst>
                </a:gridCol>
                <a:gridCol w="2321455">
                  <a:extLst>
                    <a:ext uri="{9D8B030D-6E8A-4147-A177-3AD203B41FA5}">
                      <a16:colId xmlns:a16="http://schemas.microsoft.com/office/drawing/2014/main" val="2808118151"/>
                    </a:ext>
                  </a:extLst>
                </a:gridCol>
                <a:gridCol w="2716818">
                  <a:extLst>
                    <a:ext uri="{9D8B030D-6E8A-4147-A177-3AD203B41FA5}">
                      <a16:colId xmlns:a16="http://schemas.microsoft.com/office/drawing/2014/main" val="2989491582"/>
                    </a:ext>
                  </a:extLst>
                </a:gridCol>
                <a:gridCol w="3782304">
                  <a:extLst>
                    <a:ext uri="{9D8B030D-6E8A-4147-A177-3AD203B41FA5}">
                      <a16:colId xmlns:a16="http://schemas.microsoft.com/office/drawing/2014/main" val="3093763437"/>
                    </a:ext>
                  </a:extLst>
                </a:gridCol>
                <a:gridCol w="2983861">
                  <a:extLst>
                    <a:ext uri="{9D8B030D-6E8A-4147-A177-3AD203B41FA5}">
                      <a16:colId xmlns:a16="http://schemas.microsoft.com/office/drawing/2014/main" val="1243446286"/>
                    </a:ext>
                  </a:extLst>
                </a:gridCol>
              </a:tblGrid>
              <a:tr h="2022801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Структура Технопарка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Стартап 1. РПД: автоматизация формирования образовательных программ и управления учебным процессом.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Стартап 2. </a:t>
                      </a:r>
                      <a:r>
                        <a:rPr lang="en-US" sz="1800" dirty="0"/>
                        <a:t>Profile</a:t>
                      </a:r>
                      <a:r>
                        <a:rPr lang="ru-RU" sz="1800" dirty="0"/>
                        <a:t>: лингвистический профиль для измерения универсальных компетенций; консалтинг.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Стартап 3. Сервис по формированию человеческого капитала (ЧК): здоровье, образование, культура, полезные привычки и карьера.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699742"/>
                  </a:ext>
                </a:extLst>
              </a:tr>
              <a:tr h="714392">
                <a:tc>
                  <a:txBody>
                    <a:bodyPr/>
                    <a:lstStyle/>
                    <a:p>
                      <a:r>
                        <a:rPr lang="ru-RU" sz="1800" b="1" dirty="0"/>
                        <a:t>ФОТ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800" dirty="0"/>
                        <a:t>ППС вуза -  зарплата плюс надбавки</a:t>
                      </a:r>
                    </a:p>
                    <a:p>
                      <a:r>
                        <a:rPr lang="ru-RU" sz="1800" dirty="0">
                          <a:effectLst/>
                        </a:rPr>
                        <a:t>3,6 млн. руб./год.. –  4 чел.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4,0 млн. руб./год. – 5 чел.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2,0 млн. руб./ 3 чел.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382476"/>
                  </a:ext>
                </a:extLst>
              </a:tr>
              <a:tr h="495506">
                <a:tc>
                  <a:txBody>
                    <a:bodyPr/>
                    <a:lstStyle/>
                    <a:p>
                      <a:r>
                        <a:rPr lang="ru-RU" sz="1800" b="1" dirty="0"/>
                        <a:t>Основные средства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800" dirty="0"/>
                    </a:p>
                    <a:p>
                      <a:r>
                        <a:rPr lang="ru-RU" sz="1800" dirty="0"/>
                        <a:t>Аренда сервера  - 0,5 млн. в год. </a:t>
                      </a:r>
                    </a:p>
                    <a:p>
                      <a:r>
                        <a:rPr lang="ru-RU" sz="1800" dirty="0"/>
                        <a:t>Вуз покрывает затраты за счёт основных средств и орг. структуры на 40%. (сетевое сотрудничество)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8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/>
                        <a:t>ОС Вуза, ПО вуза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Вуз покрывает затраты за счёт основных средств и орг. структуры на 40%. (сетевое сотрудничество)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/>
                        <a:t>Программные средства  - 0,4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Вуз покрывает затраты за счёт основных средств и орг. структуры на 40%. (сетевое сотрудничество)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Оборудование – 0,5 млн. руб.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8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081695"/>
                  </a:ext>
                </a:extLst>
              </a:tr>
              <a:tr h="1806097">
                <a:tc>
                  <a:txBody>
                    <a:bodyPr/>
                    <a:lstStyle/>
                    <a:p>
                      <a:r>
                        <a:rPr lang="ru-RU" sz="1800" b="1" dirty="0"/>
                        <a:t>Разработка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Образовательные программы 100 тыс.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Разработка ПО – 2,5 млн.</a:t>
                      </a:r>
                    </a:p>
                    <a:p>
                      <a:endParaRPr lang="ru-RU" sz="1800" dirty="0">
                        <a:effectLst/>
                      </a:endParaRPr>
                    </a:p>
                    <a:p>
                      <a:r>
                        <a:rPr lang="ru-RU" sz="1800" dirty="0">
                          <a:effectLst/>
                        </a:rPr>
                        <a:t>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Публикации – 0,3 тыс. руб.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Система визуализации анализа – 1, 5 млн. руб.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Доступ к базам данных 0,8 млн.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Покупка лицензии на методику – 0,5млн. руб.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Регистрация программного обеспечения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Конструирование сервиса  - 4,0 млн. руб. (платформа, сайт, мобильное приложение)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681444"/>
                  </a:ext>
                </a:extLst>
              </a:tr>
              <a:tr h="547178">
                <a:tc>
                  <a:txBody>
                    <a:bodyPr/>
                    <a:lstStyle/>
                    <a:p>
                      <a:r>
                        <a:rPr lang="ru-RU" sz="1800" b="1" dirty="0"/>
                        <a:t>Итого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0, 6 млн. руб.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effectLst/>
                        </a:rPr>
                        <a:t> 6,1 млн. руб.  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effectLst/>
                        </a:rPr>
                        <a:t>7,5 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6,5 млн. руб.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80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182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Что есть, кто владеет? Что делаем дальше, на каких рынках, за чей счёт?</a:t>
            </a:r>
            <a:r>
              <a:rPr lang="ru-RU" sz="2500" b="1" dirty="0">
                <a:solidFill>
                  <a:schemeClr val="lt1"/>
                </a:solidFill>
              </a:rPr>
              <a:t> </a:t>
            </a:r>
            <a:br>
              <a:rPr lang="ru-RU" sz="2500" b="1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Таблица 2">
            <a:extLst>
              <a:ext uri="{FF2B5EF4-FFF2-40B4-BE49-F238E27FC236}">
                <a16:creationId xmlns:a16="http://schemas.microsoft.com/office/drawing/2014/main" id="{480435DD-6276-400C-AE6C-95A2AC82D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726400"/>
              </p:ext>
            </p:extLst>
          </p:nvPr>
        </p:nvGraphicFramePr>
        <p:xfrm>
          <a:off x="790800" y="2005364"/>
          <a:ext cx="13974730" cy="82905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816094">
                  <a:extLst>
                    <a:ext uri="{9D8B030D-6E8A-4147-A177-3AD203B41FA5}">
                      <a16:colId xmlns:a16="http://schemas.microsoft.com/office/drawing/2014/main" val="1149672748"/>
                    </a:ext>
                  </a:extLst>
                </a:gridCol>
                <a:gridCol w="2108009">
                  <a:extLst>
                    <a:ext uri="{9D8B030D-6E8A-4147-A177-3AD203B41FA5}">
                      <a16:colId xmlns:a16="http://schemas.microsoft.com/office/drawing/2014/main" val="795438151"/>
                    </a:ext>
                  </a:extLst>
                </a:gridCol>
                <a:gridCol w="3465509">
                  <a:extLst>
                    <a:ext uri="{9D8B030D-6E8A-4147-A177-3AD203B41FA5}">
                      <a16:colId xmlns:a16="http://schemas.microsoft.com/office/drawing/2014/main" val="1587711738"/>
                    </a:ext>
                  </a:extLst>
                </a:gridCol>
                <a:gridCol w="3585118">
                  <a:extLst>
                    <a:ext uri="{9D8B030D-6E8A-4147-A177-3AD203B41FA5}">
                      <a16:colId xmlns:a16="http://schemas.microsoft.com/office/drawing/2014/main" val="615464911"/>
                    </a:ext>
                  </a:extLst>
                </a:gridCol>
              </a:tblGrid>
              <a:tr h="589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Arial Narrow" panose="020B0606020202030204" pitchFamily="34" charset="0"/>
                        </a:rPr>
                        <a:t>Элементы продукта</a:t>
                      </a:r>
                      <a:endParaRPr lang="ru-RU" sz="2400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 Narrow" panose="020B0606020202030204" pitchFamily="34" charset="0"/>
                        </a:rPr>
                        <a:t>Целевая аудитория</a:t>
                      </a:r>
                      <a:endParaRPr lang="ru-RU" sz="24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 Narrow" panose="020B0606020202030204" pitchFamily="34" charset="0"/>
                        </a:rPr>
                        <a:t>Интеллектуальная собственность</a:t>
                      </a:r>
                      <a:endParaRPr lang="ru-RU" sz="24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 Narrow" panose="020B0606020202030204" pitchFamily="34" charset="0"/>
                        </a:rPr>
                        <a:t>Рынки </a:t>
                      </a:r>
                      <a:endParaRPr lang="ru-RU" sz="2400" b="1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404057"/>
                  </a:ext>
                </a:extLst>
              </a:tr>
              <a:tr h="1095281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Технопарк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 перспективе 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–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сеть технопарков для трансфера технологий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Организаторы и участники проекта</a:t>
                      </a:r>
                      <a:endParaRPr lang="en-US" sz="2000" b="1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B2G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B2B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Малое инновационное предприятие* в рамках бюджетных организаций под стартап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Лицензия Технопарка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Патентуется пакет франшизы Технопарка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Образовательный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9527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Интегрированная автоматическая  программа для заполнения образовательных программ (РПД) и создания индивидуальных  образовательных маршрутов (Стартап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Лицензия на методику, регистрация ПО</a:t>
                      </a:r>
                    </a:p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Образование 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Корпоративное управление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35146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ИИ </a:t>
                      </a:r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(Стартап 2), ляжет в основу линейки продуктов: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Лицензия на методику, регистрация ПО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Информатика, образование, здравоохранение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775565"/>
                  </a:ext>
                </a:extLst>
              </a:tr>
              <a:tr h="58976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Сервиса по  управлению индивидуальным  человеческим и социальным капиталами (человека, семьи, организации, территории)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B2B B2C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effectLst/>
                          <a:latin typeface="Arial Narrow" panose="020B0606020202030204" pitchFamily="34" charset="0"/>
                        </a:rPr>
                        <a:t>Лицензия на методику, регистрация ПО</a:t>
                      </a:r>
                    </a:p>
                    <a:p>
                      <a:pPr algn="l" fontAlgn="b"/>
                      <a:r>
                        <a:rPr lang="ru-RU" sz="2000" b="1" u="none" strike="noStrike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" marR="3653" marT="3343" marB="0" anchor="b"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Здоровьесбережение, образование, менеджмент человеческого капитала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203741"/>
                  </a:ext>
                </a:extLst>
              </a:tr>
              <a:tr h="109528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Сервис по  управлению индивидуальным  человеческим и социальным капиталами (человека, семьи, организации, территории) (Стартап 3).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34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Arial"/>
                        </a:rPr>
                        <a:t>B2B B2C</a:t>
                      </a:r>
                      <a:endParaRPr kumimoji="0" lang="ru-RU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34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Лицензия на методику, регистрация ПО</a:t>
                      </a:r>
                    </a:p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Здоровьесбережение, образование, менеджмент человеческого капитала</a:t>
                      </a:r>
                    </a:p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3597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63201" y="945607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263201" y="329787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350461" y="10122582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Таблица 2">
            <a:extLst>
              <a:ext uri="{FF2B5EF4-FFF2-40B4-BE49-F238E27FC236}">
                <a16:creationId xmlns:a16="http://schemas.microsoft.com/office/drawing/2014/main" id="{C0DCFF33-4A26-495E-9646-DC463B639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285393"/>
              </p:ext>
            </p:extLst>
          </p:nvPr>
        </p:nvGraphicFramePr>
        <p:xfrm>
          <a:off x="263201" y="1709475"/>
          <a:ext cx="14525062" cy="7730126"/>
        </p:xfrm>
        <a:graphic>
          <a:graphicData uri="http://schemas.openxmlformats.org/drawingml/2006/table">
            <a:tbl>
              <a:tblPr firstRow="1" bandRow="1">
                <a:tableStyleId>{5B2E13A2-21F0-498D-9D80-8EF4AEAD761E}</a:tableStyleId>
              </a:tblPr>
              <a:tblGrid>
                <a:gridCol w="6369605">
                  <a:extLst>
                    <a:ext uri="{9D8B030D-6E8A-4147-A177-3AD203B41FA5}">
                      <a16:colId xmlns:a16="http://schemas.microsoft.com/office/drawing/2014/main" val="725748648"/>
                    </a:ext>
                  </a:extLst>
                </a:gridCol>
                <a:gridCol w="820424">
                  <a:extLst>
                    <a:ext uri="{9D8B030D-6E8A-4147-A177-3AD203B41FA5}">
                      <a16:colId xmlns:a16="http://schemas.microsoft.com/office/drawing/2014/main" val="2067088026"/>
                    </a:ext>
                  </a:extLst>
                </a:gridCol>
                <a:gridCol w="1469545">
                  <a:extLst>
                    <a:ext uri="{9D8B030D-6E8A-4147-A177-3AD203B41FA5}">
                      <a16:colId xmlns:a16="http://schemas.microsoft.com/office/drawing/2014/main" val="3312866535"/>
                    </a:ext>
                  </a:extLst>
                </a:gridCol>
                <a:gridCol w="1270852">
                  <a:extLst>
                    <a:ext uri="{9D8B030D-6E8A-4147-A177-3AD203B41FA5}">
                      <a16:colId xmlns:a16="http://schemas.microsoft.com/office/drawing/2014/main" val="2499609041"/>
                    </a:ext>
                  </a:extLst>
                </a:gridCol>
                <a:gridCol w="1479980">
                  <a:extLst>
                    <a:ext uri="{9D8B030D-6E8A-4147-A177-3AD203B41FA5}">
                      <a16:colId xmlns:a16="http://schemas.microsoft.com/office/drawing/2014/main" val="3393655266"/>
                    </a:ext>
                  </a:extLst>
                </a:gridCol>
                <a:gridCol w="1667368">
                  <a:extLst>
                    <a:ext uri="{9D8B030D-6E8A-4147-A177-3AD203B41FA5}">
                      <a16:colId xmlns:a16="http://schemas.microsoft.com/office/drawing/2014/main" val="920067391"/>
                    </a:ext>
                  </a:extLst>
                </a:gridCol>
                <a:gridCol w="1447288">
                  <a:extLst>
                    <a:ext uri="{9D8B030D-6E8A-4147-A177-3AD203B41FA5}">
                      <a16:colId xmlns:a16="http://schemas.microsoft.com/office/drawing/2014/main" val="426362317"/>
                    </a:ext>
                  </a:extLst>
                </a:gridCol>
              </a:tblGrid>
              <a:tr h="1008122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Годы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Клиенты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b="1" dirty="0"/>
                        <a:t>Выручка, млн. руб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Инвестиции, млн. руб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Себестоимость, %</a:t>
                      </a:r>
                      <a:endParaRPr lang="ru-RU" b="1" dirty="0"/>
                    </a:p>
                    <a:p>
                      <a:pPr algn="ctr"/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 Прибыль, млн.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1877173"/>
                  </a:ext>
                </a:extLst>
              </a:tr>
              <a:tr h="219134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Образовательная программа Технопарка (магистратура): Стартап как диплом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(1 студент – 200 тыс./год) мин. группа 36 человек.</a:t>
                      </a:r>
                    </a:p>
                  </a:txBody>
                  <a:tcPr anchor="ctr"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2022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0 вузов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0,6 млн. руб.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>
                    <a:solidFill>
                      <a:srgbClr val="FFF0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662608"/>
                  </a:ext>
                </a:extLst>
              </a:tr>
              <a:tr h="28975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2023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1 вуз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7,2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60%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2,88</a:t>
                      </a:r>
                    </a:p>
                  </a:txBody>
                  <a:tcPr marL="9525" marR="9525" marT="9525" marB="0" anchor="b">
                    <a:solidFill>
                      <a:srgbClr val="FFF0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107734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2024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5 вузов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36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45%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19,8</a:t>
                      </a:r>
                    </a:p>
                  </a:txBody>
                  <a:tcPr marL="9525" marR="9525" marT="9525" marB="0" anchor="b">
                    <a:solidFill>
                      <a:srgbClr val="FFF0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9231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2025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 вузов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210 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35%</a:t>
                      </a:r>
                    </a:p>
                  </a:txBody>
                  <a:tcPr>
                    <a:solidFill>
                      <a:srgbClr val="FFF0B7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136,5</a:t>
                      </a:r>
                    </a:p>
                  </a:txBody>
                  <a:tcPr marL="9525" marR="9525" marT="9525" marB="0" anchor="b">
                    <a:solidFill>
                      <a:srgbClr val="FFF0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299942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Система управления образовательными процессами Стартап-1</a:t>
                      </a:r>
                    </a:p>
                    <a:p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(Лицензия 2 млн. Подключение к сервису  500 тыс./год.)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0 вузов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6,1 млн. руб.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291">
                <a:tc vMerge="1">
                  <a:txBody>
                    <a:bodyPr/>
                    <a:lstStyle/>
                    <a:p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1 вуз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2,5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58%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1,05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178973"/>
                  </a:ext>
                </a:extLst>
              </a:tr>
              <a:tr h="1659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5 вузов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50%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2388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 вузов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45%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27,5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73069"/>
                  </a:ext>
                </a:extLst>
              </a:tr>
              <a:tr h="274923">
                <a:tc rowSpan="4">
                  <a:txBody>
                    <a:bodyPr/>
                    <a:lstStyle/>
                    <a:p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Лицензия </a:t>
                      </a:r>
                      <a:r>
                        <a:rPr lang="en-US" sz="1600" b="1" dirty="0">
                          <a:latin typeface="Arial Narrow" panose="020B0606020202030204" pitchFamily="34" charset="0"/>
                        </a:rPr>
                        <a:t>PROFILE</a:t>
                      </a: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, </a:t>
                      </a:r>
                    </a:p>
                    <a:p>
                      <a:r>
                        <a:rPr lang="ru-RU" sz="1600" b="1" dirty="0" err="1">
                          <a:latin typeface="Arial Narrow" panose="020B0606020202030204" pitchFamily="34" charset="0"/>
                        </a:rPr>
                        <a:t>Стартап</a:t>
                      </a: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 - 2</a:t>
                      </a:r>
                    </a:p>
                    <a:p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(10 млн.)</a:t>
                      </a:r>
                    </a:p>
                    <a:p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Возможность создания собственного продукта на базе ПО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2022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0 вузов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7,5 млн. руб.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923">
                <a:tc vMerge="1">
                  <a:txBody>
                    <a:bodyPr/>
                    <a:lstStyle/>
                    <a:p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2023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1 вуз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  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70%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85249"/>
                  </a:ext>
                </a:extLst>
              </a:tr>
              <a:tr h="3454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2024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5 вузов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50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35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60%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</a:p>
                  </a:txBody>
                  <a:tcPr marL="9525" marR="9525" marT="9525" marB="0" anchor="b"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36238"/>
                  </a:ext>
                </a:extLst>
              </a:tr>
              <a:tr h="1661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2025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20 вузов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200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266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55%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</a:t>
                      </a:r>
                    </a:p>
                  </a:txBody>
                  <a:tcPr marL="9525" marR="9525" marT="9525" marB="0" anchor="b"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539087"/>
                  </a:ext>
                </a:extLst>
              </a:tr>
              <a:tr h="167221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Сервис по  управлению индивидуальным  человеческим и социальным капиталами (человека, семьи, организации, территории)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b="1" dirty="0" err="1">
                          <a:latin typeface="Arial Narrow" panose="020B0606020202030204" pitchFamily="34" charset="0"/>
                        </a:rPr>
                        <a:t>Стартап</a:t>
                      </a: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  - 3.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500 руб. мес. частн. польз., 2 млн. год. (корпорация 1000 польз)</a:t>
                      </a: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2022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0 вузов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6,5 млн. руб.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901327"/>
                  </a:ext>
                </a:extLst>
              </a:tr>
              <a:tr h="1672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2023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 чел.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250 тыс.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75%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62,5</a:t>
                      </a:r>
                    </a:p>
                  </a:txBody>
                  <a:tcPr marL="9525" marR="9525" marT="9525" marB="0" anchor="b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683778"/>
                  </a:ext>
                </a:extLst>
              </a:tr>
              <a:tr h="174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2024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 тыс. чел.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25/100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12/55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60%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822543"/>
                  </a:ext>
                </a:extLst>
              </a:tr>
              <a:tr h="117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2025</a:t>
                      </a:r>
                      <a:endParaRPr lang="ru-RU" sz="16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млн.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/>
                        <a:t>2.500/1.500</a:t>
                      </a:r>
                      <a:endParaRPr lang="ru-RU" sz="16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1.698/746,9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55%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1.375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8657395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Площадка Технопарка, для создания высокотехнологичных стартапов</a:t>
                      </a:r>
                    </a:p>
                    <a:p>
                      <a:r>
                        <a:rPr lang="ru-RU" sz="1600" b="0" dirty="0">
                          <a:latin typeface="Arial Narrow" panose="020B0606020202030204" pitchFamily="34" charset="0"/>
                        </a:rPr>
                        <a:t>(Создание 7,1 млн./ продажа сервиса 4,5 млн./ сопровождение 500 тыс. /год)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1 вуз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0,6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762724"/>
                  </a:ext>
                </a:extLst>
              </a:tr>
              <a:tr h="323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1 вуз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60%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936500"/>
                  </a:ext>
                </a:extLst>
              </a:tr>
              <a:tr h="3122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2024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5 вузов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  <a:endParaRPr lang="ru-RU" sz="16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50%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883131"/>
                  </a:ext>
                </a:extLst>
              </a:tr>
              <a:tr h="34152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2025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20 вузов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</a:t>
                      </a:r>
                      <a:endParaRPr lang="ru-RU" sz="16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40%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719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48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822EEDD-CD26-4725-8842-849D21075D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578480"/>
              </p:ext>
            </p:extLst>
          </p:nvPr>
        </p:nvGraphicFramePr>
        <p:xfrm>
          <a:off x="741475" y="1812380"/>
          <a:ext cx="13636399" cy="721660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41342">
                  <a:extLst>
                    <a:ext uri="{9D8B030D-6E8A-4147-A177-3AD203B41FA5}">
                      <a16:colId xmlns:a16="http://schemas.microsoft.com/office/drawing/2014/main" val="2284097670"/>
                    </a:ext>
                  </a:extLst>
                </a:gridCol>
                <a:gridCol w="967409">
                  <a:extLst>
                    <a:ext uri="{9D8B030D-6E8A-4147-A177-3AD203B41FA5}">
                      <a16:colId xmlns:a16="http://schemas.microsoft.com/office/drawing/2014/main" val="3172896018"/>
                    </a:ext>
                  </a:extLst>
                </a:gridCol>
                <a:gridCol w="2994991">
                  <a:extLst>
                    <a:ext uri="{9D8B030D-6E8A-4147-A177-3AD203B41FA5}">
                      <a16:colId xmlns:a16="http://schemas.microsoft.com/office/drawing/2014/main" val="1753972095"/>
                    </a:ext>
                  </a:extLst>
                </a:gridCol>
                <a:gridCol w="3184759">
                  <a:extLst>
                    <a:ext uri="{9D8B030D-6E8A-4147-A177-3AD203B41FA5}">
                      <a16:colId xmlns:a16="http://schemas.microsoft.com/office/drawing/2014/main" val="2213018505"/>
                    </a:ext>
                  </a:extLst>
                </a:gridCol>
                <a:gridCol w="2247898">
                  <a:extLst>
                    <a:ext uri="{9D8B030D-6E8A-4147-A177-3AD203B41FA5}">
                      <a16:colId xmlns:a16="http://schemas.microsoft.com/office/drawing/2014/main" val="2011973767"/>
                    </a:ext>
                  </a:extLst>
                </a:gridCol>
              </a:tblGrid>
              <a:tr h="770445">
                <a:tc>
                  <a:txBody>
                    <a:bodyPr/>
                    <a:lstStyle/>
                    <a:p>
                      <a:r>
                        <a:rPr lang="ru-RU" sz="1600" dirty="0"/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Стоимость продукта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Срок окупаемости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Себестоимость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122561"/>
                  </a:ext>
                </a:extLst>
              </a:tr>
              <a:tr h="373320">
                <a:tc>
                  <a:txBody>
                    <a:bodyPr/>
                    <a:lstStyle/>
                    <a:p>
                      <a:r>
                        <a:rPr lang="ru-RU" sz="1800" b="1" dirty="0"/>
                        <a:t>ТЕХНОПАРК (готовая структура под ключ – в рамках ВУЗа – малое инновационное предприятие (МИП))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B2B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27,3 млн.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 год.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/>
                        <a:t> </a:t>
                      </a:r>
                    </a:p>
                    <a:p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181902"/>
                  </a:ext>
                </a:extLst>
              </a:tr>
              <a:tr h="373320">
                <a:tc>
                  <a:txBody>
                    <a:bodyPr/>
                    <a:lstStyle/>
                    <a:p>
                      <a:r>
                        <a:rPr lang="ru-RU" sz="1800" b="1" dirty="0"/>
                        <a:t>Образовательная программа Технопарка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B2C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200 тыс./год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Окупаемость - 36 продаж -1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/>
                        <a:t>7,1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166848"/>
                  </a:ext>
                </a:extLst>
              </a:tr>
              <a:tr h="1061013">
                <a:tc>
                  <a:txBody>
                    <a:bodyPr/>
                    <a:lstStyle/>
                    <a:p>
                      <a:r>
                        <a:rPr lang="ru-RU" sz="1800" b="1" dirty="0"/>
                        <a:t>Сервис по автоматизации РПД и персональных образовательных траекторий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В2</a:t>
                      </a:r>
                      <a:r>
                        <a:rPr lang="en-US" sz="1800" dirty="0"/>
                        <a:t>G</a:t>
                      </a:r>
                    </a:p>
                    <a:p>
                      <a:r>
                        <a:rPr lang="en-US" sz="1800" dirty="0"/>
                        <a:t>B2B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Лицензия 2 млн. Подключение к сервису  500 тыс./год.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/>
                        <a:t>Окупаемость – договор с 4 лицензии  /14 подключений вузами.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6,6 млн.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090749"/>
                  </a:ext>
                </a:extLst>
              </a:tr>
              <a:tr h="10610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ПО ИИ </a:t>
                      </a:r>
                      <a:r>
                        <a:rPr lang="en-US" sz="1800" b="1" dirty="0"/>
                        <a:t>Profile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/>
                        <a:t>Консультация  (цифровой профиль)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В2</a:t>
                      </a:r>
                      <a:r>
                        <a:rPr lang="en-US" sz="1800" dirty="0"/>
                        <a:t>G</a:t>
                      </a:r>
                    </a:p>
                    <a:p>
                      <a:r>
                        <a:rPr lang="en-US" sz="1800" dirty="0"/>
                        <a:t>B2B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Консалтинг -100 тыс. </a:t>
                      </a:r>
                    </a:p>
                    <a:p>
                      <a:r>
                        <a:rPr lang="ru-RU" sz="1800" dirty="0"/>
                        <a:t>Продажа лицензии на использование 10 млн.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– 71консультация.</a:t>
                      </a:r>
                    </a:p>
                    <a:p>
                      <a:r>
                        <a:rPr lang="ru-RU" sz="1800" dirty="0"/>
                        <a:t>– одна лицензия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7,1 млн.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427505"/>
                  </a:ext>
                </a:extLst>
              </a:tr>
              <a:tr h="1061013">
                <a:tc>
                  <a:txBody>
                    <a:bodyPr/>
                    <a:lstStyle/>
                    <a:p>
                      <a:r>
                        <a:rPr lang="ru-RU" sz="1800" b="1" dirty="0"/>
                        <a:t>Сервис по формированию ЧС/К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В2</a:t>
                      </a:r>
                      <a:r>
                        <a:rPr lang="en-US" sz="1800" dirty="0"/>
                        <a:t>G</a:t>
                      </a:r>
                    </a:p>
                    <a:p>
                      <a:r>
                        <a:rPr lang="en-US" sz="1800" dirty="0"/>
                        <a:t>B2B  B2C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Сервис  – 2  млн. год для 1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/>
                        <a:t>Целевой показатель охвата для окупаемости  4 организации.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/>
                        <a:t>6,5 млн.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21737"/>
                  </a:ext>
                </a:extLst>
              </a:tr>
              <a:tr h="746639">
                <a:tc>
                  <a:txBody>
                    <a:bodyPr/>
                    <a:lstStyle/>
                    <a:p>
                      <a:r>
                        <a:rPr lang="ru-RU" sz="1800" b="1" dirty="0"/>
                        <a:t>Дивиденды от Стартапов </a:t>
                      </a:r>
                      <a:r>
                        <a:rPr lang="ru-RU" sz="1800" dirty="0"/>
                        <a:t>(10%)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2,7 млн.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800" dirty="0"/>
                        <a:t>Со второго года, в случае, если срок окупаемости 1 год.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521635"/>
                  </a:ext>
                </a:extLst>
              </a:tr>
              <a:tr h="432265">
                <a:tc>
                  <a:txBody>
                    <a:bodyPr/>
                    <a:lstStyle/>
                    <a:p>
                      <a:r>
                        <a:rPr lang="ru-RU" sz="1800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600" b="1" dirty="0"/>
                        <a:t>Со второго года планируемая прибыль 27,3 млн. год. (без учёта рисков)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23184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569049" y="1190134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569049" y="460234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D428AF73-E9B9-4020-AB5B-E8F05B822E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654912"/>
              </p:ext>
            </p:extLst>
          </p:nvPr>
        </p:nvGraphicFramePr>
        <p:xfrm>
          <a:off x="569049" y="1920034"/>
          <a:ext cx="13981251" cy="7829436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436894">
                  <a:extLst>
                    <a:ext uri="{9D8B030D-6E8A-4147-A177-3AD203B41FA5}">
                      <a16:colId xmlns:a16="http://schemas.microsoft.com/office/drawing/2014/main" val="3759414829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891950998"/>
                    </a:ext>
                  </a:extLst>
                </a:gridCol>
                <a:gridCol w="3788228">
                  <a:extLst>
                    <a:ext uri="{9D8B030D-6E8A-4147-A177-3AD203B41FA5}">
                      <a16:colId xmlns:a16="http://schemas.microsoft.com/office/drawing/2014/main" val="1909865067"/>
                    </a:ext>
                  </a:extLst>
                </a:gridCol>
                <a:gridCol w="5551443">
                  <a:extLst>
                    <a:ext uri="{9D8B030D-6E8A-4147-A177-3AD203B41FA5}">
                      <a16:colId xmlns:a16="http://schemas.microsoft.com/office/drawing/2014/main" val="49175642"/>
                    </a:ext>
                  </a:extLst>
                </a:gridCol>
              </a:tblGrid>
              <a:tr h="298373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Сектор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Партнёр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Сотрудничество и услуги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2281"/>
                  </a:ext>
                </a:extLst>
              </a:tr>
              <a:tr h="1170540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Площадка Технопарка, для создания высокотехнологичных стартапов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В2</a:t>
                      </a:r>
                      <a:r>
                        <a:rPr lang="en-US" sz="2000" dirty="0"/>
                        <a:t>G</a:t>
                      </a:r>
                      <a:endParaRPr lang="ru-RU" sz="2000" dirty="0"/>
                    </a:p>
                    <a:p>
                      <a:r>
                        <a:rPr lang="en-US" sz="2000" dirty="0"/>
                        <a:t>B2B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Вузы, Научные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Организация площадки Технопрака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 будущем  - планируется создание сети центров кластерной аналитики на базе Технопарка, с целью трансфера технологий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667496"/>
                  </a:ext>
                </a:extLst>
              </a:tr>
              <a:tr h="9869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latin typeface="Arial Narrow" panose="020B0606020202030204" pitchFamily="34" charset="0"/>
                        </a:rPr>
                        <a:t>Образовательная программа Технопарка: Стартап как диплом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B2B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Вузы, Научные организации</a:t>
                      </a:r>
                    </a:p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Образование предпринимателей-интеллектуалов  в области человеческого развития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Коммерциализация интеллектуальной собственности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87878"/>
                  </a:ext>
                </a:extLst>
              </a:tr>
              <a:tr h="298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/>
                        <a:t>Лицензия </a:t>
                      </a:r>
                      <a:r>
                        <a:rPr lang="en-US" sz="2000" b="1" dirty="0"/>
                        <a:t>PROFILE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В2</a:t>
                      </a:r>
                      <a:r>
                        <a:rPr lang="en-US" sz="2000" dirty="0"/>
                        <a:t>B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Минцифры, грант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742371"/>
                  </a:ext>
                </a:extLst>
              </a:tr>
              <a:tr h="40939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/>
                        <a:t>Сервис прогнозной аналитики  (сотрудничество с ситуационными центрами – консалтинг, инновационная прогнозная аналитика, кластерный менеджмент)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r>
                        <a:rPr lang="en-US" sz="2000" dirty="0"/>
                        <a:t>B2G</a:t>
                      </a:r>
                      <a:endParaRPr lang="ru-RU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Ситуационный центр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Консалтинг (кластерный менеджмент)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602301"/>
                  </a:ext>
                </a:extLst>
              </a:tr>
              <a:tr h="12164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Министерство науки и высшего образования РФ, Просвещения, Здравоохранения, Министерство труда и социальной защиты РФ, Минцифры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Договор о пользовании и сборе баз данных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1802711"/>
                  </a:ext>
                </a:extLst>
              </a:tr>
              <a:tr h="527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Росстат, ГОСТЕХ и др. базы данных, Сбер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dirty="0"/>
                        <a:t>Договор о пользовании и сборе баз данных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7362477"/>
                  </a:ext>
                </a:extLst>
              </a:tr>
              <a:tr h="14459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dirty="0"/>
                        <a:t>Сервис по  управлению индивидуальным  человеческим и социальным капиталами  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dirty="0"/>
                        <a:t>В2</a:t>
                      </a:r>
                      <a:r>
                        <a:rPr lang="en-US" sz="2000" dirty="0"/>
                        <a:t>B</a:t>
                      </a:r>
                      <a:endParaRPr lang="ru-RU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dirty="0"/>
                        <a:t>B2G</a:t>
                      </a:r>
                      <a:endParaRPr lang="en-US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Скидка на пользование сервисом на 1 год 50% (1 млн./1000 чел.)</a:t>
                      </a:r>
                    </a:p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Родительская ассоциация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Создание совместного пилотного проекта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0068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969" y="1095558"/>
          <a:ext cx="1969" cy="1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Слайд think-cell" r:id="rId5" imgW="592" imgH="595" progId="TCLayout.ActiveDocument.1">
                  <p:embed/>
                </p:oleObj>
              </mc:Choice>
              <mc:Fallback>
                <p:oleObj name="Слайд think-cell" r:id="rId5" imgW="592" imgH="595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69" y="1095558"/>
                        <a:ext cx="1969" cy="19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Google Shape;117;p5"/>
          <p:cNvCxnSpPr/>
          <p:nvPr/>
        </p:nvCxnSpPr>
        <p:spPr>
          <a:xfrm rot="10800000" flipH="1">
            <a:off x="416675" y="2819411"/>
            <a:ext cx="14286000" cy="19718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9" name="Google Shape;265;p25">
            <a:extLst>
              <a:ext uri="{FF2B5EF4-FFF2-40B4-BE49-F238E27FC236}">
                <a16:creationId xmlns:a16="http://schemas.microsoft.com/office/drawing/2014/main" id="{0DFD221C-FDF5-4B4E-9AE4-5E52C7F303B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416675" y="1912784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68;p25">
            <a:extLst>
              <a:ext uri="{FF2B5EF4-FFF2-40B4-BE49-F238E27FC236}">
                <a16:creationId xmlns:a16="http://schemas.microsoft.com/office/drawing/2014/main" id="{0D7C36F5-B0A3-4A40-B8BF-BE9DA75939F5}"/>
              </a:ext>
            </a:extLst>
          </p:cNvPr>
          <p:cNvSpPr txBox="1">
            <a:spLocks/>
          </p:cNvSpPr>
          <p:nvPr/>
        </p:nvSpPr>
        <p:spPr>
          <a:xfrm>
            <a:off x="416675" y="588544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34"/>
              </a:buClr>
              <a:buSzPts val="9354"/>
              <a:buFont typeface="Arial"/>
              <a:buNone/>
              <a:tabLst/>
              <a:defRPr/>
            </a:pPr>
            <a:r>
              <a:rPr kumimoji="0" lang="ru-RU" sz="3500" b="0" i="0" u="none" strike="noStrike" kern="0" cap="none" spc="0" normalizeH="0" baseline="0" noProof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</a:p>
        </p:txBody>
      </p:sp>
      <p:pic>
        <p:nvPicPr>
          <p:cNvPr id="30" name="Google Shape;270;p25">
            <a:extLst>
              <a:ext uri="{FF2B5EF4-FFF2-40B4-BE49-F238E27FC236}">
                <a16:creationId xmlns:a16="http://schemas.microsoft.com/office/drawing/2014/main" id="{71AF8A3F-B86F-481B-A49C-50851586367F}"/>
              </a:ext>
            </a:extLst>
          </p:cNvPr>
          <p:cNvPicPr preferRelativeResize="0"/>
          <p:nvPr/>
        </p:nvPicPr>
        <p:blipFill rotWithShape="1">
          <a:blip r:embed="rId8">
            <a:alphaModFix amt="48000"/>
          </a:blip>
          <a:srcRect l="12509" t="15044" r="19245" b="34925"/>
          <a:stretch/>
        </p:blipFill>
        <p:spPr>
          <a:xfrm>
            <a:off x="3302000" y="1912784"/>
            <a:ext cx="9621520" cy="852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69;p25">
            <a:extLst>
              <a:ext uri="{FF2B5EF4-FFF2-40B4-BE49-F238E27FC236}">
                <a16:creationId xmlns:a16="http://schemas.microsoft.com/office/drawing/2014/main" id="{AAFAC7F0-D28D-4937-BDDD-111180A5EDA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0800000" flipH="1">
            <a:off x="8985176" y="944823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Google Shape;117;p5">
            <a:extLst>
              <a:ext uri="{FF2B5EF4-FFF2-40B4-BE49-F238E27FC236}">
                <a16:creationId xmlns:a16="http://schemas.microsoft.com/office/drawing/2014/main" id="{2CF0CAB4-4760-4BCE-B4AA-CC3F65F649A3}"/>
              </a:ext>
            </a:extLst>
          </p:cNvPr>
          <p:cNvCxnSpPr/>
          <p:nvPr/>
        </p:nvCxnSpPr>
        <p:spPr>
          <a:xfrm rot="10800000" flipH="1">
            <a:off x="416675" y="2819411"/>
            <a:ext cx="14286000" cy="19718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34" name="Таблица 17">
            <a:extLst>
              <a:ext uri="{FF2B5EF4-FFF2-40B4-BE49-F238E27FC236}">
                <a16:creationId xmlns:a16="http://schemas.microsoft.com/office/drawing/2014/main" id="{E4713299-B2D5-439D-A49E-71301AA71781}"/>
              </a:ext>
            </a:extLst>
          </p:cNvPr>
          <p:cNvGraphicFramePr>
            <a:graphicFrameLocks noGrp="1"/>
          </p:cNvGraphicFramePr>
          <p:nvPr/>
        </p:nvGraphicFramePr>
        <p:xfrm>
          <a:off x="484692" y="2907402"/>
          <a:ext cx="13938286" cy="62065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5392">
                  <a:extLst>
                    <a:ext uri="{9D8B030D-6E8A-4147-A177-3AD203B41FA5}">
                      <a16:colId xmlns:a16="http://schemas.microsoft.com/office/drawing/2014/main" val="63911266"/>
                    </a:ext>
                  </a:extLst>
                </a:gridCol>
                <a:gridCol w="6053751">
                  <a:extLst>
                    <a:ext uri="{9D8B030D-6E8A-4147-A177-3AD203B41FA5}">
                      <a16:colId xmlns:a16="http://schemas.microsoft.com/office/drawing/2014/main" val="2362195389"/>
                    </a:ext>
                  </a:extLst>
                </a:gridCol>
                <a:gridCol w="1027659">
                  <a:extLst>
                    <a:ext uri="{9D8B030D-6E8A-4147-A177-3AD203B41FA5}">
                      <a16:colId xmlns:a16="http://schemas.microsoft.com/office/drawing/2014/main" val="2700366602"/>
                    </a:ext>
                  </a:extLst>
                </a:gridCol>
                <a:gridCol w="5941484">
                  <a:extLst>
                    <a:ext uri="{9D8B030D-6E8A-4147-A177-3AD203B41FA5}">
                      <a16:colId xmlns:a16="http://schemas.microsoft.com/office/drawing/2014/main" val="3481931430"/>
                    </a:ext>
                  </a:extLst>
                </a:gridCol>
              </a:tblGrid>
              <a:tr h="1222420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Сабанина Наталия Рафаэлевна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–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инициатор проекта,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профессиональная область -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  <a:ea typeface="Arial"/>
                          <a:cs typeface="Arial"/>
                          <a:sym typeface="Arial"/>
                        </a:rPr>
                        <a:t>философия образования, теория и практика человеческого и социального капиталов, проектный менеджер, преподаватель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Кузнецов Петр Павлович </a:t>
                      </a:r>
                      <a:r>
                        <a:rPr lang="ru-RU" sz="18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– 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профессор, д. мед. наук, совладелец медицинской страховой компании «Медстрах» и её руководитель в течение 30 лет, идеолог развития биомедицины и технологий цифрового двойника человека.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302673479"/>
                  </a:ext>
                </a:extLst>
              </a:tr>
              <a:tr h="1285145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ts val="2200"/>
                        <a:buNone/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Трушкин Сергей Юрьевич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–</a:t>
                      </a:r>
                      <a:r>
                        <a:rPr lang="en-US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цифровая трансформация и менеджмент, разработчик методологии ресурсно-целевого моделирования, преподаватель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ts val="2200"/>
                        <a:buNone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Медведева Диана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Владимировна –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главный региональный эксперт WSR и «Абилимкикс» по компетенции «Предпринимательство», специалист по бизнес-планированию, экономист, региональный эксперт АСИ по направлению «Образование и кадры».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4233982841"/>
                  </a:ext>
                </a:extLst>
              </a:tr>
              <a:tr h="898839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Шарнин Михаил Михайлович –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специалист в области информационных технологий, к.т.н., разработка программ ИИ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Сокирянская Елена Алексеевна </a:t>
                      </a:r>
                      <a:r>
                        <a:rPr lang="ru-RU" sz="18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архитектор экосистем для человека и бизнеса, подбор кадров и </a:t>
                      </a:r>
                      <a:r>
                        <a:rPr lang="en-US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GR.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238975179"/>
                  </a:ext>
                </a:extLst>
              </a:tr>
              <a:tr h="1058355"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Козинец Елена Андреевна </a:t>
                      </a:r>
                      <a:r>
                        <a:rPr lang="ru-RU" sz="20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– </a:t>
                      </a:r>
                      <a:r>
                        <a:rPr lang="ru-RU" sz="20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проекты в области геймификации образовательного процесса в сфере охраны труда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Соколова    Маргарита Владимировна –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бренд-директор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PR-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агентства, имиджмейкер-аналитик, консультант по репутации, маркетинг территорий и государственного управления </a:t>
                      </a: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1099804417"/>
                  </a:ext>
                </a:extLst>
              </a:tr>
              <a:tr h="1150514"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Калинин Степан Сергеевич 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– </a:t>
                      </a: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к. филол. н., лингвист – разработчик тезауруса для программы ИИ, переводчик. </a:t>
                      </a:r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113395" marR="113395" marT="56698" marB="56698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Рыбаков Иван Александрович  </a:t>
                      </a:r>
                      <a:r>
                        <a:rPr lang="ru-RU" sz="1800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- </a:t>
                      </a:r>
                      <a:r>
                        <a:rPr lang="ru-RU" sz="1800" b="1" dirty="0">
                          <a:solidFill>
                            <a:srgbClr val="434343"/>
                          </a:solidFill>
                          <a:latin typeface="Arial Narrow" panose="020B0606020202030204" pitchFamily="34" charset="0"/>
                        </a:rPr>
                        <a:t>специалист в области упаковки продукта и продаж. Реализованы проекты по укреплению здоровья работников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marL="113395" marR="113395" marT="56698" marB="56698"/>
                </a:tc>
                <a:extLst>
                  <a:ext uri="{0D108BD9-81ED-4DB2-BD59-A6C34878D82A}">
                    <a16:rowId xmlns:a16="http://schemas.microsoft.com/office/drawing/2014/main" val="2194161994"/>
                  </a:ext>
                </a:extLst>
              </a:tr>
            </a:tbl>
          </a:graphicData>
        </a:graphic>
      </p:graphicFrame>
      <p:pic>
        <p:nvPicPr>
          <p:cNvPr id="35" name="Рисунок 34" descr="Изображение выглядит как текст, человек, внутренний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37C7C152-E00E-40C9-955D-1947ECE93FE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875" t="3021" r="55937" b="20525"/>
          <a:stretch/>
        </p:blipFill>
        <p:spPr>
          <a:xfrm>
            <a:off x="599564" y="3104378"/>
            <a:ext cx="669656" cy="774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Picture 8" descr="Петр Павлович Кузнецов » Медвестник">
            <a:extLst>
              <a:ext uri="{FF2B5EF4-FFF2-40B4-BE49-F238E27FC236}">
                <a16:creationId xmlns:a16="http://schemas.microsoft.com/office/drawing/2014/main" id="{229D4BEA-1D97-4B45-9537-5241F9015A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24000"/>
          <a:stretch/>
        </p:blipFill>
        <p:spPr bwMode="auto">
          <a:xfrm>
            <a:off x="7606258" y="3192716"/>
            <a:ext cx="669656" cy="709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Picture 4" descr="Каким должен быть ИТ-директор - Бизнес-издание Клуб Директоров">
            <a:extLst>
              <a:ext uri="{FF2B5EF4-FFF2-40B4-BE49-F238E27FC236}">
                <a16:creationId xmlns:a16="http://schemas.microsoft.com/office/drawing/2014/main" id="{6E096645-30BF-47EA-BD19-4446ED149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4" t="2307" r="150" b="23224"/>
          <a:stretch/>
        </p:blipFill>
        <p:spPr bwMode="auto">
          <a:xfrm>
            <a:off x="636234" y="4285604"/>
            <a:ext cx="669656" cy="714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" name="Picture 6" descr="Елена Сокирянская | ВКонтакте">
            <a:extLst>
              <a:ext uri="{FF2B5EF4-FFF2-40B4-BE49-F238E27FC236}">
                <a16:creationId xmlns:a16="http://schemas.microsoft.com/office/drawing/2014/main" id="{FB112327-B17D-4FA2-945E-E2F8A73B1E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3" t="8336" r="7807" b="28968"/>
          <a:stretch/>
        </p:blipFill>
        <p:spPr bwMode="auto">
          <a:xfrm>
            <a:off x="7608628" y="5519664"/>
            <a:ext cx="669656" cy="816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C60EB180-86F0-488B-9D6A-EAE7040EAA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34" y="6490289"/>
            <a:ext cx="669656" cy="768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Object 2">
            <a:extLst>
              <a:ext uri="{FF2B5EF4-FFF2-40B4-BE49-F238E27FC236}">
                <a16:creationId xmlns:a16="http://schemas.microsoft.com/office/drawing/2014/main" id="{CC0F3BF0-92DD-45CB-A1BB-C7A1B29D47C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7517" r="10724" b="39601"/>
          <a:stretch/>
        </p:blipFill>
        <p:spPr>
          <a:xfrm>
            <a:off x="7608628" y="7603943"/>
            <a:ext cx="669656" cy="743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" name="Рисунок 3">
            <a:extLst>
              <a:ext uri="{FF2B5EF4-FFF2-40B4-BE49-F238E27FC236}">
                <a16:creationId xmlns:a16="http://schemas.microsoft.com/office/drawing/2014/main" id="{BD918D79-245E-43C4-AE27-9833C55D9C7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08628" y="4344526"/>
            <a:ext cx="669656" cy="88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E99A63E2-F0C4-4953-AAC7-19A2AE12EE4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b="42086"/>
          <a:stretch/>
        </p:blipFill>
        <p:spPr>
          <a:xfrm>
            <a:off x="7608628" y="6512803"/>
            <a:ext cx="669656" cy="91515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3B7469E-27E8-48E1-9D47-8A9436FE1680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" r="15934"/>
          <a:stretch/>
        </p:blipFill>
        <p:spPr>
          <a:xfrm>
            <a:off x="636234" y="5458608"/>
            <a:ext cx="669656" cy="739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0D98406-7F6E-439C-A18C-0C2438DBDEB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6234" y="7487935"/>
            <a:ext cx="669656" cy="851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2190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3677395254"/>
              </p:ext>
            </p:extLst>
          </p:nvPr>
        </p:nvGraphicFramePr>
        <p:xfrm>
          <a:off x="790575" y="6886900"/>
          <a:ext cx="7211434" cy="197844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2319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1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2300" dirty="0">
                          <a:solidFill>
                            <a:schemeClr val="dk1"/>
                          </a:solidFill>
                          <a:hlinkClick r:id="rId4"/>
                        </a:rPr>
                        <a:t>https://in-reality.ru/partners/27/</a:t>
                      </a: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(965)274-90-25 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>
                          <a:solidFill>
                            <a:schemeClr val="dk1"/>
                          </a:solidFill>
                        </a:rPr>
                        <a:t>myzeinatali@mail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6195</TotalTime>
  <Words>2815</Words>
  <Application>Microsoft Office PowerPoint</Application>
  <PresentationFormat>Произвольный</PresentationFormat>
  <Paragraphs>586</Paragraphs>
  <Slides>17</Slides>
  <Notes>17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Calibri</vt:lpstr>
      <vt:lpstr>Arial</vt:lpstr>
      <vt:lpstr>Arial Black</vt:lpstr>
      <vt:lpstr>Wingdings</vt:lpstr>
      <vt:lpstr>Arial Narrow</vt:lpstr>
      <vt:lpstr>2_Тема Office</vt:lpstr>
      <vt:lpstr>3_Тема Office</vt:lpstr>
      <vt:lpstr>Слайд think-cell</vt:lpstr>
      <vt:lpstr>Архипелаг 2022: #НастоящееБудущее</vt:lpstr>
      <vt:lpstr>Проблема</vt:lpstr>
      <vt:lpstr>Решение</vt:lpstr>
      <vt:lpstr>Продукты Технопарка   </vt:lpstr>
      <vt:lpstr>Продукт – Стартап 1.   </vt:lpstr>
      <vt:lpstr>Конкуренты  </vt:lpstr>
      <vt:lpstr>Рынок</vt:lpstr>
      <vt:lpstr>Бизнес-модель  </vt:lpstr>
      <vt:lpstr>Текущие результаты: готовность продукта: идея-макет</vt:lpstr>
      <vt:lpstr>Планы развития</vt:lpstr>
      <vt:lpstr>Ресурсы, 2022</vt:lpstr>
      <vt:lpstr>Интеллектуальная собственность</vt:lpstr>
      <vt:lpstr>Финансы</vt:lpstr>
      <vt:lpstr>Предложение для инвестора</vt:lpstr>
      <vt:lpstr>Предложение для Партнера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Наталия</dc:creator>
  <cp:lastModifiedBy>Сабанина Наталия</cp:lastModifiedBy>
  <cp:revision>87</cp:revision>
  <dcterms:modified xsi:type="dcterms:W3CDTF">2022-07-05T20:51:52Z</dcterms:modified>
</cp:coreProperties>
</file>