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>
        <p:scale>
          <a:sx n="66" d="100"/>
          <a:sy n="66" d="100"/>
        </p:scale>
        <p:origin x="1099" y="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88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75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93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18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86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66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3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2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92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6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44238-356C-4923-8E13-0ABAD044926D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D6493-4BA9-4175-A9B7-D4995415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2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1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5432" y="196868"/>
            <a:ext cx="513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0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Bahnschrift SemiBold Condensed" panose="020B0502040204020203" pitchFamily="34" charset="0"/>
              </a:rPr>
              <a:t>Актуальность стартапа</a:t>
            </a:r>
            <a:endParaRPr lang="ru-RU" sz="4800" b="1" u="sng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392" y="122473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Bahnschrift SemiBold Condensed" panose="020B0502040204020203" pitchFamily="34" charset="0"/>
              </a:rPr>
              <a:t>Стартап обладает высокой актуальностью на современном рынке сельского хозяйства, обусловленной несколькими факторами: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21654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Рост спроса на продовольствие:  Мировое население растет, а вместе с ним увеличивается и спрос на продовольствие.  Необходимо повышать производительность сельского хозяйства, чтобы обеспечить продовольственную безопасность.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000000"/>
              </a:solidFill>
              <a:latin typeface="Bahnschrift SemiBold 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Bahnschrift SemiBold Condensed" panose="020B0502040204020203" pitchFamily="34" charset="0"/>
              </a:rPr>
              <a:t> </a:t>
            </a:r>
            <a:r>
              <a:rPr lang="ru-RU" dirty="0">
                <a:latin typeface="Bahnschrift SemiBold Condensed" panose="020B0502040204020203" pitchFamily="34" charset="0"/>
              </a:rPr>
              <a:t>Экологические проблемы: </a:t>
            </a:r>
            <a:r>
              <a:rPr lang="ru-RU" dirty="0" smtClean="0">
                <a:latin typeface="Bahnschrift SemiBold Condensed" panose="020B0502040204020203" pitchFamily="34" charset="0"/>
              </a:rPr>
              <a:t> </a:t>
            </a:r>
            <a:r>
              <a:rPr lang="ru-RU" dirty="0">
                <a:latin typeface="Bahnschrift SemiBold Condensed" panose="020B0502040204020203" pitchFamily="34" charset="0"/>
              </a:rPr>
              <a:t>Интенсивное сельское хозяйство приводит к загрязнению почвы и воды, а также к истощению природных </a:t>
            </a:r>
            <a:r>
              <a:rPr lang="ru-RU" dirty="0" smtClean="0">
                <a:latin typeface="Bahnschrift SemiBold Condensed" panose="020B0502040204020203" pitchFamily="34" charset="0"/>
              </a:rPr>
              <a:t>ресурсов. Необходимо </a:t>
            </a:r>
            <a:r>
              <a:rPr lang="ru-RU" dirty="0">
                <a:latin typeface="Bahnschrift SemiBold Condensed" panose="020B0502040204020203" pitchFamily="34" charset="0"/>
              </a:rPr>
              <a:t>внедрять экологически чистые технологии, которые позволят снизить негативное воздействие на окружающую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342938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5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4581" y="1162854"/>
            <a:ext cx="77867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Технологический прогресс: Развитие беспилотных летательных аппаратов (БПЛА) и технологий искусственного интеллекта (ИИ) открывает новые возможности для оптимизации сельского хозяйства. БПЛА могут собирать данные о состоянии растений и почвы, а ИИ позволяет анализировать эти данные и создавать персонализированные решения для повышения урожайности и снижения затрат.</a:t>
            </a:r>
          </a:p>
          <a:p>
            <a:pPr marL="342900" indent="-342900">
              <a:buFont typeface="+mj-lt"/>
              <a:buAutoNum type="arabicPeriod" startAt="3"/>
            </a:pPr>
            <a:endParaRPr lang="ru-RU" b="0" i="0" dirty="0" smtClean="0">
              <a:solidFill>
                <a:srgbClr val="000000"/>
              </a:solidFill>
              <a:effectLst/>
              <a:latin typeface="Bahnschrift SemiBold Condensed" panose="020B0502040204020203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ru-RU" dirty="0" smtClean="0">
                <a:latin typeface="Bahnschrift SemiBold Condensed" panose="020B0502040204020203" pitchFamily="34" charset="0"/>
              </a:rPr>
              <a:t> Повышение </a:t>
            </a:r>
            <a:r>
              <a:rPr lang="ru-RU" dirty="0">
                <a:latin typeface="Bahnschrift SemiBold Condensed" panose="020B0502040204020203" pitchFamily="34" charset="0"/>
              </a:rPr>
              <a:t>спроса на качественную продукцию: </a:t>
            </a:r>
            <a:r>
              <a:rPr lang="ru-RU" dirty="0" smtClean="0">
                <a:latin typeface="Bahnschrift SemiBold Condensed" panose="020B0502040204020203" pitchFamily="34" charset="0"/>
              </a:rPr>
              <a:t> </a:t>
            </a:r>
            <a:r>
              <a:rPr lang="ru-RU" dirty="0">
                <a:latin typeface="Bahnschrift SemiBold Condensed" panose="020B0502040204020203" pitchFamily="34" charset="0"/>
              </a:rPr>
              <a:t>Потребители все больше внимания уделяют качеству и безопасности продуктов питания. </a:t>
            </a:r>
            <a:r>
              <a:rPr lang="ru-RU" dirty="0" smtClean="0">
                <a:latin typeface="Bahnschrift SemiBold Condensed" panose="020B0502040204020203" pitchFamily="34" charset="0"/>
              </a:rPr>
              <a:t> </a:t>
            </a:r>
            <a:r>
              <a:rPr lang="ru-RU" dirty="0">
                <a:latin typeface="Bahnschrift SemiBold Condensed" panose="020B0502040204020203" pitchFamily="34" charset="0"/>
              </a:rPr>
              <a:t>Оптимизация условий выращивания с помощью </a:t>
            </a:r>
            <a:r>
              <a:rPr lang="ru-RU" dirty="0" smtClean="0">
                <a:latin typeface="Bahnschrift SemiBold Condensed" panose="020B0502040204020203" pitchFamily="34" charset="0"/>
              </a:rPr>
              <a:t>может </a:t>
            </a:r>
            <a:r>
              <a:rPr lang="ru-RU" dirty="0">
                <a:latin typeface="Bahnschrift SemiBold Condensed" panose="020B0502040204020203" pitchFamily="34" charset="0"/>
              </a:rPr>
              <a:t>повысить качество продукции и снизить риск использования пестицидов и гербицидов.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4581" y="4550900"/>
            <a:ext cx="106507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Актуальность стартапа подтверждается растущим спросом на решения для точного земледелия и внедрения технологий БПЛА и ИИ в сельском хозяйстве. Стартап предлагает инновационное решение для повышения эффективности и устойчивости сельского хозяйства, отвечая на актуальные потребности современного рынка.</a:t>
            </a:r>
            <a:endParaRPr lang="ru-RU" sz="2800" dirty="0">
              <a:latin typeface="Bahnschrift SemiBold Condensed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940" y="1162854"/>
            <a:ext cx="2791215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0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0441" y="327652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 Condensed" panose="020B0502040204020203" pitchFamily="34" charset="0"/>
              </a:rPr>
              <a:t>Проблема стартапа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hnschrift SemiBold Condensed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653834"/>
            <a:ext cx="58055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Регуляторные ограничения:  Законодательство в области использования БПЛА в сельском хозяйстве в разных странах может быть разным. Необходимо получить разрешения на полеты БПЛА, обеспечить их безопасность и соблюдение всех правил.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000000"/>
              </a:solidFill>
              <a:latin typeface="Bahnschrift SemiBold 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Технологические сложности:  Необходимо обеспечить стабильную и точную работу БПЛА в различных погодных условиях и на разных типах местности. Программное обеспечение должно быть надежным и стабильным, а алгоритмы машинного обучения - эффективными и точными.  Сбор и обработка больших объемов данных, полученных с БПЛА, требуют мощных вычислительных ресурсов и высокопроизводительных систем хранения данных. 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000000"/>
              </a:solidFill>
              <a:latin typeface="Bahnschrift SemiBold Condensed" panose="020B0502040204020203" pitchFamily="34" charset="0"/>
            </a:endParaRPr>
          </a:p>
          <a:p>
            <a:pPr marL="342900" indent="-342900">
              <a:buAutoNum type="arabicPeriod"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Внедрение и интеграция:  Сложно интегрировать систему с уже существующими системами управления на сельскохозяйственных предприятиях.  Необходимо обеспечить совместимость с различными типами оборудования и программного обеспечения. </a:t>
            </a:r>
            <a:endParaRPr lang="ru-RU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63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48" y="3582355"/>
            <a:ext cx="3462160" cy="25021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804" y="3602924"/>
            <a:ext cx="3509812" cy="2481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070" y="515597"/>
            <a:ext cx="3221860" cy="2200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782179" y="3105834"/>
            <a:ext cx="262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Bahnschrift SemiBold Condensed" panose="020B0502040204020203" pitchFamily="34" charset="0"/>
              </a:rPr>
              <a:t>senseFly eBee X</a:t>
            </a:r>
            <a:endParaRPr lang="ru-RU" sz="3600" dirty="0">
              <a:latin typeface="Bahnschrift SemiBold Condensed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6491" y="3971237"/>
            <a:ext cx="36190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универсальный беспилотник для картографирования сельскохозяйственных угодий. Он может использоваться для создания 3D-карт и анализа состояния полей.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717" y="731363"/>
            <a:ext cx="401962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DJI Agras </a:t>
            </a:r>
            <a:endParaRPr lang="ru-RU" dirty="0">
              <a:solidFill>
                <a:srgbClr val="000000"/>
              </a:solidFill>
              <a:latin typeface="Bahnschrift SemiBold Condensed" panose="020B0502040204020203" pitchFamily="34" charset="0"/>
            </a:endParaRPr>
          </a:p>
          <a:p>
            <a:pPr algn="ctr"/>
            <a:endParaRPr lang="ru-RU" b="0" i="0" dirty="0" smtClean="0">
              <a:solidFill>
                <a:srgbClr val="000000"/>
              </a:solidFill>
              <a:effectLst/>
              <a:latin typeface="Bahnschrift SemiBold Condensed" panose="020B0502040204020203" pitchFamily="34" charset="0"/>
            </a:endParaRPr>
          </a:p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серия беспилотников, таких как Agras T10 и T30, предназначены для опрыскивания полей и могут оснащаться различными датчиками для мониторинга состояния посевов.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48419" y="789109"/>
            <a:ext cx="388137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Parrot Bluegrass </a:t>
            </a:r>
          </a:p>
          <a:p>
            <a:pPr algn="ctr"/>
            <a:endParaRPr lang="ru-RU" sz="3600" b="0" i="0" dirty="0" smtClean="0">
              <a:solidFill>
                <a:srgbClr val="000000"/>
              </a:solidFill>
              <a:effectLst/>
              <a:latin typeface="Bahnschrift SemiBold Condensed" panose="020B0502040204020203" pitchFamily="34" charset="0"/>
            </a:endParaRPr>
          </a:p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беспилотник, предназначенный для мониторинга и управления посевами. Он предоставляет данные о состоянии урожая и анализирует почву.</a:t>
            </a:r>
            <a:endParaRPr lang="ru-RU" sz="2000" dirty="0">
              <a:latin typeface="Bahnschrift SemiBold Condensed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8692" y="59397"/>
            <a:ext cx="1590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u="sng" dirty="0" smtClean="0">
                <a:latin typeface="Bahnschrift SemiBold Condensed" panose="020B0502040204020203" pitchFamily="34" charset="0"/>
              </a:rPr>
              <a:t>Виды БПЛА:</a:t>
            </a:r>
            <a:endParaRPr lang="ru-RU" sz="2800" u="sng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0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700" y="0"/>
            <a:ext cx="3094299" cy="30788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699" y="3078866"/>
            <a:ext cx="3094300" cy="37791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36931" y="0"/>
            <a:ext cx="39228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Bahnschrift SemiBold Condensed" panose="020B0502040204020203" pitchFamily="34" charset="0"/>
              </a:rPr>
              <a:t>Характеристики</a:t>
            </a:r>
            <a:endParaRPr lang="ru-RU" sz="5400" dirty="0">
              <a:latin typeface="Bahnschrift SemiBold Condensed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904" y="1074509"/>
            <a:ext cx="52938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Bahnschrift SemiBold Condensed" panose="020B0502040204020203" pitchFamily="34" charset="0"/>
              </a:rPr>
              <a:t>DJI Agras :</a:t>
            </a:r>
          </a:p>
          <a:p>
            <a:endParaRPr lang="ru-RU" sz="3200" dirty="0" smtClean="0">
              <a:latin typeface="Bahnschrift SemiBold Condensed" panose="020B0502040204020203" pitchFamily="34" charset="0"/>
            </a:endParaRPr>
          </a:p>
          <a:p>
            <a:r>
              <a:rPr lang="ru-RU" sz="2400" b="1" u="sng" dirty="0" smtClean="0">
                <a:latin typeface="Bahnschrift SemiBold Condensed" panose="020B0502040204020203" pitchFamily="34" charset="0"/>
              </a:rPr>
              <a:t>1 . Грузоподъемность</a:t>
            </a:r>
            <a:r>
              <a:rPr lang="ru-RU" sz="2400" dirty="0" smtClean="0">
                <a:latin typeface="Bahnschrift SemiBold Condensed" panose="020B0502040204020203" pitchFamily="34" charset="0"/>
              </a:rPr>
              <a:t>: Обычно составляет от 10 до 30 литров, в зависимости от модели, что позволяет использовать дрон для опрыскивания больших площадей.</a:t>
            </a:r>
          </a:p>
          <a:p>
            <a:r>
              <a:rPr lang="ru-RU" sz="2400" dirty="0" smtClean="0">
                <a:latin typeface="Bahnschrift SemiBold Condensed" panose="020B0502040204020203" pitchFamily="34" charset="0"/>
              </a:rPr>
              <a:t>2</a:t>
            </a:r>
            <a:r>
              <a:rPr lang="ru-RU" sz="2400" b="1" dirty="0" smtClean="0">
                <a:latin typeface="Bahnschrift SemiBold Condensed" panose="020B0502040204020203" pitchFamily="34" charset="0"/>
              </a:rPr>
              <a:t>. </a:t>
            </a:r>
            <a:r>
              <a:rPr lang="ru-RU" sz="2400" b="1" u="sng" dirty="0" smtClean="0">
                <a:latin typeface="Bahnschrift SemiBold Condensed" panose="020B0502040204020203" pitchFamily="34" charset="0"/>
              </a:rPr>
              <a:t>Время полета</a:t>
            </a:r>
            <a:r>
              <a:rPr lang="ru-RU" sz="2400" dirty="0" smtClean="0">
                <a:latin typeface="Bahnschrift SemiBold Condensed" panose="020B0502040204020203" pitchFamily="34" charset="0"/>
              </a:rPr>
              <a:t>: Обычно от 10 до 30 минут, в зависимости от нагрузки и условий полета.</a:t>
            </a:r>
          </a:p>
          <a:p>
            <a:r>
              <a:rPr lang="ru-RU" sz="2400" b="1" dirty="0" smtClean="0">
                <a:latin typeface="Bahnschrift SemiBold Condensed" panose="020B0502040204020203" pitchFamily="34" charset="0"/>
              </a:rPr>
              <a:t>3</a:t>
            </a:r>
            <a:r>
              <a:rPr lang="ru-RU" sz="2400" b="1" u="sng" dirty="0" smtClean="0">
                <a:latin typeface="Bahnschrift SemiBold Condensed" panose="020B0502040204020203" pitchFamily="34" charset="0"/>
              </a:rPr>
              <a:t>. Устойчивость к погодным условиям</a:t>
            </a:r>
            <a:r>
              <a:rPr lang="ru-RU" sz="2400" dirty="0" smtClean="0">
                <a:latin typeface="Bahnschrift SemiBold Condensed" panose="020B0502040204020203" pitchFamily="34" charset="0"/>
              </a:rPr>
              <a:t>: DJI Agras разрабатываются с учетом работы в различных погодных условиях, включая устойчивость к влаге и пыли.</a:t>
            </a:r>
            <a:endParaRPr lang="ru-RU" sz="24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92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139" y="150471"/>
            <a:ext cx="3295753" cy="307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176" y="3464886"/>
            <a:ext cx="3230716" cy="31575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1348" y="797510"/>
            <a:ext cx="76332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Bahnschrift SemiBold Condensed" panose="020B0502040204020203" pitchFamily="34" charset="0"/>
              </a:rPr>
              <a:t>Parrot Bluegrass</a:t>
            </a:r>
            <a:r>
              <a:rPr lang="ru-RU" sz="2800" dirty="0" smtClean="0">
                <a:latin typeface="Bahnschrift SemiBold Condensed" panose="020B0502040204020203" pitchFamily="34" charset="0"/>
              </a:rPr>
              <a:t>:</a:t>
            </a:r>
          </a:p>
          <a:p>
            <a:r>
              <a:rPr lang="ru-RU" sz="2800" u="sng" dirty="0" smtClean="0">
                <a:latin typeface="Bahnschrift SemiBold Condensed" panose="020B0502040204020203" pitchFamily="34" charset="0"/>
              </a:rPr>
              <a:t>1. Время полёта:</a:t>
            </a:r>
          </a:p>
          <a:p>
            <a:r>
              <a:rPr lang="ru-RU" sz="2800" dirty="0" smtClean="0">
                <a:latin typeface="Bahnschrift SemiBold Condensed" panose="020B0502040204020203" pitchFamily="34" charset="0"/>
              </a:rPr>
              <a:t> Время полёта обычно составляет от 25 до 30 минут, в зависимости от условий и загруженности оборудования.</a:t>
            </a:r>
          </a:p>
          <a:p>
            <a:r>
              <a:rPr lang="ru-RU" sz="2800" u="sng" dirty="0" smtClean="0">
                <a:latin typeface="Bahnschrift SemiBold Condensed" panose="020B0502040204020203" pitchFamily="34" charset="0"/>
              </a:rPr>
              <a:t>2. Управление:</a:t>
            </a:r>
          </a:p>
          <a:p>
            <a:r>
              <a:rPr lang="ru-RU" sz="2800" dirty="0" smtClean="0">
                <a:latin typeface="Bahnschrift SemiBold Condensed" panose="020B0502040204020203" pitchFamily="34" charset="0"/>
              </a:rPr>
              <a:t> • Управляется с помощью специального приложения, которое предоставляет функции для планирования маршрутов и анализа собранных данных.</a:t>
            </a:r>
          </a:p>
          <a:p>
            <a:r>
              <a:rPr lang="ru-RU" sz="2800" u="sng" dirty="0" smtClean="0">
                <a:latin typeface="Bahnschrift SemiBold Condensed" panose="020B0502040204020203" pitchFamily="34" charset="0"/>
              </a:rPr>
              <a:t>3.Навигация:</a:t>
            </a:r>
          </a:p>
          <a:p>
            <a:r>
              <a:rPr lang="ru-RU" sz="2800" dirty="0" smtClean="0">
                <a:latin typeface="Bahnschrift SemiBold Condensed" panose="020B0502040204020203" pitchFamily="34" charset="0"/>
              </a:rPr>
              <a:t> • Поддержка GPS и других систем навигации, что обеспечивает стабильный полёт и возможность автономного выполнения миссий.</a:t>
            </a:r>
          </a:p>
        </p:txBody>
      </p:sp>
    </p:spTree>
    <p:extLst>
      <p:ext uri="{BB962C8B-B14F-4D97-AF65-F5344CB8AC3E}">
        <p14:creationId xmlns:p14="http://schemas.microsoft.com/office/powerpoint/2010/main" val="3119478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863" y="115746"/>
            <a:ext cx="3256345" cy="31062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353" y="3429000"/>
            <a:ext cx="3164855" cy="31691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1409" y="835488"/>
            <a:ext cx="706166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Bahnschrift SemiBold Condensed" panose="020B0502040204020203" pitchFamily="34" charset="0"/>
              </a:rPr>
              <a:t>SenseFly eBee X</a:t>
            </a:r>
            <a:r>
              <a:rPr lang="ru-RU" sz="3200" dirty="0" smtClean="0">
                <a:latin typeface="Bahnschrift SemiBold Condensed" panose="020B0502040204020203" pitchFamily="34" charset="0"/>
              </a:rPr>
              <a:t>:</a:t>
            </a:r>
            <a:br>
              <a:rPr lang="ru-RU" sz="3200" dirty="0" smtClean="0">
                <a:latin typeface="Bahnschrift SemiBold Condensed" panose="020B0502040204020203" pitchFamily="34" charset="0"/>
              </a:rPr>
            </a:br>
            <a:r>
              <a:rPr lang="ru-RU" sz="3200" dirty="0" smtClean="0">
                <a:latin typeface="Bahnschrift SemiBold Condensed" panose="020B0502040204020203" pitchFamily="34" charset="0"/>
              </a:rPr>
              <a:t>1</a:t>
            </a:r>
            <a:r>
              <a:rPr lang="ru-RU" sz="3200" u="sng" dirty="0" smtClean="0">
                <a:latin typeface="Bahnschrift SemiBold Condensed" panose="020B0502040204020203" pitchFamily="34" charset="0"/>
              </a:rPr>
              <a:t>. Дальность полета</a:t>
            </a:r>
            <a:r>
              <a:rPr lang="ru-RU" sz="3200" dirty="0" smtClean="0">
                <a:latin typeface="Bahnschrift SemiBold Condensed" panose="020B0502040204020203" pitchFamily="34" charset="0"/>
              </a:rPr>
              <a:t>: eBee X может работать на расстоянии до 90 минут, в зависимости от установленного оборудования и условий полета.</a:t>
            </a:r>
          </a:p>
          <a:p>
            <a:r>
              <a:rPr lang="ru-RU" sz="3200" dirty="0" smtClean="0">
                <a:latin typeface="Bahnschrift SemiBold Condensed" panose="020B0502040204020203" pitchFamily="34" charset="0"/>
              </a:rPr>
              <a:t> </a:t>
            </a:r>
            <a:r>
              <a:rPr lang="ru-RU" sz="3200" u="sng" dirty="0" smtClean="0">
                <a:latin typeface="Bahnschrift SemiBold Condensed" panose="020B0502040204020203" pitchFamily="34" charset="0"/>
              </a:rPr>
              <a:t>2. Максимальный полет:</a:t>
            </a:r>
            <a:r>
              <a:rPr lang="ru-RU" sz="3200" dirty="0" smtClean="0">
                <a:latin typeface="Bahnschrift SemiBold Condensed" panose="020B0502040204020203" pitchFamily="34" charset="0"/>
              </a:rPr>
              <a:t> Дрон способен работать на высоте до 3 000 метров над уровнем моря, что позволяет ему выполнять съемку в различных ландшафтах.</a:t>
            </a:r>
          </a:p>
          <a:p>
            <a:r>
              <a:rPr lang="ru-RU" sz="3200" dirty="0" smtClean="0">
                <a:latin typeface="Bahnschrift SemiBold Condensed" panose="020B0502040204020203" pitchFamily="34" charset="0"/>
              </a:rPr>
              <a:t> </a:t>
            </a:r>
            <a:r>
              <a:rPr lang="ru-RU" sz="3200" u="sng" dirty="0" smtClean="0">
                <a:latin typeface="Bahnschrift SemiBold Condensed" panose="020B0502040204020203" pitchFamily="34" charset="0"/>
              </a:rPr>
              <a:t>3.Вес: </a:t>
            </a:r>
            <a:r>
              <a:rPr lang="ru-RU" sz="3200" dirty="0" smtClean="0">
                <a:latin typeface="Bahnschrift SemiBold Condensed" panose="020B0502040204020203" pitchFamily="34" charset="0"/>
              </a:rPr>
              <a:t>Вес дрона составляет около 1,6 кг, что делает его легким и портативным.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6960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4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7189" y="243068"/>
            <a:ext cx="2430474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 smtClean="0">
                <a:latin typeface="Bahnschrift SemiBold Condensed" panose="020B0502040204020203" pitchFamily="34" charset="0"/>
              </a:rPr>
              <a:t>Команда</a:t>
            </a:r>
          </a:p>
          <a:p>
            <a:pPr algn="ctr"/>
            <a:r>
              <a:rPr lang="ru-RU" sz="3200" dirty="0" smtClean="0">
                <a:latin typeface="Bahnschrift SemiBold Condensed" panose="020B0502040204020203" pitchFamily="34" charset="0"/>
              </a:rPr>
              <a:t>Гр.ЭУЭ-2-23</a:t>
            </a:r>
            <a:endParaRPr lang="ru-RU" sz="3200" dirty="0">
              <a:latin typeface="Bahnschrift SemiBold Condensed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89" y="2156390"/>
            <a:ext cx="2437622" cy="2545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827" y="4101748"/>
            <a:ext cx="2449410" cy="2279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7386" y="706057"/>
            <a:ext cx="2411828" cy="249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603" y="892122"/>
            <a:ext cx="2717011" cy="2311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173" y="3943306"/>
            <a:ext cx="2708505" cy="2511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80638" y="4737494"/>
            <a:ext cx="32704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Аничхина</a:t>
            </a:r>
            <a:r>
              <a:rPr lang="ru-RU" sz="24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Ксения Николаевна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(лидер)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1807" y="3136582"/>
            <a:ext cx="3667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Буланцева Анжелика Витальевна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89771" y="3136581"/>
            <a:ext cx="3139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Баталов Алексей Сергеевич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6371" y="6323850"/>
            <a:ext cx="2948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Кенжеев Адель Саматович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2322" y="6273162"/>
            <a:ext cx="3861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Глущенко Екатерина Владимировна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18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3233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07260" y="2336393"/>
            <a:ext cx="43250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Bahnschrift SemiBold Condensed" panose="020B0502040204020203" pitchFamily="34" charset="0"/>
              </a:rPr>
              <a:t>Лидер команды:</a:t>
            </a:r>
          </a:p>
          <a:p>
            <a:pPr algn="ctr"/>
            <a:r>
              <a:rPr lang="ru-RU" sz="2800" dirty="0" smtClean="0">
                <a:latin typeface="Bahnschrift SemiBold Condensed" panose="020B0502040204020203" pitchFamily="34" charset="0"/>
              </a:rPr>
              <a:t>Аничхина Ксения Николаевна</a:t>
            </a:r>
          </a:p>
          <a:p>
            <a:pPr algn="ctr"/>
            <a:endParaRPr lang="ru-RU" sz="2800" dirty="0">
              <a:latin typeface="Bahnschrift SemiBold Condensed" panose="020B0502040204020203" pitchFamily="34" charset="0"/>
            </a:endParaRPr>
          </a:p>
          <a:p>
            <a:pPr algn="ctr"/>
            <a:r>
              <a:rPr lang="ru-RU" sz="2800" dirty="0" smtClean="0">
                <a:latin typeface="Bahnschrift SemiBold Condensed" panose="020B0502040204020203" pitchFamily="34" charset="0"/>
              </a:rPr>
              <a:t>Телефон: 89968453604</a:t>
            </a:r>
          </a:p>
          <a:p>
            <a:pPr algn="ctr"/>
            <a:r>
              <a:rPr lang="ru-RU" sz="2800" dirty="0" smtClean="0">
                <a:latin typeface="Bahnschrift SemiBold Condensed" panose="020B0502040204020203" pitchFamily="34" charset="0"/>
              </a:rPr>
              <a:t>Почта: </a:t>
            </a:r>
            <a:r>
              <a:rPr lang="en-US" sz="2800" dirty="0" smtClean="0">
                <a:latin typeface="Bahnschrift SemiBold Condensed" panose="020B0502040204020203" pitchFamily="34" charset="0"/>
              </a:rPr>
              <a:t>anichkseniya@mail.ru</a:t>
            </a:r>
            <a:endParaRPr lang="ru-RU" sz="28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73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584</Words>
  <Application>Microsoft Office PowerPoint</Application>
  <PresentationFormat>Широкоэкранный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Bahnschrift SemiBold Condensed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Ксюша</dc:creator>
  <cp:lastModifiedBy>Ксюша</cp:lastModifiedBy>
  <cp:revision>10</cp:revision>
  <dcterms:created xsi:type="dcterms:W3CDTF">2024-11-08T21:05:57Z</dcterms:created>
  <dcterms:modified xsi:type="dcterms:W3CDTF">2024-11-08T22:21:27Z</dcterms:modified>
</cp:coreProperties>
</file>