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8" r:id="rId3"/>
    <p:sldId id="281" r:id="rId4"/>
    <p:sldId id="263" r:id="rId5"/>
    <p:sldId id="280" r:id="rId6"/>
    <p:sldId id="27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0B4"/>
    <a:srgbClr val="F44C39"/>
    <a:srgbClr val="FF1A05"/>
    <a:srgbClr val="FBA918"/>
    <a:srgbClr val="8F00FF"/>
    <a:srgbClr val="FBB3C1"/>
    <a:srgbClr val="B8DBE2"/>
    <a:srgbClr val="6B2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81" d="100"/>
          <a:sy n="81" d="100"/>
        </p:scale>
        <p:origin x="-78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22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37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25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78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34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1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3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47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5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75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5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4B8AB-1300-4FC7-AC49-95A38993C301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8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1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В ЛГТУ откроется «Предпринимательская Точка кипения» - ЛГТ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2" b="21678"/>
          <a:stretch/>
        </p:blipFill>
        <p:spPr bwMode="auto">
          <a:xfrm>
            <a:off x="9350054" y="215492"/>
            <a:ext cx="2620259" cy="147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368153" y="216280"/>
            <a:ext cx="2978122" cy="1556789"/>
            <a:chOff x="9098559" y="0"/>
            <a:chExt cx="3001889" cy="1461906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8559" y="0"/>
              <a:ext cx="1290844" cy="146190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A8CDC384-FC7A-C2BB-48A0-5DAF22DE98B3}"/>
                </a:ext>
              </a:extLst>
            </p:cNvPr>
            <p:cNvSpPr txBox="1"/>
            <p:nvPr/>
          </p:nvSpPr>
          <p:spPr>
            <a:xfrm>
              <a:off x="10214462" y="368701"/>
              <a:ext cx="188598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54492" rtl="0">
                <a:buClrTx/>
              </a:pPr>
              <a:r>
                <a:rPr lang="ru-RU" sz="1200" b="1" kern="1200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Марийский государственный университет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783081F-E56A-4A71-BC41-87E7055CE9E7}"/>
              </a:ext>
            </a:extLst>
          </p:cNvPr>
          <p:cNvSpPr txBox="1">
            <a:spLocks/>
          </p:cNvSpPr>
          <p:nvPr/>
        </p:nvSpPr>
        <p:spPr>
          <a:xfrm>
            <a:off x="1008465" y="2041938"/>
            <a:ext cx="9966502" cy="392510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36550">
            <a:noFill/>
          </a:ln>
          <a:effectLst>
            <a:glow>
              <a:srgbClr val="C5E0B4"/>
            </a:glow>
            <a:softEdge rad="0"/>
          </a:effectLst>
          <a:scene3d>
            <a:camera prst="orthographicFront"/>
            <a:lightRig rig="threePt" dir="t"/>
          </a:scene3d>
          <a:sp3d contourW="12700">
            <a:contourClr>
              <a:schemeClr val="accent6">
                <a:lumMod val="40000"/>
                <a:lumOff val="60000"/>
              </a:schemeClr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Преобразование агробиостанции </a:t>
            </a:r>
            <a:r>
              <a:rPr lang="ru-RU" sz="7200" b="1" dirty="0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МарГУ</a:t>
            </a:r>
            <a:endParaRPr lang="ru-RU" sz="7200" b="1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97ED54C-4D1B-49D9-B196-02AB1602AA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6000" y="216280"/>
            <a:ext cx="5334462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0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D6A363F-2BC5-4938-B12E-DFEDB7D03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33" y="-21601"/>
            <a:ext cx="12214666" cy="6858000"/>
          </a:xfrm>
          <a:prstGeom prst="rect">
            <a:avLst/>
          </a:prstGeom>
        </p:spPr>
      </p:pic>
      <p:sp>
        <p:nvSpPr>
          <p:cNvPr id="32" name="Прямоугольник: скругленные углы 31"/>
          <p:cNvSpPr/>
          <p:nvPr/>
        </p:nvSpPr>
        <p:spPr>
          <a:xfrm>
            <a:off x="375847" y="4982305"/>
            <a:ext cx="5497415" cy="1488833"/>
          </a:xfrm>
          <a:prstGeom prst="roundRect">
            <a:avLst>
              <a:gd name="adj" fmla="val 14526"/>
            </a:avLst>
          </a:prstGeom>
          <a:solidFill>
            <a:schemeClr val="accent6">
              <a:lumMod val="40000"/>
              <a:lumOff val="60000"/>
            </a:schemeClr>
          </a:solidFill>
          <a:ln w="171450">
            <a:solidFill>
              <a:srgbClr val="C5E0B4">
                <a:alpha val="85000"/>
              </a:srgbClr>
            </a:solidFill>
            <a:prstDash val="solid"/>
          </a:ln>
          <a:effectLst>
            <a:glow>
              <a:schemeClr val="accent1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Условия </a:t>
            </a: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и возможности для посетителей агробиостанции, </a:t>
            </a: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развиваться </a:t>
            </a: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и создавать новое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BC871CB-554A-4ACB-A026-5FBC6D4332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t="14258" r="10905" b="12729"/>
          <a:stretch/>
        </p:blipFill>
        <p:spPr>
          <a:xfrm>
            <a:off x="8682557" y="1080711"/>
            <a:ext cx="3247771" cy="4018827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2166F2E-38F5-4D8D-B5E1-7B673168B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7245" y="21601"/>
            <a:ext cx="3835069" cy="84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6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1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294" y="780919"/>
            <a:ext cx="4950717" cy="2178079"/>
          </a:xfrm>
          <a:prstGeom prst="roundRect">
            <a:avLst>
              <a:gd name="adj" fmla="val 15640"/>
            </a:avLst>
          </a:prstGeom>
          <a:solidFill>
            <a:schemeClr val="accent6">
              <a:lumMod val="40000"/>
              <a:lumOff val="60000"/>
            </a:schemeClr>
          </a:solidFill>
          <a:ln w="231775">
            <a:solidFill>
              <a:srgbClr val="C5E0B4"/>
            </a:solidFill>
            <a:prstDash val="solid"/>
          </a:ln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Целевая аудитория: </a:t>
            </a:r>
          </a:p>
          <a:p>
            <a:r>
              <a:rPr lang="ru-RU" b="1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садоводы любители</a:t>
            </a:r>
          </a:p>
          <a:p>
            <a:r>
              <a:rPr lang="ru-RU" b="1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студенты</a:t>
            </a:r>
          </a:p>
          <a:p>
            <a:r>
              <a:rPr lang="ru-RU" b="1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родители школьников</a:t>
            </a: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527294" y="3739916"/>
            <a:ext cx="10959856" cy="2569587"/>
          </a:xfrm>
          <a:prstGeom prst="roundRect">
            <a:avLst/>
          </a:prstGeom>
          <a:solidFill>
            <a:srgbClr val="C5E0B4"/>
          </a:solidFill>
          <a:ln w="393700">
            <a:solidFill>
              <a:srgbClr val="C5E0B4"/>
            </a:solidFill>
            <a:prstDash val="solid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1. Информационно-консультационный центр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2. Выращивание саженцев и рассады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3. База для обучения и повышения квалификации специалистов в области сельского хозяйства, проведение научных исследований.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D586662-31AB-4B8A-BB86-937A8774A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0906" y="548497"/>
            <a:ext cx="867600" cy="10721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F8DB5DF-F82A-4249-BA8C-4B64BC949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292" y="56975"/>
            <a:ext cx="1832333" cy="40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2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1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321395" y="4275240"/>
            <a:ext cx="8352822" cy="215911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1150">
            <a:solidFill>
              <a:srgbClr val="C5E0B4"/>
            </a:solidFill>
            <a:prstDash val="solid"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- Агробиостанция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 для подготовки растений к продаже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пространство для мастер-классов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фото-зона</a:t>
            </a: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321395" y="534887"/>
            <a:ext cx="6341515" cy="32054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20675">
            <a:solidFill>
              <a:srgbClr val="C5E0B4"/>
            </a:solidFill>
            <a:prstDash val="solid"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Проблема: 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знания и навыки садоводов любителей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здоровые саженцы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выбор свежей продукции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кругозор школьников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романтическое место для фото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5284FF6-284B-4B97-995D-9B37D8F62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0415" y="70176"/>
            <a:ext cx="1828959" cy="15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3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1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8892" y="70176"/>
            <a:ext cx="9155724" cy="116174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07950">
            <a:solidFill>
              <a:srgbClr val="C5E0B4"/>
            </a:solidFill>
            <a:prstDash val="solid"/>
          </a:ln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План и необходимые 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7015" y="4181639"/>
            <a:ext cx="5671051" cy="20640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66700">
            <a:solidFill>
              <a:srgbClr val="C5E0B4"/>
            </a:solidFill>
            <a:prstDash val="solid"/>
          </a:ln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Обустройство агробиостанции: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Снос ветхих строений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Строительство новых объектов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Декорирование пространства</a:t>
            </a: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193149" y="2508762"/>
            <a:ext cx="5681505" cy="3002555"/>
          </a:xfrm>
          <a:prstGeom prst="roundRect">
            <a:avLst/>
          </a:prstGeom>
          <a:solidFill>
            <a:srgbClr val="C5E0B4"/>
          </a:solidFill>
          <a:ln w="295275">
            <a:solidFill>
              <a:srgbClr val="C5E0B4"/>
            </a:solidFill>
            <a:prstDash val="solid"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Коммерциализация: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продажа саженцев, рассады, фруктов, овощей, пряных трав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мастер-классы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консультации садоводов любителей</a:t>
            </a:r>
          </a:p>
          <a:p>
            <a:r>
              <a:rPr lang="ru-RU" sz="24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проведение фотосессий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8996F70-D328-42B5-B3FC-26595A4B6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5249" y="70176"/>
            <a:ext cx="1828959" cy="1566808"/>
          </a:xfrm>
          <a:prstGeom prst="rect">
            <a:avLst/>
          </a:prstGeom>
        </p:spPr>
      </p:pic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xmlns="" id="{36572C48-479C-4A4F-BB8B-3474F7B8A802}"/>
              </a:ext>
            </a:extLst>
          </p:cNvPr>
          <p:cNvSpPr/>
          <p:nvPr/>
        </p:nvSpPr>
        <p:spPr>
          <a:xfrm>
            <a:off x="6307015" y="2214913"/>
            <a:ext cx="5603631" cy="15606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1150">
            <a:solidFill>
              <a:srgbClr val="C5E0B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Экологически чистая продукция и квалифицированная помощь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уходу за садом</a:t>
            </a:r>
          </a:p>
        </p:txBody>
      </p:sp>
    </p:spTree>
    <p:extLst>
      <p:ext uri="{BB962C8B-B14F-4D97-AF65-F5344CB8AC3E}">
        <p14:creationId xmlns:p14="http://schemas.microsoft.com/office/powerpoint/2010/main" val="1527011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1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499614" y="494952"/>
            <a:ext cx="7737736" cy="3456263"/>
          </a:xfrm>
          <a:prstGeom prst="roundRect">
            <a:avLst/>
          </a:prstGeom>
          <a:solidFill>
            <a:srgbClr val="C5E0B4"/>
          </a:solidFill>
          <a:ln w="612775">
            <a:solidFill>
              <a:srgbClr val="C5E0B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Команда: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-Романова Роза Александровна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-Дубинина Мария Эдуардовна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-Салмин Андрей Геннадьевич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-Баранова Надежда Александровна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-Зайцева Екатерина Сергеевна </a:t>
            </a:r>
          </a:p>
          <a:p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Научный руководитель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: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</a:b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Апаева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Нина Николаевна канд. с.-х. наук, доцент</a:t>
            </a:r>
            <a:r>
              <a:rPr lang="ru-RU" sz="3600" dirty="0">
                <a:solidFill>
                  <a:prstClr val="black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ln>
            <a:noFill/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A5026F1-07EC-45D7-B566-0A5702BA3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4180" y="112121"/>
            <a:ext cx="1828959" cy="1566808"/>
          </a:xfrm>
          <a:prstGeom prst="rect">
            <a:avLst/>
          </a:prstGeom>
        </p:spPr>
      </p:pic>
      <p:pic>
        <p:nvPicPr>
          <p:cNvPr id="1026" name="Picture 2" descr="C:\Users\student\Downloads\10000319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853" y="1003457"/>
            <a:ext cx="2240898" cy="294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tudent\Downloads\100003199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8"/>
          <a:stretch/>
        </p:blipFill>
        <p:spPr bwMode="auto">
          <a:xfrm>
            <a:off x="2251881" y="4359098"/>
            <a:ext cx="1710870" cy="24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tudent\Downloads\100003199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60" y="4359098"/>
            <a:ext cx="1664723" cy="24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tudent\Downloads\Screenshot_20241028-135101_Galler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531" y="4359098"/>
            <a:ext cx="1810800" cy="24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tudent\Downloads\WE_05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040" y="4359098"/>
            <a:ext cx="1589007" cy="238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7" t="4898" r="8569" b="7883"/>
          <a:stretch/>
        </p:blipFill>
        <p:spPr bwMode="auto">
          <a:xfrm>
            <a:off x="4267199" y="4359098"/>
            <a:ext cx="1796675" cy="238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3130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131</Words>
  <Application>Microsoft Office PowerPoint</Application>
  <PresentationFormat>Произвольный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и необходимые ресурсы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Студент</cp:lastModifiedBy>
  <cp:revision>85</cp:revision>
  <dcterms:created xsi:type="dcterms:W3CDTF">2022-10-03T11:11:40Z</dcterms:created>
  <dcterms:modified xsi:type="dcterms:W3CDTF">2024-10-28T12:47:22Z</dcterms:modified>
</cp:coreProperties>
</file>