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53"/>
  </p:notesMasterIdLst>
  <p:sldIdLst>
    <p:sldId id="256" r:id="rId40"/>
    <p:sldId id="257" r:id="rId41"/>
    <p:sldId id="258" r:id="rId42"/>
    <p:sldId id="259" r:id="rId43"/>
    <p:sldId id="260" r:id="rId44"/>
    <p:sldId id="261" r:id="rId45"/>
    <p:sldId id="262" r:id="rId46"/>
    <p:sldId id="263" r:id="rId47"/>
    <p:sldId id="264" r:id="rId48"/>
    <p:sldId id="265" r:id="rId49"/>
    <p:sldId id="266" r:id="rId50"/>
    <p:sldId id="267" r:id="rId51"/>
    <p:sldId id="268" r:id="rId52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TT Commons Pro" charset="1" panose="020B0103030102020204"/>
      <p:regular r:id="rId10"/>
    </p:embeddedFont>
    <p:embeddedFont>
      <p:font typeface="TT Commons Pro Bold" charset="1" panose="020B0103030102020204"/>
      <p:regular r:id="rId11"/>
    </p:embeddedFont>
    <p:embeddedFont>
      <p:font typeface="TT Commons Pro Italics" charset="1" panose="020B0103030102020204"/>
      <p:regular r:id="rId12"/>
    </p:embeddedFont>
    <p:embeddedFont>
      <p:font typeface="TT Commons Pro Bold Italics" charset="1" panose="020B0103030102020204"/>
      <p:regular r:id="rId13"/>
    </p:embeddedFont>
    <p:embeddedFont>
      <p:font typeface="Noto Serif Display" charset="1" panose="02020502080505020204"/>
      <p:regular r:id="rId14"/>
    </p:embeddedFont>
    <p:embeddedFont>
      <p:font typeface="Noto Serif Display Bold" charset="1" panose="02020802080505020204"/>
      <p:regular r:id="rId15"/>
    </p:embeddedFont>
    <p:embeddedFont>
      <p:font typeface="Noto Serif Display Italics" charset="1" panose="02020502080505090204"/>
      <p:regular r:id="rId16"/>
    </p:embeddedFont>
    <p:embeddedFont>
      <p:font typeface="Noto Serif Display Bold Italics" charset="1" panose="02020802080505090204"/>
      <p:regular r:id="rId17"/>
    </p:embeddedFont>
    <p:embeddedFont>
      <p:font typeface="Noto Serif Display Thin" charset="1" panose="02020202080505020204"/>
      <p:regular r:id="rId18"/>
    </p:embeddedFont>
    <p:embeddedFont>
      <p:font typeface="Noto Serif Display Thin Italics" charset="1" panose="02020202080505090204"/>
      <p:regular r:id="rId19"/>
    </p:embeddedFont>
    <p:embeddedFont>
      <p:font typeface="Noto Serif Display Extra-Light" charset="1" panose="02020302080505020204"/>
      <p:regular r:id="rId20"/>
    </p:embeddedFont>
    <p:embeddedFont>
      <p:font typeface="Noto Serif Display Extra-Light Italics" charset="1" panose="02020302080505090204"/>
      <p:regular r:id="rId21"/>
    </p:embeddedFont>
    <p:embeddedFont>
      <p:font typeface="Noto Serif Display Light" charset="1" panose="02020402080505020204"/>
      <p:regular r:id="rId22"/>
    </p:embeddedFont>
    <p:embeddedFont>
      <p:font typeface="Noto Serif Display Light Italics" charset="1" panose="02020402080505090204"/>
      <p:regular r:id="rId23"/>
    </p:embeddedFont>
    <p:embeddedFont>
      <p:font typeface="Noto Serif Display Medium" charset="1" panose="02020602080505020204"/>
      <p:regular r:id="rId24"/>
    </p:embeddedFont>
    <p:embeddedFont>
      <p:font typeface="Noto Serif Display Medium Italics" charset="1" panose="02020602080505090204"/>
      <p:regular r:id="rId25"/>
    </p:embeddedFont>
    <p:embeddedFont>
      <p:font typeface="Noto Serif Display Semi-Bold" charset="1" panose="02020702080505020204"/>
      <p:regular r:id="rId26"/>
    </p:embeddedFont>
    <p:embeddedFont>
      <p:font typeface="Noto Serif Display Semi-Bold Italics" charset="1" panose="02020702080505090204"/>
      <p:regular r:id="rId27"/>
    </p:embeddedFont>
    <p:embeddedFont>
      <p:font typeface="Noto Serif Display Ultra-Bold" charset="1" panose="02020902080505020204"/>
      <p:regular r:id="rId28"/>
    </p:embeddedFont>
    <p:embeddedFont>
      <p:font typeface="Noto Serif Display Ultra-Bold Italics" charset="1" panose="02020902080505090204"/>
      <p:regular r:id="rId29"/>
    </p:embeddedFont>
    <p:embeddedFont>
      <p:font typeface="Noto Serif Display Heavy" charset="1" panose="02020A02080505020204"/>
      <p:regular r:id="rId30"/>
    </p:embeddedFont>
    <p:embeddedFont>
      <p:font typeface="Noto Serif Display Heavy Italics" charset="1" panose="02020A02080505090204"/>
      <p:regular r:id="rId31"/>
    </p:embeddedFont>
    <p:embeddedFont>
      <p:font typeface="Open Sans" charset="1" panose="020B0606030504020204"/>
      <p:regular r:id="rId32"/>
    </p:embeddedFont>
    <p:embeddedFont>
      <p:font typeface="Open Sans Bold" charset="1" panose="020B0806030504020204"/>
      <p:regular r:id="rId33"/>
    </p:embeddedFont>
    <p:embeddedFont>
      <p:font typeface="Open Sans Italics" charset="1" panose="020B0606030504020204"/>
      <p:regular r:id="rId34"/>
    </p:embeddedFont>
    <p:embeddedFont>
      <p:font typeface="Open Sans Bold Italics" charset="1" panose="020B0806030504020204"/>
      <p:regular r:id="rId35"/>
    </p:embeddedFont>
    <p:embeddedFont>
      <p:font typeface="Open Sans Light" charset="1" panose="020B0306030504020204"/>
      <p:regular r:id="rId36"/>
    </p:embeddedFont>
    <p:embeddedFont>
      <p:font typeface="Open Sans Light Italics" charset="1" panose="020B0306030504020204"/>
      <p:regular r:id="rId37"/>
    </p:embeddedFont>
    <p:embeddedFont>
      <p:font typeface="Open Sans Ultra-Bold" charset="1" panose="00000000000000000000"/>
      <p:regular r:id="rId38"/>
    </p:embeddedFont>
    <p:embeddedFont>
      <p:font typeface="Open Sans Ultra-Bold Italics" charset="1" panose="00000000000000000000"/>
      <p:regular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36" Target="fonts/font36.fntdata" Type="http://schemas.openxmlformats.org/officeDocument/2006/relationships/font"/><Relationship Id="rId37" Target="fonts/font37.fntdata" Type="http://schemas.openxmlformats.org/officeDocument/2006/relationships/font"/><Relationship Id="rId38" Target="fonts/font38.fntdata" Type="http://schemas.openxmlformats.org/officeDocument/2006/relationships/font"/><Relationship Id="rId39" Target="fonts/font39.fntdata" Type="http://schemas.openxmlformats.org/officeDocument/2006/relationships/font"/><Relationship Id="rId4" Target="theme/theme1.xml" Type="http://schemas.openxmlformats.org/officeDocument/2006/relationships/theme"/><Relationship Id="rId40" Target="slides/slide1.xml" Type="http://schemas.openxmlformats.org/officeDocument/2006/relationships/slide"/><Relationship Id="rId41" Target="slides/slide2.xml" Type="http://schemas.openxmlformats.org/officeDocument/2006/relationships/slide"/><Relationship Id="rId42" Target="slides/slide3.xml" Type="http://schemas.openxmlformats.org/officeDocument/2006/relationships/slide"/><Relationship Id="rId43" Target="slides/slide4.xml" Type="http://schemas.openxmlformats.org/officeDocument/2006/relationships/slide"/><Relationship Id="rId44" Target="slides/slide5.xml" Type="http://schemas.openxmlformats.org/officeDocument/2006/relationships/slide"/><Relationship Id="rId45" Target="slides/slide6.xml" Type="http://schemas.openxmlformats.org/officeDocument/2006/relationships/slide"/><Relationship Id="rId46" Target="slides/slide7.xml" Type="http://schemas.openxmlformats.org/officeDocument/2006/relationships/slide"/><Relationship Id="rId47" Target="slides/slide8.xml" Type="http://schemas.openxmlformats.org/officeDocument/2006/relationships/slide"/><Relationship Id="rId48" Target="slides/slide9.xml" Type="http://schemas.openxmlformats.org/officeDocument/2006/relationships/slide"/><Relationship Id="rId49" Target="slides/slide10.xml" Type="http://schemas.openxmlformats.org/officeDocument/2006/relationships/slide"/><Relationship Id="rId5" Target="tableStyles.xml" Type="http://schemas.openxmlformats.org/officeDocument/2006/relationships/tableStyles"/><Relationship Id="rId50" Target="slides/slide11.xml" Type="http://schemas.openxmlformats.org/officeDocument/2006/relationships/slide"/><Relationship Id="rId51" Target="slides/slide12.xml" Type="http://schemas.openxmlformats.org/officeDocument/2006/relationships/slide"/><Relationship Id="rId52" Target="slides/slide13.xml" Type="http://schemas.openxmlformats.org/officeDocument/2006/relationships/slide"/><Relationship Id="rId53" Target="notesMasters/notesMaster1.xml" Type="http://schemas.openxmlformats.org/officeDocument/2006/relationships/notesMaster"/><Relationship Id="rId54" Target="theme/theme2.xml" Type="http://schemas.openxmlformats.org/officeDocument/2006/relationships/theme"/><Relationship Id="rId55" Target="notesSlides/notesSlide1.xml" Type="http://schemas.openxmlformats.org/officeDocument/2006/relationships/notesSlide"/><Relationship Id="rId56" Target="notesSlides/notesSlide2.xml" Type="http://schemas.openxmlformats.org/officeDocument/2006/relationships/notesSlide"/><Relationship Id="rId57" Target="notesSlides/notesSlide3.xml" Type="http://schemas.openxmlformats.org/officeDocument/2006/relationships/notesSlide"/><Relationship Id="rId58" Target="notesSlides/notesSlide4.xml" Type="http://schemas.openxmlformats.org/officeDocument/2006/relationships/notesSlide"/><Relationship Id="rId59" Target="notesSlides/notesSlide5.xml" Type="http://schemas.openxmlformats.org/officeDocument/2006/relationships/notesSlide"/><Relationship Id="rId6" Target="fonts/font6.fntdata" Type="http://schemas.openxmlformats.org/officeDocument/2006/relationships/font"/><Relationship Id="rId60" Target="notesSlides/notesSlide6.xml" Type="http://schemas.openxmlformats.org/officeDocument/2006/relationships/notesSlide"/><Relationship Id="rId61" Target="notesSlides/notesSlide7.xml" Type="http://schemas.openxmlformats.org/officeDocument/2006/relationships/notesSlide"/><Relationship Id="rId62" Target="notesSlides/notesSlide8.xml" Type="http://schemas.openxmlformats.org/officeDocument/2006/relationships/notesSlide"/><Relationship Id="rId63" Target="notesSlides/notesSlide9.xml" Type="http://schemas.openxmlformats.org/officeDocument/2006/relationships/notesSlide"/><Relationship Id="rId64" Target="notesSlides/notesSlide10.xml" Type="http://schemas.openxmlformats.org/officeDocument/2006/relationships/notes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notesMasters/_rels/notesMaster1.xml.rels><?xml version="1.0" encoding="UTF-8" standalone="no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no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2.xml.rels><?xml version="1.0" encoding="UTF-8" standalone="no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3.xml.rels><?xml version="1.0" encoding="UTF-8" standalone="no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4.xml.rels><?xml version="1.0" encoding="UTF-8" standalone="no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5.xml.rels><?xml version="1.0" encoding="UTF-8" standalone="no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6.xml.rels><?xml version="1.0" encoding="UTF-8" standalone="no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7.xml.rels><?xml version="1.0" encoding="UTF-8" standalone="no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8.xml.rels><?xml version="1.0" encoding="UTF-8" standalone="no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9.xml.rels><?xml version="1.0" encoding="UTF-8" standalone="no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0.xml.rels><?xml version="1.0" encoding="UTF-8" standalone="no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3.xml" Type="http://schemas.openxmlformats.org/officeDocument/2006/relationships/slide"/></Relationships>
</file>

<file path=ppt/notesSlides/notesSlide1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подписать диаграмы</a:t>
            </a:r>
          </a:p>
          <a:p>
            <a:r>
              <a:rPr lang="en-US"/>
              <a:t>крупнее шрифт</a:t>
            </a:r>
          </a:p>
          <a:p>
            <a:r>
              <a:rPr lang="en-US"/>
              <a:t>дописать расшифровку</a:t>
            </a:r>
          </a:p>
          <a:p>
            <a:r>
              <a:rPr lang="en-US"/>
              <a:t>додизайнить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2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взять из паспорта</a:t>
            </a:r>
          </a:p>
          <a:p>
            <a:r>
              <a:rPr lang="en-US"/>
              <a:t/>
            </a:r>
          </a:p>
          <a:p>
            <a:r>
              <a:rPr lang="en-US"/>
              <a:t>нет навыка помочь себе со стрессом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3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стоимость психолога</a:t>
            </a:r>
          </a:p>
          <a:p>
            <a:r>
              <a:rPr lang="en-US"/>
              <a:t/>
            </a:r>
          </a:p>
          <a:p>
            <a:r>
              <a:rPr lang="en-US"/>
              <a:t>какой-то мем про студентов</a:t>
            </a:r>
          </a:p>
          <a:p>
            <a:r>
              <a:rPr lang="en-US"/>
              <a:t>картинка, перечисление убрать (?)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4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возможность очень быстро побороть стресс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5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про движение глазами дополнить, упростить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6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сроки подачи заявок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7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линия с точками</a:t>
            </a:r>
          </a:p>
          <a:p>
            <a:r>
              <a:rPr lang="en-US"/>
              <a:t>План продвижения. </a:t>
            </a:r>
          </a:p>
          <a:p>
            <a:r>
              <a:rPr lang="en-US"/>
              <a:t/>
            </a:r>
          </a:p>
          <a:p>
            <a:r>
              <a:rPr lang="en-US"/>
              <a:t>1. Записать тестовое видео</a:t>
            </a:r>
          </a:p>
          <a:p>
            <a:r>
              <a:rPr lang="en-US"/>
              <a:t>2. Распространить его среди тестовой группы и собрать обратную связь. Легко ли делать, подходит ли темп, какой эффект, чего бы хотелось</a:t>
            </a:r>
          </a:p>
          <a:p>
            <a:r>
              <a:rPr lang="en-US"/>
              <a:t>3. Провести cus. dev.</a:t>
            </a:r>
          </a:p>
          <a:p>
            <a:r>
              <a:rPr lang="en-US"/>
              <a:t>4. Сделать сайт своими силами и выложить на него первые несколько тестовых видео, чтобы сделать несколько ручных продаж </a:t>
            </a:r>
          </a:p>
          <a:p>
            <a:r>
              <a:rPr lang="en-US"/>
              <a:t>5. С этим продуктом выйти на грант и получить деньги для записи профессиональных роликов, монтажа, создания приложения </a:t>
            </a:r>
          </a:p>
          <a:p>
            <a:r>
              <a:rPr lang="en-US"/>
              <a:t>6. Финальный продукт это приложение с командой, которая его поддерживает. Множество разноплановых видео и другой информации, которая предоставляется по подписке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8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анализ конкурентов</a:t>
            </a:r>
          </a:p>
          <a:p>
            <a:r>
              <a:rPr lang="en-US"/>
              <a:t>сделать сладйд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9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объем рынка, количество людей, посещающих психолога, поискать статьи про рынок</a:t>
            </a:r>
          </a:p>
          <a:p>
            <a:r>
              <a:rPr lang="en-US"/>
              <a:t>tam (в россии) sam () som (кол-во людей, посещающих психолога в спб, процент)</a:t>
            </a:r>
          </a:p>
          <a:p>
            <a:r>
              <a:rPr lang="en-US"/>
              <a:t/>
            </a:r>
          </a:p>
          <a:p>
            <a:r>
              <a:rPr lang="en-US"/>
              <a:t> студенты спб - кол во</a:t>
            </a:r>
          </a:p>
          <a:p>
            <a:r>
              <a:rPr lang="en-US"/>
              <a:t>каждый десятый - кол во</a:t>
            </a:r>
          </a:p>
          <a:p>
            <a:r>
              <a:rPr lang="en-US"/>
              <a:t>план на год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10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резюме, цель выступление, чего хотим от аудитории</a:t>
            </a:r>
          </a:p>
          <a:p>
            <a:r>
              <a:rPr lang="en-US"/>
              <a:t>обратная связь</a:t>
            </a:r>
          </a:p>
          <a:p>
            <a:r>
              <a:rPr lang="en-US"/>
              <a:t>гугл-форма, qr-код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6.png" Type="http://schemas.openxmlformats.org/officeDocument/2006/relationships/image"/><Relationship Id="rId4" Target="../media/image7.svg" Type="http://schemas.openxmlformats.org/officeDocument/2006/relationships/image"/><Relationship Id="rId5" Target="../media/image8.png" Type="http://schemas.openxmlformats.org/officeDocument/2006/relationships/image"/><Relationship Id="rId6" Target="../media/image9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10.jpeg" Type="http://schemas.openxmlformats.org/officeDocument/2006/relationships/image"/><Relationship Id="rId4" Target="../media/image11.pn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2.png" Type="http://schemas.openxmlformats.org/officeDocument/2006/relationships/image"/><Relationship Id="rId6" Target="../media/image13.svg" Type="http://schemas.openxmlformats.org/officeDocument/2006/relationships/image"/><Relationship Id="rId7" Target="https://en.wikipedia.org/wiki/EMDR" TargetMode="External" Type="http://schemas.openxmlformats.org/officeDocument/2006/relationships/hyperlink"/><Relationship Id="rId8" Target="https://ru.wikipedia.org/wiki/%D0%9F%D1%81%D0%B8%D1%85%D0%BE%D1%82%D0%B5%D1%80%D0%B0%D0%BF%D0%B8%D1%8F" TargetMode="External" Type="http://schemas.openxmlformats.org/officeDocument/2006/relationships/hyperlink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1.png" Type="http://schemas.openxmlformats.org/officeDocument/2006/relationships/image"/><Relationship Id="rId4" Target="../media/image14.pn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10.jpe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15.pn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16.png" Type="http://schemas.openxmlformats.org/officeDocument/2006/relationships/image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9.xml" Type="http://schemas.openxmlformats.org/officeDocument/2006/relationships/notesSlide"/><Relationship Id="rId3" Target="../media/image6.png" Type="http://schemas.openxmlformats.org/officeDocument/2006/relationships/image"/><Relationship Id="rId4" Target="../media/image7.svg" Type="http://schemas.openxmlformats.org/officeDocument/2006/relationships/image"/><Relationship Id="rId5" Target="../media/image15.png" Type="http://schemas.openxmlformats.org/officeDocument/2006/relationships/image"/></Relationships>
</file>

<file path=ppt/slides/_rels/slide1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jpeg" Type="http://schemas.openxmlformats.org/officeDocument/2006/relationships/image"/><Relationship Id="rId3" Target="../media/image17.png" Type="http://schemas.openxmlformats.org/officeDocument/2006/relationships/image"/></Relationships>
</file>

<file path=ppt/slides/_rels/slide1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18.png" Type="http://schemas.openxmlformats.org/officeDocument/2006/relationships/image"/><Relationship Id="rId5" Target="../media/image19.svg" Type="http://schemas.openxmlformats.org/officeDocument/2006/relationships/image"/><Relationship Id="rId6" Target="../media/image20.png" Type="http://schemas.openxmlformats.org/officeDocument/2006/relationships/image"/><Relationship Id="rId7" Target="../media/image21.png" Type="http://schemas.openxmlformats.org/officeDocument/2006/relationships/image"/><Relationship Id="rId8" Target="../media/image22.png" Type="http://schemas.openxmlformats.org/officeDocument/2006/relationships/image"/><Relationship Id="rId9" Target="../media/image23.png" Type="http://schemas.openxmlformats.org/officeDocument/2006/relationships/image"/></Relationships>
</file>

<file path=ppt/slides/_rels/slide1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0.xml" Type="http://schemas.openxmlformats.org/officeDocument/2006/relationships/notesSlide"/><Relationship Id="rId3" Target="../media/image10.jpeg" Type="http://schemas.openxmlformats.org/officeDocument/2006/relationships/image"/><Relationship Id="rId4" Target="../media/image2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337666">
            <a:off x="-1212171" y="-1072355"/>
            <a:ext cx="18447884" cy="15081145"/>
          </a:xfrm>
          <a:custGeom>
            <a:avLst/>
            <a:gdLst/>
            <a:ahLst/>
            <a:cxnLst/>
            <a:rect r="r" b="b" t="t" l="l"/>
            <a:pathLst>
              <a:path h="15081145" w="18447884">
                <a:moveTo>
                  <a:pt x="0" y="0"/>
                </a:moveTo>
                <a:lnTo>
                  <a:pt x="18447884" y="0"/>
                </a:lnTo>
                <a:lnTo>
                  <a:pt x="18447884" y="15081145"/>
                </a:lnTo>
                <a:lnTo>
                  <a:pt x="0" y="150811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760585"/>
            <a:ext cx="13518572" cy="35679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4400"/>
              </a:lnSpc>
            </a:pPr>
            <a:r>
              <a:rPr lang="en-US" sz="9600">
                <a:solidFill>
                  <a:srgbClr val="000000"/>
                </a:solidFill>
                <a:latin typeface="Noto Serif Display Light"/>
              </a:rPr>
              <a:t>ПРИЛОЖЕНИЕ</a:t>
            </a:r>
          </a:p>
          <a:p>
            <a:pPr>
              <a:lnSpc>
                <a:spcPts val="14400"/>
              </a:lnSpc>
            </a:pPr>
            <a:r>
              <a:rPr lang="en-US" sz="9600">
                <a:solidFill>
                  <a:srgbClr val="000000"/>
                </a:solidFill>
                <a:latin typeface="Noto Serif Display Light"/>
              </a:rPr>
              <a:t>“Я РЯДОМ”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8227060"/>
            <a:ext cx="10331879" cy="11537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54"/>
              </a:lnSpc>
              <a:spcBef>
                <a:spcPct val="0"/>
              </a:spcBef>
            </a:pPr>
            <a:r>
              <a:rPr lang="en-US" sz="3324">
                <a:solidFill>
                  <a:srgbClr val="000000"/>
                </a:solidFill>
                <a:latin typeface="TT Commons Pro"/>
              </a:rPr>
              <a:t>Мобильное приложение для стабилизации психологического состояния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D0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5140986" y="3783718"/>
            <a:ext cx="13938055" cy="13938055"/>
          </a:xfrm>
          <a:custGeom>
            <a:avLst/>
            <a:gdLst/>
            <a:ahLst/>
            <a:cxnLst/>
            <a:rect r="r" b="b" t="t" l="l"/>
            <a:pathLst>
              <a:path h="13938055" w="13938055">
                <a:moveTo>
                  <a:pt x="0" y="0"/>
                </a:moveTo>
                <a:lnTo>
                  <a:pt x="13938055" y="0"/>
                </a:lnTo>
                <a:lnTo>
                  <a:pt x="13938055" y="13938055"/>
                </a:lnTo>
                <a:lnTo>
                  <a:pt x="0" y="139380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4075150"/>
            <a:ext cx="7922292" cy="5089289"/>
          </a:xfrm>
          <a:custGeom>
            <a:avLst/>
            <a:gdLst/>
            <a:ahLst/>
            <a:cxnLst/>
            <a:rect r="r" b="b" t="t" l="l"/>
            <a:pathLst>
              <a:path h="5089289" w="7922292">
                <a:moveTo>
                  <a:pt x="0" y="0"/>
                </a:moveTo>
                <a:lnTo>
                  <a:pt x="7922292" y="0"/>
                </a:lnTo>
                <a:lnTo>
                  <a:pt x="7922292" y="5089289"/>
                </a:lnTo>
                <a:lnTo>
                  <a:pt x="0" y="50892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575025" y="4075150"/>
            <a:ext cx="7509982" cy="5089289"/>
          </a:xfrm>
          <a:custGeom>
            <a:avLst/>
            <a:gdLst/>
            <a:ahLst/>
            <a:cxnLst/>
            <a:rect r="r" b="b" t="t" l="l"/>
            <a:pathLst>
              <a:path h="5089289" w="7509982">
                <a:moveTo>
                  <a:pt x="0" y="0"/>
                </a:moveTo>
                <a:lnTo>
                  <a:pt x="7509982" y="0"/>
                </a:lnTo>
                <a:lnTo>
                  <a:pt x="7509982" y="5089289"/>
                </a:lnTo>
                <a:lnTo>
                  <a:pt x="0" y="508928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2574204" y="1739430"/>
            <a:ext cx="13139592" cy="1855187"/>
            <a:chOff x="0" y="0"/>
            <a:chExt cx="17519456" cy="2473583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-213783"/>
              <a:ext cx="17519456" cy="167255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800"/>
                </a:lnSpc>
              </a:pPr>
              <a:r>
                <a:rPr lang="en-US" sz="7200">
                  <a:solidFill>
                    <a:srgbClr val="000000"/>
                  </a:solidFill>
                  <a:latin typeface="Noto Serif Display Light"/>
                </a:rPr>
                <a:t>ПРОБЛЕМА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1741639"/>
              <a:ext cx="17519456" cy="6828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127"/>
                </a:lnSpc>
              </a:pPr>
              <a:r>
                <a:rPr lang="en-US" sz="3174">
                  <a:solidFill>
                    <a:srgbClr val="000000"/>
                  </a:solidFill>
                  <a:latin typeface="TT Commons Pro"/>
                </a:rPr>
                <a:t>90% студентов зачастую испытывают стресс, который не могут побороть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767011" y="-1580373"/>
            <a:ext cx="15350424" cy="15350424"/>
          </a:xfrm>
          <a:custGeom>
            <a:avLst/>
            <a:gdLst/>
            <a:ahLst/>
            <a:cxnLst/>
            <a:rect r="r" b="b" t="t" l="l"/>
            <a:pathLst>
              <a:path h="15350424" w="15350424">
                <a:moveTo>
                  <a:pt x="0" y="0"/>
                </a:moveTo>
                <a:lnTo>
                  <a:pt x="15350424" y="0"/>
                </a:lnTo>
                <a:lnTo>
                  <a:pt x="15350424" y="15350424"/>
                </a:lnTo>
                <a:lnTo>
                  <a:pt x="0" y="153504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419536" y="1298577"/>
            <a:ext cx="7109928" cy="7689846"/>
            <a:chOff x="0" y="0"/>
            <a:chExt cx="9479903" cy="10253128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5"/>
            <a:srcRect l="15328" t="0" r="15328" b="0"/>
            <a:stretch>
              <a:fillRect/>
            </a:stretch>
          </p:blipFill>
          <p:spPr>
            <a:xfrm flipH="false" flipV="false">
              <a:off x="0" y="0"/>
              <a:ext cx="9479903" cy="10253128"/>
            </a:xfrm>
            <a:prstGeom prst="rect">
              <a:avLst/>
            </a:prstGeom>
          </p:spPr>
        </p:pic>
      </p:grpSp>
      <p:sp>
        <p:nvSpPr>
          <p:cNvPr name="Freeform 5" id="5"/>
          <p:cNvSpPr/>
          <p:nvPr/>
        </p:nvSpPr>
        <p:spPr>
          <a:xfrm flipH="false" flipV="false" rot="-184428">
            <a:off x="-2176904" y="-4227170"/>
            <a:ext cx="12276134" cy="12276134"/>
          </a:xfrm>
          <a:custGeom>
            <a:avLst/>
            <a:gdLst/>
            <a:ahLst/>
            <a:cxnLst/>
            <a:rect r="r" b="b" t="t" l="l"/>
            <a:pathLst>
              <a:path h="12276134" w="12276134">
                <a:moveTo>
                  <a:pt x="0" y="0"/>
                </a:moveTo>
                <a:lnTo>
                  <a:pt x="12276134" y="0"/>
                </a:lnTo>
                <a:lnTo>
                  <a:pt x="12276134" y="12276134"/>
                </a:lnTo>
                <a:lnTo>
                  <a:pt x="0" y="1227613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64000"/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028700" y="1028700"/>
            <a:ext cx="9390836" cy="3646919"/>
            <a:chOff x="0" y="0"/>
            <a:chExt cx="12521115" cy="4862558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0" y="4359920"/>
              <a:ext cx="9251463" cy="5181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120"/>
                </a:lnSpc>
              </a:pP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3229651"/>
              <a:ext cx="9251463" cy="647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900"/>
                </a:lnSpc>
              </a:pP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-178858"/>
              <a:ext cx="12521115" cy="27222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8400"/>
                </a:lnSpc>
              </a:pPr>
              <a:r>
                <a:rPr lang="en-US" sz="5600">
                  <a:solidFill>
                    <a:srgbClr val="000000"/>
                  </a:solidFill>
                  <a:latin typeface="Noto Serif Display Light"/>
                </a:rPr>
                <a:t>ОСНОВНОЙ СЕГМЕНТ ЦА - </a:t>
              </a:r>
            </a:p>
            <a:p>
              <a:pPr>
                <a:lnSpc>
                  <a:spcPts val="8400"/>
                </a:lnSpc>
              </a:pPr>
              <a:r>
                <a:rPr lang="en-US" sz="5600">
                  <a:solidFill>
                    <a:srgbClr val="000000"/>
                  </a:solidFill>
                  <a:latin typeface="Noto Serif Display Light"/>
                </a:rPr>
                <a:t>СТУДЕНТЫ</a:t>
              </a: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028700" y="3878447"/>
            <a:ext cx="1064217" cy="1064217"/>
          </a:xfrm>
          <a:custGeom>
            <a:avLst/>
            <a:gdLst/>
            <a:ahLst/>
            <a:cxnLst/>
            <a:rect r="r" b="b" t="t" l="l"/>
            <a:pathLst>
              <a:path h="1064217" w="1064217">
                <a:moveTo>
                  <a:pt x="0" y="0"/>
                </a:moveTo>
                <a:lnTo>
                  <a:pt x="1064217" y="0"/>
                </a:lnTo>
                <a:lnTo>
                  <a:pt x="1064217" y="1064218"/>
                </a:lnTo>
                <a:lnTo>
                  <a:pt x="0" y="10642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28700" y="5647114"/>
            <a:ext cx="1064217" cy="1064217"/>
          </a:xfrm>
          <a:custGeom>
            <a:avLst/>
            <a:gdLst/>
            <a:ahLst/>
            <a:cxnLst/>
            <a:rect r="r" b="b" t="t" l="l"/>
            <a:pathLst>
              <a:path h="1064217" w="1064217">
                <a:moveTo>
                  <a:pt x="0" y="0"/>
                </a:moveTo>
                <a:lnTo>
                  <a:pt x="1064217" y="0"/>
                </a:lnTo>
                <a:lnTo>
                  <a:pt x="1064217" y="1064217"/>
                </a:lnTo>
                <a:lnTo>
                  <a:pt x="0" y="10642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2414503" y="3521855"/>
            <a:ext cx="5854200" cy="1981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>
                <a:solidFill>
                  <a:srgbClr val="000000"/>
                </a:solidFill>
                <a:latin typeface="TT Commons Pro"/>
              </a:rPr>
              <a:t>Острая необходимость справиться с негативными эмоциями, мешающими в повседневной жизни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414503" y="5664872"/>
            <a:ext cx="5854200" cy="990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>
                <a:solidFill>
                  <a:srgbClr val="000000"/>
                </a:solidFill>
                <a:latin typeface="TT Commons Pro"/>
              </a:rPr>
              <a:t>Частый стресс и психическое напряжение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414503" y="7378670"/>
            <a:ext cx="5854200" cy="990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>
                <a:solidFill>
                  <a:srgbClr val="000000"/>
                </a:solidFill>
                <a:latin typeface="TT Commons Pro"/>
              </a:rPr>
              <a:t>Нет денег и времени на длительную терапию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1028700" y="7415780"/>
            <a:ext cx="1064217" cy="1064217"/>
          </a:xfrm>
          <a:custGeom>
            <a:avLst/>
            <a:gdLst/>
            <a:ahLst/>
            <a:cxnLst/>
            <a:rect r="r" b="b" t="t" l="l"/>
            <a:pathLst>
              <a:path h="1064217" w="1064217">
                <a:moveTo>
                  <a:pt x="0" y="0"/>
                </a:moveTo>
                <a:lnTo>
                  <a:pt x="1064217" y="0"/>
                </a:lnTo>
                <a:lnTo>
                  <a:pt x="1064217" y="1064217"/>
                </a:lnTo>
                <a:lnTo>
                  <a:pt x="0" y="10642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2414503" y="8951314"/>
            <a:ext cx="5854200" cy="990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>
                <a:solidFill>
                  <a:srgbClr val="000000"/>
                </a:solidFill>
                <a:latin typeface="TT Commons Pro"/>
              </a:rPr>
              <a:t>Активно пользуются приложениями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1028700" y="8988423"/>
            <a:ext cx="1064217" cy="1064217"/>
          </a:xfrm>
          <a:custGeom>
            <a:avLst/>
            <a:gdLst/>
            <a:ahLst/>
            <a:cxnLst/>
            <a:rect r="r" b="b" t="t" l="l"/>
            <a:pathLst>
              <a:path h="1064217" w="1064217">
                <a:moveTo>
                  <a:pt x="0" y="0"/>
                </a:moveTo>
                <a:lnTo>
                  <a:pt x="1064217" y="0"/>
                </a:lnTo>
                <a:lnTo>
                  <a:pt x="1064217" y="1064218"/>
                </a:lnTo>
                <a:lnTo>
                  <a:pt x="0" y="10642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3"/>
            <a:stretch>
              <a:fillRect l="0" t="-169014" r="-58594" b="-1293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9007576">
            <a:off x="10290931" y="1217713"/>
            <a:ext cx="10624840" cy="12724359"/>
          </a:xfrm>
          <a:custGeom>
            <a:avLst/>
            <a:gdLst/>
            <a:ahLst/>
            <a:cxnLst/>
            <a:rect r="r" b="b" t="t" l="l"/>
            <a:pathLst>
              <a:path h="12724359" w="10624840">
                <a:moveTo>
                  <a:pt x="0" y="0"/>
                </a:moveTo>
                <a:lnTo>
                  <a:pt x="10624840" y="0"/>
                </a:lnTo>
                <a:lnTo>
                  <a:pt x="10624840" y="12724359"/>
                </a:lnTo>
                <a:lnTo>
                  <a:pt x="0" y="127243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5000"/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07227" y="5143500"/>
            <a:ext cx="1064217" cy="1064217"/>
          </a:xfrm>
          <a:custGeom>
            <a:avLst/>
            <a:gdLst/>
            <a:ahLst/>
            <a:cxnLst/>
            <a:rect r="r" b="b" t="t" l="l"/>
            <a:pathLst>
              <a:path h="1064217" w="1064217">
                <a:moveTo>
                  <a:pt x="0" y="0"/>
                </a:moveTo>
                <a:lnTo>
                  <a:pt x="1064218" y="0"/>
                </a:lnTo>
                <a:lnTo>
                  <a:pt x="1064218" y="1064217"/>
                </a:lnTo>
                <a:lnTo>
                  <a:pt x="0" y="106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07227" y="7264112"/>
            <a:ext cx="1064217" cy="1064217"/>
          </a:xfrm>
          <a:custGeom>
            <a:avLst/>
            <a:gdLst/>
            <a:ahLst/>
            <a:cxnLst/>
            <a:rect r="r" b="b" t="t" l="l"/>
            <a:pathLst>
              <a:path h="1064217" w="1064217">
                <a:moveTo>
                  <a:pt x="0" y="0"/>
                </a:moveTo>
                <a:lnTo>
                  <a:pt x="1064218" y="0"/>
                </a:lnTo>
                <a:lnTo>
                  <a:pt x="1064218" y="1064218"/>
                </a:lnTo>
                <a:lnTo>
                  <a:pt x="0" y="106421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028700" y="550106"/>
            <a:ext cx="10373878" cy="3183949"/>
            <a:chOff x="0" y="0"/>
            <a:chExt cx="13831837" cy="4245266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0" y="-209550"/>
              <a:ext cx="13831837" cy="35013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10800"/>
                </a:lnSpc>
              </a:pPr>
              <a:r>
                <a:rPr lang="en-US" sz="7200">
                  <a:solidFill>
                    <a:srgbClr val="000000"/>
                  </a:solidFill>
                  <a:latin typeface="Noto Serif Display Light"/>
                </a:rPr>
                <a:t>КАК СПРАВЛЯЮТСЯ СО СТРЕССОМ СЕЙЧАС?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3522424"/>
              <a:ext cx="13831837" cy="73130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550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2249243" y="5334296"/>
            <a:ext cx="7580001" cy="644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199"/>
              </a:lnSpc>
            </a:pPr>
            <a:r>
              <a:rPr lang="en-US" sz="3999">
                <a:solidFill>
                  <a:srgbClr val="000000"/>
                </a:solidFill>
                <a:latin typeface="TT Commons Pro"/>
              </a:rPr>
              <a:t>Платные услуги психолога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249243" y="7442132"/>
            <a:ext cx="7580001" cy="644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199"/>
              </a:lnSpc>
            </a:pPr>
            <a:r>
              <a:rPr lang="en-US" sz="3999">
                <a:solidFill>
                  <a:srgbClr val="000000"/>
                </a:solidFill>
                <a:latin typeface="TT Commons Pro"/>
              </a:rPr>
              <a:t>Игнорирование проблем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1E2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76725" y="1201828"/>
            <a:ext cx="15350424" cy="15350424"/>
          </a:xfrm>
          <a:custGeom>
            <a:avLst/>
            <a:gdLst/>
            <a:ahLst/>
            <a:cxnLst/>
            <a:rect r="r" b="b" t="t" l="l"/>
            <a:pathLst>
              <a:path h="15350424" w="15350424">
                <a:moveTo>
                  <a:pt x="0" y="0"/>
                </a:moveTo>
                <a:lnTo>
                  <a:pt x="15350424" y="0"/>
                </a:lnTo>
                <a:lnTo>
                  <a:pt x="15350424" y="15350424"/>
                </a:lnTo>
                <a:lnTo>
                  <a:pt x="0" y="153504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119110">
            <a:off x="14590652" y="4921364"/>
            <a:ext cx="2064881" cy="4114800"/>
          </a:xfrm>
          <a:custGeom>
            <a:avLst/>
            <a:gdLst/>
            <a:ahLst/>
            <a:cxnLst/>
            <a:rect r="r" b="b" t="t" l="l"/>
            <a:pathLst>
              <a:path h="4114800" w="2064881">
                <a:moveTo>
                  <a:pt x="0" y="0"/>
                </a:moveTo>
                <a:lnTo>
                  <a:pt x="2064882" y="0"/>
                </a:lnTo>
                <a:lnTo>
                  <a:pt x="206488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847725"/>
            <a:ext cx="4384802" cy="11476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9562"/>
              </a:lnSpc>
            </a:pPr>
            <a:r>
              <a:rPr lang="en-US" sz="6375">
                <a:solidFill>
                  <a:srgbClr val="000000"/>
                </a:solidFill>
                <a:latin typeface="Noto Serif Display Light"/>
              </a:rPr>
              <a:t>РЕШЕНИЕ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62539" y="2255653"/>
            <a:ext cx="9063567" cy="10539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24"/>
              </a:lnSpc>
            </a:pPr>
            <a:r>
              <a:rPr lang="en-US" sz="3249">
                <a:solidFill>
                  <a:srgbClr val="000000"/>
                </a:solidFill>
                <a:latin typeface="TT Commons Pro"/>
              </a:rPr>
              <a:t>Приложение, в котором будут представлены сессии EMDR-терапии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62539" y="3366705"/>
            <a:ext cx="11252437" cy="23574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9562"/>
              </a:lnSpc>
            </a:pPr>
            <a:r>
              <a:rPr lang="en-US" sz="6375">
                <a:solidFill>
                  <a:srgbClr val="000000"/>
                </a:solidFill>
                <a:latin typeface="Noto Serif Display Light"/>
              </a:rPr>
              <a:t>ПРЕИМУЩЕСТВО - УНИКАЛЬНОСТЬ МЕТОДА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6104302"/>
            <a:ext cx="11869151" cy="2654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24"/>
              </a:lnSpc>
            </a:pPr>
            <a:r>
              <a:rPr lang="en-US" sz="3249">
                <a:solidFill>
                  <a:srgbClr val="000000"/>
                </a:solidFill>
                <a:latin typeface="TT Commons Pro"/>
                <a:hlinkClick r:id="rId7" tooltip="https://en.wikipedia.org/wiki/EMDR"/>
              </a:rPr>
              <a:t>EMDR</a:t>
            </a:r>
            <a:r>
              <a:rPr lang="en-US" sz="3249">
                <a:solidFill>
                  <a:srgbClr val="000000"/>
                </a:solidFill>
                <a:latin typeface="TT Commons Pro"/>
              </a:rPr>
              <a:t> — уникальный метод </a:t>
            </a:r>
            <a:r>
              <a:rPr lang="en-US" sz="3249">
                <a:solidFill>
                  <a:srgbClr val="000000"/>
                </a:solidFill>
                <a:latin typeface="TT Commons Pro"/>
                <a:hlinkClick r:id="rId8" tooltip="https://ru.wikipedia.org/wiki/%D0%9F%D1%81%D0%B8%D1%85%D0%BE%D1%82%D0%B5%D1%80%D0%B0%D0%BF%D0%B8%D1%8F"/>
              </a:rPr>
              <a:t>психотерапии</a:t>
            </a:r>
            <a:r>
              <a:rPr lang="en-US" sz="3249">
                <a:solidFill>
                  <a:srgbClr val="000000"/>
                </a:solidFill>
                <a:latin typeface="TT Commons Pro"/>
              </a:rPr>
              <a:t>, помогающий  быстро переработать негативный эмоциональный опыт, даже тот о котором человек не в состоянии говорить, и стабилизировать эмоциональное состояние .</a:t>
            </a:r>
          </a:p>
          <a:p>
            <a:pPr>
              <a:lnSpc>
                <a:spcPts val="4224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1E2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951599" y="1253759"/>
            <a:ext cx="4384802" cy="11477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62"/>
              </a:lnSpc>
            </a:pPr>
            <a:r>
              <a:rPr lang="en-US" sz="6375">
                <a:solidFill>
                  <a:srgbClr val="000000"/>
                </a:solidFill>
                <a:latin typeface="Noto Serif Display Light"/>
              </a:rPr>
              <a:t>EMDR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1265746">
            <a:off x="-5121185" y="2831654"/>
            <a:ext cx="17658977" cy="14436213"/>
          </a:xfrm>
          <a:custGeom>
            <a:avLst/>
            <a:gdLst/>
            <a:ahLst/>
            <a:cxnLst/>
            <a:rect r="r" b="b" t="t" l="l"/>
            <a:pathLst>
              <a:path h="14436213" w="17658977">
                <a:moveTo>
                  <a:pt x="0" y="0"/>
                </a:moveTo>
                <a:lnTo>
                  <a:pt x="17658977" y="0"/>
                </a:lnTo>
                <a:lnTo>
                  <a:pt x="17658977" y="14436214"/>
                </a:lnTo>
                <a:lnTo>
                  <a:pt x="0" y="144362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149153" y="3746049"/>
            <a:ext cx="9554096" cy="41224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673"/>
              </a:lnSpc>
            </a:pPr>
            <a:r>
              <a:rPr lang="en-US" sz="3594">
                <a:solidFill>
                  <a:srgbClr val="000000"/>
                </a:solidFill>
                <a:latin typeface="TT Commons Pro"/>
              </a:rPr>
              <a:t>Клиент вспоминает травмирующие воспоминания и негативный опыт, и, следя за движущимся объектом на экране, двигает глазами из стороны в сторону. Это действие сильно нагружает рабочую память, и воспоминание теряет эмоциональную негативную окраску.</a:t>
            </a:r>
          </a:p>
        </p:txBody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10703249" y="3784149"/>
            <a:ext cx="7309516" cy="4192650"/>
            <a:chOff x="0" y="0"/>
            <a:chExt cx="7981950" cy="457835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765810" y="21590"/>
              <a:ext cx="6451600" cy="4326890"/>
            </a:xfrm>
            <a:custGeom>
              <a:avLst/>
              <a:gdLst/>
              <a:ahLst/>
              <a:cxnLst/>
              <a:rect r="r" b="b" t="t" l="l"/>
              <a:pathLst>
                <a:path h="4326890" w="645160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4C4C4C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981950" cy="4542790"/>
            </a:xfrm>
            <a:custGeom>
              <a:avLst/>
              <a:gdLst/>
              <a:ahLst/>
              <a:cxnLst/>
              <a:rect r="r" b="b" t="t" l="l"/>
              <a:pathLst>
                <a:path h="4542790" w="798195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3460750" y="4349750"/>
              <a:ext cx="1059180" cy="96520"/>
            </a:xfrm>
            <a:custGeom>
              <a:avLst/>
              <a:gdLst/>
              <a:ahLst/>
              <a:cxnLst/>
              <a:rect r="r" b="b" t="t" l="l"/>
              <a:pathLst>
                <a:path h="96520" w="105918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CCCCCC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63830" y="4542790"/>
              <a:ext cx="7654290" cy="35560"/>
            </a:xfrm>
            <a:custGeom>
              <a:avLst/>
              <a:gdLst/>
              <a:ahLst/>
              <a:cxnLst/>
              <a:rect r="r" b="b" t="t" l="l"/>
              <a:pathLst>
                <a:path h="35560" w="765429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962660" y="276860"/>
              <a:ext cx="6055360" cy="3789680"/>
            </a:xfrm>
            <a:custGeom>
              <a:avLst/>
              <a:gdLst/>
              <a:ahLst/>
              <a:cxnLst/>
              <a:rect r="r" b="b" t="t" l="l"/>
              <a:pathLst>
                <a:path h="3789680" w="605536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>
              <a:blip r:embed="rId4"/>
              <a:stretch>
                <a:fillRect l="-12583" t="0" r="-12583" b="0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3"/>
            <a:stretch>
              <a:fillRect l="-1546" t="-181946" r="-57048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06022" y="1028700"/>
            <a:ext cx="7678735" cy="8106998"/>
            <a:chOff x="0" y="0"/>
            <a:chExt cx="4305951" cy="454610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05952" cy="4546106"/>
            </a:xfrm>
            <a:custGeom>
              <a:avLst/>
              <a:gdLst/>
              <a:ahLst/>
              <a:cxnLst/>
              <a:rect r="r" b="b" t="t" l="l"/>
              <a:pathLst>
                <a:path h="4546106" w="4305952">
                  <a:moveTo>
                    <a:pt x="4181491" y="4546106"/>
                  </a:moveTo>
                  <a:lnTo>
                    <a:pt x="124460" y="4546106"/>
                  </a:lnTo>
                  <a:cubicBezTo>
                    <a:pt x="55880" y="4546106"/>
                    <a:pt x="0" y="4490226"/>
                    <a:pt x="0" y="442164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181492" y="0"/>
                  </a:lnTo>
                  <a:cubicBezTo>
                    <a:pt x="4250072" y="0"/>
                    <a:pt x="4305952" y="55880"/>
                    <a:pt x="4305952" y="124460"/>
                  </a:cubicBezTo>
                  <a:lnTo>
                    <a:pt x="4305952" y="4421646"/>
                  </a:lnTo>
                  <a:cubicBezTo>
                    <a:pt x="4305952" y="4490226"/>
                    <a:pt x="4250072" y="4546106"/>
                    <a:pt x="4181492" y="4546106"/>
                  </a:cubicBezTo>
                  <a:close/>
                </a:path>
              </a:pathLst>
            </a:custGeom>
            <a:solidFill>
              <a:srgbClr val="FFFFFF">
                <a:alpha val="29804"/>
              </a:srgbClr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9580565" y="1028700"/>
            <a:ext cx="7678735" cy="8106998"/>
            <a:chOff x="0" y="0"/>
            <a:chExt cx="4305951" cy="454610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305952" cy="4546106"/>
            </a:xfrm>
            <a:custGeom>
              <a:avLst/>
              <a:gdLst/>
              <a:ahLst/>
              <a:cxnLst/>
              <a:rect r="r" b="b" t="t" l="l"/>
              <a:pathLst>
                <a:path h="4546106" w="4305952">
                  <a:moveTo>
                    <a:pt x="4181491" y="4546106"/>
                  </a:moveTo>
                  <a:lnTo>
                    <a:pt x="124460" y="4546106"/>
                  </a:lnTo>
                  <a:cubicBezTo>
                    <a:pt x="55880" y="4546106"/>
                    <a:pt x="0" y="4490226"/>
                    <a:pt x="0" y="442164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181492" y="0"/>
                  </a:lnTo>
                  <a:cubicBezTo>
                    <a:pt x="4250072" y="0"/>
                    <a:pt x="4305952" y="55880"/>
                    <a:pt x="4305952" y="124460"/>
                  </a:cubicBezTo>
                  <a:lnTo>
                    <a:pt x="4305952" y="4421646"/>
                  </a:lnTo>
                  <a:cubicBezTo>
                    <a:pt x="4305952" y="4490226"/>
                    <a:pt x="4250072" y="4546106"/>
                    <a:pt x="4181492" y="4546106"/>
                  </a:cubicBezTo>
                  <a:close/>
                </a:path>
              </a:pathLst>
            </a:custGeom>
            <a:solidFill>
              <a:srgbClr val="FFFFFF">
                <a:alpha val="29804"/>
              </a:srgbClr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28700" y="4082598"/>
            <a:ext cx="7009241" cy="1999203"/>
            <a:chOff x="0" y="0"/>
            <a:chExt cx="9345655" cy="2665603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0" y="-23071"/>
              <a:ext cx="9345655" cy="11397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720"/>
                </a:lnSpc>
              </a:pPr>
              <a:r>
                <a:rPr lang="en-US" sz="5600">
                  <a:solidFill>
                    <a:srgbClr val="000000"/>
                  </a:solidFill>
                  <a:latin typeface="TT Commons Pro"/>
                </a:rPr>
                <a:t>ЦЕЛЬ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1807083"/>
              <a:ext cx="9345655" cy="68241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159"/>
                </a:lnSpc>
              </a:pPr>
              <a:r>
                <a:rPr lang="en-US" sz="3199">
                  <a:solidFill>
                    <a:srgbClr val="000000"/>
                  </a:solidFill>
                  <a:latin typeface="TT Commons Pro"/>
                </a:rPr>
                <a:t>Запустить MVP к лету 2024 года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915312" y="3872393"/>
            <a:ext cx="7009241" cy="2491303"/>
            <a:chOff x="0" y="0"/>
            <a:chExt cx="9345655" cy="3321737"/>
          </a:xfrm>
        </p:grpSpPr>
        <p:sp>
          <p:nvSpPr>
            <p:cNvPr name="TextBox 11" id="11"/>
            <p:cNvSpPr txBox="true"/>
            <p:nvPr/>
          </p:nvSpPr>
          <p:spPr>
            <a:xfrm rot="0">
              <a:off x="0" y="192194"/>
              <a:ext cx="9345655" cy="9905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910"/>
                </a:lnSpc>
              </a:pPr>
              <a:r>
                <a:rPr lang="en-US" sz="4925">
                  <a:solidFill>
                    <a:srgbClr val="000000"/>
                  </a:solidFill>
                  <a:latin typeface="TT Commons Pro"/>
                </a:rPr>
                <a:t>МИССИЯ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0" y="1943575"/>
              <a:ext cx="9345655" cy="13468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094"/>
                </a:lnSpc>
              </a:pPr>
              <a:r>
                <a:rPr lang="en-US" sz="3149">
                  <a:solidFill>
                    <a:srgbClr val="000000"/>
                  </a:solidFill>
                  <a:latin typeface="TT Commons Pro"/>
                </a:rPr>
                <a:t>Дать возможность помогать себе в моменте, в любое удобное время 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7047863" y="-2001311"/>
            <a:ext cx="14962533" cy="14438844"/>
          </a:xfrm>
          <a:custGeom>
            <a:avLst/>
            <a:gdLst/>
            <a:ahLst/>
            <a:cxnLst/>
            <a:rect r="r" b="b" t="t" l="l"/>
            <a:pathLst>
              <a:path h="14438844" w="14962533">
                <a:moveTo>
                  <a:pt x="0" y="0"/>
                </a:moveTo>
                <a:lnTo>
                  <a:pt x="14962532" y="0"/>
                </a:lnTo>
                <a:lnTo>
                  <a:pt x="14962532" y="14438844"/>
                </a:lnTo>
                <a:lnTo>
                  <a:pt x="0" y="144388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119735"/>
            <a:ext cx="6885969" cy="1015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400"/>
              </a:lnSpc>
            </a:pPr>
            <a:r>
              <a:rPr lang="en-US" sz="5600">
                <a:solidFill>
                  <a:srgbClr val="000000"/>
                </a:solidFill>
                <a:latin typeface="Noto Serif Display Light"/>
              </a:rPr>
              <a:t>ДОРОЖНАЯ КАРТА</a:t>
            </a:r>
          </a:p>
        </p:txBody>
      </p:sp>
      <p:sp>
        <p:nvSpPr>
          <p:cNvPr name="AutoShape 4" id="4"/>
          <p:cNvSpPr/>
          <p:nvPr/>
        </p:nvSpPr>
        <p:spPr>
          <a:xfrm>
            <a:off x="614883" y="9424165"/>
            <a:ext cx="2999152" cy="0"/>
          </a:xfrm>
          <a:prstGeom prst="line">
            <a:avLst/>
          </a:prstGeom>
          <a:ln cap="flat" w="114300">
            <a:solidFill>
              <a:srgbClr val="000000"/>
            </a:solidFill>
            <a:prstDash val="solid"/>
            <a:headEnd type="oval" len="lg" w="lg"/>
            <a:tailEnd type="oval" len="lg" w="lg"/>
          </a:ln>
        </p:spPr>
      </p:sp>
      <p:sp>
        <p:nvSpPr>
          <p:cNvPr name="AutoShape 5" id="5"/>
          <p:cNvSpPr/>
          <p:nvPr/>
        </p:nvSpPr>
        <p:spPr>
          <a:xfrm>
            <a:off x="3614034" y="9424165"/>
            <a:ext cx="2761847" cy="0"/>
          </a:xfrm>
          <a:prstGeom prst="line">
            <a:avLst/>
          </a:prstGeom>
          <a:ln cap="flat" w="114300">
            <a:solidFill>
              <a:srgbClr val="000000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AutoShape 6" id="6"/>
          <p:cNvSpPr/>
          <p:nvPr/>
        </p:nvSpPr>
        <p:spPr>
          <a:xfrm>
            <a:off x="6375882" y="9424165"/>
            <a:ext cx="2761847" cy="0"/>
          </a:xfrm>
          <a:prstGeom prst="line">
            <a:avLst/>
          </a:prstGeom>
          <a:ln cap="flat" w="114300">
            <a:solidFill>
              <a:srgbClr val="000000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AutoShape 7" id="7"/>
          <p:cNvSpPr/>
          <p:nvPr/>
        </p:nvSpPr>
        <p:spPr>
          <a:xfrm>
            <a:off x="9137729" y="9424165"/>
            <a:ext cx="2761847" cy="0"/>
          </a:xfrm>
          <a:prstGeom prst="line">
            <a:avLst/>
          </a:prstGeom>
          <a:ln cap="flat" w="114300">
            <a:solidFill>
              <a:srgbClr val="000000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AutoShape 8" id="8"/>
          <p:cNvSpPr/>
          <p:nvPr/>
        </p:nvSpPr>
        <p:spPr>
          <a:xfrm>
            <a:off x="11899577" y="9424165"/>
            <a:ext cx="2761847" cy="0"/>
          </a:xfrm>
          <a:prstGeom prst="line">
            <a:avLst/>
          </a:prstGeom>
          <a:ln cap="flat" w="114300">
            <a:solidFill>
              <a:srgbClr val="000000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TextBox 9" id="9"/>
          <p:cNvSpPr txBox="true"/>
          <p:nvPr/>
        </p:nvSpPr>
        <p:spPr>
          <a:xfrm rot="-3452118">
            <a:off x="-546370" y="6114879"/>
            <a:ext cx="6578404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Open Sans Bold"/>
              </a:rPr>
              <a:t>1. Запись тестового видео</a:t>
            </a:r>
          </a:p>
        </p:txBody>
      </p:sp>
      <p:sp>
        <p:nvSpPr>
          <p:cNvPr name="TextBox 10" id="10"/>
          <p:cNvSpPr txBox="true"/>
          <p:nvPr/>
        </p:nvSpPr>
        <p:spPr>
          <a:xfrm rot="-3507229">
            <a:off x="1771927" y="5721888"/>
            <a:ext cx="7441896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Open Sans Bold"/>
              </a:rPr>
              <a:t>2. Распространение среди тестовой группы</a:t>
            </a:r>
          </a:p>
        </p:txBody>
      </p:sp>
      <p:sp>
        <p:nvSpPr>
          <p:cNvPr name="TextBox 11" id="11"/>
          <p:cNvSpPr txBox="true"/>
          <p:nvPr/>
        </p:nvSpPr>
        <p:spPr>
          <a:xfrm rot="-3421872">
            <a:off x="4852740" y="5982824"/>
            <a:ext cx="6578404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Open Sans Bold"/>
              </a:rPr>
              <a:t>3. Cбор обратной связи</a:t>
            </a:r>
          </a:p>
        </p:txBody>
      </p:sp>
      <p:sp>
        <p:nvSpPr>
          <p:cNvPr name="TextBox 12" id="12"/>
          <p:cNvSpPr txBox="true"/>
          <p:nvPr/>
        </p:nvSpPr>
        <p:spPr>
          <a:xfrm rot="-3534422">
            <a:off x="7321156" y="5959397"/>
            <a:ext cx="6578404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Open Sans Bold"/>
              </a:rPr>
              <a:t>4. Создание сайта, ручные продажи</a:t>
            </a:r>
          </a:p>
        </p:txBody>
      </p:sp>
      <p:sp>
        <p:nvSpPr>
          <p:cNvPr name="TextBox 13" id="13"/>
          <p:cNvSpPr txBox="true"/>
          <p:nvPr/>
        </p:nvSpPr>
        <p:spPr>
          <a:xfrm rot="-3585123">
            <a:off x="10146516" y="5959751"/>
            <a:ext cx="6578404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Open Sans Bold"/>
              </a:rPr>
              <a:t>5. Выход на грант</a:t>
            </a:r>
          </a:p>
        </p:txBody>
      </p:sp>
      <p:sp>
        <p:nvSpPr>
          <p:cNvPr name="TextBox 14" id="14"/>
          <p:cNvSpPr txBox="true"/>
          <p:nvPr/>
        </p:nvSpPr>
        <p:spPr>
          <a:xfrm rot="-3571480">
            <a:off x="12778836" y="5953794"/>
            <a:ext cx="6578404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Open Sans Bold"/>
              </a:rPr>
              <a:t>6. Создание и поддержка приложения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6381568">
            <a:off x="10828857" y="-3567569"/>
            <a:ext cx="13067819" cy="14379993"/>
          </a:xfrm>
          <a:custGeom>
            <a:avLst/>
            <a:gdLst/>
            <a:ahLst/>
            <a:cxnLst/>
            <a:rect r="r" b="b" t="t" l="l"/>
            <a:pathLst>
              <a:path h="14379993" w="13067819">
                <a:moveTo>
                  <a:pt x="0" y="0"/>
                </a:moveTo>
                <a:lnTo>
                  <a:pt x="13067819" y="0"/>
                </a:lnTo>
                <a:lnTo>
                  <a:pt x="13067819" y="14379993"/>
                </a:lnTo>
                <a:lnTo>
                  <a:pt x="0" y="143799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5502062"/>
            <a:ext cx="5155937" cy="3111099"/>
            <a:chOff x="0" y="0"/>
            <a:chExt cx="6874582" cy="4148132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0" y="2238799"/>
              <a:ext cx="6874582" cy="187234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773"/>
                </a:lnSpc>
              </a:pPr>
              <a:r>
                <a:rPr lang="en-US" sz="2902">
                  <a:solidFill>
                    <a:srgbClr val="000000"/>
                  </a:solidFill>
                  <a:latin typeface="TT Commons Pro"/>
                </a:rPr>
                <a:t>Дорогая услуга, которая не поможет справиться с внезапным стрессом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-28575"/>
              <a:ext cx="6874582" cy="161394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868"/>
                </a:lnSpc>
              </a:pPr>
              <a:r>
                <a:rPr lang="en-US" sz="3744">
                  <a:solidFill>
                    <a:srgbClr val="000000"/>
                  </a:solidFill>
                  <a:latin typeface="TT Commons Pro"/>
                </a:rPr>
                <a:t>Консультативные приложения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6059913" y="5502062"/>
            <a:ext cx="5127191" cy="2620205"/>
            <a:chOff x="0" y="0"/>
            <a:chExt cx="6836255" cy="3493607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0" y="2253559"/>
              <a:ext cx="6836255" cy="127087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873"/>
                </a:lnSpc>
              </a:pPr>
              <a:r>
                <a:rPr lang="en-US" sz="2979">
                  <a:solidFill>
                    <a:srgbClr val="000000"/>
                  </a:solidFill>
                  <a:latin typeface="TT Commons Pro"/>
                </a:rPr>
                <a:t>Приложения, которым нужно уделять время каждый день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-28575"/>
              <a:ext cx="6836255" cy="7411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599"/>
                </a:lnSpc>
              </a:pPr>
              <a:r>
                <a:rPr lang="en-US" sz="3537">
                  <a:solidFill>
                    <a:srgbClr val="000000"/>
                  </a:solidFill>
                  <a:latin typeface="TT Commons Pro"/>
                </a:rPr>
                <a:t>Личные дневники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1863694" y="5502062"/>
            <a:ext cx="5855740" cy="2921707"/>
            <a:chOff x="0" y="0"/>
            <a:chExt cx="7807653" cy="3895609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0" y="2671670"/>
              <a:ext cx="7807653" cy="12489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806"/>
                </a:lnSpc>
              </a:pPr>
              <a:r>
                <a:rPr lang="en-US" sz="2928">
                  <a:solidFill>
                    <a:srgbClr val="000000"/>
                  </a:solidFill>
                  <a:latin typeface="TT Commons Pro"/>
                </a:rPr>
                <a:t>Устаревшие методики, которые не всегда помогают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-28575"/>
              <a:ext cx="7807653" cy="14200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325"/>
                </a:lnSpc>
              </a:pPr>
              <a:r>
                <a:rPr lang="en-US" sz="3327">
                  <a:solidFill>
                    <a:srgbClr val="000000"/>
                  </a:solidFill>
                  <a:latin typeface="TT Commons Pro"/>
                </a:rPr>
                <a:t>Приложения с дыхательными упражнениями</a:t>
              </a: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1028700" y="866775"/>
            <a:ext cx="13537367" cy="10153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400"/>
              </a:lnSpc>
            </a:pPr>
            <a:r>
              <a:rPr lang="en-US" sz="5600">
                <a:solidFill>
                  <a:srgbClr val="000000"/>
                </a:solidFill>
                <a:latin typeface="Noto Serif Display Light"/>
              </a:rPr>
              <a:t>КОНКУРЕНТЫ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688472" y="-6818635"/>
            <a:ext cx="15350424" cy="15350424"/>
          </a:xfrm>
          <a:custGeom>
            <a:avLst/>
            <a:gdLst/>
            <a:ahLst/>
            <a:cxnLst/>
            <a:rect r="r" b="b" t="t" l="l"/>
            <a:pathLst>
              <a:path h="15350424" w="15350424">
                <a:moveTo>
                  <a:pt x="0" y="0"/>
                </a:moveTo>
                <a:lnTo>
                  <a:pt x="15350425" y="0"/>
                </a:lnTo>
                <a:lnTo>
                  <a:pt x="15350425" y="15350424"/>
                </a:lnTo>
                <a:lnTo>
                  <a:pt x="0" y="153504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557517" y="-4415188"/>
            <a:ext cx="18963665" cy="18299937"/>
          </a:xfrm>
          <a:custGeom>
            <a:avLst/>
            <a:gdLst/>
            <a:ahLst/>
            <a:cxnLst/>
            <a:rect r="r" b="b" t="t" l="l"/>
            <a:pathLst>
              <a:path h="18299937" w="18963665">
                <a:moveTo>
                  <a:pt x="0" y="0"/>
                </a:moveTo>
                <a:lnTo>
                  <a:pt x="18963665" y="0"/>
                </a:lnTo>
                <a:lnTo>
                  <a:pt x="18963665" y="18299937"/>
                </a:lnTo>
                <a:lnTo>
                  <a:pt x="0" y="1829993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80000"/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452491" y="1882140"/>
            <a:ext cx="7121431" cy="7121431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BD59">
                <a:alpha val="74902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3383720" y="866775"/>
            <a:ext cx="11275391" cy="10153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5600">
                <a:solidFill>
                  <a:srgbClr val="000000"/>
                </a:solidFill>
                <a:latin typeface="Noto Serif Display Light"/>
              </a:rPr>
              <a:t>РЫНОК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028700" y="3078507"/>
            <a:ext cx="5935553" cy="5935553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8B6FF">
                <a:alpha val="74902"/>
              </a:srgbClr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623769" y="4224696"/>
            <a:ext cx="4778874" cy="4778874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B6CE6">
                <a:alpha val="74902"/>
              </a:srgbClr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2415652" y="1993030"/>
            <a:ext cx="3195109" cy="8378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67"/>
              </a:lnSpc>
            </a:pPr>
            <a:r>
              <a:rPr lang="en-US" sz="4645">
                <a:solidFill>
                  <a:srgbClr val="000000"/>
                </a:solidFill>
                <a:latin typeface="Noto Serif Display Light"/>
              </a:rPr>
              <a:t>TAM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398922" y="4657912"/>
            <a:ext cx="3195109" cy="8378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67"/>
              </a:lnSpc>
            </a:pPr>
            <a:r>
              <a:rPr lang="en-US" sz="4645">
                <a:solidFill>
                  <a:srgbClr val="000000"/>
                </a:solidFill>
                <a:latin typeface="Noto Serif Display Light"/>
              </a:rPr>
              <a:t>SOM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415652" y="3300592"/>
            <a:ext cx="3195109" cy="8378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67"/>
              </a:lnSpc>
            </a:pPr>
            <a:r>
              <a:rPr lang="en-US" sz="4645">
                <a:solidFill>
                  <a:srgbClr val="000000"/>
                </a:solidFill>
                <a:latin typeface="Noto Serif Display Light"/>
              </a:rPr>
              <a:t>SAM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250059" y="2440518"/>
            <a:ext cx="7009241" cy="1210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09"/>
              </a:lnSpc>
            </a:pPr>
            <a:r>
              <a:rPr lang="en-US" sz="3699">
                <a:solidFill>
                  <a:srgbClr val="000000"/>
                </a:solidFill>
                <a:latin typeface="TT Commons Pro"/>
              </a:rPr>
              <a:t>TAM - 17 млн. россиян обращались к психологу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250059" y="4346154"/>
            <a:ext cx="7009241" cy="1210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09"/>
              </a:lnSpc>
            </a:pPr>
            <a:r>
              <a:rPr lang="en-US" sz="3699">
                <a:solidFill>
                  <a:srgbClr val="000000"/>
                </a:solidFill>
                <a:latin typeface="TT Commons Pro"/>
              </a:rPr>
              <a:t>SAM - 400 тыс. Петербуржцев обращаются к психологу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250059" y="6278096"/>
            <a:ext cx="7009241" cy="1210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09"/>
              </a:lnSpc>
            </a:pPr>
            <a:r>
              <a:rPr lang="en-US" sz="3699">
                <a:solidFill>
                  <a:srgbClr val="000000"/>
                </a:solidFill>
                <a:latin typeface="TT Commons Pro"/>
              </a:rPr>
              <a:t>SOM - 40 тыс. чел. - доля рынка, которую мы хотим занять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0250059" y="8217438"/>
            <a:ext cx="7009241" cy="600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09"/>
              </a:lnSpc>
            </a:pPr>
            <a:r>
              <a:rPr lang="en-US" sz="3699">
                <a:solidFill>
                  <a:srgbClr val="000000"/>
                </a:solidFill>
                <a:latin typeface="TT Commons Pro"/>
              </a:rPr>
              <a:t>Объем: 72 млн. руб. в год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0" r="-58594" b="-18194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695015" y="1028700"/>
            <a:ext cx="10291829" cy="8229600"/>
            <a:chOff x="0" y="0"/>
            <a:chExt cx="5780521" cy="462224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780521" cy="4622247"/>
            </a:xfrm>
            <a:custGeom>
              <a:avLst/>
              <a:gdLst/>
              <a:ahLst/>
              <a:cxnLst/>
              <a:rect r="r" b="b" t="t" l="l"/>
              <a:pathLst>
                <a:path h="4622247" w="5780521">
                  <a:moveTo>
                    <a:pt x="5656061" y="4622247"/>
                  </a:moveTo>
                  <a:lnTo>
                    <a:pt x="124460" y="4622247"/>
                  </a:lnTo>
                  <a:cubicBezTo>
                    <a:pt x="55880" y="4622247"/>
                    <a:pt x="0" y="4566367"/>
                    <a:pt x="0" y="449778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656061" y="0"/>
                  </a:lnTo>
                  <a:cubicBezTo>
                    <a:pt x="5724640" y="0"/>
                    <a:pt x="5780521" y="55880"/>
                    <a:pt x="5780521" y="124460"/>
                  </a:cubicBezTo>
                  <a:lnTo>
                    <a:pt x="5780521" y="4497787"/>
                  </a:lnTo>
                  <a:cubicBezTo>
                    <a:pt x="5780521" y="4566367"/>
                    <a:pt x="5724640" y="4622247"/>
                    <a:pt x="5656061" y="4622247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8273492" y="1392706"/>
            <a:ext cx="9327125" cy="7254431"/>
          </a:xfrm>
          <a:custGeom>
            <a:avLst/>
            <a:gdLst/>
            <a:ahLst/>
            <a:cxnLst/>
            <a:rect r="r" b="b" t="t" l="l"/>
            <a:pathLst>
              <a:path h="7254431" w="9327125">
                <a:moveTo>
                  <a:pt x="0" y="0"/>
                </a:moveTo>
                <a:lnTo>
                  <a:pt x="9327125" y="0"/>
                </a:lnTo>
                <a:lnTo>
                  <a:pt x="9327125" y="7254431"/>
                </a:lnTo>
                <a:lnTo>
                  <a:pt x="0" y="725443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3133785"/>
            <a:ext cx="6487353" cy="4403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672"/>
              </a:lnSpc>
            </a:pPr>
            <a:r>
              <a:rPr lang="en-US" sz="2824">
                <a:solidFill>
                  <a:srgbClr val="000000"/>
                </a:solidFill>
                <a:latin typeface="TT Commons Pro"/>
              </a:rPr>
              <a:t>Окупаемость - 17 месяцев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1019175"/>
            <a:ext cx="6966690" cy="1266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010"/>
              </a:lnSpc>
            </a:pPr>
            <a:r>
              <a:rPr lang="en-US" sz="4175">
                <a:solidFill>
                  <a:srgbClr val="000000"/>
                </a:solidFill>
                <a:latin typeface="TT Commons Pro"/>
              </a:rPr>
              <a:t>ЭКОНОМИКА ПИЛОТНОГО ПРОЕКТА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4006435"/>
            <a:ext cx="6487353" cy="4403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672"/>
              </a:lnSpc>
            </a:pPr>
            <a:r>
              <a:rPr lang="en-US" sz="2824">
                <a:solidFill>
                  <a:srgbClr val="000000"/>
                </a:solidFill>
                <a:latin typeface="TT Commons Pro"/>
              </a:rPr>
              <a:t>Разработка - 3 месяца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4972207"/>
            <a:ext cx="6487353" cy="4403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672"/>
              </a:lnSpc>
            </a:pPr>
            <a:r>
              <a:rPr lang="en-US" sz="2824">
                <a:solidFill>
                  <a:srgbClr val="000000"/>
                </a:solidFill>
                <a:latin typeface="TT Commons Pro"/>
              </a:rPr>
              <a:t>Требуемый капитал - 2 млн. руб.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7062640"/>
            <a:ext cx="6487353" cy="4403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672"/>
              </a:lnSpc>
            </a:pPr>
            <a:r>
              <a:rPr lang="en-US" sz="2824">
                <a:solidFill>
                  <a:srgbClr val="000000"/>
                </a:solidFill>
                <a:latin typeface="TT Commons Pro"/>
              </a:rPr>
              <a:t>5 тыс. подписчиков через 2 года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8188826"/>
            <a:ext cx="6487353" cy="8975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672"/>
              </a:lnSpc>
            </a:pPr>
            <a:r>
              <a:rPr lang="en-US" sz="2824">
                <a:solidFill>
                  <a:srgbClr val="000000"/>
                </a:solidFill>
                <a:latin typeface="TT Commons Pro"/>
              </a:rPr>
              <a:t>Продвижение: таргет в поисковиках и соц-сетях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5936455"/>
            <a:ext cx="6487353" cy="4403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672"/>
              </a:lnSpc>
            </a:pPr>
            <a:r>
              <a:rPr lang="en-US" sz="2824">
                <a:solidFill>
                  <a:srgbClr val="000000"/>
                </a:solidFill>
                <a:latin typeface="TT Commons Pro"/>
              </a:rPr>
              <a:t>Месячная подписка - 150р.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132537" y="1423330"/>
            <a:ext cx="13938055" cy="13938055"/>
          </a:xfrm>
          <a:custGeom>
            <a:avLst/>
            <a:gdLst/>
            <a:ahLst/>
            <a:cxnLst/>
            <a:rect r="r" b="b" t="t" l="l"/>
            <a:pathLst>
              <a:path h="13938055" w="13938055">
                <a:moveTo>
                  <a:pt x="0" y="0"/>
                </a:moveTo>
                <a:lnTo>
                  <a:pt x="13938055" y="0"/>
                </a:lnTo>
                <a:lnTo>
                  <a:pt x="13938055" y="13938054"/>
                </a:lnTo>
                <a:lnTo>
                  <a:pt x="0" y="139380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646512" y="-5912889"/>
            <a:ext cx="15350424" cy="15350424"/>
          </a:xfrm>
          <a:custGeom>
            <a:avLst/>
            <a:gdLst/>
            <a:ahLst/>
            <a:cxnLst/>
            <a:rect r="r" b="b" t="t" l="l"/>
            <a:pathLst>
              <a:path h="15350424" w="15350424">
                <a:moveTo>
                  <a:pt x="0" y="0"/>
                </a:moveTo>
                <a:lnTo>
                  <a:pt x="15350424" y="0"/>
                </a:lnTo>
                <a:lnTo>
                  <a:pt x="15350424" y="15350424"/>
                </a:lnTo>
                <a:lnTo>
                  <a:pt x="0" y="153504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299094" y="3824050"/>
            <a:ext cx="3228170" cy="3228157"/>
            <a:chOff x="0" y="0"/>
            <a:chExt cx="6350000" cy="634997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5562489" y="3824050"/>
            <a:ext cx="3228170" cy="3228157"/>
            <a:chOff x="0" y="0"/>
            <a:chExt cx="6350000" cy="634997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13880633" y="3824050"/>
            <a:ext cx="3228170" cy="3228157"/>
            <a:chOff x="0" y="0"/>
            <a:chExt cx="6350000" cy="634997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9555490" y="3824050"/>
            <a:ext cx="3228170" cy="3228157"/>
            <a:chOff x="0" y="0"/>
            <a:chExt cx="6350000" cy="634997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1028700" y="7512247"/>
            <a:ext cx="3768958" cy="1270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99"/>
              </a:lnSpc>
            </a:pPr>
            <a:r>
              <a:rPr lang="en-US" sz="2999">
                <a:solidFill>
                  <a:srgbClr val="000000"/>
                </a:solidFill>
                <a:latin typeface="TT Commons Pro"/>
              </a:rPr>
              <a:t>Елена Завершинская</a:t>
            </a:r>
          </a:p>
          <a:p>
            <a:pPr algn="ctr">
              <a:lnSpc>
                <a:spcPts val="3119"/>
              </a:lnSpc>
            </a:pPr>
            <a:r>
              <a:rPr lang="en-US" sz="2399">
                <a:solidFill>
                  <a:srgbClr val="000000"/>
                </a:solidFill>
                <a:latin typeface="TT Commons Pro"/>
              </a:rPr>
              <a:t>лидер проекта</a:t>
            </a:r>
          </a:p>
          <a:p>
            <a:pPr algn="ctr">
              <a:lnSpc>
                <a:spcPts val="3119"/>
              </a:lnSpc>
            </a:pPr>
            <a:r>
              <a:rPr lang="en-US" sz="2399">
                <a:solidFill>
                  <a:srgbClr val="000000"/>
                </a:solidFill>
                <a:latin typeface="TT Commons Pro"/>
              </a:rPr>
              <a:t>психолог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411992" y="7502722"/>
            <a:ext cx="3529165" cy="1280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00"/>
              </a:lnSpc>
            </a:pPr>
            <a:r>
              <a:rPr lang="en-US" sz="3000">
                <a:solidFill>
                  <a:srgbClr val="000000"/>
                </a:solidFill>
                <a:latin typeface="TT Commons Pro"/>
              </a:rPr>
              <a:t>Дарья Попова</a:t>
            </a:r>
          </a:p>
          <a:p>
            <a:pPr algn="ctr">
              <a:lnSpc>
                <a:spcPts val="3120"/>
              </a:lnSpc>
            </a:pPr>
            <a:r>
              <a:rPr lang="en-US" sz="2400">
                <a:solidFill>
                  <a:srgbClr val="000000"/>
                </a:solidFill>
                <a:latin typeface="TT Commons Pro"/>
              </a:rPr>
              <a:t>администратор</a:t>
            </a:r>
          </a:p>
          <a:p>
            <a:pPr algn="ctr">
              <a:lnSpc>
                <a:spcPts val="3120"/>
              </a:lnSpc>
            </a:pPr>
            <a:r>
              <a:rPr lang="en-US" sz="2400">
                <a:solidFill>
                  <a:srgbClr val="000000"/>
                </a:solidFill>
                <a:latin typeface="TT Commons Pro"/>
              </a:rPr>
              <a:t>психолог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13880633" y="7769385"/>
            <a:ext cx="3378667" cy="1293188"/>
            <a:chOff x="0" y="0"/>
            <a:chExt cx="4504890" cy="1724251"/>
          </a:xfrm>
        </p:grpSpPr>
        <p:sp>
          <p:nvSpPr>
            <p:cNvPr name="TextBox 15" id="15"/>
            <p:cNvSpPr txBox="true"/>
            <p:nvPr/>
          </p:nvSpPr>
          <p:spPr>
            <a:xfrm rot="0">
              <a:off x="0" y="1242032"/>
              <a:ext cx="4504890" cy="48816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986"/>
                </a:lnSpc>
              </a:pP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0" y="-28575"/>
              <a:ext cx="4504890" cy="112693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733"/>
                </a:lnSpc>
              </a:pPr>
              <a:r>
                <a:rPr lang="en-US" sz="2872">
                  <a:solidFill>
                    <a:srgbClr val="000000"/>
                  </a:solidFill>
                  <a:latin typeface="TT Commons Pro"/>
                </a:rPr>
                <a:t>Егор Завалишин</a:t>
              </a:r>
            </a:p>
            <a:p>
              <a:pPr algn="ctr">
                <a:lnSpc>
                  <a:spcPts val="3120"/>
                </a:lnSpc>
              </a:pPr>
              <a:r>
                <a:rPr lang="en-US" sz="2400">
                  <a:solidFill>
                    <a:srgbClr val="000000"/>
                  </a:solidFill>
                  <a:latin typeface="TT Commons Pro"/>
                </a:rPr>
                <a:t>бизнес-аналитик</a:t>
              </a: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3383720" y="866775"/>
            <a:ext cx="11275391" cy="1015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5600">
                <a:solidFill>
                  <a:srgbClr val="000000"/>
                </a:solidFill>
                <a:latin typeface="Noto Serif Display Light"/>
              </a:rPr>
              <a:t>КОМАНДА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9555490" y="7540822"/>
            <a:ext cx="3378667" cy="1293188"/>
            <a:chOff x="0" y="0"/>
            <a:chExt cx="4504890" cy="1724251"/>
          </a:xfrm>
        </p:grpSpPr>
        <p:sp>
          <p:nvSpPr>
            <p:cNvPr name="TextBox 19" id="19"/>
            <p:cNvSpPr txBox="true"/>
            <p:nvPr/>
          </p:nvSpPr>
          <p:spPr>
            <a:xfrm rot="0">
              <a:off x="0" y="1242032"/>
              <a:ext cx="4504890" cy="48816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986"/>
                </a:lnSpc>
              </a:pPr>
            </a:p>
          </p:txBody>
        </p:sp>
        <p:sp>
          <p:nvSpPr>
            <p:cNvPr name="TextBox 20" id="20"/>
            <p:cNvSpPr txBox="true"/>
            <p:nvPr/>
          </p:nvSpPr>
          <p:spPr>
            <a:xfrm rot="0">
              <a:off x="0" y="-28575"/>
              <a:ext cx="4504890" cy="112693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733"/>
                </a:lnSpc>
              </a:pPr>
              <a:r>
                <a:rPr lang="en-US" sz="2872">
                  <a:solidFill>
                    <a:srgbClr val="000000"/>
                  </a:solidFill>
                  <a:latin typeface="TT Commons Pro"/>
                </a:rPr>
                <a:t>Софья Соломоник</a:t>
              </a:r>
            </a:p>
            <a:p>
              <a:pPr algn="ctr">
                <a:lnSpc>
                  <a:spcPts val="3120"/>
                </a:lnSpc>
              </a:pPr>
              <a:r>
                <a:rPr lang="en-US" sz="2400">
                  <a:solidFill>
                    <a:srgbClr val="000000"/>
                  </a:solidFill>
                  <a:latin typeface="TT Commons Pro"/>
                </a:rPr>
                <a:t>программист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3"/>
            <a:stretch>
              <a:fillRect l="-2870" t="-470" r="-55724" b="-181475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708417" y="1028700"/>
            <a:ext cx="12871165" cy="3193965"/>
            <a:chOff x="0" y="0"/>
            <a:chExt cx="17161554" cy="4258620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0" y="696383"/>
              <a:ext cx="17161554" cy="16725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800"/>
                </a:lnSpc>
              </a:pPr>
              <a:r>
                <a:rPr lang="en-US" sz="7200">
                  <a:solidFill>
                    <a:srgbClr val="000000"/>
                  </a:solidFill>
                  <a:latin typeface="Noto Serif Display Light"/>
                </a:rPr>
                <a:t>СПАСИБО ЗА ВНИМАНИЕ!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2583314" y="3535143"/>
              <a:ext cx="11994926" cy="68431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257"/>
                </a:lnSpc>
              </a:pPr>
              <a:r>
                <a:rPr lang="en-US" sz="3275">
                  <a:solidFill>
                    <a:srgbClr val="000000"/>
                  </a:solidFill>
                  <a:latin typeface="TT Commons Pro"/>
                </a:rPr>
                <a:t>Просим вас поделиться с нами своим мнением!</a:t>
              </a: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6785538" y="4795171"/>
            <a:ext cx="4716924" cy="4716924"/>
          </a:xfrm>
          <a:custGeom>
            <a:avLst/>
            <a:gdLst/>
            <a:ahLst/>
            <a:cxnLst/>
            <a:rect r="r" b="b" t="t" l="l"/>
            <a:pathLst>
              <a:path h="4716924" w="4716924">
                <a:moveTo>
                  <a:pt x="0" y="0"/>
                </a:moveTo>
                <a:lnTo>
                  <a:pt x="4716924" y="0"/>
                </a:lnTo>
                <a:lnTo>
                  <a:pt x="4716924" y="4716923"/>
                </a:lnTo>
                <a:lnTo>
                  <a:pt x="0" y="47169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DAFwqnyyytU</dc:identifier>
  <dcterms:modified xsi:type="dcterms:W3CDTF">2011-08-01T06:04:30Z</dcterms:modified>
  <cp:revision>1</cp:revision>
  <dc:title>приложение “я рядом”</dc:title>
</cp:coreProperties>
</file>