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61" r:id="rId6"/>
    <p:sldId id="263" r:id="rId7"/>
    <p:sldId id="260" r:id="rId8"/>
    <p:sldId id="265" r:id="rId9"/>
    <p:sldId id="264" r:id="rId10"/>
    <p:sldId id="266" r:id="rId11"/>
  </p:sldIdLst>
  <p:sldSz cx="9144000" cy="5143500" type="screen16x9"/>
  <p:notesSz cx="6858000" cy="9144000"/>
  <p:embeddedFontLst>
    <p:embeddedFont>
      <p:font typeface="Montserrat" panose="020B0604020202020204" charset="-52"/>
      <p:regular r:id="rId13"/>
      <p:bold r:id="rId14"/>
      <p:italic r:id="rId15"/>
      <p:boldItalic r:id="rId16"/>
    </p:embeddedFont>
    <p:embeddedFont>
      <p:font typeface="Montserrat Light" panose="020B0604020202020204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1mxlo3IGT4HUKIkAOROTO+xDE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E55"/>
    <a:srgbClr val="545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4103" autoAdjust="0"/>
  </p:normalViewPr>
  <p:slideViewPr>
    <p:cSldViewPr snapToGrid="0">
      <p:cViewPr varScale="1">
        <p:scale>
          <a:sx n="109" d="100"/>
          <a:sy n="109" d="100"/>
        </p:scale>
        <p:origin x="106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4576740" y="1759036"/>
            <a:ext cx="4591757" cy="3397000"/>
          </a:xfrm>
          <a:prstGeom prst="rect">
            <a:avLst/>
          </a:prstGeom>
          <a:solidFill>
            <a:srgbClr val="FFAC0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4577353" y="-2"/>
            <a:ext cx="4591145" cy="1759038"/>
          </a:xfrm>
          <a:prstGeom prst="rect">
            <a:avLst/>
          </a:prstGeom>
          <a:solidFill>
            <a:srgbClr val="9F00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/>
              <a:t>Лого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4567261" y="4475135"/>
            <a:ext cx="4599716" cy="680186"/>
          </a:xfrm>
          <a:prstGeom prst="rect">
            <a:avLst/>
          </a:prstGeom>
          <a:solidFill>
            <a:srgbClr val="FF2F2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6613897" y="-2"/>
            <a:ext cx="2554598" cy="3206211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 descr="Рисунок 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797" y="-7407080"/>
            <a:ext cx="3096408" cy="43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6613895" y="1761784"/>
            <a:ext cx="2553082" cy="3397000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131664" y="2026805"/>
            <a:ext cx="4287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это специализированный ветеринарный реабилитационный центр, основным инструментом которого является гидротерапия (упражнения в воде) в комбинации с другими методами физиотерапии.</a:t>
            </a:r>
          </a:p>
        </p:txBody>
      </p:sp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-287985" y="353878"/>
            <a:ext cx="4724400" cy="87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sz="2400" b="1" dirty="0" smtClean="0">
                <a:solidFill>
                  <a:srgbClr val="9F00FF"/>
                </a:solidFill>
                <a:latin typeface="Montserrat"/>
                <a:ea typeface="Montserrat"/>
                <a:cs typeface="Montserrat"/>
                <a:sym typeface="Montserrat"/>
              </a:rPr>
              <a:t>Гидротерапия </a:t>
            </a:r>
            <a:r>
              <a:rPr lang="en-US" sz="2400" b="1" dirty="0" smtClean="0">
                <a:solidFill>
                  <a:srgbClr val="9F00FF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US" sz="2400" b="1" dirty="0" smtClean="0">
                <a:solidFill>
                  <a:srgbClr val="9F00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 b="1" dirty="0" smtClean="0">
                <a:solidFill>
                  <a:srgbClr val="9F00FF"/>
                </a:solidFill>
                <a:latin typeface="Montserrat"/>
                <a:ea typeface="Montserrat"/>
                <a:cs typeface="Montserrat"/>
                <a:sym typeface="Montserrat"/>
              </a:rPr>
              <a:t>«</a:t>
            </a:r>
            <a:r>
              <a:rPr lang="en-US" sz="2400" b="1" dirty="0" err="1" smtClean="0">
                <a:solidFill>
                  <a:srgbClr val="9F00FF"/>
                </a:solidFill>
                <a:latin typeface="Montserrat"/>
                <a:ea typeface="Montserrat"/>
                <a:cs typeface="Montserrat"/>
                <a:sym typeface="Montserrat"/>
              </a:rPr>
              <a:t>HydroHeal</a:t>
            </a:r>
            <a:r>
              <a:rPr lang="ru-RU" sz="2400" b="1" dirty="0" smtClean="0">
                <a:solidFill>
                  <a:srgbClr val="9F00FF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2400" b="1" dirty="0">
              <a:solidFill>
                <a:srgbClr val="9F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260778" y="1696203"/>
            <a:ext cx="31167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 чем проект</a:t>
            </a:r>
            <a:endParaRPr sz="1200" b="0" i="0" u="none" strike="noStrike" cap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260719" y="3901967"/>
            <a:ext cx="3116759" cy="63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ФИО </a:t>
            </a:r>
            <a:br>
              <a:rPr lang="ru-RU" sz="1200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ru-RU" sz="1200" b="0" i="0" u="none" strike="noStrike" cap="none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Рахмангулова</a:t>
            </a:r>
            <a:r>
              <a:rPr lang="ru-RU" sz="1200" b="0" i="0" u="none" strike="noStrike" cap="none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Лилия </a:t>
            </a:r>
            <a:r>
              <a:rPr lang="ru-RU" sz="1200" b="0" i="0" u="none" strike="noStrike" cap="none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Кадировна</a:t>
            </a:r>
            <a:endParaRPr sz="9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800" y="4534663"/>
            <a:ext cx="1448725" cy="5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1209" y="2543659"/>
            <a:ext cx="1934955" cy="8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9918" y="197896"/>
            <a:ext cx="1738225" cy="13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7768" y="1495332"/>
            <a:ext cx="2463725" cy="24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0" y="-43155"/>
            <a:ext cx="4591145" cy="1350245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1268710" y="-42793"/>
            <a:ext cx="4591145" cy="1350245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3690298" y="-35010"/>
            <a:ext cx="4591145" cy="1350245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6266837" y="-32278"/>
            <a:ext cx="2877164" cy="1339368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8697" y="-12733"/>
            <a:ext cx="1777978" cy="135891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 txBox="1"/>
          <p:nvPr/>
        </p:nvSpPr>
        <p:spPr>
          <a:xfrm>
            <a:off x="330845" y="133478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Контакты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 txBox="1"/>
          <p:nvPr/>
        </p:nvSpPr>
        <p:spPr>
          <a:xfrm>
            <a:off x="189914" y="2060917"/>
            <a:ext cx="8356209" cy="295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600" dirty="0">
                <a:latin typeface="Montserrat Light"/>
                <a:ea typeface="Montserrat Light"/>
                <a:cs typeface="Montserrat Light"/>
                <a:sym typeface="Montserrat Light"/>
              </a:rPr>
              <a:t>Благодарим за интерес к </a:t>
            </a:r>
            <a:r>
              <a:rPr lang="ru-RU" sz="1600" dirty="0" err="1" smtClean="0">
                <a:latin typeface="Montserrat Light"/>
                <a:ea typeface="Montserrat Light"/>
                <a:cs typeface="Montserrat Light"/>
                <a:sym typeface="Montserrat Light"/>
              </a:rPr>
              <a:t>HydroHeal</a:t>
            </a:r>
            <a:r>
              <a:rPr lang="ru-RU" sz="16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! </a:t>
            </a:r>
          </a:p>
          <a:p>
            <a:pPr marL="76200" lvl="1">
              <a:lnSpc>
                <a:spcPct val="150000"/>
              </a:lnSpc>
              <a:buSzPts val="2400"/>
            </a:pPr>
            <a:r>
              <a:rPr lang="ru-RU" sz="16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Помогите </a:t>
            </a:r>
            <a:r>
              <a:rPr lang="ru-RU" sz="1600" dirty="0">
                <a:latin typeface="Montserrat Light"/>
                <a:ea typeface="Montserrat Light"/>
                <a:cs typeface="Montserrat Light"/>
                <a:sym typeface="Montserrat Light"/>
              </a:rPr>
              <a:t>нам запустить центр: поддержите "</a:t>
            </a:r>
            <a:r>
              <a:rPr lang="ru-RU" sz="1600" dirty="0" err="1">
                <a:latin typeface="Montserrat Light"/>
                <a:ea typeface="Montserrat Light"/>
                <a:cs typeface="Montserrat Light"/>
                <a:sym typeface="Montserrat Light"/>
              </a:rPr>
              <a:t>HydroHeal</a:t>
            </a:r>
            <a:r>
              <a:rPr lang="ru-RU" sz="1600" dirty="0">
                <a:latin typeface="Montserrat Light"/>
                <a:ea typeface="Montserrat Light"/>
                <a:cs typeface="Montserrat Light"/>
                <a:sym typeface="Montserrat Light"/>
              </a:rPr>
              <a:t>" сегодня, чтобы подарить животным быстрое восстановление и радость движения!</a:t>
            </a:r>
            <a:endParaRPr sz="16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1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Лилия </a:t>
            </a:r>
            <a:r>
              <a:rPr lang="ru-RU" sz="1800" b="0" i="0" u="none" strike="noStrike" cap="none" dirty="0" err="1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Рахмангулова</a:t>
            </a:r>
            <a:endParaRPr sz="12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1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en-US" sz="18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Tel</a:t>
            </a:r>
            <a:r>
              <a:rPr lang="ru-RU" sz="18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: +79026923931</a:t>
            </a:r>
          </a:p>
          <a:p>
            <a:pPr marL="457200" lvl="1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Е</a:t>
            </a:r>
            <a:r>
              <a:rPr lang="en-US" sz="18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mail</a:t>
            </a:r>
            <a:r>
              <a:rPr lang="ru-RU" sz="18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r>
              <a:rPr lang="en-US" sz="18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lilostish889@gmail</a:t>
            </a:r>
            <a:r>
              <a:rPr lang="ru-RU" sz="18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r>
              <a:rPr lang="en-US" sz="18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com</a:t>
            </a:r>
            <a:endParaRPr sz="12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1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Лидер, исполнитель задачи по подготовке презентации</a:t>
            </a:r>
            <a:endParaRPr sz="12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0916" y="224042"/>
            <a:ext cx="1934955" cy="8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1583" y="4475"/>
            <a:ext cx="1255700" cy="12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42793">
            <a:off x="117765" y="395584"/>
            <a:ext cx="1043848" cy="404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title"/>
          </p:nvPr>
        </p:nvSpPr>
        <p:spPr>
          <a:xfrm>
            <a:off x="83100" y="2933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>
                <a:latin typeface="Montserrat"/>
                <a:ea typeface="Montserrat"/>
                <a:cs typeface="Montserrat"/>
                <a:sym typeface="Montserrat"/>
              </a:rPr>
              <a:t>Задача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2738962" y="1096799"/>
            <a:ext cx="6169443" cy="314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Char char="●"/>
            </a:pPr>
            <a:r>
              <a:rPr lang="ru-RU" sz="1600" u="none" strike="noStrike" cap="none" dirty="0" smtClean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Клиенты: владельцы мелких домашних животных (породное разведение, реабилитация после травм)</a:t>
            </a:r>
            <a:endParaRPr sz="1600" u="none" strike="noStrike" cap="none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Char char="●"/>
            </a:pPr>
            <a:r>
              <a:rPr lang="ru-RU" sz="1600" u="none" strike="noStrike" cap="none" dirty="0" smtClean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Сегмент: В2С и В2В</a:t>
            </a:r>
          </a:p>
          <a:p>
            <a:pPr marL="457200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600" dirty="0" smtClean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Ключевые проблемы: ожирение и плохая физическая форма питомца могут привести к болезням, необходимость поддержания экстерьера животного, недостаточная информация о способах и центрах реабилитации </a:t>
            </a:r>
          </a:p>
          <a:p>
            <a:pPr marL="457200" indent="-381000">
              <a:buSzPts val="2400"/>
              <a:buFont typeface="Montserrat Light"/>
              <a:buChar char="●"/>
            </a:pPr>
            <a:endParaRPr sz="200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455272" y="958926"/>
            <a:ext cx="1950000" cy="175613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455272" y="2989386"/>
            <a:ext cx="1950000" cy="177654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90" y="3052689"/>
            <a:ext cx="1794163" cy="1652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90" y="1019908"/>
            <a:ext cx="1794163" cy="16248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dirty="0">
                <a:latin typeface="Montserrat"/>
                <a:ea typeface="Montserrat"/>
                <a:cs typeface="Montserrat"/>
                <a:sym typeface="Montserrat"/>
              </a:rPr>
              <a:t>Описание решения / продукт 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344316" y="1012873"/>
            <a:ext cx="3510232" cy="36083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3805310" y="1062111"/>
            <a:ext cx="4977753" cy="389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2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Функции продукта: адаптировать </a:t>
            </a:r>
            <a:r>
              <a:rPr lang="ru-RU" sz="1200" dirty="0">
                <a:latin typeface="Montserrat Light"/>
                <a:ea typeface="Montserrat Light"/>
                <a:cs typeface="Montserrat Light"/>
                <a:sym typeface="Montserrat Light"/>
              </a:rPr>
              <a:t>реабилитацию под каждого животного, </a:t>
            </a:r>
            <a:r>
              <a:rPr lang="ru-RU" sz="12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контролировать </a:t>
            </a:r>
            <a:r>
              <a:rPr lang="ru-RU" sz="1200" dirty="0">
                <a:latin typeface="Montserrat Light"/>
                <a:ea typeface="Montserrat Light"/>
                <a:cs typeface="Montserrat Light"/>
                <a:sym typeface="Montserrat Light"/>
              </a:rPr>
              <a:t>процесс восстановления </a:t>
            </a:r>
            <a:endParaRPr lang="ru-RU" sz="1200" dirty="0" smtClean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2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Решение: клиника с оборудованием и цифровая площадка для контроля за состоянием животного</a:t>
            </a:r>
          </a:p>
          <a:p>
            <a:pPr marL="457200" lvl="0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2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На что повлияет: сокращение </a:t>
            </a:r>
            <a:r>
              <a:rPr lang="ru-RU" sz="1200" dirty="0">
                <a:latin typeface="Montserrat Light"/>
                <a:ea typeface="Montserrat Light"/>
                <a:cs typeface="Montserrat Light"/>
                <a:sym typeface="Montserrat Light"/>
              </a:rPr>
              <a:t>времени восстановления </a:t>
            </a:r>
            <a:r>
              <a:rPr lang="ru-RU" sz="12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животных, повышение </a:t>
            </a:r>
            <a:r>
              <a:rPr lang="ru-RU" sz="1200" dirty="0">
                <a:latin typeface="Montserrat Light"/>
                <a:ea typeface="Montserrat Light"/>
                <a:cs typeface="Montserrat Light"/>
                <a:sym typeface="Montserrat Light"/>
              </a:rPr>
              <a:t>эффективности реабилитации (кол-во успешно восстановленных </a:t>
            </a:r>
            <a:r>
              <a:rPr lang="ru-RU" sz="12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животных), снижение </a:t>
            </a:r>
            <a:r>
              <a:rPr lang="ru-RU" sz="1200" dirty="0">
                <a:latin typeface="Montserrat Light"/>
                <a:ea typeface="Montserrat Light"/>
                <a:cs typeface="Montserrat Light"/>
                <a:sym typeface="Montserrat Light"/>
              </a:rPr>
              <a:t>затрат клиник на </a:t>
            </a:r>
            <a:r>
              <a:rPr lang="ru-RU" sz="1200" dirty="0" smtClean="0">
                <a:latin typeface="Montserrat Light"/>
                <a:ea typeface="Montserrat Light"/>
                <a:cs typeface="Montserrat Light"/>
                <a:sym typeface="Montserrat Light"/>
              </a:rPr>
              <a:t>реабилитацию, увеличение </a:t>
            </a:r>
            <a:r>
              <a:rPr lang="ru-RU" sz="1200" dirty="0">
                <a:latin typeface="Montserrat Light"/>
                <a:ea typeface="Montserrat Light"/>
                <a:cs typeface="Montserrat Light"/>
                <a:sym typeface="Montserrat Light"/>
              </a:rPr>
              <a:t>числа обслуживаемых животных без потери качества услуг.</a:t>
            </a:r>
            <a:endParaRPr sz="12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7" y="1132447"/>
            <a:ext cx="3285149" cy="33692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52400"/>
            <a:ext cx="8520600" cy="588818"/>
          </a:xfrm>
        </p:spPr>
        <p:txBody>
          <a:bodyPr/>
          <a:lstStyle/>
          <a:p>
            <a:pPr algn="ctr"/>
            <a:r>
              <a:rPr lang="ru-RU" sz="2400" dirty="0" smtClean="0"/>
              <a:t>Ценность для потребителя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576775"/>
            <a:ext cx="8520600" cy="3417137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endParaRPr lang="ru-RU" sz="11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Плавучесть </a:t>
            </a:r>
            <a:r>
              <a:rPr lang="ru-RU" sz="1200" dirty="0">
                <a:solidFill>
                  <a:schemeClr val="tx1"/>
                </a:solidFill>
              </a:rPr>
              <a:t>воды снижает вес животного до 60% и </a:t>
            </a:r>
            <a:r>
              <a:rPr lang="ru-RU" sz="1200" dirty="0" smtClean="0">
                <a:solidFill>
                  <a:schemeClr val="tx1"/>
                </a:solidFill>
              </a:rPr>
              <a:t>более.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Мягкая  нагрузка </a:t>
            </a:r>
            <a:r>
              <a:rPr lang="ru-RU" sz="1200" dirty="0">
                <a:solidFill>
                  <a:schemeClr val="tx1"/>
                </a:solidFill>
              </a:rPr>
              <a:t>на </a:t>
            </a:r>
            <a:r>
              <a:rPr lang="ru-RU" sz="1200" dirty="0" smtClean="0">
                <a:solidFill>
                  <a:schemeClr val="tx1"/>
                </a:solidFill>
              </a:rPr>
              <a:t>мышцы.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</a:rPr>
              <a:t>П</a:t>
            </a:r>
            <a:r>
              <a:rPr lang="ru-RU" sz="1200" dirty="0" smtClean="0">
                <a:solidFill>
                  <a:schemeClr val="tx1"/>
                </a:solidFill>
              </a:rPr>
              <a:t>озволяет </a:t>
            </a:r>
            <a:r>
              <a:rPr lang="ru-RU" sz="1200" dirty="0">
                <a:solidFill>
                  <a:schemeClr val="tx1"/>
                </a:solidFill>
              </a:rPr>
              <a:t>контролировать постановку лап 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Сенсорная </a:t>
            </a:r>
            <a:r>
              <a:rPr lang="ru-RU" sz="1200" dirty="0">
                <a:solidFill>
                  <a:schemeClr val="tx1"/>
                </a:solidFill>
              </a:rPr>
              <a:t>стимуляция улучшает работу нервов.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Эффективное </a:t>
            </a:r>
            <a:r>
              <a:rPr lang="ru-RU" sz="1200" dirty="0">
                <a:solidFill>
                  <a:schemeClr val="tx1"/>
                </a:solidFill>
              </a:rPr>
              <a:t>сжигание </a:t>
            </a:r>
            <a:r>
              <a:rPr lang="ru-RU" sz="1200" dirty="0" smtClean="0">
                <a:solidFill>
                  <a:schemeClr val="tx1"/>
                </a:solidFill>
              </a:rPr>
              <a:t>калорий.</a:t>
            </a:r>
          </a:p>
          <a:p>
            <a:pPr>
              <a:lnSpc>
                <a:spcPct val="150000"/>
              </a:lnSpc>
            </a:pPr>
            <a:endParaRPr lang="ru-RU" sz="1100" dirty="0" smtClean="0">
              <a:solidFill>
                <a:schemeClr val="tx1"/>
              </a:solidFill>
            </a:endParaRPr>
          </a:p>
          <a:p>
            <a:pPr marL="114300" indent="0" algn="ctr">
              <a:lnSpc>
                <a:spcPct val="20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Ценность с цифровой точки зрения</a:t>
            </a:r>
          </a:p>
          <a:p>
            <a:pPr>
              <a:lnSpc>
                <a:spcPct val="200000"/>
              </a:lnSpc>
            </a:pPr>
            <a:r>
              <a:rPr lang="ru-RU" sz="1200" dirty="0">
                <a:solidFill>
                  <a:schemeClr val="tx1"/>
                </a:solidFill>
              </a:rPr>
              <a:t>ИИ-персонализация нагрузки и </a:t>
            </a:r>
            <a:r>
              <a:rPr lang="ru-RU" sz="1200" dirty="0" smtClean="0">
                <a:solidFill>
                  <a:schemeClr val="tx1"/>
                </a:solidFill>
              </a:rPr>
              <a:t>протоколов.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</a:rPr>
              <a:t>Мониторинг в реальном времени (биометрия, движения, опора</a:t>
            </a:r>
            <a:r>
              <a:rPr lang="ru-RU" sz="1200" dirty="0" smtClean="0">
                <a:solidFill>
                  <a:schemeClr val="tx1"/>
                </a:solidFill>
              </a:rPr>
              <a:t>).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</a:rPr>
              <a:t>Цифровой прогресс и история </a:t>
            </a:r>
            <a:r>
              <a:rPr lang="ru-RU" sz="1200" dirty="0" smtClean="0">
                <a:solidFill>
                  <a:schemeClr val="tx1"/>
                </a:solidFill>
              </a:rPr>
              <a:t>терапии.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</a:rPr>
              <a:t>Прогноз восстановления и </a:t>
            </a:r>
            <a:r>
              <a:rPr lang="ru-RU" sz="1200" dirty="0" smtClean="0">
                <a:solidFill>
                  <a:schemeClr val="tx1"/>
                </a:solidFill>
              </a:rPr>
              <a:t>аналитика.</a:t>
            </a:r>
            <a:endParaRPr lang="ru-RU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/>
                </a:solidFill>
              </a:rPr>
              <a:t>Дистанционный доступ для врача и </a:t>
            </a:r>
            <a:r>
              <a:rPr lang="ru-RU" sz="1200" dirty="0" smtClean="0">
                <a:solidFill>
                  <a:schemeClr val="tx1"/>
                </a:solidFill>
              </a:rPr>
              <a:t>владельца.</a:t>
            </a:r>
            <a:endParaRPr lang="ru-RU" sz="12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1100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8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dirty="0">
                <a:latin typeface="Montserrat"/>
                <a:ea typeface="Montserrat"/>
                <a:cs typeface="Montserrat"/>
                <a:sym typeface="Montserrat"/>
              </a:rPr>
              <a:t>Бизнес модель</a:t>
            </a:r>
            <a:endParaRPr sz="4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311700" y="1152873"/>
            <a:ext cx="8614316" cy="314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90" y="768816"/>
            <a:ext cx="6732386" cy="4253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4363" y="3432517"/>
            <a:ext cx="234628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545C63"/>
                </a:solidFill>
              </a:rPr>
              <a:t>ежемесячная/</a:t>
            </a:r>
            <a:r>
              <a:rPr lang="ru-RU" sz="1200" dirty="0" err="1" smtClean="0">
                <a:solidFill>
                  <a:srgbClr val="545C63"/>
                </a:solidFill>
              </a:rPr>
              <a:t>ежегдоная</a:t>
            </a:r>
            <a:endParaRPr lang="ru-RU" sz="1200" dirty="0">
              <a:solidFill>
                <a:srgbClr val="545C6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4363" y="2948101"/>
            <a:ext cx="174288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50" dirty="0" smtClean="0">
                <a:solidFill>
                  <a:srgbClr val="414E55"/>
                </a:solidFill>
              </a:rPr>
              <a:t>разовая покупка</a:t>
            </a:r>
            <a:endParaRPr lang="ru-RU" sz="1250" dirty="0">
              <a:solidFill>
                <a:srgbClr val="414E5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>
                <a:latin typeface="Montserrat"/>
                <a:ea typeface="Montserrat"/>
                <a:cs typeface="Montserrat"/>
                <a:sym typeface="Montserrat"/>
              </a:rPr>
              <a:t>Планы на 3 года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2809300" y="1244312"/>
            <a:ext cx="6169443" cy="314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ontserrat Light"/>
              <a:buChar char="●"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53" y="647776"/>
            <a:ext cx="6837767" cy="43334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>
                <a:latin typeface="Montserrat"/>
                <a:ea typeface="Montserrat"/>
                <a:cs typeface="Montserrat"/>
                <a:sym typeface="Montserrat"/>
              </a:rPr>
              <a:t>Сравнение с конкурентами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403141" y="1307615"/>
            <a:ext cx="8520600" cy="314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800" b="0" i="0" u="none" strike="noStrike" cap="none" dirty="0" smtClean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Конкуренты: </a:t>
            </a:r>
            <a: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  <a:t>Fit Fur Life, Hudson Aquatic Systems, Hydro Physio, Physio-Tech, </a:t>
            </a:r>
            <a:r>
              <a:rPr lang="en-US" sz="1800" dirty="0" err="1">
                <a:latin typeface="Montserrat Light"/>
                <a:ea typeface="Montserrat Light"/>
                <a:cs typeface="Montserrat Light"/>
                <a:sym typeface="Montserrat Light"/>
              </a:rPr>
              <a:t>DogTread</a:t>
            </a:r>
            <a: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Артемида </a:t>
            </a:r>
            <a:r>
              <a:rPr lang="ru-RU" sz="1800" dirty="0" err="1">
                <a:latin typeface="Montserrat Light"/>
                <a:ea typeface="Montserrat Light"/>
                <a:cs typeface="Montserrat Light"/>
                <a:sym typeface="Montserrat Light"/>
              </a:rPr>
              <a:t>Вет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, </a:t>
            </a:r>
            <a:r>
              <a:rPr lang="ru-RU" sz="1800" dirty="0" err="1">
                <a:latin typeface="Montserrat Light"/>
                <a:ea typeface="Montserrat Light"/>
                <a:cs typeface="Montserrat Light"/>
                <a:sym typeface="Montserrat Light"/>
              </a:rPr>
              <a:t>Биоконтроль</a:t>
            </a:r>
            <a:endParaRPr sz="12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Почему мы интереснее 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потребителю: ИИ-адаптация нагрузок, биосенсоры, комплексное решение, ниже стоимость.</a:t>
            </a:r>
            <a:endParaRPr sz="12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81000">
              <a:lnSpc>
                <a:spcPct val="150000"/>
              </a:lnSpc>
              <a:buSzPts val="2400"/>
              <a:buFont typeface="Montserrat Light"/>
              <a:buChar char="●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Как нас услышат </a:t>
            </a:r>
            <a:r>
              <a:rPr lang="ru-RU" sz="1800" dirty="0">
                <a:latin typeface="Montserrat Light"/>
                <a:ea typeface="Montserrat Light"/>
                <a:cs typeface="Montserrat Light"/>
                <a:sym typeface="Montserrat Light"/>
              </a:rPr>
              <a:t>клиенты: прямые продажи в клиники, онлайн-продвижение, выставки, партнёрства с госструктурами.</a:t>
            </a:r>
            <a:endParaRPr sz="18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>
                <a:latin typeface="Montserrat"/>
                <a:ea typeface="Montserrat"/>
                <a:cs typeface="Montserrat"/>
                <a:sym typeface="Montserrat"/>
              </a:rPr>
              <a:t>Запрос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311701" y="1089568"/>
            <a:ext cx="8520600" cy="314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lnSpc>
                <a:spcPct val="150000"/>
              </a:lnSpc>
              <a:buSzPts val="2400"/>
            </a:pPr>
            <a:endParaRPr sz="1800" b="0" i="0" u="none" strike="noStrike" cap="none" smtClean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4" y="753517"/>
            <a:ext cx="7128331" cy="4268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311700" y="383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dirty="0">
                <a:latin typeface="Montserrat"/>
                <a:ea typeface="Montserrat"/>
                <a:cs typeface="Montserrat"/>
                <a:sym typeface="Montserrat"/>
              </a:rPr>
              <a:t>Команда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756258" y="-23714"/>
            <a:ext cx="3080825" cy="60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lnSpc>
                <a:spcPct val="150000"/>
              </a:lnSpc>
              <a:buSzPts val="2400"/>
            </a:pPr>
            <a:endParaRPr lang="ru-RU" sz="900" dirty="0" smtClean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02" y="583821"/>
            <a:ext cx="1746736" cy="1786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458" y="576981"/>
            <a:ext cx="2581873" cy="3456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32" y="583822"/>
            <a:ext cx="1696634" cy="1754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32" y="2919045"/>
            <a:ext cx="1696634" cy="1696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9440" y="2861904"/>
            <a:ext cx="1722860" cy="1722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8953" y="4153876"/>
            <a:ext cx="301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err="1" smtClean="0"/>
              <a:t>Рахмангулова</a:t>
            </a:r>
            <a:r>
              <a:rPr lang="ru-RU" sz="1800" dirty="0" smtClean="0"/>
              <a:t> Лилия</a:t>
            </a:r>
          </a:p>
          <a:p>
            <a:pPr algn="ctr"/>
            <a:r>
              <a:rPr lang="ru-RU" sz="1800" dirty="0" smtClean="0"/>
              <a:t>Руководитель проекта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886587" y="2405629"/>
            <a:ext cx="2144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/>
              <a:t>Шеменкова</a:t>
            </a:r>
            <a:r>
              <a:rPr lang="ru-RU" sz="1100" dirty="0" smtClean="0"/>
              <a:t> Диана</a:t>
            </a:r>
          </a:p>
          <a:p>
            <a:pPr algn="ctr"/>
            <a:r>
              <a:rPr lang="ru-RU" sz="1100" dirty="0" smtClean="0"/>
              <a:t>Менеджер по продажам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872519" y="4619792"/>
            <a:ext cx="2158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/>
              <a:t>Басирова</a:t>
            </a:r>
            <a:r>
              <a:rPr lang="ru-RU" sz="1100" dirty="0" smtClean="0"/>
              <a:t> </a:t>
            </a:r>
            <a:r>
              <a:rPr lang="ru-RU" sz="1100" dirty="0" err="1" smtClean="0"/>
              <a:t>Айгуль</a:t>
            </a:r>
            <a:endParaRPr lang="ru-RU" sz="1100" dirty="0" smtClean="0"/>
          </a:p>
          <a:p>
            <a:pPr algn="ctr"/>
            <a:r>
              <a:rPr lang="ru-RU" sz="1100" dirty="0" smtClean="0"/>
              <a:t>Поддержка </a:t>
            </a:r>
            <a:r>
              <a:rPr lang="ru-RU" sz="1100" dirty="0" smtClean="0"/>
              <a:t>клиентов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-462231" y="4675638"/>
            <a:ext cx="3108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/>
              <a:t>Тюгаев</a:t>
            </a:r>
            <a:r>
              <a:rPr lang="ru-RU" sz="1100" dirty="0" smtClean="0"/>
              <a:t> Антон</a:t>
            </a:r>
          </a:p>
          <a:p>
            <a:pPr algn="ctr"/>
            <a:r>
              <a:rPr lang="ru-RU" sz="1100" dirty="0" smtClean="0"/>
              <a:t>Финансист</a:t>
            </a:r>
            <a:endParaRPr lang="ru-RU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415434"/>
            <a:ext cx="21382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Бочкарёва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Анастасия</a:t>
            </a:r>
          </a:p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 по маркетингу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3780" y="583822"/>
            <a:ext cx="1727411" cy="1754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8328" y="2919045"/>
            <a:ext cx="1782864" cy="17293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59083" y="2415434"/>
            <a:ext cx="2001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/>
              <a:t>Гецман</a:t>
            </a:r>
            <a:r>
              <a:rPr lang="ru-RU" sz="1100" dirty="0" smtClean="0"/>
              <a:t> София </a:t>
            </a:r>
          </a:p>
          <a:p>
            <a:pPr algn="ctr"/>
            <a:r>
              <a:rPr lang="ru-RU" sz="1100" dirty="0" smtClean="0"/>
              <a:t>Маркетолог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060861" y="4675637"/>
            <a:ext cx="1990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Дмитриев Никита</a:t>
            </a:r>
          </a:p>
          <a:p>
            <a:pPr algn="ctr"/>
            <a:r>
              <a:rPr lang="ru-RU" sz="1100" dirty="0" smtClean="0"/>
              <a:t>Операционный менеджер</a:t>
            </a:r>
            <a:endParaRPr lang="ru-RU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353</Words>
  <Application>Microsoft Office PowerPoint</Application>
  <PresentationFormat>Экран (16:9)</PresentationFormat>
  <Paragraphs>59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Montserrat</vt:lpstr>
      <vt:lpstr>Montserrat Light</vt:lpstr>
      <vt:lpstr>Roboto</vt:lpstr>
      <vt:lpstr>Arial</vt:lpstr>
      <vt:lpstr>Simple Light</vt:lpstr>
      <vt:lpstr>Гидротерапия  «HydroHeal»</vt:lpstr>
      <vt:lpstr>Задача </vt:lpstr>
      <vt:lpstr>Описание решения / продукт </vt:lpstr>
      <vt:lpstr>Ценность для потребителя</vt:lpstr>
      <vt:lpstr>Бизнес модель</vt:lpstr>
      <vt:lpstr>Планы на 3 года</vt:lpstr>
      <vt:lpstr>Сравнение с конкурентами</vt:lpstr>
      <vt:lpstr>Запрос</vt:lpstr>
      <vt:lpstr>Команда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Гидротерапия  «HydroHeal»</dc:title>
  <dc:creator>Сергей</dc:creator>
  <cp:lastModifiedBy>lil</cp:lastModifiedBy>
  <cp:revision>29</cp:revision>
  <dcterms:modified xsi:type="dcterms:W3CDTF">2025-10-27T11:49:41Z</dcterms:modified>
</cp:coreProperties>
</file>