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Raleway SemiBold" panose="020B0604020202020204" charset="-52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Raleway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BAD080-5A79-4FAB-B3A5-7EB08671C3A5}">
  <a:tblStyle styleId="{0FBAD080-5A79-4FAB-B3A5-7EB08671C3A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ctr"/>
            <a:r>
              <a:rPr lang="en-US" sz="3100" dirty="0" err="1">
                <a:solidFill>
                  <a:schemeClr val="dk1"/>
                </a:solidFill>
              </a:rPr>
              <a:t>GreenMind</a:t>
            </a:r>
            <a:endParaRPr sz="31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106424" y="1883050"/>
            <a:ext cx="6992493" cy="196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228600">
              <a:buClr>
                <a:srgbClr val="BF9000"/>
              </a:buClr>
              <a:buSzPts val="1500"/>
              <a:buNone/>
            </a:pPr>
            <a:r>
              <a:rPr lang="ru-RU" sz="1500" dirty="0" smtClean="0">
                <a:solidFill>
                  <a:srgbClr val="BF9000"/>
                </a:solidFill>
                <a:highlight>
                  <a:schemeClr val="lt1"/>
                </a:highlight>
              </a:rPr>
              <a:t>    Продажа продуктов </a:t>
            </a:r>
            <a:r>
              <a:rPr lang="ru-RU" sz="1500" dirty="0">
                <a:solidFill>
                  <a:srgbClr val="BF9000"/>
                </a:solidFill>
                <a:highlight>
                  <a:schemeClr val="lt1"/>
                </a:highlight>
              </a:rPr>
              <a:t>полезного "здорового" питания </a:t>
            </a:r>
            <a:r>
              <a:rPr lang="ru-RU" sz="1500" dirty="0" smtClean="0">
                <a:solidFill>
                  <a:srgbClr val="BF9000"/>
                </a:solidFill>
                <a:highlight>
                  <a:schemeClr val="lt1"/>
                </a:highlight>
              </a:rPr>
              <a:t>плохо организована</a:t>
            </a:r>
            <a:r>
              <a:rPr lang="ru-RU" sz="1500" dirty="0">
                <a:solidFill>
                  <a:srgbClr val="BF9000"/>
                </a:solidFill>
                <a:highlight>
                  <a:schemeClr val="lt1"/>
                </a:highlight>
              </a:rPr>
              <a:t>. Конкуренты не учитывают потребности рынка. Из вышеописанных фактов можно </a:t>
            </a:r>
            <a:r>
              <a:rPr lang="ru-RU" sz="1500" dirty="0" smtClean="0">
                <a:solidFill>
                  <a:srgbClr val="BF9000"/>
                </a:solidFill>
                <a:highlight>
                  <a:schemeClr val="lt1"/>
                </a:highlight>
              </a:rPr>
              <a:t>выделить: </a:t>
            </a:r>
            <a:r>
              <a:rPr lang="ru-RU" sz="1500" dirty="0">
                <a:solidFill>
                  <a:srgbClr val="BF9000"/>
                </a:solidFill>
                <a:highlight>
                  <a:schemeClr val="lt1"/>
                </a:highlight>
              </a:rPr>
              <a:t>плохо организована продажа, не учитывают рынок</a:t>
            </a:r>
            <a:r>
              <a:rPr lang="ru-RU" sz="1500" dirty="0" smtClean="0">
                <a:solidFill>
                  <a:srgbClr val="BF9000"/>
                </a:solidFill>
                <a:highlight>
                  <a:schemeClr val="lt1"/>
                </a:highlight>
              </a:rPr>
              <a:t>.</a:t>
            </a:r>
            <a:endParaRPr dirty="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>
              <a:buNone/>
            </a:pPr>
            <a:r>
              <a:rPr lang="ru-RU" sz="1800" dirty="0">
                <a:solidFill>
                  <a:srgbClr val="BF9000"/>
                </a:solidFill>
              </a:rPr>
              <a:t>- жители Томска в возрасте 16-65 лет, которые употребляют "здоровую" пищу по медицинским показаниям и хотят питаться разнообразно. </a:t>
            </a:r>
            <a:r>
              <a:rPr lang="ru-RU" sz="1800" dirty="0" smtClean="0">
                <a:solidFill>
                  <a:srgbClr val="BF9000"/>
                </a:solidFill>
              </a:rPr>
              <a:t/>
            </a:r>
            <a:br>
              <a:rPr lang="ru-RU" sz="1800" dirty="0" smtClean="0">
                <a:solidFill>
                  <a:srgbClr val="BF9000"/>
                </a:solidFill>
              </a:rPr>
            </a:br>
            <a:r>
              <a:rPr lang="ru-RU" sz="1800" dirty="0" smtClean="0">
                <a:solidFill>
                  <a:srgbClr val="BF9000"/>
                </a:solidFill>
              </a:rPr>
              <a:t>- </a:t>
            </a:r>
            <a:r>
              <a:rPr lang="ru-RU" sz="1800" dirty="0">
                <a:solidFill>
                  <a:srgbClr val="BF9000"/>
                </a:solidFill>
              </a:rPr>
              <a:t>жители Томска в возрасте 16-65 лет, которые ведут здоровый образ жизни и придерживаются принципов правильного питания.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401716" y="2175883"/>
            <a:ext cx="6568200" cy="2029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 indent="0">
              <a:buNone/>
            </a:pPr>
            <a:r>
              <a:rPr lang="ru-RU" sz="1600" dirty="0">
                <a:solidFill>
                  <a:srgbClr val="BF9000"/>
                </a:solidFill>
              </a:rPr>
              <a:t>В Томской области нет сервисов доставки "здоровых" продуктов. </a:t>
            </a:r>
            <a:r>
              <a:rPr lang="ru-RU" sz="1600" dirty="0" smtClean="0">
                <a:solidFill>
                  <a:srgbClr val="BF9000"/>
                </a:solidFill>
              </a:rPr>
              <a:t>В </a:t>
            </a:r>
            <a:r>
              <a:rPr lang="ru-RU" sz="1600" dirty="0">
                <a:solidFill>
                  <a:srgbClr val="BF9000"/>
                </a:solidFill>
              </a:rPr>
              <a:t>целом доставка готовой еды и доставка продуктов питания имеют сравнимую популярность, и пользователи чередуют разные сервисы и способы для заказа. </a:t>
            </a:r>
            <a:endParaRPr sz="1600" dirty="0">
              <a:solidFill>
                <a:srgbClr val="BF9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533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>
              <a:buNone/>
            </a:pPr>
            <a:r>
              <a:rPr lang="ru-RU" sz="1600" dirty="0" err="1">
                <a:solidFill>
                  <a:srgbClr val="BF9000"/>
                </a:solidFill>
              </a:rPr>
              <a:t>Маркетплейс</a:t>
            </a:r>
            <a:r>
              <a:rPr lang="ru-RU" sz="1600" dirty="0">
                <a:solidFill>
                  <a:srgbClr val="BF9000"/>
                </a:solidFill>
              </a:rPr>
              <a:t> продуктов питания для людей, которые придерживаются принципов здорового питания. Сервис ориентирован на людей, которые придерживаются принципов правильного питания, ведут здоровый образ жизни, по медицинским показаниям имеют ограничения по питанию, и заказывают доставку продуктов на дом.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829232" y="2165860"/>
            <a:ext cx="5118900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dirty="0" err="1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GreenMind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людям, которые придерживаются принципов правильного и здороого питания обеспечивать себе и членам своей семьи полезное и разногообразное питание в соответстии с предпочтениями и медицинскими показаниями, при помощи маркетплейса для заказа продуктов питания и готовых блюд.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 txBox="1">
            <a:spLocks noGrp="1"/>
          </p:cNvSpPr>
          <p:nvPr>
            <p:ph type="body" idx="1"/>
          </p:nvPr>
        </p:nvSpPr>
        <p:spPr>
          <a:xfrm>
            <a:off x="401727" y="2310581"/>
            <a:ext cx="79932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B2C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</a:t>
            </a:r>
            <a:r>
              <a:rPr lang="ru" dirty="0" smtClean="0"/>
              <a:t>50000 </a:t>
            </a:r>
            <a:r>
              <a:rPr lang="ru" dirty="0"/>
              <a:t>человек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</a:t>
            </a:r>
            <a:r>
              <a:rPr lang="ru" dirty="0" smtClean="0"/>
              <a:t>350  </a:t>
            </a:r>
            <a:r>
              <a:rPr lang="ru" dirty="0"/>
              <a:t>рублей 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А и B </a:t>
            </a:r>
            <a:r>
              <a:rPr lang="ru" dirty="0" smtClean="0"/>
              <a:t>– 70 млн. </a:t>
            </a:r>
            <a:r>
              <a:rPr lang="ru" dirty="0"/>
              <a:t>рублей </a:t>
            </a:r>
            <a:r>
              <a:rPr lang="ru" dirty="0" smtClean="0"/>
              <a:t>Сможем </a:t>
            </a:r>
            <a:r>
              <a:rPr lang="ru" dirty="0"/>
              <a:t>заработать в первый год - </a:t>
            </a:r>
            <a:r>
              <a:rPr lang="ru" dirty="0" smtClean="0"/>
              <a:t>7 </a:t>
            </a:r>
            <a:r>
              <a:rPr lang="ru" dirty="0"/>
              <a:t>млн. </a:t>
            </a:r>
            <a:r>
              <a:rPr lang="ru" dirty="0" smtClean="0"/>
              <a:t>рублей</a:t>
            </a:r>
            <a:endParaRPr dirty="0"/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488944" y="2340288"/>
            <a:ext cx="69366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Ozon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Utkonos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Утконос), </a:t>
            </a: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Фрешмаг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Thrive 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Market, </a:t>
            </a: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амокат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 txBox="1">
            <a:spLocks noGrp="1"/>
          </p:cNvSpPr>
          <p:nvPr>
            <p:ph type="body" idx="1"/>
          </p:nvPr>
        </p:nvSpPr>
        <p:spPr>
          <a:xfrm>
            <a:off x="456818" y="2276556"/>
            <a:ext cx="79932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err="1"/>
              <a:t>Маркетплейс</a:t>
            </a:r>
            <a:r>
              <a:rPr lang="ru-RU" dirty="0"/>
              <a:t> взимает ежемесячную или ежегодную плату у продавцов или покупателей за доступ к платформе. Эта модель может быть особенно полезна для </a:t>
            </a:r>
            <a:r>
              <a:rPr lang="ru-RU" dirty="0" err="1"/>
              <a:t>маркетплейсов</a:t>
            </a:r>
            <a:r>
              <a:rPr lang="ru-RU" dirty="0"/>
              <a:t>, которые предоставляют специализированные услуги или эксклюзивные возможности.</a:t>
            </a:r>
            <a:endParaRPr dirty="0"/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dirty="0" smtClean="0"/>
              <a:t>Сформирована концепция продукта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35"/>
          <p:cNvGraphicFramePr/>
          <p:nvPr>
            <p:extLst>
              <p:ext uri="{D42A27DB-BD31-4B8C-83A1-F6EECF244321}">
                <p14:modId xmlns:p14="http://schemas.microsoft.com/office/powerpoint/2010/main" val="2357958559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{0FBAD080-5A79-4FAB-B3A5-7EB08671C3A5}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Алексей Пусь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Александр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Погодин</a:t>
                      </a:r>
                      <a:b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Олег </a:t>
                      </a:r>
                      <a:r>
                        <a:rPr lang="ru-RU" sz="1100" baseline="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Кодинцев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Алексей </a:t>
                      </a: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Пусь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" name="Google Shape;24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Развить идею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Найти сотрудников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Получить финансирование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Вести технический прогресс за собой</a:t>
            </a: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350</Words>
  <Application>Microsoft Office PowerPoint</Application>
  <PresentationFormat>Экран (16:9)</PresentationFormat>
  <Paragraphs>60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Helvetica Neue</vt:lpstr>
      <vt:lpstr>Arial</vt:lpstr>
      <vt:lpstr>Raleway SemiBold</vt:lpstr>
      <vt:lpstr>Century Gothic</vt:lpstr>
      <vt:lpstr>Calibri</vt:lpstr>
      <vt:lpstr>Raleway</vt:lpstr>
      <vt:lpstr>Simple Light</vt:lpstr>
      <vt:lpstr>Simple Light</vt:lpstr>
      <vt:lpstr>GreenMind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GreenMind</dc:title>
  <cp:lastModifiedBy>Черняева Татьяна Константиновна</cp:lastModifiedBy>
  <cp:revision>2</cp:revision>
  <dcterms:modified xsi:type="dcterms:W3CDTF">2023-10-31T11:56:58Z</dcterms:modified>
</cp:coreProperties>
</file>