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86" r:id="rId6"/>
    <p:sldId id="287" r:id="rId7"/>
    <p:sldId id="288" r:id="rId8"/>
    <p:sldId id="275" r:id="rId9"/>
    <p:sldId id="269" r:id="rId10"/>
    <p:sldId id="291" r:id="rId11"/>
    <p:sldId id="277" r:id="rId12"/>
    <p:sldId id="272" r:id="rId13"/>
    <p:sldId id="276" r:id="rId14"/>
    <p:sldId id="278" r:id="rId15"/>
    <p:sldId id="270" r:id="rId16"/>
    <p:sldId id="271" r:id="rId17"/>
    <p:sldId id="283" r:id="rId18"/>
    <p:sldId id="284" r:id="rId19"/>
    <p:sldId id="292" r:id="rId20"/>
    <p:sldId id="290" r:id="rId21"/>
    <p:sldId id="289" r:id="rId22"/>
    <p:sldId id="285" r:id="rId23"/>
    <p:sldId id="293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>
      <p:cViewPr varScale="1">
        <p:scale>
          <a:sx n="97" d="100"/>
          <a:sy n="9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02.06.2025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202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04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5156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02.06.2025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FBF441-4B8C-07FE-9D0B-0B80E9EF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689" y="9596"/>
            <a:ext cx="2401532" cy="217533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59D1DF2-E4B1-1755-97DA-EB67761B25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51630" y="1647909"/>
            <a:ext cx="9297832" cy="315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500" b="0" i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«Особенности питания детей, проживающих в сельской и городской местности».</a:t>
            </a:r>
            <a:br>
              <a:rPr lang="ru-RU" sz="35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5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dirty="0">
              <a:latin typeface="+mj-lt"/>
            </a:endParaRPr>
          </a:p>
        </p:txBody>
      </p:sp>
      <p:sp>
        <p:nvSpPr>
          <p:cNvPr id="3" name="Подзаголовок 5">
            <a:extLst>
              <a:ext uri="{FF2B5EF4-FFF2-40B4-BE49-F238E27FC236}">
                <a16:creationId xmlns:a16="http://schemas.microsoft.com/office/drawing/2014/main" id="{A93992F7-F887-B59C-276E-06756210E0B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65387" y="4799704"/>
            <a:ext cx="7261225" cy="1365250"/>
          </a:xfrm>
        </p:spPr>
        <p:txBody>
          <a:bodyPr>
            <a:normAutofit fontScale="77500" lnSpcReduction="20000"/>
          </a:bodyPr>
          <a:lstStyle/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ФГБОУ ВО МГТУ</a:t>
            </a:r>
          </a:p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«Центр развития цифровых профессиональных</a:t>
            </a:r>
          </a:p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Центр </a:t>
            </a:r>
            <a:r>
              <a:rPr lang="ru-RU" sz="3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компетенций</a:t>
            </a: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ФудСовет</a:t>
            </a: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CC48B-80DD-494F-C15B-2CE6B0B0F283}"/>
              </a:ext>
            </a:extLst>
          </p:cNvPr>
          <p:cNvSpPr txBox="1"/>
          <p:nvPr/>
        </p:nvSpPr>
        <p:spPr>
          <a:xfrm>
            <a:off x="3429533" y="6325184"/>
            <a:ext cx="479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/>
              <a:t>ЗАКАЗНАЯ РАЗРАБОТКА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DDCDE-B706-0DA8-0CB6-2C603A4F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51" y="-205625"/>
            <a:ext cx="11846497" cy="1285680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В проведении анкетирования приняли участие ученики двух школ:</a:t>
            </a:r>
            <a:b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619F6-7151-029D-5B66-F16060E2E3A3}"/>
              </a:ext>
            </a:extLst>
          </p:cNvPr>
          <p:cNvSpPr txBox="1"/>
          <p:nvPr/>
        </p:nvSpPr>
        <p:spPr>
          <a:xfrm rot="10800000" flipV="1">
            <a:off x="172750" y="783616"/>
            <a:ext cx="1184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МБОУ «ОЦ №9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Майкопского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района»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МБОУ «КСОШ №9» х.Тихонов 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Шовгеновского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98704-948F-A46C-C9E3-CBDF43DAF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53" y="1568232"/>
            <a:ext cx="5110791" cy="383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57B3AB-D2C8-6155-9A76-8F10147B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02" y="1568232"/>
            <a:ext cx="5110791" cy="383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2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C54EC62D-2F47-4ED9-21A8-9F4CB165AF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3320" r="8846" b="3829"/>
          <a:stretch/>
        </p:blipFill>
        <p:spPr>
          <a:xfrm>
            <a:off x="6096000" y="1877193"/>
            <a:ext cx="5608578" cy="4578557"/>
          </a:xfr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28D172CA-DF0B-18BC-6097-9C9A011D85FB}"/>
              </a:ext>
            </a:extLst>
          </p:cNvPr>
          <p:cNvSpPr txBox="1">
            <a:spLocks noGrp="1"/>
          </p:cNvSpPr>
          <p:nvPr/>
        </p:nvSpPr>
        <p:spPr>
          <a:xfrm>
            <a:off x="2962280" y="115890"/>
            <a:ext cx="4967208" cy="4939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solidFill>
                  <a:schemeClr val="bg2"/>
                </a:solidFill>
              </a:rPr>
              <a:t>Результаты анкетирования:</a:t>
            </a:r>
          </a:p>
        </p:txBody>
      </p:sp>
      <p:sp>
        <p:nvSpPr>
          <p:cNvPr id="13" name="Заголовок 37">
            <a:extLst>
              <a:ext uri="{FF2B5EF4-FFF2-40B4-BE49-F238E27FC236}">
                <a16:creationId xmlns:a16="http://schemas.microsoft.com/office/drawing/2014/main" id="{1FAF24D3-F460-6B3A-40B4-A43A98672B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012" y="1324806"/>
            <a:ext cx="4389120" cy="42473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3"/>
                </a:solidFill>
              </a:rPr>
              <a:t>Городская школа 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C05842E2-98D4-17D3-8E23-B735F2D5B6B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83825" y="1324806"/>
            <a:ext cx="4389118" cy="42473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accent3"/>
                </a:solidFill>
              </a:rPr>
              <a:t>Сельская школа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68186086-D98A-05D7-F584-7E8593F98F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5552" y="1877194"/>
            <a:ext cx="5256040" cy="4578557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961A83-C1AB-69DB-39C4-E03939220C50}"/>
              </a:ext>
            </a:extLst>
          </p:cNvPr>
          <p:cNvSpPr txBox="1"/>
          <p:nvPr/>
        </p:nvSpPr>
        <p:spPr>
          <a:xfrm>
            <a:off x="709012" y="720097"/>
            <a:ext cx="10348615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5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С</a:t>
            </a:r>
            <a:r>
              <a:rPr lang="ru-RU" sz="2500" b="1" i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читаете ли Вы необходимым придерживаться здорового питания ?</a:t>
            </a:r>
            <a:r>
              <a:rPr lang="ru-RU" sz="25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: </a:t>
            </a:r>
            <a:endParaRPr lang="ru-RU" sz="25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6C7E092-BE5D-E608-39BE-DF394AED5B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5427"/>
          <a:stretch/>
        </p:blipFill>
        <p:spPr>
          <a:xfrm>
            <a:off x="105597" y="1710322"/>
            <a:ext cx="5477373" cy="4723536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D505EA1-1C37-379C-4617-6632A231D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3735"/>
          <a:stretch/>
        </p:blipFill>
        <p:spPr>
          <a:xfrm>
            <a:off x="6194134" y="1710322"/>
            <a:ext cx="5575371" cy="472353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B581C2-CA41-B3FF-4791-5E5BB53D6A6F}"/>
              </a:ext>
            </a:extLst>
          </p:cNvPr>
          <p:cNvSpPr txBox="1"/>
          <p:nvPr/>
        </p:nvSpPr>
        <p:spPr>
          <a:xfrm>
            <a:off x="1757758" y="649574"/>
            <a:ext cx="8676484" cy="4616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Как часто вы употребляете фастфуд?        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6CB74-5171-46AD-E12D-F6D0F0835C12}"/>
              </a:ext>
            </a:extLst>
          </p:cNvPr>
          <p:cNvSpPr txBox="1"/>
          <p:nvPr/>
        </p:nvSpPr>
        <p:spPr>
          <a:xfrm>
            <a:off x="3253774" y="57644"/>
            <a:ext cx="5286999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chemeClr val="bg2"/>
                </a:solidFill>
              </a:rPr>
              <a:t>Результаты анкетирования:</a:t>
            </a:r>
          </a:p>
        </p:txBody>
      </p:sp>
      <p:sp>
        <p:nvSpPr>
          <p:cNvPr id="38" name="Заголовок 37">
            <a:extLst>
              <a:ext uri="{FF2B5EF4-FFF2-40B4-BE49-F238E27FC236}">
                <a16:creationId xmlns:a16="http://schemas.microsoft.com/office/drawing/2014/main" id="{3190FE4C-41D1-2146-A3F1-32171E45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78" y="1179948"/>
            <a:ext cx="3704992" cy="461665"/>
          </a:xfrm>
          <a:solidFill>
            <a:schemeClr val="bg1"/>
          </a:solidFill>
          <a:ln>
            <a:solidFill>
              <a:schemeClr val="accent3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/>
                </a:solidFill>
              </a:rPr>
              <a:t>Городская школа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7FB7CF-CBDC-C528-0CCA-2A255F74A3E6}"/>
              </a:ext>
            </a:extLst>
          </p:cNvPr>
          <p:cNvSpPr txBox="1"/>
          <p:nvPr/>
        </p:nvSpPr>
        <p:spPr>
          <a:xfrm>
            <a:off x="7596038" y="1179949"/>
            <a:ext cx="37049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/>
                </a:solidFill>
              </a:rPr>
              <a:t>Сельская школа</a:t>
            </a:r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45E4587-45F9-62A4-D17E-B2C9E97CD1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3921" r="2309" b="2475"/>
          <a:stretch/>
        </p:blipFill>
        <p:spPr>
          <a:xfrm>
            <a:off x="88020" y="1772384"/>
            <a:ext cx="5786673" cy="4311882"/>
          </a:xfr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655A736-4B88-6A22-063D-4395CF25C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2396" y="48100"/>
            <a:ext cx="4967208" cy="4939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2900" b="1" dirty="0">
                <a:solidFill>
                  <a:schemeClr val="bg2"/>
                </a:solidFill>
              </a:rPr>
              <a:t>Результаты анкетирования: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9B46A-EF8C-AED6-FB42-1BD3F812599C}"/>
              </a:ext>
            </a:extLst>
          </p:cNvPr>
          <p:cNvSpPr txBox="1"/>
          <p:nvPr/>
        </p:nvSpPr>
        <p:spPr>
          <a:xfrm>
            <a:off x="3198862" y="681884"/>
            <a:ext cx="602074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Отдаёте чаще предпочтение: 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135A218-2DB6-D40E-AD94-5400221C02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10561" r="1539" b="1966"/>
          <a:stretch/>
        </p:blipFill>
        <p:spPr>
          <a:xfrm>
            <a:off x="5961004" y="1772384"/>
            <a:ext cx="5874693" cy="4311882"/>
          </a:xfrm>
        </p:spPr>
      </p:pic>
      <p:sp>
        <p:nvSpPr>
          <p:cNvPr id="21" name="Текст 20">
            <a:extLst>
              <a:ext uri="{FF2B5EF4-FFF2-40B4-BE49-F238E27FC236}">
                <a16:creationId xmlns:a16="http://schemas.microsoft.com/office/drawing/2014/main" id="{AA0E034D-2042-E98B-07EC-0EAF184B001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533181" y="1276378"/>
            <a:ext cx="4389438" cy="42473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/>
                </a:solidFill>
              </a:rPr>
              <a:t>Сельская школа</a:t>
            </a:r>
          </a:p>
        </p:txBody>
      </p:sp>
      <p:sp>
        <p:nvSpPr>
          <p:cNvPr id="25" name="Заголовок 37">
            <a:extLst>
              <a:ext uri="{FF2B5EF4-FFF2-40B4-BE49-F238E27FC236}">
                <a16:creationId xmlns:a16="http://schemas.microsoft.com/office/drawing/2014/main" id="{7621720A-EBD4-8105-80FA-C6C6ADA6F7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5502" y="1276378"/>
            <a:ext cx="3841585" cy="42473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3"/>
                </a:solidFill>
              </a:rPr>
              <a:t>Городская школа </a:t>
            </a:r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>
            <a:extLst>
              <a:ext uri="{FF2B5EF4-FFF2-40B4-BE49-F238E27FC236}">
                <a16:creationId xmlns:a16="http://schemas.microsoft.com/office/drawing/2014/main" id="{6E0032C1-A109-7E56-5836-AE92878DF0E7}"/>
              </a:ext>
            </a:extLst>
          </p:cNvPr>
          <p:cNvSpPr txBox="1">
            <a:spLocks/>
          </p:cNvSpPr>
          <p:nvPr/>
        </p:nvSpPr>
        <p:spPr>
          <a:xfrm>
            <a:off x="3074217" y="203560"/>
            <a:ext cx="4967208" cy="4939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rtlCol="0" anchor="b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>
                <a:solidFill>
                  <a:schemeClr val="bg2"/>
                </a:solidFill>
              </a:rPr>
              <a:t>Результаты анкетирования: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D83668-B76B-01B8-BC8B-75479784F4A5}"/>
              </a:ext>
            </a:extLst>
          </p:cNvPr>
          <p:cNvSpPr txBox="1">
            <a:spLocks/>
          </p:cNvSpPr>
          <p:nvPr/>
        </p:nvSpPr>
        <p:spPr>
          <a:xfrm>
            <a:off x="1068812" y="861007"/>
            <a:ext cx="9680575" cy="493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chemeClr val="accent3">
                    <a:lumMod val="75000"/>
                  </a:schemeClr>
                </a:solidFill>
              </a:rPr>
              <a:t>Выявленные возможные дефициты и их последствия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12CBE-8642-6A95-0096-1DFB75B12615}"/>
              </a:ext>
            </a:extLst>
          </p:cNvPr>
          <p:cNvSpPr txBox="1"/>
          <p:nvPr/>
        </p:nvSpPr>
        <p:spPr>
          <a:xfrm>
            <a:off x="2122534" y="1518185"/>
            <a:ext cx="8148119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Дефицит йода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endParaRPr lang="ru-RU" sz="2400" b="1" i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                   Дефицит цинка </a:t>
            </a: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 Дефицит кальция </a:t>
            </a: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.SFUI-Regular"/>
              </a:rPr>
              <a:t>               Дефицит кальция 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.SF UI"/>
            </a:endParaRP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Дефицит железа </a:t>
            </a: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               Дефицит магния </a:t>
            </a: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  <a:p>
            <a:pPr>
              <a:buNone/>
            </a:pP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5CC3DC-D148-230B-47D0-DD323622B007}"/>
              </a:ext>
            </a:extLst>
          </p:cNvPr>
          <p:cNvSpPr txBox="1"/>
          <p:nvPr/>
        </p:nvSpPr>
        <p:spPr>
          <a:xfrm>
            <a:off x="2590297" y="0"/>
            <a:ext cx="6199109" cy="477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accent3">
                    <a:lumMod val="75000"/>
                  </a:schemeClr>
                </a:solidFill>
              </a:rPr>
              <a:t>Решение выявленных проблем: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0177B-A9FC-F70B-94B8-DE8B796A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3" y="1101996"/>
            <a:ext cx="2741585" cy="3794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78751F-4BA9-5C43-1A5B-3287DE5F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181" y="3068206"/>
            <a:ext cx="2173073" cy="21323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D6E271-7460-E844-9200-D5D734940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499" y="1317007"/>
            <a:ext cx="2627196" cy="24011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1FF335-5E68-E621-3E66-622623AF6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334" y="3254516"/>
            <a:ext cx="2485513" cy="19417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2D4FE5-9460-8E36-0540-C331B1891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524" y="2287889"/>
            <a:ext cx="1981476" cy="194176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8CF92C9-1C96-4390-259F-94256E02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815" y="1260312"/>
            <a:ext cx="2741584" cy="36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15C9A681-5A61-4267-8347-8944F10F09E8.MOV">
            <a:hlinkClick r:id="" action="ppaction://media"/>
            <a:extLst>
              <a:ext uri="{FF2B5EF4-FFF2-40B4-BE49-F238E27FC236}">
                <a16:creationId xmlns:a16="http://schemas.microsoft.com/office/drawing/2014/main" id="{45479DFE-B875-52B6-1A82-5E71AC4C3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738" y="150892"/>
            <a:ext cx="3392926" cy="5997922"/>
          </a:xfrm>
          <a:prstGeom prst="rect">
            <a:avLst/>
          </a:prstGeom>
        </p:spPr>
      </p:pic>
      <p:pic>
        <p:nvPicPr>
          <p:cNvPr id="3" name="trim.BC225E89-56EE-4B03-AE87-9BEB3B195453.MOV">
            <a:hlinkClick r:id="" action="ppaction://media"/>
            <a:extLst>
              <a:ext uri="{FF2B5EF4-FFF2-40B4-BE49-F238E27FC236}">
                <a16:creationId xmlns:a16="http://schemas.microsoft.com/office/drawing/2014/main" id="{697E5F19-CB9D-7F53-4F8E-FB8225A017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0198" y="150892"/>
            <a:ext cx="3392926" cy="59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E8825-1739-0C1F-C57F-F55545323CFD}"/>
              </a:ext>
            </a:extLst>
          </p:cNvPr>
          <p:cNvSpPr txBox="1"/>
          <p:nvPr/>
        </p:nvSpPr>
        <p:spPr>
          <a:xfrm>
            <a:off x="278872" y="224852"/>
            <a:ext cx="422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/>
              <a:t>КОНКУРЕНТНЫ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6D3E6-990F-BA3B-790D-6254B7B0E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2" y="1106784"/>
            <a:ext cx="3746500" cy="26026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3B3861-5612-E118-7FAD-3B614F49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3" t="32726" b="23492"/>
          <a:stretch/>
        </p:blipFill>
        <p:spPr>
          <a:xfrm>
            <a:off x="4501584" y="1106784"/>
            <a:ext cx="3143565" cy="26906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9C9A06-974E-E8CA-1B56-6940282F79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639" b="33441"/>
          <a:stretch/>
        </p:blipFill>
        <p:spPr>
          <a:xfrm>
            <a:off x="8541368" y="1106785"/>
            <a:ext cx="2930451" cy="2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7A34E4-8CC7-D1C1-396B-9BAB1F2240FD}"/>
              </a:ext>
            </a:extLst>
          </p:cNvPr>
          <p:cNvSpPr txBox="1"/>
          <p:nvPr/>
        </p:nvSpPr>
        <p:spPr>
          <a:xfrm>
            <a:off x="682530" y="994356"/>
            <a:ext cx="91427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>
                <a:solidFill>
                  <a:schemeClr val="tx1"/>
                </a:solidFill>
              </a:rPr>
              <a:t>Целевая аудитория: активные родители, студенты</a:t>
            </a:r>
            <a:r>
              <a:rPr lang="ru-RU" sz="2000">
                <a:solidFill>
                  <a:schemeClr val="tx1"/>
                </a:solidFill>
              </a:rPr>
              <a:t>, молодежь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>
                <a:solidFill>
                  <a:schemeClr val="tx1"/>
                </a:solidFill>
              </a:rPr>
              <a:t> Продвижение через : Интернет-магазины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af-ZA" sz="2000" dirty="0">
                <a:solidFill>
                  <a:schemeClr val="tx1"/>
                </a:solidFill>
              </a:rPr>
              <a:t>Ozon, Wildberries, </a:t>
            </a:r>
            <a:r>
              <a:rPr lang="ru-RU" sz="2000" dirty="0">
                <a:solidFill>
                  <a:schemeClr val="tx1"/>
                </a:solidFill>
              </a:rPr>
              <a:t>Яндекс.Маркет)— Продвижение через соцсети и </a:t>
            </a:r>
            <a:r>
              <a:rPr lang="af-ZA" sz="2000" dirty="0">
                <a:solidFill>
                  <a:schemeClr val="tx1"/>
                </a:solidFill>
              </a:rPr>
              <a:t>Telegram-</a:t>
            </a:r>
            <a:r>
              <a:rPr lang="ru-RU" sz="2000" dirty="0">
                <a:solidFill>
                  <a:schemeClr val="tx1"/>
                </a:solidFill>
              </a:rPr>
              <a:t>канал </a:t>
            </a:r>
            <a:r>
              <a:rPr lang="ru-RU" sz="2000">
                <a:solidFill>
                  <a:schemeClr val="tx1"/>
                </a:solidFill>
              </a:rPr>
              <a:t>с рекомендациями.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A36F7-0D52-451D-3C8C-4C859C13703E}"/>
              </a:ext>
            </a:extLst>
          </p:cNvPr>
          <p:cNvSpPr txBox="1"/>
          <p:nvPr/>
        </p:nvSpPr>
        <p:spPr>
          <a:xfrm>
            <a:off x="682530" y="34302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/>
              <a:t>Рынок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812D5-0A28-DAEC-4D6A-3E13EB0148EA}"/>
              </a:ext>
            </a:extLst>
          </p:cNvPr>
          <p:cNvSpPr txBox="1"/>
          <p:nvPr/>
        </p:nvSpPr>
        <p:spPr>
          <a:xfrm>
            <a:off x="682530" y="2471684"/>
            <a:ext cx="7170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u-RU">
              <a:effectLst/>
              <a:latin typeface=".SF UI"/>
            </a:endParaRPr>
          </a:p>
          <a:p>
            <a:pPr>
              <a:buNone/>
            </a:pPr>
            <a:r>
              <a:rPr lang="ru-RU" b="1" i="0">
                <a:effectLst/>
                <a:latin typeface=".SFUI-Semibold"/>
              </a:rPr>
              <a:t>Российский рынок (или СНГ):</a:t>
            </a:r>
            <a:endParaRPr lang="ru-RU">
              <a:effectLst/>
              <a:latin typeface=".SF UI"/>
            </a:endParaRPr>
          </a:p>
          <a:p>
            <a:pPr>
              <a:buNone/>
            </a:pPr>
            <a:r>
              <a:rPr lang="ru-RU" b="0" i="0">
                <a:effectLst/>
                <a:latin typeface=".SFUI-Regular"/>
              </a:rPr>
              <a:t> • Рынок батончиков в РФ в 2023 году — </a:t>
            </a:r>
            <a:r>
              <a:rPr lang="ru-RU" b="1" i="0">
                <a:effectLst/>
                <a:latin typeface=".SFUI-Semibold"/>
              </a:rPr>
              <a:t>более 20 млрд рублей</a:t>
            </a:r>
            <a:endParaRPr lang="ru-RU">
              <a:effectLst/>
              <a:latin typeface=".SF UI"/>
            </a:endParaRPr>
          </a:p>
          <a:p>
            <a:pPr>
              <a:buNone/>
            </a:pPr>
            <a:r>
              <a:rPr lang="ru-RU" b="0" i="0">
                <a:effectLst/>
                <a:latin typeface=".SFUI-Regular"/>
              </a:rPr>
              <a:t> • Рост спроса на батончики </a:t>
            </a:r>
            <a:r>
              <a:rPr lang="ru-RU" b="1" i="0">
                <a:effectLst/>
                <a:latin typeface=".SFUI-Semibold"/>
              </a:rPr>
              <a:t>с пользой, а не просто перекус</a:t>
            </a:r>
            <a:endParaRPr lang="ru-RU">
              <a:effectLst/>
              <a:latin typeface=".SF UI"/>
            </a:endParaRPr>
          </a:p>
          <a:p>
            <a:pPr>
              <a:buNone/>
            </a:pPr>
            <a:r>
              <a:rPr lang="ru-RU" b="0" i="0">
                <a:effectLst/>
                <a:latin typeface=".SFUI-Regular"/>
              </a:rPr>
              <a:t> • Категория “здоровые снеки” активно расширяется</a:t>
            </a:r>
            <a:endParaRPr lang="ru-RU" b="0" i="0">
              <a:latin typeface=".SF UI"/>
            </a:endParaRPr>
          </a:p>
          <a:p>
            <a:pPr>
              <a:buNone/>
            </a:pPr>
            <a:endParaRPr lang="ru-RU">
              <a:effectLst/>
              <a:latin typeface=".SF UI"/>
            </a:endParaRPr>
          </a:p>
          <a:p>
            <a:r>
              <a:rPr lang="ru-RU" b="0" i="1">
                <a:effectLst/>
                <a:latin typeface=".SFUI-RegularItalic"/>
              </a:rPr>
              <a:t>Мы выходим на рынок, где батончик — это не просто перекус, а способ восполнить дефицит магния, железа, калия и других микроэлементов. Удобно. Вкусно. Ежедневно.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2F92B-F89A-1371-8066-693514B3D8F1}"/>
              </a:ext>
            </a:extLst>
          </p:cNvPr>
          <p:cNvSpPr txBox="1"/>
          <p:nvPr/>
        </p:nvSpPr>
        <p:spPr>
          <a:xfrm>
            <a:off x="3900259" y="0"/>
            <a:ext cx="2588058" cy="5693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</a:rPr>
              <a:t>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33AEB9-DCA7-8D35-AFFE-4A2A64957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59" y="842942"/>
            <a:ext cx="3140397" cy="4017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9C3BB-FFAB-358D-839C-372298C81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46" y="842941"/>
            <a:ext cx="3345931" cy="40170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E1BF54-3726-0C18-D573-29B77E80A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086" y="842941"/>
            <a:ext cx="3345930" cy="4017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A26E55-9D2B-1C61-6D44-D32A6CAD2168}"/>
              </a:ext>
            </a:extLst>
          </p:cNvPr>
          <p:cNvSpPr txBox="1"/>
          <p:nvPr/>
        </p:nvSpPr>
        <p:spPr>
          <a:xfrm>
            <a:off x="5182468" y="247757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A26275-91BB-62E2-5356-33A1DD8064DA}"/>
              </a:ext>
            </a:extLst>
          </p:cNvPr>
          <p:cNvSpPr txBox="1"/>
          <p:nvPr/>
        </p:nvSpPr>
        <p:spPr>
          <a:xfrm>
            <a:off x="4980412" y="4925837"/>
            <a:ext cx="2231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100" b="1" dirty="0">
                <a:solidFill>
                  <a:schemeClr val="accent3">
                    <a:lumMod val="75000"/>
                  </a:schemeClr>
                </a:solidFill>
              </a:rPr>
              <a:t>Статистик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5BD28D-6827-8A81-DAC3-A45945D87209}"/>
              </a:ext>
            </a:extLst>
          </p:cNvPr>
          <p:cNvSpPr txBox="1"/>
          <p:nvPr/>
        </p:nvSpPr>
        <p:spPr>
          <a:xfrm>
            <a:off x="5184115" y="24806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3AB0C-AB3B-2585-04AA-33A7F96BC08A}"/>
              </a:ext>
            </a:extLst>
          </p:cNvPr>
          <p:cNvSpPr txBox="1"/>
          <p:nvPr/>
        </p:nvSpPr>
        <p:spPr>
          <a:xfrm>
            <a:off x="1132857" y="4873592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accent3">
                    <a:lumMod val="75000"/>
                  </a:schemeClr>
                </a:solidFill>
              </a:rPr>
              <a:t>Редактор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5C1F3-E546-EF09-7336-159467D42A2C}"/>
              </a:ext>
            </a:extLst>
          </p:cNvPr>
          <p:cNvSpPr txBox="1"/>
          <p:nvPr/>
        </p:nvSpPr>
        <p:spPr>
          <a:xfrm>
            <a:off x="8751872" y="4847497"/>
            <a:ext cx="219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Координатор</a:t>
            </a:r>
          </a:p>
        </p:txBody>
      </p:sp>
    </p:spTree>
    <p:extLst>
      <p:ext uri="{BB962C8B-B14F-4D97-AF65-F5344CB8AC3E}">
        <p14:creationId xmlns:p14="http://schemas.microsoft.com/office/powerpoint/2010/main" val="38840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5;p16">
            <a:extLst>
              <a:ext uri="{FF2B5EF4-FFF2-40B4-BE49-F238E27FC236}">
                <a16:creationId xmlns:a16="http://schemas.microsoft.com/office/drawing/2014/main" id="{DA387AC2-84B5-6FAE-D0BD-7801F91A068A}"/>
              </a:ext>
            </a:extLst>
          </p:cNvPr>
          <p:cNvSpPr txBox="1">
            <a:spLocks/>
          </p:cNvSpPr>
          <p:nvPr/>
        </p:nvSpPr>
        <p:spPr>
          <a:xfrm>
            <a:off x="424868" y="1102177"/>
            <a:ext cx="10590181" cy="502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400" dirty="0">
                <a:latin typeface="Arial" panose="020B0604020202020204" pitchFamily="34" charset="0"/>
              </a:rPr>
              <a:t>Разработка жизнеспособного полезного продукта питания для успешного  фуд-стартапа, позволяющего восполнять недостаток микроэлементов в   рационе </a:t>
            </a:r>
            <a:r>
              <a:rPr lang="ru-RU" sz="2400" dirty="0" err="1">
                <a:latin typeface="Arial" panose="020B0604020202020204" pitchFamily="34" charset="0"/>
              </a:rPr>
              <a:t>потребителей,выявленного</a:t>
            </a:r>
            <a:r>
              <a:rPr lang="ru-RU" sz="2400" dirty="0">
                <a:latin typeface="Arial" panose="020B0604020202020204" pitchFamily="34" charset="0"/>
              </a:rPr>
              <a:t> на основе результатов исследований состояния здоровья.Изучение </a:t>
            </a:r>
            <a:r>
              <a:rPr lang="ru-RU" sz="2400" dirty="0" err="1">
                <a:latin typeface="Arial" panose="020B0604020202020204" pitchFamily="34" charset="0"/>
              </a:rPr>
              <a:t>микроэлементного</a:t>
            </a:r>
            <a:r>
              <a:rPr lang="ru-RU" sz="2400" dirty="0">
                <a:latin typeface="Arial" panose="020B0604020202020204" pitchFamily="34" charset="0"/>
              </a:rPr>
              <a:t> статуса школьников в рамках эпидемиологического контроля имеет важное значение для здоровья нации. Дефицит микроэлементов (железо, йод, цинк, селен и   др.) негативно влияет на развитие, иммунитет и успеваемость детей. Мониторинг позволяет выявить региональные особенности дефицита и разрабатывать профилактические меры.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E9111-3B9A-B3ED-1DD8-83A6A4AE2468}"/>
              </a:ext>
            </a:extLst>
          </p:cNvPr>
          <p:cNvSpPr txBox="1"/>
          <p:nvPr/>
        </p:nvSpPr>
        <p:spPr>
          <a:xfrm>
            <a:off x="555460" y="443619"/>
            <a:ext cx="516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/>
              <a:t>О заказчике и задаче </a:t>
            </a:r>
          </a:p>
        </p:txBody>
      </p:sp>
    </p:spTree>
    <p:extLst>
      <p:ext uri="{BB962C8B-B14F-4D97-AF65-F5344CB8AC3E}">
        <p14:creationId xmlns:p14="http://schemas.microsoft.com/office/powerpoint/2010/main" val="6041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D435D-6819-A5BB-8449-3565B723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743" b="3168"/>
          <a:stretch>
            <a:fillRect/>
          </a:stretch>
        </p:blipFill>
        <p:spPr>
          <a:xfrm>
            <a:off x="-1" y="0"/>
            <a:ext cx="12302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9C856EF-D2DC-6FAF-AE49-868B9A07FB31}"/>
              </a:ext>
            </a:extLst>
          </p:cNvPr>
          <p:cNvSpPr txBox="1">
            <a:spLocks/>
          </p:cNvSpPr>
          <p:nvPr/>
        </p:nvSpPr>
        <p:spPr>
          <a:xfrm>
            <a:off x="475166" y="1378811"/>
            <a:ext cx="9948894" cy="341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Arial" panose="020B0604020202020204" pitchFamily="34" charset="0"/>
              </a:rPr>
              <a:t>Основная аудитория — школьники средних и старших классов, а также студенты, заинтересованные в поддержании здоровья. Продукт должен быть привлекательным и полезным именно для них. Дополнительно в решение проблемы могут быть вовлечены родители и администрации школ, заинтересованные в более здоровых альтернативах питания.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0E9CF-1FCA-21C9-C588-897DCFCE2869}"/>
              </a:ext>
            </a:extLst>
          </p:cNvPr>
          <p:cNvSpPr txBox="1"/>
          <p:nvPr/>
        </p:nvSpPr>
        <p:spPr>
          <a:xfrm>
            <a:off x="680016" y="581936"/>
            <a:ext cx="541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/>
              <a:t>О пользователе заказчика </a:t>
            </a:r>
          </a:p>
        </p:txBody>
      </p:sp>
    </p:spTree>
    <p:extLst>
      <p:ext uri="{BB962C8B-B14F-4D97-AF65-F5344CB8AC3E}">
        <p14:creationId xmlns:p14="http://schemas.microsoft.com/office/powerpoint/2010/main" val="35656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7">
            <a:extLst>
              <a:ext uri="{FF2B5EF4-FFF2-40B4-BE49-F238E27FC236}">
                <a16:creationId xmlns:a16="http://schemas.microsoft.com/office/drawing/2014/main" id="{53C34725-89F1-1BD2-1F90-206228A2CE98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/>
              <a:t>Пожелания и ограничения заказчика</a:t>
            </a:r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30388E3C-65C0-69A3-C1DF-A146D2510F22}"/>
              </a:ext>
            </a:extLst>
          </p:cNvPr>
          <p:cNvSpPr txBox="1">
            <a:spLocks/>
          </p:cNvSpPr>
          <p:nvPr/>
        </p:nvSpPr>
        <p:spPr>
          <a:xfrm>
            <a:off x="311700" y="1017725"/>
            <a:ext cx="11105727" cy="4594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Arial" panose="020B0604020202020204" pitchFamily="34" charset="0"/>
              </a:rPr>
              <a:t>Заказчик должен иметь право использовать решение задачи для любых  своих целей. На старте выполнения заказной задачи в команде может быть один участник - основатель, далее команда должна дополниться другими участниками. Преимуществом команд будет наличие в составе участников  </a:t>
            </a:r>
            <a:r>
              <a:rPr lang="ru-RU" sz="2400" dirty="0" err="1">
                <a:latin typeface="Arial" panose="020B0604020202020204" pitchFamily="34" charset="0"/>
              </a:rPr>
              <a:t>студентов,изучающих</a:t>
            </a:r>
            <a:r>
              <a:rPr lang="ru-RU" sz="2400" dirty="0">
                <a:latin typeface="Arial" panose="020B0604020202020204" pitchFamily="34" charset="0"/>
              </a:rPr>
              <a:t> предпринимательство,</a:t>
            </a:r>
            <a:r>
              <a:rPr lang="ru-RU" sz="2400" dirty="0" err="1">
                <a:latin typeface="Arial" panose="020B0604020202020204" pitchFamily="34" charset="0"/>
              </a:rPr>
              <a:t>маркетинг,дизайн</a:t>
            </a:r>
            <a:r>
              <a:rPr lang="ru-RU" sz="2400" dirty="0">
                <a:latin typeface="Arial" panose="020B0604020202020204" pitchFamily="34" charset="0"/>
              </a:rPr>
              <a:t>,производство пищевых продуктов, персонализированное </a:t>
            </a:r>
            <a:r>
              <a:rPr lang="ru-RU" sz="2400" dirty="0" err="1">
                <a:latin typeface="Arial" panose="020B0604020202020204" pitchFamily="34" charset="0"/>
              </a:rPr>
              <a:t>питание,диетологию</a:t>
            </a:r>
            <a:r>
              <a:rPr lang="ru-RU" sz="2400" dirty="0">
                <a:latin typeface="Arial" panose="020B0604020202020204" pitchFamily="34" charset="0"/>
              </a:rPr>
              <a:t>, или  возможность привлечь экспертов в указанных областях. Для того чтобы команда претендовала на победу и дальнейшую поддержку в ней должно  быть не менее 4 участников.</a:t>
            </a:r>
          </a:p>
          <a:p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6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0A47719-87AD-E4E6-64FD-535D8AB79C17}"/>
              </a:ext>
            </a:extLst>
          </p:cNvPr>
          <p:cNvSpPr txBox="1"/>
          <p:nvPr/>
        </p:nvSpPr>
        <p:spPr>
          <a:xfrm>
            <a:off x="1696525" y="1591986"/>
            <a:ext cx="8369401" cy="2554545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endParaRPr lang="ru-RU" sz="2800" b="1" i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SFUI-Regular"/>
            </a:endParaRPr>
          </a:p>
          <a:p>
            <a:pPr algn="ctr"/>
            <a:r>
              <a:rPr lang="ru-RU" sz="2800" b="1" i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SFUI-Regular"/>
              </a:rPr>
              <a:t>Цель работы: </a:t>
            </a:r>
          </a:p>
          <a:p>
            <a:pPr algn="ctr"/>
            <a:r>
              <a:rPr lang="ru-RU" sz="2800" i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SFUI-Regular"/>
              </a:rPr>
              <a:t>Изучить особенности питания детей сельской и городской местности.</a:t>
            </a:r>
            <a:endParaRPr lang="ru-RU" sz="2800" i="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SFUI-Regular"/>
            </a:endParaRPr>
          </a:p>
          <a:p>
            <a:pPr algn="ctr"/>
            <a:endParaRPr lang="ru-RU" sz="2800" b="1" i="0" dirty="0">
              <a:solidFill>
                <a:schemeClr val="accent1">
                  <a:lumMod val="75000"/>
                </a:schemeClr>
              </a:solidFill>
              <a:effectLst/>
              <a:latin typeface=".SFUI-Regular"/>
            </a:endParaRPr>
          </a:p>
          <a:p>
            <a:pPr algn="justLow"/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SF UI"/>
            </a:endParaRPr>
          </a:p>
        </p:txBody>
      </p:sp>
    </p:spTree>
    <p:extLst>
      <p:ext uri="{BB962C8B-B14F-4D97-AF65-F5344CB8AC3E}">
        <p14:creationId xmlns:p14="http://schemas.microsoft.com/office/powerpoint/2010/main" val="22445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2FEC33-8A5D-CA0B-4BBF-3A373502F1E0}"/>
              </a:ext>
            </a:extLst>
          </p:cNvPr>
          <p:cNvSpPr txBox="1"/>
          <p:nvPr/>
        </p:nvSpPr>
        <p:spPr>
          <a:xfrm>
            <a:off x="3261235" y="460987"/>
            <a:ext cx="8403950" cy="3170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u="sng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SFUI-Regular"/>
              </a:rPr>
              <a:t>Актуальность исследования</a:t>
            </a:r>
            <a:r>
              <a:rPr lang="ru-RU" sz="2000" b="1" i="0" u="sng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SFUI-Regular"/>
              </a:rPr>
              <a:t>:</a:t>
            </a:r>
          </a:p>
          <a:p>
            <a:pPr>
              <a:buNone/>
            </a:pPr>
            <a:endParaRPr lang="ru-RU" sz="2000" b="1" i="0" u="sng" dirty="0">
              <a:solidFill>
                <a:schemeClr val="accent1">
                  <a:lumMod val="75000"/>
                </a:schemeClr>
              </a:solidFill>
              <a:effectLst/>
              <a:latin typeface=".SFUI-Regular"/>
            </a:endParaRPr>
          </a:p>
          <a:p>
            <a:pPr>
              <a:buNone/>
            </a:pP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1. 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</a:rPr>
              <a:t>Хронический стресс и эмоциональное перенапряжение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, </a:t>
            </a:r>
            <a:r>
              <a:rPr lang="ru-RU" sz="2000" b="0" i="0" dirty="0">
                <a:effectLst/>
                <a:latin typeface=".SFUI-Regular"/>
              </a:rPr>
              <a:t>особенно в период подготовки к ЕГЭ;</a:t>
            </a:r>
            <a:endParaRPr lang="ru-RU" sz="2000" dirty="0">
              <a:effectLst/>
              <a:latin typeface=".SF UI"/>
            </a:endParaRPr>
          </a:p>
          <a:p>
            <a:pPr>
              <a:buNone/>
            </a:pPr>
            <a:r>
              <a:rPr lang="ru-RU" sz="2000" b="0" i="0" dirty="0">
                <a:effectLst/>
                <a:latin typeface=".SFUI-Regular"/>
              </a:rPr>
              <a:t> 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2. 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</a:rPr>
              <a:t>Недостаточная осведомлённость детей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 </a:t>
            </a:r>
            <a:r>
              <a:rPr lang="ru-RU" sz="2000" b="0" i="0" dirty="0">
                <a:effectLst/>
                <a:latin typeface=".SFUI-Regular"/>
              </a:rPr>
              <a:t>о роли питания и микроэлементов в поддержании здоровья;</a:t>
            </a:r>
            <a:endParaRPr lang="ru-RU" sz="2000" dirty="0">
              <a:effectLst/>
              <a:latin typeface=".SF UI"/>
            </a:endParaRPr>
          </a:p>
          <a:p>
            <a:pPr>
              <a:buNone/>
            </a:pP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 3. 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</a:rPr>
              <a:t>Дефицит микроэлементов и витаминов в питании у  подростков 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,</a:t>
            </a:r>
            <a:r>
              <a:rPr lang="ru-RU" sz="2000" b="0" i="0" dirty="0">
                <a:effectLst/>
                <a:latin typeface=".SFUI-Regular"/>
              </a:rPr>
              <a:t> обусловленный </a:t>
            </a:r>
            <a:r>
              <a:rPr lang="ru-RU" sz="2000" b="0" i="0" dirty="0" err="1">
                <a:effectLst/>
                <a:latin typeface=".SFUI-Regular"/>
              </a:rPr>
              <a:t>несбалансированным</a:t>
            </a:r>
            <a:r>
              <a:rPr lang="ru-RU" sz="2000" b="0" i="0" dirty="0">
                <a:effectLst/>
                <a:latin typeface=".SFUI-Regular"/>
              </a:rPr>
              <a:t> рационом;</a:t>
            </a:r>
            <a:endParaRPr lang="ru-RU" sz="2000" dirty="0">
              <a:effectLst/>
              <a:latin typeface=".SF UI"/>
            </a:endParaRPr>
          </a:p>
          <a:p>
            <a:r>
              <a:rPr lang="ru-RU" sz="2000" b="0" i="0" dirty="0">
                <a:effectLst/>
                <a:latin typeface=".SFUI-Regular"/>
              </a:rPr>
              <a:t> 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4. 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</a:rPr>
              <a:t>Иммунная нестабильность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.SFUI-Regular"/>
              </a:rPr>
              <a:t> </a:t>
            </a:r>
            <a:r>
              <a:rPr lang="ru-RU" sz="2000" b="0" i="0" dirty="0">
                <a:effectLst/>
                <a:latin typeface=".SFUI-Regular"/>
              </a:rPr>
              <a:t>и частые заболевания, снижающие качество жизни подростков.</a:t>
            </a:r>
            <a:endParaRPr lang="ru-RU" sz="2000" dirty="0">
              <a:effectLst/>
              <a:latin typeface=".SF UI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136227-437A-4F12-E527-4E22CF912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710" y="4771486"/>
            <a:ext cx="3575922" cy="20865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860E2F-786B-2A88-9134-229D09F6D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16"/>
            <a:ext cx="2836505" cy="184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41648E-A7EC-A21F-345F-4E85684CF2F9}"/>
              </a:ext>
            </a:extLst>
          </p:cNvPr>
          <p:cNvSpPr txBox="1"/>
          <p:nvPr/>
        </p:nvSpPr>
        <p:spPr>
          <a:xfrm>
            <a:off x="1599260" y="731768"/>
            <a:ext cx="8576419" cy="3200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SFUI-Semibold"/>
              </a:rPr>
              <a:t>Для того , чтобы решить эти проблемы мы выбрали следующие методы исследования:</a:t>
            </a:r>
            <a:endParaRPr lang="ru-RU" sz="2000" b="1" u="sng" dirty="0">
              <a:solidFill>
                <a:schemeClr val="accent1">
                  <a:lumMod val="75000"/>
                </a:schemeClr>
              </a:solidFill>
              <a:effectLst/>
              <a:latin typeface=".SF UI"/>
            </a:endParaRPr>
          </a:p>
          <a:p>
            <a:pPr>
              <a:buNone/>
            </a:pPr>
            <a:r>
              <a:rPr lang="ru-RU" dirty="0">
                <a:latin typeface=".SFUI-Regular"/>
              </a:rPr>
              <a:t>1. Составить анкету и провести анкетирование;</a:t>
            </a:r>
          </a:p>
          <a:p>
            <a:pPr>
              <a:buNone/>
            </a:pPr>
            <a:r>
              <a:rPr lang="ru-RU" dirty="0">
                <a:effectLst/>
                <a:latin typeface=".SFUI-Regular"/>
              </a:rPr>
              <a:t>2. Выявить по анкетным данным дефициты микроэлементов;</a:t>
            </a:r>
          </a:p>
          <a:p>
            <a:pPr>
              <a:buNone/>
            </a:pPr>
            <a:r>
              <a:rPr lang="ru-RU" dirty="0">
                <a:latin typeface=".SFUI-Regular"/>
              </a:rPr>
              <a:t>3. </a:t>
            </a:r>
            <a:r>
              <a:rPr lang="ru-RU" b="0" i="0" dirty="0">
                <a:effectLst/>
                <a:latin typeface=".SFUI-Regular"/>
              </a:rPr>
              <a:t>На основе полученных данных разработать индивидуальные и групповые рекомендации по корректировке питания;</a:t>
            </a:r>
          </a:p>
          <a:p>
            <a:r>
              <a:rPr lang="ru-RU" dirty="0">
                <a:latin typeface=".SFUI-Regular"/>
              </a:rPr>
              <a:t>4.</a:t>
            </a:r>
            <a:r>
              <a:rPr lang="ru-RU" b="0" i="0" dirty="0">
                <a:effectLst/>
                <a:latin typeface=".SFUI-Regular"/>
              </a:rPr>
              <a:t> С помощью спектрометрии по биологическому материалу (волосам) определить количественное содержание микроэлементов в организме подростков.</a:t>
            </a:r>
            <a:endParaRPr lang="ru-RU" dirty="0">
              <a:latin typeface=".SFUI-Regular"/>
            </a:endParaRPr>
          </a:p>
          <a:p>
            <a:pPr>
              <a:buNone/>
            </a:pPr>
            <a:r>
              <a:rPr lang="ru-RU" dirty="0">
                <a:latin typeface=".SFUI-Regular"/>
              </a:rPr>
              <a:t>5</a:t>
            </a:r>
            <a:r>
              <a:rPr lang="ru-RU" dirty="0">
                <a:effectLst/>
                <a:latin typeface=".SFUI-Regular"/>
              </a:rPr>
              <a:t>. Р</a:t>
            </a:r>
            <a:r>
              <a:rPr lang="ru-RU" b="0" i="0" dirty="0">
                <a:effectLst/>
                <a:latin typeface=".SFUI-Regular"/>
              </a:rPr>
              <a:t>азработать </a:t>
            </a:r>
            <a:r>
              <a:rPr lang="ru-RU" b="1" i="0" dirty="0">
                <a:effectLst/>
                <a:latin typeface=".SFUI-Semibold"/>
              </a:rPr>
              <a:t>функциональные батончики</a:t>
            </a:r>
            <a:r>
              <a:rPr lang="ru-RU" b="0" i="0" dirty="0">
                <a:effectLst/>
                <a:latin typeface=".SFUI-Regular"/>
              </a:rPr>
              <a:t>, </a:t>
            </a:r>
            <a:r>
              <a:rPr lang="ru-RU" dirty="0">
                <a:latin typeface=".SFUI-Regular"/>
              </a:rPr>
              <a:t>для профилактики </a:t>
            </a:r>
            <a:r>
              <a:rPr lang="ru-RU" b="0" i="0" dirty="0">
                <a:effectLst/>
                <a:latin typeface=".SFUI-Regular"/>
              </a:rPr>
              <a:t>дефицитов  жизненно важных витаминов и микроэлементов, а также поддержать организм в условиях повышенной учебной нагрузки и стресса.</a:t>
            </a:r>
            <a:endParaRPr lang="ru-RU" dirty="0">
              <a:effectLst/>
              <a:latin typeface=".SF UI"/>
            </a:endParaRPr>
          </a:p>
        </p:txBody>
      </p:sp>
    </p:spTree>
    <p:extLst>
      <p:ext uri="{BB962C8B-B14F-4D97-AF65-F5344CB8AC3E}">
        <p14:creationId xmlns:p14="http://schemas.microsoft.com/office/powerpoint/2010/main" val="8488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EE3D1-9656-298B-A237-B3D5B012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80" y="39991"/>
            <a:ext cx="9829800" cy="1082674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Как уже решается проблема: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21D524-544F-79E1-2F3F-09661F5EA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37" y="807767"/>
            <a:ext cx="3689543" cy="59278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F0E106-CDB3-B428-B6EE-B441587F0E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40"/>
          <a:stretch/>
        </p:blipFill>
        <p:spPr>
          <a:xfrm>
            <a:off x="5784187" y="807768"/>
            <a:ext cx="3689543" cy="59278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D97087-E9BC-5286-EA9F-B4224EFC8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437" y="137589"/>
            <a:ext cx="2609639" cy="2651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B6132-8A1C-8E17-4C59-262E50B4B7EC}"/>
              </a:ext>
            </a:extLst>
          </p:cNvPr>
          <p:cNvSpPr txBox="1"/>
          <p:nvPr/>
        </p:nvSpPr>
        <p:spPr>
          <a:xfrm>
            <a:off x="10003856" y="586011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  </a:t>
            </a:r>
            <a:r>
              <a:rPr lang="ru-RU" i="1" dirty="0"/>
              <a:t>_________</a:t>
            </a:r>
          </a:p>
          <a:p>
            <a:pPr algn="l"/>
            <a:r>
              <a:rPr lang="ru-RU" dirty="0"/>
              <a:t>   ________</a:t>
            </a:r>
          </a:p>
          <a:p>
            <a:pPr algn="l"/>
            <a:r>
              <a:rPr lang="ru-RU" dirty="0"/>
              <a:t>    _______</a:t>
            </a:r>
          </a:p>
          <a:p>
            <a:pPr algn="l"/>
            <a:r>
              <a:rPr lang="ru-RU" dirty="0"/>
              <a:t>     ______</a:t>
            </a:r>
          </a:p>
          <a:p>
            <a:pPr algn="l"/>
            <a:r>
              <a:rPr lang="ru-RU" dirty="0"/>
              <a:t>       ____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4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80CD3D-2BBB-53A6-262F-6D915F12CC6C}"/>
              </a:ext>
            </a:extLst>
          </p:cNvPr>
          <p:cNvSpPr txBox="1"/>
          <p:nvPr/>
        </p:nvSpPr>
        <p:spPr>
          <a:xfrm>
            <a:off x="4831202" y="224529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82B76A3-7215-FD7B-A352-0821FBEF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13" t="14791" r="17918"/>
          <a:stretch/>
        </p:blipFill>
        <p:spPr>
          <a:xfrm>
            <a:off x="1224933" y="3735681"/>
            <a:ext cx="4520668" cy="281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90E401-5C47-140A-4417-5321C83F5B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90" t="27201" r="16995" b="10817"/>
          <a:stretch/>
        </p:blipFill>
        <p:spPr>
          <a:xfrm>
            <a:off x="5834870" y="3735681"/>
            <a:ext cx="4274840" cy="281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654BF0-E00B-8B1D-32BE-79F5168E26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16" t="13045" r="9050" b="19212"/>
          <a:stretch/>
        </p:blipFill>
        <p:spPr>
          <a:xfrm>
            <a:off x="5834870" y="619730"/>
            <a:ext cx="4274840" cy="306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DE562A-06B0-6798-4C7C-26ED8CCECF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77" t="30748" r="4058" b="25553"/>
          <a:stretch/>
        </p:blipFill>
        <p:spPr>
          <a:xfrm>
            <a:off x="1224933" y="619731"/>
            <a:ext cx="4520669" cy="306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www.w3.org/2000/xmlns/"/>
    <ds:schemaRef ds:uri="40262f94-9f35-4ac3-9a90-690165a166b7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4f35948-e619-41b3-aa29-22878b09cfd2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174</Words>
  <Application>Microsoft Office PowerPoint</Application>
  <PresentationFormat>Широкоэкранный</PresentationFormat>
  <Paragraphs>37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Дети-друзья 16 х 9</vt:lpstr>
      <vt:lpstr>«Особенности питания детей, проживающих в сельской и городской местности».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уже решается проблема: </vt:lpstr>
      <vt:lpstr>Презентация PowerPoint</vt:lpstr>
      <vt:lpstr>В проведении анкетирования приняли участие ученики двух школ: </vt:lpstr>
      <vt:lpstr>Презентация PowerPoint</vt:lpstr>
      <vt:lpstr>Городская школа </vt:lpstr>
      <vt:lpstr>Результаты анкетирования: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питания детей сельской и городской местности </dc:title>
  <dc:creator>darinakushu64355@gmail.com</dc:creator>
  <cp:keywords/>
  <cp:lastModifiedBy>darinakushu64355@gmail.com</cp:lastModifiedBy>
  <cp:revision>17</cp:revision>
  <dcterms:created xsi:type="dcterms:W3CDTF">2025-04-23T15:17:10Z</dcterms:created>
  <dcterms:modified xsi:type="dcterms:W3CDTF">2025-06-02T20:34:55Z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