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20104100" cy="11309350"/>
  <p:notesSz cx="20104100" cy="1130935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ato" panose="020B060402020202020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9" d="100"/>
          <a:sy n="39" d="100"/>
        </p:scale>
        <p:origin x="582" y="1110"/>
      </p:cViewPr>
      <p:guideLst>
        <p:guide orient="horz" pos="2880"/>
        <p:guide pos="21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13.png"/><Relationship Id="rId4" Type="http://schemas.openxmlformats.org/officeDocument/2006/relationships/image" Target="../media/image2.wmf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emf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emf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microsoft.com/office/2007/relationships/hdphoto" Target="../media/hdphoto1.wdp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emf"/><Relationship Id="rId5" Type="http://schemas.openxmlformats.org/officeDocument/2006/relationships/image" Target="../media/image3.jpeg"/><Relationship Id="rId10" Type="http://schemas.openxmlformats.org/officeDocument/2006/relationships/image" Target="../media/image25.emf"/><Relationship Id="rId4" Type="http://schemas.openxmlformats.org/officeDocument/2006/relationships/image" Target="../media/image2.wmf"/><Relationship Id="rId9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 smtClean="0">
                <a:solidFill>
                  <a:schemeClr val="tx2"/>
                </a:solidFill>
              </a:rPr>
              <a:t>«</a:t>
            </a:r>
            <a:r>
              <a:rPr lang="ru-RU" sz="3200" b="1" cap="all" dirty="0">
                <a:solidFill>
                  <a:schemeClr val="tx2"/>
                </a:solidFill>
              </a:rPr>
              <a:t>Agro&amp;InfraUP</a:t>
            </a:r>
            <a:r>
              <a:rPr lang="ru-RU" sz="3200" b="1" cap="all" dirty="0" smtClean="0">
                <a:solidFill>
                  <a:schemeClr val="tx2"/>
                </a:solidFill>
              </a:rPr>
              <a:t>»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642037" y="6797675"/>
            <a:ext cx="786741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рецептур и технологии 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сбивных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кондитерских изделий 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основе нетрадиционного сырья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10419" y="4664075"/>
            <a:ext cx="10531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Кубанский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ГАУ имени И.Т.Трубилина</a:t>
            </a:r>
            <a:r>
              <a:rPr lang="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7154" y="5730875"/>
            <a:ext cx="15504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Зефир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5324" y="6724267"/>
            <a:ext cx="3443448" cy="394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50" y="2454275"/>
            <a:ext cx="18973800" cy="3590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расширение ассортимента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PT Sans"/>
              </a:rPr>
              <a:t>растительных белков, обладающим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необходимыми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PT Sans"/>
              </a:rPr>
              <a:t>технологическими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свойствами для сбивных кондитерских изделий с целью замены яичного белка, являющегося причиной аллергических заболеваний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темы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PT Sans"/>
                <a:ea typeface="Calibri" panose="020F0502020204030204" pitchFamily="34" charset="0"/>
                <a:cs typeface="Times New Roman" panose="02020603050405020304" pitchFamily="18" charset="0"/>
              </a:rPr>
              <a:t>снижение негативного воздействия на экологическую обстановку за счет комплексного использования вторичных сырьевых ресурсов масложирового производства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PT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5217" y="6689176"/>
            <a:ext cx="9893616" cy="3995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980" y="6444858"/>
            <a:ext cx="6684904" cy="378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8150" y="2212892"/>
            <a:ext cx="17792700" cy="2829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РЕШЕНИЯ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усовершенствованной технологии экстракции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белковых веществ и их осаждения в изоэлектрической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точке предложена модификации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функционально-технологических свойств белкового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изолята путем изменения технологических параметров и обработки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электромагнитным полем крайне низких частот (ЭМПКНЧ) </a:t>
            </a:r>
            <a:r>
              <a:rPr lang="ru-RU" sz="3200" dirty="0" smtClean="0">
                <a:solidFill>
                  <a:srgbClr val="000000"/>
                </a:solidFill>
                <a:latin typeface="PT Sans"/>
              </a:rPr>
              <a:t>.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9773" y="6111875"/>
            <a:ext cx="5339029" cy="3276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2550" y="5042513"/>
            <a:ext cx="6858000" cy="55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8039" y="2091270"/>
            <a:ext cx="16586411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Теоретически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обоснованы и экспериментально подтверждены технологические этапы и параметры получения модифицированного изолята с заданными свойствами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SzPts val="1000"/>
              <a:tabLst>
                <a:tab pos="457200" algn="l"/>
              </a:tabLst>
            </a:pP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Обоснована рецептура зефира на основе белковой пасты модифицированного тыквенного изолята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763" y="5354409"/>
            <a:ext cx="5917286" cy="3059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3187" y="5119180"/>
            <a:ext cx="3046724" cy="38527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276" y="8714106"/>
            <a:ext cx="6650343" cy="9887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76050" y="4557395"/>
            <a:ext cx="7937889" cy="41062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8987" y="8714106"/>
            <a:ext cx="9499947" cy="132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649" y="1827031"/>
            <a:ext cx="1722084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ориентирован на разработку кондитерского изделия, относящегося к продуктам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здорового питания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благодаря использованию обогащающего рецептурного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компонента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модифицированного белкового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изолята из жмыха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тыквенных семян</a:t>
            </a: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Сравнение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конкурирующим решением растительного сбивного кондитерского изделия</a:t>
            </a:r>
          </a:p>
          <a:p>
            <a:pPr lvl="0"/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</a:p>
          <a:p>
            <a:pPr lvl="0"/>
            <a:endParaRPr lang="ru-RU" sz="32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2885" y="6721475"/>
            <a:ext cx="2191577" cy="21915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3373" y="5054455"/>
            <a:ext cx="12725400" cy="621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6201" y="2940171"/>
            <a:ext cx="1783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SWOT-анализ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характеризующий потенциальные шансы и возможности проекта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6450" y="3971872"/>
            <a:ext cx="13639800" cy="60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450" y="2498449"/>
            <a:ext cx="17455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415" y="3784687"/>
            <a:ext cx="18951829" cy="640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4799" y="2100982"/>
            <a:ext cx="16535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Наличие привлеченных инвестиций, грантов,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субсидий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возможность грантовой поддержки в формате стратегического проекта «Здоровое питание»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ПРИОРИТЕТ 2030 при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положительном решении конкурсного отбора </a:t>
            </a:r>
            <a:endParaRPr lang="ru-RU" sz="32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может быть востребована кондитерскими предприятиями различной мощности и формы собственности, а также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направлена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увеличение степени безотходности масложировых предприятий, что связано с расширением использования побочных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продуктов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799" y="7026275"/>
            <a:ext cx="6468148" cy="36743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6487" y="6903252"/>
            <a:ext cx="10526567" cy="392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4272" y="2459355"/>
            <a:ext cx="1875757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Предложение для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Уралхим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Инновации (Центра развития альтернативных белков)</a:t>
            </a: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Пилотное производство растительных белков  из тыквенного жмыха и шрота</a:t>
            </a:r>
          </a:p>
          <a:p>
            <a:pPr lvl="0"/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	Масштабирование технологии экстракции и модификации тыквенных  белковых изолятов	</a:t>
            </a:r>
          </a:p>
          <a:p>
            <a:pPr lvl="0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		Наработка опытных партий белковых изолятов из тыквенного сырья</a:t>
            </a:r>
          </a:p>
          <a:p>
            <a:pPr lvl="0"/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Стрелка вниз 15"/>
          <p:cNvSpPr/>
          <p:nvPr/>
        </p:nvSpPr>
        <p:spPr>
          <a:xfrm>
            <a:off x="9594849" y="7080825"/>
            <a:ext cx="1352550" cy="790575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1450" y="8093075"/>
            <a:ext cx="2748914" cy="274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9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2850" y="2153938"/>
            <a:ext cx="1760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КОМАНДА</a:t>
            </a:r>
            <a:r>
              <a:rPr lang="ru-RU" dirty="0"/>
              <a:t> </a:t>
            </a:r>
            <a:endParaRPr lang="ru-RU" dirty="0" smtClean="0"/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804" y="2280965"/>
            <a:ext cx="1804670" cy="22910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80" y="5349642"/>
            <a:ext cx="1905090" cy="206210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404245" y="5163976"/>
            <a:ext cx="704733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tx2"/>
                </a:solidFill>
                <a:latin typeface="Arial"/>
              </a:rPr>
              <a:t>Благоз</a:t>
            </a:r>
            <a:r>
              <a:rPr lang="ru-RU" sz="2800" b="1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Arial"/>
              </a:rPr>
              <a:t>Маргарита </a:t>
            </a:r>
            <a:r>
              <a:rPr lang="ru-RU" sz="2800" b="1" dirty="0" err="1" smtClean="0">
                <a:solidFill>
                  <a:schemeClr val="tx2"/>
                </a:solidFill>
                <a:latin typeface="Arial"/>
              </a:rPr>
              <a:t>Мадиновна</a:t>
            </a:r>
            <a:r>
              <a:rPr lang="ru-RU" sz="2800" b="1" dirty="0" smtClean="0">
                <a:solidFill>
                  <a:schemeClr val="tx2"/>
                </a:solidFill>
                <a:latin typeface="Arial"/>
              </a:rPr>
              <a:t>  </a:t>
            </a:r>
            <a:endParaRPr lang="ru-RU" sz="2800" b="1" dirty="0" smtClean="0">
              <a:solidFill>
                <a:schemeClr val="tx2"/>
              </a:solidFill>
              <a:latin typeface="Arial"/>
            </a:endParaRPr>
          </a:p>
          <a:p>
            <a:r>
              <a:rPr lang="ru-RU" sz="2400" dirty="0" smtClean="0">
                <a:solidFill>
                  <a:schemeClr val="tx2"/>
                </a:solidFill>
                <a:latin typeface="Arial"/>
              </a:rPr>
              <a:t>- </a:t>
            </a:r>
            <a:r>
              <a:rPr lang="ru-RU" sz="2400" dirty="0">
                <a:solidFill>
                  <a:schemeClr val="tx2"/>
                </a:solidFill>
                <a:latin typeface="Arial"/>
              </a:rPr>
              <a:t>магистрант </a:t>
            </a:r>
            <a:r>
              <a:rPr lang="en-US" sz="2400" dirty="0" smtClean="0">
                <a:solidFill>
                  <a:schemeClr val="tx2"/>
                </a:solidFill>
                <a:latin typeface="Arial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ru-RU" sz="2400" dirty="0">
                <a:solidFill>
                  <a:schemeClr val="tx2"/>
                </a:solidFill>
                <a:latin typeface="Arial"/>
              </a:rPr>
              <a:t>курса ,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участник акселерационной программы «</a:t>
            </a:r>
            <a:r>
              <a:rPr lang="ru-RU" sz="2400" dirty="0" err="1" smtClean="0">
                <a:solidFill>
                  <a:schemeClr val="tx2"/>
                </a:solidFill>
                <a:latin typeface="Arial"/>
              </a:rPr>
              <a:t>Стартап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 как диплом» в рамках программы «Воронка инновационных </a:t>
            </a:r>
            <a:r>
              <a:rPr lang="ru-RU" sz="2400" dirty="0" err="1" smtClean="0">
                <a:solidFill>
                  <a:schemeClr val="tx2"/>
                </a:solidFill>
                <a:latin typeface="Arial"/>
              </a:rPr>
              <a:t>стартаппов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» в 2022 году - член проекта, ответственный за внедрение </a:t>
            </a:r>
            <a:endParaRPr lang="ru-RU" sz="2400" dirty="0">
              <a:solidFill>
                <a:schemeClr val="tx2"/>
              </a:solidFill>
              <a:latin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789" y="8152100"/>
            <a:ext cx="2074658" cy="215205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465046" y="8029922"/>
            <a:ext cx="706384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ЗУБКОВА Ева Вячеславовна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chemeClr val="tx2"/>
                </a:solidFill>
                <a:latin typeface="Arial"/>
              </a:rPr>
              <a:t>магистрант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1 курса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– имеет опыт работы технологом на пищевом предприятии -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исполнитель проекта – планирование и проведение отдельных экспериментов, обработка и обобщение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полученных результатов</a:t>
            </a:r>
            <a:endParaRPr lang="ru-RU" sz="2400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81050" y="5163976"/>
            <a:ext cx="626289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ХАЛАБУРДИНА Софья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Антоновна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обучающийся 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курса </a:t>
            </a:r>
            <a:r>
              <a:rPr lang="ru-RU" sz="24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бакалавриата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 проекта – планирование и проведение отдельных экспериментов, обработка и обобщение полученных материалов</a:t>
            </a:r>
            <a:endParaRPr lang="ru-RU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0627" y="5282624"/>
            <a:ext cx="2091375" cy="20351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6450" y="8046462"/>
            <a:ext cx="2209429" cy="215893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5690850" y="8373952"/>
            <a:ext cx="501419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9385" marR="154305" algn="ctr">
              <a:lnSpc>
                <a:spcPts val="1290"/>
              </a:lnSpc>
              <a:spcAft>
                <a:spcPts val="0"/>
              </a:spcAft>
            </a:pP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316384" y="8373952"/>
            <a:ext cx="6787716" cy="1736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9385" marR="154305" lvl="0" algn="just">
              <a:lnSpc>
                <a:spcPts val="1290"/>
              </a:lnSpc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УРАЛЁВА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Марина Александровна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/>
            <a:r>
              <a:rPr lang="ru-RU" sz="2400" dirty="0" smtClean="0">
                <a:solidFill>
                  <a:schemeClr val="tx2"/>
                </a:solidFill>
                <a:latin typeface="Arial"/>
              </a:rPr>
              <a:t>магистрант </a:t>
            </a:r>
            <a:r>
              <a:rPr lang="ru-RU" sz="2400" dirty="0">
                <a:solidFill>
                  <a:schemeClr val="tx2"/>
                </a:solidFill>
                <a:latin typeface="Arial"/>
              </a:rPr>
              <a:t>1 курса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– </a:t>
            </a:r>
            <a:r>
              <a:rPr lang="ru-RU" sz="2400" dirty="0">
                <a:solidFill>
                  <a:schemeClr val="tx2"/>
                </a:solidFill>
                <a:latin typeface="Arial"/>
              </a:rPr>
              <a:t>исполнитель проекта – планирование и проведение отдельных экспериментов, обработка и обобщение полученных </a:t>
            </a:r>
            <a:r>
              <a:rPr lang="ru-RU" sz="2400" dirty="0" smtClean="0">
                <a:solidFill>
                  <a:schemeClr val="tx2"/>
                </a:solidFill>
                <a:latin typeface="Arial"/>
              </a:rPr>
              <a:t>результатов</a:t>
            </a:r>
            <a:endParaRPr lang="ru-RU" sz="2400" dirty="0">
              <a:solidFill>
                <a:schemeClr val="tx2"/>
              </a:solidFill>
              <a:latin typeface="Arial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65599" y="2153938"/>
            <a:ext cx="2133378" cy="2059214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377575" y="2948125"/>
            <a:ext cx="12115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Котвицкая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Дарья Вадимовна </a:t>
            </a:r>
            <a:r>
              <a:rPr lang="ru-RU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проекта </a:t>
            </a:r>
            <a:endParaRPr lang="ru-RU" sz="2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магистрант </a:t>
            </a:r>
            <a:r>
              <a:rPr lang="en-U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курса факультета перерабатывающих технологий - координация действий участников проекта, организация проведения экспериментов и внедрений, планирование, обоснование экспериментов и обобщение результатов</a:t>
            </a:r>
            <a:endParaRPr lang="ru-RU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412</Words>
  <Application>Microsoft Office PowerPoint</Application>
  <PresentationFormat>Произвольный</PresentationFormat>
  <Paragraphs>62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Arial</vt:lpstr>
      <vt:lpstr>Times New Roman</vt:lpstr>
      <vt:lpstr>Lato</vt:lpstr>
      <vt:lpstr>PT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Щербакова Елена Владимировна</cp:lastModifiedBy>
  <cp:revision>41</cp:revision>
  <dcterms:created xsi:type="dcterms:W3CDTF">2022-06-08T08:32:52Z</dcterms:created>
  <dcterms:modified xsi:type="dcterms:W3CDTF">2022-11-01T11:51:13Z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