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0" r:id="rId7"/>
    <p:sldId id="261" r:id="rId8"/>
    <p:sldId id="264" r:id="rId9"/>
    <p:sldId id="268" r:id="rId10"/>
    <p:sldId id="266" r:id="rId11"/>
  </p:sldIdLst>
  <p:sldSz cx="9144000" cy="5143500" type="screen16x9"/>
  <p:notesSz cx="6858000" cy="9144000"/>
  <p:embeddedFontLst>
    <p:embeddedFont>
      <p:font typeface="Montserrat Light"/>
      <p:regular r:id="rId15"/>
      <p:bold r:id="rId16"/>
      <p:boldItalic r:id="rId17"/>
    </p:embeddedFont>
    <p:embeddedFont>
      <p:font typeface="Montserrat"/>
      <p:regular r:id="rId18"/>
      <p:bold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" panose="020F0502020204030204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56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38" d="100"/>
          <a:sy n="138" d="100"/>
        </p:scale>
        <p:origin x="756" y="120"/>
      </p:cViewPr>
      <p:guideLst>
        <p:guide orient="horz" pos="156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font" Target="fonts/font14.fntdata"/><Relationship Id="rId27" Type="http://schemas.openxmlformats.org/officeDocument/2006/relationships/font" Target="fonts/font13.fntdata"/><Relationship Id="rId26" Type="http://schemas.openxmlformats.org/officeDocument/2006/relationships/font" Target="fonts/font12.fntdata"/><Relationship Id="rId25" Type="http://schemas.openxmlformats.org/officeDocument/2006/relationships/font" Target="fonts/font11.fntdata"/><Relationship Id="rId24" Type="http://schemas.openxmlformats.org/officeDocument/2006/relationships/font" Target="fonts/font10.fntdata"/><Relationship Id="rId23" Type="http://schemas.openxmlformats.org/officeDocument/2006/relationships/font" Target="fonts/font9.fntdata"/><Relationship Id="rId22" Type="http://schemas.openxmlformats.org/officeDocument/2006/relationships/font" Target="fonts/font8.fntdata"/><Relationship Id="rId21" Type="http://schemas.openxmlformats.org/officeDocument/2006/relationships/font" Target="fonts/font7.fntdata"/><Relationship Id="rId20" Type="http://schemas.openxmlformats.org/officeDocument/2006/relationships/font" Target="fonts/font6.fntdata"/><Relationship Id="rId2" Type="http://schemas.openxmlformats.org/officeDocument/2006/relationships/theme" Target="theme/theme1.xml"/><Relationship Id="rId19" Type="http://schemas.openxmlformats.org/officeDocument/2006/relationships/font" Target="fonts/font5.fntdata"/><Relationship Id="rId18" Type="http://schemas.openxmlformats.org/officeDocument/2006/relationships/font" Target="fonts/font4.fntdata"/><Relationship Id="rId17" Type="http://schemas.openxmlformats.org/officeDocument/2006/relationships/font" Target="fonts/font3.fntdata"/><Relationship Id="rId16" Type="http://schemas.openxmlformats.org/officeDocument/2006/relationships/font" Target="fonts/font2.fntdata"/><Relationship Id="rId15" Type="http://schemas.openxmlformats.org/officeDocument/2006/relationships/font" Target="fonts/font1.fntdata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38" name="Google Shape;1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/>
              <a:buChar char="●"/>
              <a:defRPr sz="1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image" Target="../media/image11.pn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10.png"/><Relationship Id="rId2" Type="http://schemas.openxmlformats.org/officeDocument/2006/relationships/tags" Target="../tags/tag2.xml"/><Relationship Id="rId13" Type="http://schemas.openxmlformats.org/officeDocument/2006/relationships/notesSlide" Target="../notesSlides/notesSlide5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8.xml"/><Relationship Id="rId10" Type="http://schemas.openxmlformats.org/officeDocument/2006/relationships/image" Target="../media/image12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image" Target="../media/image16.jpeg"/><Relationship Id="rId7" Type="http://schemas.openxmlformats.org/officeDocument/2006/relationships/tags" Target="../tags/tag12.xml"/><Relationship Id="rId6" Type="http://schemas.openxmlformats.org/officeDocument/2006/relationships/image" Target="../media/image15.jpeg"/><Relationship Id="rId5" Type="http://schemas.openxmlformats.org/officeDocument/2006/relationships/tags" Target="../tags/tag11.xml"/><Relationship Id="rId4" Type="http://schemas.openxmlformats.org/officeDocument/2006/relationships/image" Target="../media/image14.jpeg"/><Relationship Id="rId3" Type="http://schemas.openxmlformats.org/officeDocument/2006/relationships/tags" Target="../tags/tag10.xml"/><Relationship Id="rId2" Type="http://schemas.openxmlformats.org/officeDocument/2006/relationships/image" Target="../media/image13.jpeg"/><Relationship Id="rId17" Type="http://schemas.openxmlformats.org/officeDocument/2006/relationships/notesSlide" Target="../notesSlides/notesSlide6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18.xml"/><Relationship Id="rId14" Type="http://schemas.openxmlformats.org/officeDocument/2006/relationships/tags" Target="../tags/tag17.xml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image" Target="../media/image17.jpeg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3.xml"/><Relationship Id="rId8" Type="http://schemas.openxmlformats.org/officeDocument/2006/relationships/image" Target="../media/image21.png"/><Relationship Id="rId7" Type="http://schemas.openxmlformats.org/officeDocument/2006/relationships/tags" Target="../tags/tag22.xml"/><Relationship Id="rId6" Type="http://schemas.openxmlformats.org/officeDocument/2006/relationships/image" Target="../media/image20.png"/><Relationship Id="rId5" Type="http://schemas.openxmlformats.org/officeDocument/2006/relationships/tags" Target="../tags/tag21.xml"/><Relationship Id="rId4" Type="http://schemas.openxmlformats.org/officeDocument/2006/relationships/image" Target="../media/image19.jpeg"/><Relationship Id="rId3" Type="http://schemas.openxmlformats.org/officeDocument/2006/relationships/tags" Target="../tags/tag20.xml"/><Relationship Id="rId2" Type="http://schemas.openxmlformats.org/officeDocument/2006/relationships/image" Target="../media/image18.jpeg"/><Relationship Id="rId17" Type="http://schemas.openxmlformats.org/officeDocument/2006/relationships/notesSlide" Target="../notesSlides/notesSlide7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image" Target="../media/image22.png"/><Relationship Id="rId1" Type="http://schemas.openxmlformats.org/officeDocument/2006/relationships/tags" Target="../tags/tag19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4576740" y="1759036"/>
            <a:ext cx="4591757" cy="3397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4577353" y="-2"/>
            <a:ext cx="4591145" cy="1759038"/>
          </a:xfrm>
          <a:prstGeom prst="rect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r>
              <a:rPr lang="ru-RU" sz="105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Лого</a:t>
            </a: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4581115" y="4475135"/>
            <a:ext cx="4587382" cy="680186"/>
          </a:xfrm>
          <a:prstGeom prst="rect">
            <a:avLst/>
          </a:prstGeom>
          <a:solidFill>
            <a:srgbClr val="9F00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620824" y="-2"/>
            <a:ext cx="2554598" cy="3206211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8" name="Google Shape;58;p1" descr="Рисунок 2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7595797" y="-7407080"/>
            <a:ext cx="3096408" cy="4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6620822" y="1761784"/>
            <a:ext cx="2553082" cy="33970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" name="Google Shape;61;p1"/>
          <p:cNvSpPr txBox="1">
            <a:spLocks noGrp="1"/>
          </p:cNvSpPr>
          <p:nvPr>
            <p:ph type="ctrTitle"/>
          </p:nvPr>
        </p:nvSpPr>
        <p:spPr>
          <a:xfrm>
            <a:off x="260720" y="310794"/>
            <a:ext cx="5870906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 altLang="ru-RU" sz="4000" b="1">
                <a:solidFill>
                  <a:srgbClr val="9F00FF"/>
                </a:solidFill>
                <a:latin typeface="Montserrat"/>
                <a:ea typeface="Montserrat"/>
                <a:cs typeface="Montserrat"/>
                <a:sym typeface="Montserrat"/>
              </a:rPr>
              <a:t>TeachAl</a:t>
            </a:r>
            <a:endParaRPr lang="en-US" altLang="ru-RU" sz="4000" b="1">
              <a:solidFill>
                <a:srgbClr val="9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260778" y="2006083"/>
            <a:ext cx="31167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en-US" altLang="en-US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Ваш</a:t>
            </a:r>
            <a:r>
              <a:rPr lang="en-US" alt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урок</a:t>
            </a:r>
            <a:r>
              <a:rPr lang="en-US" alt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 </a:t>
            </a:r>
            <a:r>
              <a:rPr lang="en-US" altLang="en-US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Ваш</a:t>
            </a:r>
            <a:r>
              <a:rPr lang="en-US" alt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стиль</a:t>
            </a:r>
            <a:r>
              <a:rPr lang="en-US" alt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 </a:t>
            </a:r>
            <a:r>
              <a:rPr lang="en-US" altLang="en-US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Ваш</a:t>
            </a:r>
            <a:r>
              <a:rPr lang="en-US" alt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ИИ</a:t>
            </a:r>
            <a:r>
              <a:rPr lang="en-US" alt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</a:t>
            </a:r>
            <a:r>
              <a:rPr lang="en-US" altLang="en-US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ассистент</a:t>
            </a:r>
            <a:r>
              <a:rPr lang="en-US" alt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lang="en-US" alt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lang="en-US" altLang="ru-RU"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260759" y="3848720"/>
            <a:ext cx="3116759" cy="63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Бегунова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Аделина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Евгеньевна</a:t>
            </a:r>
            <a:endParaRPr lang="en-US" altLang="en-US" sz="12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89509456951</a:t>
            </a:r>
            <a:endParaRPr lang="en-US" altLang="ru-RU" sz="12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64" name="Google Shape;64;p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770800" y="4534663"/>
            <a:ext cx="1448725" cy="56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669918" y="197896"/>
            <a:ext cx="1738225" cy="134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685129" y="1350850"/>
            <a:ext cx="2434063" cy="244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4660621" y="2329289"/>
            <a:ext cx="1826431" cy="143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>
            <a:spLocks noGrp="1"/>
          </p:cNvSpPr>
          <p:nvPr>
            <p:ph type="title"/>
          </p:nvPr>
        </p:nvSpPr>
        <p:spPr>
          <a:xfrm>
            <a:off x="3108325" y="173990"/>
            <a:ext cx="5476240" cy="572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Задача 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" name="Google Shape;73;p2"/>
          <p:cNvSpPr txBox="1"/>
          <p:nvPr/>
        </p:nvSpPr>
        <p:spPr>
          <a:xfrm>
            <a:off x="3470910" y="960755"/>
            <a:ext cx="5452110" cy="3140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Клиенты</a:t>
            </a:r>
            <a:r>
              <a:rPr lang="ru-RU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  <a:endParaRPr lang="en-US" altLang="ru-RU" sz="15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·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Школы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lang="en-US" altLang="ru-RU" sz="15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·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Учителя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(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молодые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специалисты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20-40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лет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).</a:t>
            </a:r>
            <a:endParaRPr lang="en-US" altLang="ru-RU" sz="15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endParaRPr lang="en-US" altLang="en-US" sz="15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Проблемы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потери</a:t>
            </a:r>
            <a:r>
              <a:rPr lang="ru-RU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  <a:endParaRPr lang="en-US" altLang="ru-RU" sz="15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·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Выгорание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Учитель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работает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вечерами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выходными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проверяя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стопки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тетрадей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составляя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планы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уроков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lang="en-US" altLang="ru-RU" sz="15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·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Текучка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кадров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До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50%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молодых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специалистов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уходят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из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школы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первые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5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лет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из</a:t>
            </a:r>
            <a:r>
              <a:rPr lang="en-US" altLang="ru-RU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рутины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стресса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lang="en-US" altLang="ru-RU" sz="15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·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Потери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школы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Высокие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затраты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поиск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адаптацию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новых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учителей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lang="en-US" altLang="ru-RU" sz="15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·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Потери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учителя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Нет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времени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творчество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живое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общение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учениками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страдает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личная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500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жизнь</a:t>
            </a:r>
            <a:r>
              <a:rPr lang="en-US" altLang="ru-RU" sz="15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lang="en-US" altLang="ru-RU" sz="15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sz="15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rcRect t="8158" b="8335"/>
          <a:stretch>
            <a:fillRect/>
          </a:stretch>
        </p:blipFill>
        <p:spPr>
          <a:xfrm>
            <a:off x="-6985" y="0"/>
            <a:ext cx="3237865" cy="270383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rcRect l="3306" t="23042" r="8414" b="9050"/>
          <a:stretch>
            <a:fillRect/>
          </a:stretch>
        </p:blipFill>
        <p:spPr>
          <a:xfrm>
            <a:off x="-6985" y="2703830"/>
            <a:ext cx="3237865" cy="24396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 txBox="1">
            <a:spLocks noGrp="1"/>
          </p:cNvSpPr>
          <p:nvPr>
            <p:ph type="title"/>
          </p:nvPr>
        </p:nvSpPr>
        <p:spPr>
          <a:xfrm>
            <a:off x="3652520" y="184150"/>
            <a:ext cx="6010275" cy="781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3200">
                <a:latin typeface="Montserrat"/>
                <a:ea typeface="Montserrat"/>
                <a:cs typeface="Montserrat"/>
                <a:sym typeface="Montserrat"/>
              </a:rPr>
              <a:t>Описание решения / продукт </a:t>
            </a:r>
            <a:endParaRPr lang="ru-RU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3"/>
          <p:cNvSpPr txBox="1"/>
          <p:nvPr/>
        </p:nvSpPr>
        <p:spPr>
          <a:xfrm>
            <a:off x="3652520" y="1526540"/>
            <a:ext cx="5454015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Описание продукта: и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нновационное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веб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приложение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ИИ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автоматизации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рутинных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задач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учителей.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lang="en-US" altLang="ru-RU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" name="Google Shape;82;p3"/>
          <p:cNvSpPr txBox="1"/>
          <p:nvPr/>
        </p:nvSpPr>
        <p:spPr>
          <a:xfrm>
            <a:off x="3652520" y="2486025"/>
            <a:ext cx="5431790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ru-RU" altLang="en-US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Решение задач: </a:t>
            </a:r>
            <a:endParaRPr lang="ru-RU" altLang="en-US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ru-RU" altLang="en-US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anose="05000000000000000000" charset="0"/>
              <a:buChar char="ü"/>
            </a:pPr>
            <a:r>
              <a:rPr lang="ru-RU" altLang="en-US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озда</a:t>
            </a:r>
            <a:r>
              <a:rPr lang="ru-RU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ние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детализированны</a:t>
            </a:r>
            <a:r>
              <a:rPr lang="ru-RU" altLang="en-US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х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план</a:t>
            </a:r>
            <a:r>
              <a:rPr lang="ru-RU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ов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уроков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тематические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планирования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учебные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материалы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 </a:t>
            </a:r>
            <a:endParaRPr lang="en-US" altLang="ru-RU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3619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anose="05000000000000000000" charset="0"/>
              <a:buChar char="ü"/>
            </a:pPr>
            <a:r>
              <a:rPr lang="ru-RU" altLang="en-US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оступ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общему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чату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где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педагоги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могут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обмениваться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опытом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обсуждать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насущные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вопросы</a:t>
            </a:r>
            <a:r>
              <a:rPr lang="en-US" altLang="ru-RU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 </a:t>
            </a:r>
            <a:endParaRPr lang="en-US" altLang="ru-RU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1"/>
          <a:srcRect r="4630"/>
          <a:stretch>
            <a:fillRect/>
          </a:stretch>
        </p:blipFill>
        <p:spPr>
          <a:xfrm>
            <a:off x="0" y="0"/>
            <a:ext cx="3317240" cy="5143500"/>
          </a:xfrm>
          <a:prstGeom prst="rect">
            <a:avLst/>
          </a:prstGeom>
        </p:spPr>
      </p:pic>
      <p:sp>
        <p:nvSpPr>
          <p:cNvPr id="9" name="Google Shape;82;p3"/>
          <p:cNvSpPr txBox="1"/>
          <p:nvPr/>
        </p:nvSpPr>
        <p:spPr>
          <a:xfrm>
            <a:off x="3652520" y="4257040"/>
            <a:ext cx="5454015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Стадия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разработка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прототипа</a:t>
            </a:r>
            <a:endParaRPr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"/>
          <p:cNvSpPr txBox="1">
            <a:spLocks noGrp="1"/>
          </p:cNvSpPr>
          <p:nvPr>
            <p:ph type="title"/>
          </p:nvPr>
        </p:nvSpPr>
        <p:spPr>
          <a:xfrm>
            <a:off x="311700" y="21491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Сравнение с конкурентами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3" name="Таблица 2"/>
          <p:cNvGraphicFramePr/>
          <p:nvPr>
            <p:custDataLst>
              <p:tags r:id="rId1"/>
            </p:custDataLst>
          </p:nvPr>
        </p:nvGraphicFramePr>
        <p:xfrm>
          <a:off x="461645" y="1188720"/>
          <a:ext cx="8221345" cy="3171335"/>
        </p:xfrm>
        <a:graphic>
          <a:graphicData uri="http://schemas.openxmlformats.org/drawingml/2006/table">
            <a:tbl>
              <a:tblPr/>
              <a:tblGrid>
                <a:gridCol w="1879773"/>
                <a:gridCol w="1149177"/>
                <a:gridCol w="956945"/>
                <a:gridCol w="1189990"/>
                <a:gridCol w="1472565"/>
                <a:gridCol w="1572895"/>
              </a:tblGrid>
              <a:tr h="2978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1" dirty="0" err="1"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Критерий</a:t>
                      </a:r>
                      <a:endParaRPr lang="en-US" altLang="zh-CN" sz="1100" b="1" dirty="0"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1" dirty="0" err="1"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ЯКласс</a:t>
                      </a:r>
                      <a:endParaRPr lang="en-US" altLang="zh-CN" sz="1100" b="1" dirty="0"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1" dirty="0" err="1"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Учи.Ру</a:t>
                      </a:r>
                      <a:endParaRPr lang="en-US" altLang="zh-CN" sz="1100" b="1" dirty="0"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1" dirty="0" err="1"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ChaGPT</a:t>
                      </a:r>
                      <a:endParaRPr lang="en-US" altLang="zh-CN" sz="1100" b="1" dirty="0"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1" dirty="0" err="1"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ДневникРу</a:t>
                      </a:r>
                      <a:endParaRPr lang="en-US" altLang="zh-CN" sz="1100" b="1" dirty="0"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1" dirty="0" err="1"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Приложение</a:t>
                      </a:r>
                      <a:r>
                        <a:rPr lang="en-US" altLang="zh-CN" sz="1100" b="1" dirty="0"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1" dirty="0" err="1"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TeachAI</a:t>
                      </a:r>
                      <a:endParaRPr lang="en-US" altLang="zh-CN" sz="1100" b="1" dirty="0"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392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Автоматическая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проверка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заданий</a:t>
                      </a:r>
                      <a:endParaRPr lang="en-US" altLang="zh-CN" sz="1100" b="0" i="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Интерактивные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упражнения</a:t>
                      </a:r>
                      <a:endParaRPr lang="en-US" altLang="zh-CN" sz="1100" b="0" i="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78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Ответы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на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вопросы</a:t>
                      </a:r>
                      <a:endParaRPr lang="en-US" altLang="zh-CN" sz="1100" b="0" i="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94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Коммуникация</a:t>
                      </a:r>
                      <a:r>
                        <a:rPr lang="ru-RU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между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учител</a:t>
                      </a:r>
                      <a:r>
                        <a:rPr lang="ru-RU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ями</a:t>
                      </a:r>
                      <a:endParaRPr lang="en-US" altLang="zh-CN" sz="1100" b="0" i="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78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Олимпиады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и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конкурсы</a:t>
                      </a:r>
                      <a:endParaRPr lang="en-US" altLang="zh-CN" sz="1100" b="0" i="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978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Адаптивное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обучение</a:t>
                      </a:r>
                      <a:endParaRPr lang="en-US" altLang="zh-CN" sz="1100" b="0" i="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Домашние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задания</a:t>
                      </a:r>
                      <a:endParaRPr lang="en-US" altLang="zh-CN" sz="1100" b="0" i="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978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Бесплатный</a:t>
                      </a: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100" b="0" i="0" dirty="0" err="1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доступ</a:t>
                      </a:r>
                      <a:endParaRPr lang="en-US" altLang="zh-CN" sz="1100" b="0" i="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⚠</a:t>
                      </a:r>
                      <a:endParaRPr 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(ограниченный доступ)</a:t>
                      </a: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️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⚠</a:t>
                      </a: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️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altLang="en-US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(ограниченный доступ)</a:t>
                      </a:r>
                      <a:endParaRPr lang="ru-RU" altLang="en-US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78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Расписание уроков</a:t>
                      </a:r>
                      <a:endParaRPr lang="en-US" altLang="zh-CN" sz="1100" b="0" i="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✅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dirty="0">
                          <a:solidFill>
                            <a:srgbClr val="0F1115"/>
                          </a:solidFill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❌</a:t>
                      </a:r>
                      <a:endParaRPr lang="en-US" altLang="zh-CN" sz="1100" dirty="0">
                        <a:solidFill>
                          <a:srgbClr val="0F1115"/>
                        </a:solidFill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Бизнес модель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420" y="889635"/>
            <a:ext cx="1986915" cy="1986915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4533"/>
          <a:stretch>
            <a:fillRect/>
          </a:stretch>
        </p:blipFill>
        <p:spPr>
          <a:xfrm>
            <a:off x="2414270" y="889635"/>
            <a:ext cx="2060575" cy="1975485"/>
          </a:xfrm>
          <a:prstGeom prst="rect">
            <a:avLst/>
          </a:prstGeom>
        </p:spPr>
      </p:pic>
      <p:sp>
        <p:nvSpPr>
          <p:cNvPr id="6" name="Google Shape;82;p3"/>
          <p:cNvSpPr txBox="1"/>
          <p:nvPr>
            <p:custDataLst>
              <p:tags r:id="rId4"/>
            </p:custDataLst>
          </p:nvPr>
        </p:nvSpPr>
        <p:spPr>
          <a:xfrm>
            <a:off x="134620" y="2999740"/>
            <a:ext cx="1938020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Продажа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лицензий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школам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акцентом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подсчет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учителей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различные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пакеты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лицензий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lang="en-US" altLang="ru-RU"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" name="Google Shape;82;p3"/>
          <p:cNvSpPr txBox="1"/>
          <p:nvPr>
            <p:custDataLst>
              <p:tags r:id="rId5"/>
            </p:custDataLst>
          </p:nvPr>
        </p:nvSpPr>
        <p:spPr>
          <a:xfrm>
            <a:off x="2122805" y="2999740"/>
            <a:ext cx="2328545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Различные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форматы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рекламы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включая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баннеры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нативную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рекламу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спонсируемый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контент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целевыми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рекламодателями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из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сферы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образования</a:t>
            </a:r>
            <a:endParaRPr lang="en-US" altLang="en-US"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b="1737"/>
          <a:stretch>
            <a:fillRect/>
          </a:stretch>
        </p:blipFill>
        <p:spPr>
          <a:xfrm>
            <a:off x="4716780" y="889635"/>
            <a:ext cx="2010410" cy="1975485"/>
          </a:xfrm>
          <a:prstGeom prst="rect">
            <a:avLst/>
          </a:prstGeom>
        </p:spPr>
      </p:pic>
      <p:sp>
        <p:nvSpPr>
          <p:cNvPr id="8" name="Google Shape;82;p3"/>
          <p:cNvSpPr txBox="1"/>
          <p:nvPr>
            <p:custDataLst>
              <p:tags r:id="rId8"/>
            </p:custDataLst>
          </p:nvPr>
        </p:nvSpPr>
        <p:spPr>
          <a:xfrm>
            <a:off x="4451350" y="2999740"/>
            <a:ext cx="2328545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«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Премиум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категории</a:t>
            </a:r>
            <a:r>
              <a:rPr lang="ru-RU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»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  <a:endParaRPr lang="en-US" altLang="ru-RU"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​1)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Издательства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учебной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литературы</a:t>
            </a:r>
            <a:endParaRPr lang="en-US" altLang="en-US"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​2)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Производители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учебного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оборудования</a:t>
            </a:r>
            <a:endParaRPr lang="en-US" altLang="en-US"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​3)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Образовательные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курсы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тренинги</a:t>
            </a:r>
            <a:endParaRPr lang="en-US" altLang="en-US"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​4)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ІТ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-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решения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для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школ</a:t>
            </a:r>
            <a:endParaRPr lang="en-US" altLang="en-US"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Канцелярские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товары</a:t>
            </a:r>
            <a:r>
              <a:rPr lang="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»</a:t>
            </a:r>
            <a:endParaRPr lang="" altLang="en-US"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" name="Изображение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t="2781"/>
          <a:stretch>
            <a:fillRect/>
          </a:stretch>
        </p:blipFill>
        <p:spPr>
          <a:xfrm>
            <a:off x="6924675" y="889635"/>
            <a:ext cx="2032000" cy="1975485"/>
          </a:xfrm>
          <a:prstGeom prst="rect">
            <a:avLst/>
          </a:prstGeom>
        </p:spPr>
      </p:pic>
      <p:sp>
        <p:nvSpPr>
          <p:cNvPr id="10" name="Google Shape;82;p3"/>
          <p:cNvSpPr txBox="1"/>
          <p:nvPr>
            <p:custDataLst>
              <p:tags r:id="rId11"/>
            </p:custDataLst>
          </p:nvPr>
        </p:nvSpPr>
        <p:spPr>
          <a:xfrm>
            <a:off x="6727190" y="2999740"/>
            <a:ext cx="2328545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Требования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​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рекламе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  <a:endParaRPr lang="en-US" altLang="ru-RU"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1)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Соответствие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образовательным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стандартам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lang="en-US" altLang="ru-RU"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2)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Проверка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содержания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методистами</a:t>
            </a:r>
            <a:endParaRPr lang="en-US" altLang="en-US"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3)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Запрет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нерелевантные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товары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/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услуги</a:t>
            </a:r>
            <a:r>
              <a:rPr lang="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»</a:t>
            </a:r>
            <a:endParaRPr lang="" altLang="en-US"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" name="Изображение 10" descr="полина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8265" y="979170"/>
            <a:ext cx="1708785" cy="2280285"/>
          </a:xfrm>
          <a:prstGeom prst="rect">
            <a:avLst/>
          </a:prstGeom>
        </p:spPr>
      </p:pic>
      <p:pic>
        <p:nvPicPr>
          <p:cNvPr id="2" name="Изображение 1" descr="регина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9217" t="11103" r="7002" b="2432"/>
          <a:stretch>
            <a:fillRect/>
          </a:stretch>
        </p:blipFill>
        <p:spPr>
          <a:xfrm>
            <a:off x="1864995" y="979170"/>
            <a:ext cx="1827530" cy="2280285"/>
          </a:xfrm>
          <a:prstGeom prst="rect">
            <a:avLst/>
          </a:prstGeom>
        </p:spPr>
      </p:pic>
      <p:pic>
        <p:nvPicPr>
          <p:cNvPr id="3" name="Изображение 2" descr="айша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762" b="1522"/>
          <a:stretch>
            <a:fillRect/>
          </a:stretch>
        </p:blipFill>
        <p:spPr>
          <a:xfrm>
            <a:off x="5536565" y="979170"/>
            <a:ext cx="1750060" cy="2280285"/>
          </a:xfrm>
          <a:prstGeom prst="rect">
            <a:avLst/>
          </a:prstGeom>
        </p:spPr>
      </p:pic>
      <p:pic>
        <p:nvPicPr>
          <p:cNvPr id="4" name="Изображение 3" descr="вика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760470" y="979170"/>
            <a:ext cx="1708150" cy="2280285"/>
          </a:xfrm>
          <a:prstGeom prst="rect">
            <a:avLst/>
          </a:prstGeom>
        </p:spPr>
      </p:pic>
      <p:pic>
        <p:nvPicPr>
          <p:cNvPr id="5" name="Изображение 4" descr="надя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r="5663" b="1751"/>
          <a:stretch>
            <a:fillRect/>
          </a:stretch>
        </p:blipFill>
        <p:spPr>
          <a:xfrm>
            <a:off x="7354570" y="979170"/>
            <a:ext cx="1639570" cy="2280285"/>
          </a:xfrm>
          <a:prstGeom prst="rect">
            <a:avLst/>
          </a:prstGeom>
        </p:spPr>
      </p:pic>
      <p:sp>
        <p:nvSpPr>
          <p:cNvPr id="9" name="Google Shape;82;p3"/>
          <p:cNvSpPr txBox="1"/>
          <p:nvPr>
            <p:custDataLst>
              <p:tags r:id="rId11"/>
            </p:custDataLst>
          </p:nvPr>
        </p:nvSpPr>
        <p:spPr>
          <a:xfrm>
            <a:off x="1758950" y="3439160"/>
            <a:ext cx="2176780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sz="1200" b="1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Регина</a:t>
            </a:r>
            <a:endParaRPr lang="ru-RU" altLang="en-US" sz="1200" b="1" i="0" u="sng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оиск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структурирование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информации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заполнение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паспорта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проекта</a:t>
            </a:r>
            <a:endParaRPr lang="en-US" altLang="en-US" sz="12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" name="Google Shape;82;p3"/>
          <p:cNvSpPr txBox="1"/>
          <p:nvPr>
            <p:custDataLst>
              <p:tags r:id="rId12"/>
            </p:custDataLst>
          </p:nvPr>
        </p:nvSpPr>
        <p:spPr>
          <a:xfrm>
            <a:off x="0" y="3439160"/>
            <a:ext cx="1938020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sz="1200" b="1" i="0" u="sng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Полина</a:t>
            </a:r>
            <a:endParaRPr lang="ru-RU" altLang="en-US" sz="1200" b="1" i="0" u="sng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Лидер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 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Подбор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информации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заполнение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паспорта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проекта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описание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проекта</a:t>
            </a:r>
            <a:r>
              <a:rPr lang="en-US" altLang="ru-RU" sz="1200" b="0" i="0" u="none" strike="noStrike" cap="none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lang="en-US" altLang="ru-RU" sz="12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" name="Google Shape;82;p3"/>
          <p:cNvSpPr txBox="1"/>
          <p:nvPr>
            <p:custDataLst>
              <p:tags r:id="rId13"/>
            </p:custDataLst>
          </p:nvPr>
        </p:nvSpPr>
        <p:spPr>
          <a:xfrm>
            <a:off x="3760470" y="3439160"/>
            <a:ext cx="1874520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sz="1200" b="1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Виктория</a:t>
            </a:r>
            <a:endParaRPr lang="ru-RU" sz="1200" b="1" i="0" u="sng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Создание презентации и работа над дизайном</a:t>
            </a:r>
            <a:endParaRPr lang="ru-RU" sz="12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" name="Google Shape;82;p3"/>
          <p:cNvSpPr txBox="1"/>
          <p:nvPr>
            <p:custDataLst>
              <p:tags r:id="rId14"/>
            </p:custDataLst>
          </p:nvPr>
        </p:nvSpPr>
        <p:spPr>
          <a:xfrm>
            <a:off x="5518785" y="3439160"/>
            <a:ext cx="1767840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sz="1200" b="1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Айша</a:t>
            </a:r>
            <a:endParaRPr lang="ru-RU" altLang="en-US" sz="1200" b="1" i="0" u="sng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Создание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презентации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работа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над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дизайном</a:t>
            </a:r>
            <a:endParaRPr lang="en-US" altLang="en-US" sz="12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endParaRPr lang="en-US" altLang="en-US" sz="12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" name="Google Shape;82;p3"/>
          <p:cNvSpPr txBox="1"/>
          <p:nvPr>
            <p:custDataLst>
              <p:tags r:id="rId15"/>
            </p:custDataLst>
          </p:nvPr>
        </p:nvSpPr>
        <p:spPr>
          <a:xfrm>
            <a:off x="7286625" y="3439160"/>
            <a:ext cx="1767840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sz="1200" b="1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Надежда</a:t>
            </a:r>
            <a:endParaRPr lang="ru-RU" altLang="en-US" sz="1200" b="1" i="0" u="sng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онтроль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качества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соответствия</a:t>
            </a:r>
            <a:r>
              <a:rPr lang="en-US" altLang="ru-RU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sz="12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задачам</a:t>
            </a:r>
            <a:endParaRPr lang="en-US" altLang="en-US" sz="12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"/>
          <p:cNvSpPr txBox="1">
            <a:spLocks noGrp="1"/>
          </p:cNvSpPr>
          <p:nvPr>
            <p:ph type="title"/>
          </p:nvPr>
        </p:nvSpPr>
        <p:spPr>
          <a:xfrm>
            <a:off x="311700" y="38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4000">
                <a:latin typeface="Montserrat"/>
                <a:ea typeface="Montserrat"/>
                <a:cs typeface="Montserrat"/>
                <a:sym typeface="Montserrat"/>
              </a:rPr>
              <a:t>Команда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Изображение 3" descr="аделина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25621" t="3514" r="23405"/>
          <a:stretch>
            <a:fillRect/>
          </a:stretch>
        </p:blipFill>
        <p:spPr>
          <a:xfrm>
            <a:off x="125095" y="995680"/>
            <a:ext cx="1645285" cy="2336165"/>
          </a:xfrm>
          <a:prstGeom prst="rect">
            <a:avLst/>
          </a:prstGeom>
        </p:spPr>
      </p:pic>
      <p:pic>
        <p:nvPicPr>
          <p:cNvPr id="5" name="Изображение 4" descr="рената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2777" r="5590" b="514"/>
          <a:stretch>
            <a:fillRect/>
          </a:stretch>
        </p:blipFill>
        <p:spPr>
          <a:xfrm>
            <a:off x="1861820" y="995680"/>
            <a:ext cx="1613535" cy="2336165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4606" t="3006"/>
          <a:stretch>
            <a:fillRect/>
          </a:stretch>
        </p:blipFill>
        <p:spPr>
          <a:xfrm>
            <a:off x="3566160" y="991235"/>
            <a:ext cx="1722755" cy="2336165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403215" y="995680"/>
            <a:ext cx="1753235" cy="2336165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9524" t="4332" b="980"/>
          <a:stretch>
            <a:fillRect/>
          </a:stretch>
        </p:blipFill>
        <p:spPr>
          <a:xfrm>
            <a:off x="7270750" y="995680"/>
            <a:ext cx="1725295" cy="2331720"/>
          </a:xfrm>
          <a:prstGeom prst="rect">
            <a:avLst/>
          </a:prstGeom>
        </p:spPr>
      </p:pic>
      <p:sp>
        <p:nvSpPr>
          <p:cNvPr id="6" name="Google Shape;82;p3"/>
          <p:cNvSpPr txBox="1"/>
          <p:nvPr>
            <p:custDataLst>
              <p:tags r:id="rId11"/>
            </p:custDataLst>
          </p:nvPr>
        </p:nvSpPr>
        <p:spPr>
          <a:xfrm>
            <a:off x="1633855" y="3439160"/>
            <a:ext cx="2069465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b="1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Рената</a:t>
            </a:r>
            <a:endParaRPr lang="ru-RU" altLang="en-US" b="1" i="0" u="sng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Подбор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информации</a:t>
            </a:r>
            <a:r>
              <a:rPr lang="ru-RU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и проверка</a:t>
            </a:r>
            <a:endParaRPr lang="ru-RU" altLang="en-US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" name="Google Shape;82;p3"/>
          <p:cNvSpPr txBox="1"/>
          <p:nvPr>
            <p:custDataLst>
              <p:tags r:id="rId12"/>
            </p:custDataLst>
          </p:nvPr>
        </p:nvSpPr>
        <p:spPr>
          <a:xfrm>
            <a:off x="93980" y="3439160"/>
            <a:ext cx="1767840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b="1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Аделина</a:t>
            </a:r>
            <a:endParaRPr lang="ru-RU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Спикер</a:t>
            </a:r>
            <a:endParaRPr lang="ru-RU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Google Shape;82;p3"/>
          <p:cNvSpPr txBox="1"/>
          <p:nvPr>
            <p:custDataLst>
              <p:tags r:id="rId13"/>
            </p:custDataLst>
          </p:nvPr>
        </p:nvSpPr>
        <p:spPr>
          <a:xfrm>
            <a:off x="3496310" y="3439160"/>
            <a:ext cx="1906905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b="1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Полина</a:t>
            </a:r>
            <a:endParaRPr lang="ru-RU" altLang="en-US" b="1" u="sng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Подбор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информации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заполнения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паспорта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проекта</a:t>
            </a:r>
            <a:endParaRPr lang="en-US" altLang="en-US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" name="Google Shape;82;p3"/>
          <p:cNvSpPr txBox="1"/>
          <p:nvPr>
            <p:custDataLst>
              <p:tags r:id="rId14"/>
            </p:custDataLst>
          </p:nvPr>
        </p:nvSpPr>
        <p:spPr>
          <a:xfrm>
            <a:off x="5334000" y="3439160"/>
            <a:ext cx="1873885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b="1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Алсу</a:t>
            </a:r>
            <a:endParaRPr lang="ru-RU" altLang="en-US" b="1" i="0" u="sng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Подбор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информации</a:t>
            </a:r>
            <a:endParaRPr lang="en-US" altLang="en-US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" name="Google Shape;82;p3"/>
          <p:cNvSpPr txBox="1"/>
          <p:nvPr>
            <p:custDataLst>
              <p:tags r:id="rId15"/>
            </p:custDataLst>
          </p:nvPr>
        </p:nvSpPr>
        <p:spPr>
          <a:xfrm>
            <a:off x="7270750" y="3439160"/>
            <a:ext cx="1767840" cy="158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b="1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Ульяна</a:t>
            </a:r>
            <a:endParaRPr lang="ru-RU" altLang="en-US" b="1" i="0" u="sng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</a:pPr>
            <a:r>
              <a:rPr lang="ru-RU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онтроль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качества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соответствия</a:t>
            </a:r>
            <a:r>
              <a:rPr lang="en-US" altLang="ru-RU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alt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задачам</a:t>
            </a:r>
            <a:endParaRPr lang="en-US" altLang="en-US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"/>
          <p:cNvSpPr/>
          <p:nvPr/>
        </p:nvSpPr>
        <p:spPr>
          <a:xfrm>
            <a:off x="0" y="-43155"/>
            <a:ext cx="4591145" cy="135024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1" name="Google Shape;141;p11"/>
          <p:cNvSpPr/>
          <p:nvPr/>
        </p:nvSpPr>
        <p:spPr>
          <a:xfrm>
            <a:off x="1268710" y="-42793"/>
            <a:ext cx="4591145" cy="135024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2" name="Google Shape;142;p11"/>
          <p:cNvSpPr/>
          <p:nvPr/>
        </p:nvSpPr>
        <p:spPr>
          <a:xfrm>
            <a:off x="3693796" y="-23247"/>
            <a:ext cx="4591145" cy="135024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3" name="Google Shape;143;p11"/>
          <p:cNvSpPr/>
          <p:nvPr/>
        </p:nvSpPr>
        <p:spPr>
          <a:xfrm>
            <a:off x="6266836" y="-32278"/>
            <a:ext cx="2901659" cy="1358914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endParaRPr sz="105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44" name="Google Shape;144;p11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998697" y="-12733"/>
            <a:ext cx="1777978" cy="135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1"/>
          <p:cNvSpPr txBox="1"/>
          <p:nvPr/>
        </p:nvSpPr>
        <p:spPr>
          <a:xfrm>
            <a:off x="2864485" y="1479550"/>
            <a:ext cx="5967730" cy="572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ru-RU"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6" name="Google Shape;146;p11"/>
          <p:cNvSpPr txBox="1"/>
          <p:nvPr/>
        </p:nvSpPr>
        <p:spPr>
          <a:xfrm>
            <a:off x="3511463" y="2148328"/>
            <a:ext cx="6169443" cy="314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призыв к действию</a:t>
            </a:r>
            <a:endParaRPr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Char char="●"/>
            </a:pPr>
            <a:r>
              <a:rPr lang="ru-RU" sz="2000" b="1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Жарковская Полина</a:t>
            </a:r>
            <a:endParaRPr lang="ru-RU" sz="2000" b="1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altLang="en-US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 </a:t>
            </a:r>
            <a:r>
              <a:rPr lang="en-US" alt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+79274474767</a:t>
            </a:r>
            <a:r>
              <a:rPr lang="ru-RU" altLang="en-US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lang="ru-RU" altLang="en-US"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altLang="en-US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 </a:t>
            </a:r>
            <a:r>
              <a:rPr lang="en-US" altLang="ru-RU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polina.zharkovskaya.07@mail.ru</a:t>
            </a:r>
            <a:endParaRPr lang="en-US" altLang="ru-RU"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Light"/>
              <a:buNone/>
            </a:pPr>
            <a:r>
              <a:rPr lang="ru-RU" altLang="en-US" sz="14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      </a:t>
            </a:r>
            <a:r>
              <a:rPr lang="ru-RU" altLang="en-US" sz="1400" b="0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</a:t>
            </a:r>
            <a:r>
              <a:rPr lang="en-US" altLang="en-US" sz="1400" b="0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идение</a:t>
            </a:r>
            <a:r>
              <a:rPr lang="en-US" altLang="ru-RU" sz="1400" b="0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400" b="0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команда</a:t>
            </a:r>
            <a:r>
              <a:rPr lang="en-US" altLang="ru-RU" sz="1400" b="0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400" b="0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решения</a:t>
            </a:r>
            <a:r>
              <a:rPr lang="en-US" altLang="ru-RU" sz="1400" b="0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altLang="en-US" sz="1400" b="0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коммуникация</a:t>
            </a:r>
            <a:r>
              <a:rPr lang="en-US" altLang="ru-RU" sz="1400" b="0" i="0" u="sng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lang="en-US" altLang="ru-RU" sz="1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endParaRPr sz="20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8" name="Google Shape;148;p1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-1242793">
            <a:off x="117765" y="395584"/>
            <a:ext cx="1043848" cy="404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812433" y="18791"/>
            <a:ext cx="1212026" cy="1215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1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275976" y="40458"/>
            <a:ext cx="1542704" cy="121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75" y="1421130"/>
            <a:ext cx="3164840" cy="350774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647*281"/>
  <p:tag name="TABLE_ENDDRAG_RECT" val="63*117*647*281"/>
</p:tagLst>
</file>

<file path=ppt/tags/tag2.xml><?xml version="1.0" encoding="utf-8"?>
<p:tagLst xmlns:p="http://schemas.openxmlformats.org/presentationml/2006/main">
  <p:tag name="KSO_WM_DIAGRAM_VIRTUALLY_FRAME" val="{&quot;height&quot;:325.85,&quot;left&quot;:0,&quot;top&quot;:70.05,&quot;width&quot;:720}"/>
</p:tagLst>
</file>

<file path=ppt/tags/tag3.xml><?xml version="1.0" encoding="utf-8"?>
<p:tagLst xmlns:p="http://schemas.openxmlformats.org/presentationml/2006/main">
  <p:tag name="KSO_WM_DIAGRAM_VIRTUALLY_FRAME" val="{&quot;height&quot;:318.8,&quot;left&quot;:0,&quot;top&quot;:77.1,&quot;width&quot;:717.3}"/>
</p:tagLst>
</file>

<file path=ppt/tags/tag4.xml><?xml version="1.0" encoding="utf-8"?>
<p:tagLst xmlns:p="http://schemas.openxmlformats.org/presentationml/2006/main">
  <p:tag name="KSO_WM_DIAGRAM_VIRTUALLY_FRAME" val="{&quot;height&quot;:325.85,&quot;left&quot;:0,&quot;top&quot;:70.05,&quot;width&quot;:720}"/>
</p:tagLst>
</file>

<file path=ppt/tags/tag5.xml><?xml version="1.0" encoding="utf-8"?>
<p:tagLst xmlns:p="http://schemas.openxmlformats.org/presentationml/2006/main">
  <p:tag name="KSO_WM_DIAGRAM_VIRTUALLY_FRAME" val="{&quot;height&quot;:325.85,&quot;left&quot;:0,&quot;top&quot;:70.05,&quot;width&quot;:720}"/>
</p:tagLst>
</file>

<file path=ppt/tags/tag6.xml><?xml version="1.0" encoding="utf-8"?>
<p:tagLst xmlns:p="http://schemas.openxmlformats.org/presentationml/2006/main">
  <p:tag name="KSO_WM_DIAGRAM_VIRTUALLY_FRAME" val="{&quot;height&quot;:325.85,&quot;left&quot;:0,&quot;top&quot;:70.05,&quot;width&quot;:720}"/>
</p:tagLst>
</file>

<file path=ppt/tags/tag7.xml><?xml version="1.0" encoding="utf-8"?>
<p:tagLst xmlns:p="http://schemas.openxmlformats.org/presentationml/2006/main">
  <p:tag name="KSO_WM_DIAGRAM_VIRTUALLY_FRAME" val="{&quot;height&quot;:325.85,&quot;left&quot;:0,&quot;top&quot;:70.05,&quot;width&quot;:720}"/>
</p:tagLst>
</file>

<file path=ppt/tags/tag8.xml><?xml version="1.0" encoding="utf-8"?>
<p:tagLst xmlns:p="http://schemas.openxmlformats.org/presentationml/2006/main">
  <p:tag name="KSO_WM_DIAGRAM_VIRTUALLY_FRAME" val="{&quot;height&quot;:325.85,&quot;left&quot;:0,&quot;top&quot;:70.05,&quot;width&quot;:720}"/>
</p:tagLst>
</file>

<file path=ppt/tags/tag9.xml><?xml version="1.0" encoding="utf-8"?>
<p:tagLst xmlns:p="http://schemas.openxmlformats.org/presentationml/2006/main">
  <p:tag name="KSO_WM_DIAGRAM_VIRTUALLY_FRAME" val="{&quot;height&quot;:318.8,&quot;left&quot;:0,&quot;top&quot;:77.1,&quot;width&quot;:717.3}"/>
</p:tagLst>
</file>

<file path=ppt/tags/tag10.xml><?xml version="1.0" encoding="utf-8"?>
<p:tagLst xmlns:p="http://schemas.openxmlformats.org/presentationml/2006/main">
  <p:tag name="KSO_WM_DIAGRAM_VIRTUALLY_FRAME" val="{&quot;height&quot;:318.8,&quot;left&quot;:0,&quot;top&quot;:77.1,&quot;width&quot;:717.3}"/>
</p:tagLst>
</file>

<file path=ppt/tags/tag11.xml><?xml version="1.0" encoding="utf-8"?>
<p:tagLst xmlns:p="http://schemas.openxmlformats.org/presentationml/2006/main">
  <p:tag name="KSO_WM_DIAGRAM_VIRTUALLY_FRAME" val="{&quot;height&quot;:318.8,&quot;left&quot;:0,&quot;top&quot;:77.1,&quot;width&quot;:717.3}"/>
</p:tagLst>
</file>

<file path=ppt/tags/tag12.xml><?xml version="1.0" encoding="utf-8"?>
<p:tagLst xmlns:p="http://schemas.openxmlformats.org/presentationml/2006/main">
  <p:tag name="KSO_WM_DIAGRAM_VIRTUALLY_FRAME" val="{&quot;height&quot;:318.8,&quot;left&quot;:0,&quot;top&quot;:77.1,&quot;width&quot;:717.3}"/>
</p:tagLst>
</file>

<file path=ppt/tags/tag13.xml><?xml version="1.0" encoding="utf-8"?>
<p:tagLst xmlns:p="http://schemas.openxmlformats.org/presentationml/2006/main">
  <p:tag name="KSO_WM_DIAGRAM_VIRTUALLY_FRAME" val="{&quot;height&quot;:318.8,&quot;left&quot;:0.5,&quot;top&quot;:77.1,&quot;width&quot;:716.8}"/>
</p:tagLst>
</file>

<file path=ppt/tags/tag14.xml><?xml version="1.0" encoding="utf-8"?>
<p:tagLst xmlns:p="http://schemas.openxmlformats.org/presentationml/2006/main">
  <p:tag name="KSO_WM_DIAGRAM_VIRTUALLY_FRAME" val="{&quot;height&quot;:318.8,&quot;left&quot;:0,&quot;top&quot;:77.1,&quot;width&quot;:717.3}"/>
</p:tagLst>
</file>

<file path=ppt/tags/tag15.xml><?xml version="1.0" encoding="utf-8"?>
<p:tagLst xmlns:p="http://schemas.openxmlformats.org/presentationml/2006/main">
  <p:tag name="KSO_WM_DIAGRAM_VIRTUALLY_FRAME" val="{&quot;height&quot;:318.8,&quot;left&quot;:0,&quot;top&quot;:77.1,&quot;width&quot;:717.3}"/>
</p:tagLst>
</file>

<file path=ppt/tags/tag16.xml><?xml version="1.0" encoding="utf-8"?>
<p:tagLst xmlns:p="http://schemas.openxmlformats.org/presentationml/2006/main">
  <p:tag name="KSO_WM_DIAGRAM_VIRTUALLY_FRAME" val="{&quot;height&quot;:318.8,&quot;left&quot;:0,&quot;top&quot;:77.1,&quot;width&quot;:717.3}"/>
</p:tagLst>
</file>

<file path=ppt/tags/tag17.xml><?xml version="1.0" encoding="utf-8"?>
<p:tagLst xmlns:p="http://schemas.openxmlformats.org/presentationml/2006/main">
  <p:tag name="KSO_WM_DIAGRAM_VIRTUALLY_FRAME" val="{&quot;height&quot;:318.8,&quot;left&quot;:0,&quot;top&quot;:77.1,&quot;width&quot;:717.3}"/>
</p:tagLst>
</file>

<file path=ppt/tags/tag18.xml><?xml version="1.0" encoding="utf-8"?>
<p:tagLst xmlns:p="http://schemas.openxmlformats.org/presentationml/2006/main">
  <p:tag name="KSO_WM_DIAGRAM_VIRTUALLY_FRAME" val="{&quot;height&quot;:318.8,&quot;left&quot;:0.5,&quot;top&quot;:77.1,&quot;width&quot;:716.8}"/>
</p:tagLst>
</file>

<file path=ppt/tags/tag19.xml><?xml version="1.0" encoding="utf-8"?>
<p:tagLst xmlns:p="http://schemas.openxmlformats.org/presentationml/2006/main">
  <p:tag name="KSO_WM_DIAGRAM_VIRTUALLY_FRAME" val="{&quot;height&quot;:318.8,&quot;left&quot;:6.95,&quot;top&quot;:77.1,&quot;width&quot;:710.35}"/>
</p:tagLst>
</file>

<file path=ppt/tags/tag20.xml><?xml version="1.0" encoding="utf-8"?>
<p:tagLst xmlns:p="http://schemas.openxmlformats.org/presentationml/2006/main">
  <p:tag name="KSO_WM_DIAGRAM_VIRTUALLY_FRAME" val="{&quot;height&quot;:318.8,&quot;left&quot;:6.95,&quot;top&quot;:77.1,&quot;width&quot;:710.35}"/>
</p:tagLst>
</file>

<file path=ppt/tags/tag21.xml><?xml version="1.0" encoding="utf-8"?>
<p:tagLst xmlns:p="http://schemas.openxmlformats.org/presentationml/2006/main">
  <p:tag name="KSO_WM_DIAGRAM_VIRTUALLY_FRAME" val="{&quot;height&quot;:318.8,&quot;left&quot;:6.95,&quot;top&quot;:77.1,&quot;width&quot;:710.35}"/>
</p:tagLst>
</file>

<file path=ppt/tags/tag22.xml><?xml version="1.0" encoding="utf-8"?>
<p:tagLst xmlns:p="http://schemas.openxmlformats.org/presentationml/2006/main">
  <p:tag name="KSO_WM_DIAGRAM_VIRTUALLY_FRAME" val="{&quot;height&quot;:318.8,&quot;left&quot;:6.95,&quot;top&quot;:77.1,&quot;width&quot;:710.35}"/>
</p:tagLst>
</file>

<file path=ppt/tags/tag23.xml><?xml version="1.0" encoding="utf-8"?>
<p:tagLst xmlns:p="http://schemas.openxmlformats.org/presentationml/2006/main">
  <p:tag name="KSO_WM_DIAGRAM_VIRTUALLY_FRAME" val="{&quot;height&quot;:318.8,&quot;left&quot;:6.95,&quot;top&quot;:77.1,&quot;width&quot;:710.35}"/>
</p:tagLst>
</file>

<file path=ppt/tags/tag24.xml><?xml version="1.0" encoding="utf-8"?>
<p:tagLst xmlns:p="http://schemas.openxmlformats.org/presentationml/2006/main">
  <p:tag name="KSO_WM_DIAGRAM_VIRTUALLY_FRAME" val="{&quot;height&quot;:318.8,&quot;left&quot;:6.95,&quot;top&quot;:77.1,&quot;width&quot;:710.35}"/>
</p:tagLst>
</file>

<file path=ppt/tags/tag25.xml><?xml version="1.0" encoding="utf-8"?>
<p:tagLst xmlns:p="http://schemas.openxmlformats.org/presentationml/2006/main">
  <p:tag name="KSO_WM_DIAGRAM_VIRTUALLY_FRAME" val="{&quot;height&quot;:318.8,&quot;left&quot;:6.95,&quot;top&quot;:77.1,&quot;width&quot;:710.35}"/>
</p:tagLst>
</file>

<file path=ppt/tags/tag26.xml><?xml version="1.0" encoding="utf-8"?>
<p:tagLst xmlns:p="http://schemas.openxmlformats.org/presentationml/2006/main">
  <p:tag name="KSO_WM_DIAGRAM_VIRTUALLY_FRAME" val="{&quot;height&quot;:318.8,&quot;left&quot;:6.95,&quot;top&quot;:77.1,&quot;width&quot;:710.35}"/>
</p:tagLst>
</file>

<file path=ppt/tags/tag27.xml><?xml version="1.0" encoding="utf-8"?>
<p:tagLst xmlns:p="http://schemas.openxmlformats.org/presentationml/2006/main">
  <p:tag name="KSO_WM_DIAGRAM_VIRTUALLY_FRAME" val="{&quot;height&quot;:318.8,&quot;left&quot;:6.95,&quot;top&quot;:77.1,&quot;width&quot;:710.35}"/>
</p:tagLst>
</file>

<file path=ppt/tags/tag28.xml><?xml version="1.0" encoding="utf-8"?>
<p:tagLst xmlns:p="http://schemas.openxmlformats.org/presentationml/2006/main">
  <p:tag name="KSO_WM_DIAGRAM_VIRTUALLY_FRAME" val="{&quot;height&quot;:318.8,&quot;left&quot;:6.95,&quot;top&quot;:77.1,&quot;width&quot;:710.35}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2415</Words>
  <Application>WPS Presentation</Application>
  <PresentationFormat>Экран (16:9)</PresentationFormat>
  <Paragraphs>223</Paragraphs>
  <Slides>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1" baseType="lpstr">
      <vt:lpstr>Arial</vt:lpstr>
      <vt:lpstr>SimSun</vt:lpstr>
      <vt:lpstr>Wingdings</vt:lpstr>
      <vt:lpstr>Arial</vt:lpstr>
      <vt:lpstr>Montserrat Light</vt:lpstr>
      <vt:lpstr>Montserrat</vt:lpstr>
      <vt:lpstr>Wingdings</vt:lpstr>
      <vt:lpstr>Calibri</vt:lpstr>
      <vt:lpstr>Calibri</vt:lpstr>
      <vt:lpstr>Times New Roman</vt:lpstr>
      <vt:lpstr>Microsoft YaHei</vt:lpstr>
      <vt:lpstr>Arial Unicode MS</vt:lpstr>
      <vt:lpstr>Simple Light</vt:lpstr>
      <vt:lpstr>TeachAl</vt:lpstr>
      <vt:lpstr>Задача </vt:lpstr>
      <vt:lpstr>Описание решения / продукт </vt:lpstr>
      <vt:lpstr>Сравнение с конкурентами</vt:lpstr>
      <vt:lpstr>Бизнес модель</vt:lpstr>
      <vt:lpstr>Команда</vt:lpstr>
      <vt:lpstr>Команда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проекта</dc:title>
  <dc:creator>Сергей</dc:creator>
  <cp:lastModifiedBy>kozar</cp:lastModifiedBy>
  <cp:revision>6</cp:revision>
  <dcterms:created xsi:type="dcterms:W3CDTF">2025-10-14T14:33:00Z</dcterms:created>
  <dcterms:modified xsi:type="dcterms:W3CDTF">2025-10-21T15:46:20Z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C63289E578DA488A8AB8AAD5FEFFBBC5_13</vt:lpwstr>
  </property>
  <property fmtid="{D5CDD505-2E9C-101B-9397-08002B2CF9AE}" pid="3" name="KSOProductBuildVer">
    <vt:lpwstr>1049-12.2.0.22549</vt:lpwstr>
  </property>
</Properties>
</file>