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286" r:id="rId4"/>
    <p:sldId id="308" r:id="rId5"/>
    <p:sldId id="296" r:id="rId6"/>
    <p:sldId id="291" r:id="rId7"/>
    <p:sldId id="301" r:id="rId8"/>
    <p:sldId id="267" r:id="rId9"/>
    <p:sldId id="306" r:id="rId10"/>
    <p:sldId id="268" r:id="rId11"/>
    <p:sldId id="307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F2F2D"/>
    <a:srgbClr val="FCAF17"/>
    <a:srgbClr val="B5D8E1"/>
    <a:srgbClr val="FD493D"/>
    <a:srgbClr val="FBB3C1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>
        <p:scale>
          <a:sx n="75" d="100"/>
          <a:sy n="75" d="100"/>
        </p:scale>
        <p:origin x="1632" y="79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644B17-E371-4257-8197-3C793C3E6577}" type="doc">
      <dgm:prSet loTypeId="urn:microsoft.com/office/officeart/2005/8/layout/target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8B88145-5C3C-453E-BDA7-90AE7F209923}">
      <dgm:prSet phldrT="[Текст]" custT="1"/>
      <dgm:spPr/>
      <dgm:t>
        <a:bodyPr/>
        <a:lstStyle/>
        <a:p>
          <a:pPr algn="l"/>
          <a:endParaRPr lang="en-US" sz="4000" dirty="0"/>
        </a:p>
        <a:p>
          <a:pPr algn="l"/>
          <a:r>
            <a:rPr lang="en-US" sz="4000" dirty="0"/>
            <a:t>TAM</a:t>
          </a:r>
          <a:endParaRPr lang="ru-RU" sz="4400" dirty="0"/>
        </a:p>
      </dgm:t>
    </dgm:pt>
    <dgm:pt modelId="{7852AD35-7C5B-4F00-AF08-4027F01259F9}" type="parTrans" cxnId="{2974D6AC-1EA7-4376-A79C-AF729D039139}">
      <dgm:prSet/>
      <dgm:spPr/>
      <dgm:t>
        <a:bodyPr/>
        <a:lstStyle/>
        <a:p>
          <a:endParaRPr lang="ru-RU"/>
        </a:p>
      </dgm:t>
    </dgm:pt>
    <dgm:pt modelId="{90E603CC-B186-4F3A-B2CE-E96765B3E9A2}" type="sibTrans" cxnId="{2974D6AC-1EA7-4376-A79C-AF729D039139}">
      <dgm:prSet/>
      <dgm:spPr/>
      <dgm:t>
        <a:bodyPr/>
        <a:lstStyle/>
        <a:p>
          <a:endParaRPr lang="ru-RU"/>
        </a:p>
      </dgm:t>
    </dgm:pt>
    <dgm:pt modelId="{6752273B-2974-4901-BFB8-4BC26F20E55B}">
      <dgm:prSet phldrT="[Текст]" custT="1"/>
      <dgm:spPr/>
      <dgm:t>
        <a:bodyPr/>
        <a:lstStyle/>
        <a:p>
          <a:pPr algn="l"/>
          <a:r>
            <a:rPr lang="en-US" sz="4000" dirty="0"/>
            <a:t>SAM</a:t>
          </a:r>
          <a:endParaRPr lang="ru-RU" sz="4000" dirty="0"/>
        </a:p>
      </dgm:t>
    </dgm:pt>
    <dgm:pt modelId="{CBE72303-DDDF-4AD0-8498-266F506A1A84}" type="parTrans" cxnId="{5F815082-0B71-4C32-8D9B-FBD999270415}">
      <dgm:prSet/>
      <dgm:spPr/>
      <dgm:t>
        <a:bodyPr/>
        <a:lstStyle/>
        <a:p>
          <a:endParaRPr lang="ru-RU"/>
        </a:p>
      </dgm:t>
    </dgm:pt>
    <dgm:pt modelId="{C53480B3-6EEF-4A22-B15C-19B4A02EC999}" type="sibTrans" cxnId="{5F815082-0B71-4C32-8D9B-FBD999270415}">
      <dgm:prSet/>
      <dgm:spPr/>
      <dgm:t>
        <a:bodyPr/>
        <a:lstStyle/>
        <a:p>
          <a:endParaRPr lang="ru-RU"/>
        </a:p>
      </dgm:t>
    </dgm:pt>
    <dgm:pt modelId="{2087DB33-D6AB-49A9-8E8D-4E0056D9397D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400" dirty="0">
              <a:latin typeface="Cambria" pitchFamily="18" charset="0"/>
            </a:rPr>
            <a:t>Производители сушенной продукции, как основной, так и пассивный вид деятельности:</a:t>
          </a:r>
        </a:p>
      </dgm:t>
    </dgm:pt>
    <dgm:pt modelId="{D1A68B0C-D7EB-46C3-B4F2-7A828150629C}" type="parTrans" cxnId="{CD5192BB-E309-4E67-9882-62466785FC31}">
      <dgm:prSet/>
      <dgm:spPr/>
      <dgm:t>
        <a:bodyPr/>
        <a:lstStyle/>
        <a:p>
          <a:endParaRPr lang="ru-RU"/>
        </a:p>
      </dgm:t>
    </dgm:pt>
    <dgm:pt modelId="{D8394DE1-9091-4708-A4B9-010988E3370B}" type="sibTrans" cxnId="{CD5192BB-E309-4E67-9882-62466785FC31}">
      <dgm:prSet/>
      <dgm:spPr/>
      <dgm:t>
        <a:bodyPr/>
        <a:lstStyle/>
        <a:p>
          <a:endParaRPr lang="ru-RU"/>
        </a:p>
      </dgm:t>
    </dgm:pt>
    <dgm:pt modelId="{39B71CD8-8E82-41DF-A271-5F1D4478FAC2}">
      <dgm:prSet phldrT="[Текст]" custT="1"/>
      <dgm:spPr/>
      <dgm:t>
        <a:bodyPr/>
        <a:lstStyle/>
        <a:p>
          <a:pPr algn="l"/>
          <a:r>
            <a:rPr lang="en-US" sz="4000" dirty="0"/>
            <a:t>SOM</a:t>
          </a:r>
          <a:endParaRPr lang="ru-RU" sz="4000" dirty="0"/>
        </a:p>
      </dgm:t>
    </dgm:pt>
    <dgm:pt modelId="{1CB710E6-596E-4DF9-9B1A-2600D0FD97EC}" type="parTrans" cxnId="{46501E86-27E1-4C3C-8604-C3F0C67947D7}">
      <dgm:prSet/>
      <dgm:spPr/>
      <dgm:t>
        <a:bodyPr/>
        <a:lstStyle/>
        <a:p>
          <a:endParaRPr lang="ru-RU"/>
        </a:p>
      </dgm:t>
    </dgm:pt>
    <dgm:pt modelId="{B2FABF90-21EF-4D07-8C94-934CB3317AA9}" type="sibTrans" cxnId="{46501E86-27E1-4C3C-8604-C3F0C67947D7}">
      <dgm:prSet/>
      <dgm:spPr/>
      <dgm:t>
        <a:bodyPr/>
        <a:lstStyle/>
        <a:p>
          <a:endParaRPr lang="ru-RU"/>
        </a:p>
      </dgm:t>
    </dgm:pt>
    <dgm:pt modelId="{BFCE87C4-D53B-46D6-93C1-E45242723CEF}">
      <dgm:prSet phldrT="[Текст]" custT="1"/>
      <dgm:spPr/>
      <dgm:t>
        <a:bodyPr/>
        <a:lstStyle/>
        <a:p>
          <a:r>
            <a:rPr lang="ru-RU" sz="1400" dirty="0">
              <a:latin typeface="Cambria" pitchFamily="18" charset="0"/>
            </a:rPr>
            <a:t>Магазины, которые планируется привлечь в ближайшее время:</a:t>
          </a:r>
        </a:p>
      </dgm:t>
    </dgm:pt>
    <dgm:pt modelId="{FF59BB72-AC1E-48F0-A465-7F806F822702}" type="parTrans" cxnId="{788DEDC7-C08C-40BC-A94B-CB3E59A605D7}">
      <dgm:prSet/>
      <dgm:spPr/>
      <dgm:t>
        <a:bodyPr/>
        <a:lstStyle/>
        <a:p>
          <a:endParaRPr lang="ru-RU"/>
        </a:p>
      </dgm:t>
    </dgm:pt>
    <dgm:pt modelId="{0A6038E5-ABB2-491E-A566-BB56580C7A1B}" type="sibTrans" cxnId="{788DEDC7-C08C-40BC-A94B-CB3E59A605D7}">
      <dgm:prSet/>
      <dgm:spPr/>
      <dgm:t>
        <a:bodyPr/>
        <a:lstStyle/>
        <a:p>
          <a:endParaRPr lang="ru-RU"/>
        </a:p>
      </dgm:t>
    </dgm:pt>
    <dgm:pt modelId="{7198A236-B28A-4B52-B144-37CC7E674625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400" dirty="0">
              <a:latin typeface="Cambria" pitchFamily="18" charset="0"/>
            </a:rPr>
            <a:t>При продаже 200 ед. продукции ежедневно, в год выручка составляет:</a:t>
          </a:r>
          <a:br>
            <a:rPr lang="ru-RU" sz="1400" dirty="0">
              <a:latin typeface="Cambria" pitchFamily="18" charset="0"/>
            </a:rPr>
          </a:br>
          <a:r>
            <a:rPr lang="ru-RU" sz="1400" dirty="0">
              <a:latin typeface="Cambria" pitchFamily="18" charset="0"/>
            </a:rPr>
            <a:t>13 536 000 000 рублей в год.</a:t>
          </a:r>
        </a:p>
      </dgm:t>
    </dgm:pt>
    <dgm:pt modelId="{F05AFB84-F6B6-4E68-8C49-6D64F2B587DF}" type="parTrans" cxnId="{E3765FF0-8761-48FD-BB74-345F020EF324}">
      <dgm:prSet/>
      <dgm:spPr/>
      <dgm:t>
        <a:bodyPr/>
        <a:lstStyle/>
        <a:p>
          <a:endParaRPr lang="ru-RU"/>
        </a:p>
      </dgm:t>
    </dgm:pt>
    <dgm:pt modelId="{32376747-8B4F-4DDC-959C-A5F732569A60}" type="sibTrans" cxnId="{E3765FF0-8761-48FD-BB74-345F020EF324}">
      <dgm:prSet/>
      <dgm:spPr/>
      <dgm:t>
        <a:bodyPr/>
        <a:lstStyle/>
        <a:p>
          <a:endParaRPr lang="ru-RU"/>
        </a:p>
      </dgm:t>
    </dgm:pt>
    <dgm:pt modelId="{91AE1614-AC38-4F02-AEF7-1B8B83772D86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400" dirty="0">
              <a:latin typeface="Cambria" pitchFamily="18" charset="0"/>
            </a:rPr>
            <a:t>Количество производителей пищевой продукции в России на 2022 год:</a:t>
          </a:r>
        </a:p>
      </dgm:t>
    </dgm:pt>
    <dgm:pt modelId="{4FCE3696-962E-420B-9D87-14B96BDC7F5F}" type="parTrans" cxnId="{D2D4E507-F568-468F-82F1-7972A4C09A47}">
      <dgm:prSet/>
      <dgm:spPr/>
      <dgm:t>
        <a:bodyPr/>
        <a:lstStyle/>
        <a:p>
          <a:endParaRPr lang="ru-RU"/>
        </a:p>
      </dgm:t>
    </dgm:pt>
    <dgm:pt modelId="{4BF17BE9-53F8-4095-8A44-81A72C4F47CD}" type="sibTrans" cxnId="{D2D4E507-F568-468F-82F1-7972A4C09A47}">
      <dgm:prSet/>
      <dgm:spPr/>
      <dgm:t>
        <a:bodyPr/>
        <a:lstStyle/>
        <a:p>
          <a:endParaRPr lang="ru-RU"/>
        </a:p>
      </dgm:t>
    </dgm:pt>
    <dgm:pt modelId="{072E0BAC-CCC3-4E8E-86C4-6E0C209A1570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400" dirty="0">
              <a:latin typeface="Cambria" pitchFamily="18" charset="0"/>
            </a:rPr>
            <a:t> 810 компаний</a:t>
          </a:r>
        </a:p>
      </dgm:t>
    </dgm:pt>
    <dgm:pt modelId="{A8426C1D-8745-44F8-BF01-DDDD59CF9348}" type="parTrans" cxnId="{705ECC94-FDE5-4A05-893A-C58EE8481165}">
      <dgm:prSet/>
      <dgm:spPr/>
      <dgm:t>
        <a:bodyPr/>
        <a:lstStyle/>
        <a:p>
          <a:endParaRPr lang="ru-RU"/>
        </a:p>
      </dgm:t>
    </dgm:pt>
    <dgm:pt modelId="{3439A444-14A7-489E-975F-0DDA800345A7}" type="sibTrans" cxnId="{705ECC94-FDE5-4A05-893A-C58EE8481165}">
      <dgm:prSet/>
      <dgm:spPr/>
      <dgm:t>
        <a:bodyPr/>
        <a:lstStyle/>
        <a:p>
          <a:endParaRPr lang="ru-RU"/>
        </a:p>
      </dgm:t>
    </dgm:pt>
    <dgm:pt modelId="{32E2A35D-0D5F-4B96-BC71-2F14B58AF943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400" dirty="0">
              <a:latin typeface="Cambria" pitchFamily="18" charset="0"/>
            </a:rPr>
            <a:t>3760 компаний </a:t>
          </a:r>
        </a:p>
      </dgm:t>
    </dgm:pt>
    <dgm:pt modelId="{B0D5877B-47A5-459B-9E35-07CFB52614FE}" type="parTrans" cxnId="{A7154A79-FE40-4AF3-A42C-67D84CD9B7E8}">
      <dgm:prSet/>
      <dgm:spPr/>
      <dgm:t>
        <a:bodyPr/>
        <a:lstStyle/>
        <a:p>
          <a:endParaRPr lang="ru-RU"/>
        </a:p>
      </dgm:t>
    </dgm:pt>
    <dgm:pt modelId="{73C601C7-A1FA-4C89-89F2-60529B0CA738}" type="sibTrans" cxnId="{A7154A79-FE40-4AF3-A42C-67D84CD9B7E8}">
      <dgm:prSet/>
      <dgm:spPr/>
      <dgm:t>
        <a:bodyPr/>
        <a:lstStyle/>
        <a:p>
          <a:endParaRPr lang="ru-RU"/>
        </a:p>
      </dgm:t>
    </dgm:pt>
    <dgm:pt modelId="{914A18B7-DFA1-4CAF-9D1B-BFBA3582E0BB}">
      <dgm:prSet phldrT="[Текст]" custT="1"/>
      <dgm:spPr/>
      <dgm:t>
        <a:bodyPr/>
        <a:lstStyle/>
        <a:p>
          <a:endParaRPr lang="ru-RU" sz="1200" dirty="0">
            <a:solidFill>
              <a:schemeClr val="accent1"/>
            </a:solidFill>
            <a:latin typeface="Cambria" pitchFamily="18" charset="0"/>
          </a:endParaRPr>
        </a:p>
      </dgm:t>
    </dgm:pt>
    <dgm:pt modelId="{00EB93C8-464B-4BEE-B71F-34BC94668111}" type="parTrans" cxnId="{5FDD5C3C-7F1A-4F74-8923-8F2178D6497D}">
      <dgm:prSet/>
      <dgm:spPr/>
      <dgm:t>
        <a:bodyPr/>
        <a:lstStyle/>
        <a:p>
          <a:endParaRPr lang="ru-RU"/>
        </a:p>
      </dgm:t>
    </dgm:pt>
    <dgm:pt modelId="{F766E278-B26A-4CAE-9E54-5CB212D51476}" type="sibTrans" cxnId="{5FDD5C3C-7F1A-4F74-8923-8F2178D6497D}">
      <dgm:prSet/>
      <dgm:spPr/>
      <dgm:t>
        <a:bodyPr/>
        <a:lstStyle/>
        <a:p>
          <a:endParaRPr lang="ru-RU"/>
        </a:p>
      </dgm:t>
    </dgm:pt>
    <dgm:pt modelId="{18C64C64-4F95-40AE-9717-4369A1ACA16B}">
      <dgm:prSet phldrT="[Текст]" custT="1"/>
      <dgm:spPr/>
      <dgm:t>
        <a:bodyPr/>
        <a:lstStyle/>
        <a:p>
          <a:r>
            <a:rPr lang="ru-RU" sz="1400" dirty="0">
              <a:latin typeface="Cambria" pitchFamily="18" charset="0"/>
            </a:rPr>
            <a:t>5 компаний + 4% от рынка </a:t>
          </a:r>
          <a:r>
            <a:rPr lang="en-US" sz="1400" dirty="0">
              <a:latin typeface="Cambria" pitchFamily="18" charset="0"/>
            </a:rPr>
            <a:t>SAM 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≈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37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компании</a:t>
          </a:r>
          <a:endParaRPr lang="ru-RU" sz="1400" dirty="0">
            <a:latin typeface="Cambria" pitchFamily="18" charset="0"/>
          </a:endParaRPr>
        </a:p>
      </dgm:t>
    </dgm:pt>
    <dgm:pt modelId="{88958F56-A7F0-48D7-A289-AAE519FAE3BC}" type="parTrans" cxnId="{4D46DE0E-C469-4253-B682-D634875CBE95}">
      <dgm:prSet/>
      <dgm:spPr/>
      <dgm:t>
        <a:bodyPr/>
        <a:lstStyle/>
        <a:p>
          <a:endParaRPr lang="ru-RU"/>
        </a:p>
      </dgm:t>
    </dgm:pt>
    <dgm:pt modelId="{ACFF15AD-5E42-458C-826E-4321EE0AE6E2}" type="sibTrans" cxnId="{4D46DE0E-C469-4253-B682-D634875CBE95}">
      <dgm:prSet/>
      <dgm:spPr/>
      <dgm:t>
        <a:bodyPr/>
        <a:lstStyle/>
        <a:p>
          <a:endParaRPr lang="ru-RU"/>
        </a:p>
      </dgm:t>
    </dgm:pt>
    <dgm:pt modelId="{9B7E7950-2004-447F-A555-74B53F02CB2B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endParaRPr lang="ru-RU" sz="1100" dirty="0">
            <a:solidFill>
              <a:schemeClr val="accent1"/>
            </a:solidFill>
            <a:latin typeface="Cambria" pitchFamily="18" charset="0"/>
          </a:endParaRPr>
        </a:p>
      </dgm:t>
    </dgm:pt>
    <dgm:pt modelId="{163F8618-B741-4E18-B044-8C2B0D903CED}" type="sibTrans" cxnId="{49283A87-4CCD-4D2E-A991-1BBBEC6434F8}">
      <dgm:prSet/>
      <dgm:spPr/>
      <dgm:t>
        <a:bodyPr/>
        <a:lstStyle/>
        <a:p>
          <a:endParaRPr lang="ru-RU"/>
        </a:p>
      </dgm:t>
    </dgm:pt>
    <dgm:pt modelId="{30A916FE-5475-48A4-9CCF-61F1AA003518}" type="parTrans" cxnId="{49283A87-4CCD-4D2E-A991-1BBBEC6434F8}">
      <dgm:prSet/>
      <dgm:spPr/>
      <dgm:t>
        <a:bodyPr/>
        <a:lstStyle/>
        <a:p>
          <a:endParaRPr lang="ru-RU"/>
        </a:p>
      </dgm:t>
    </dgm:pt>
    <dgm:pt modelId="{5F0E27D3-1ECB-4871-8B67-5B6912197DF9}">
      <dgm:prSet phldrT="[Текст]"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ru-RU" sz="1400" dirty="0">
              <a:latin typeface="Cambria" pitchFamily="18" charset="0"/>
            </a:rPr>
            <a:t>При продаже 200 ед. продукции ежедневно, в год выручка составляет:</a:t>
          </a:r>
          <a:br>
            <a:rPr lang="ru-RU" sz="1400" dirty="0">
              <a:latin typeface="Cambria" pitchFamily="18" charset="0"/>
            </a:rPr>
          </a:br>
          <a:r>
            <a:rPr lang="ru-RU" sz="1400" dirty="0">
              <a:latin typeface="Cambria" pitchFamily="18" charset="0"/>
            </a:rPr>
            <a:t>810*550 000=2 916 000 000 рублей в год.</a:t>
          </a:r>
        </a:p>
      </dgm:t>
    </dgm:pt>
    <dgm:pt modelId="{8D7A51F2-7346-4708-A3AF-BC1B7DB1A2A1}" type="parTrans" cxnId="{F25265E1-7348-4579-8223-449DA210417F}">
      <dgm:prSet/>
      <dgm:spPr/>
      <dgm:t>
        <a:bodyPr/>
        <a:lstStyle/>
        <a:p>
          <a:endParaRPr lang="ru-RU"/>
        </a:p>
      </dgm:t>
    </dgm:pt>
    <dgm:pt modelId="{A4EBF1A1-0E4E-442B-A825-5CCA7477DE9F}" type="sibTrans" cxnId="{F25265E1-7348-4579-8223-449DA210417F}">
      <dgm:prSet/>
      <dgm:spPr/>
      <dgm:t>
        <a:bodyPr/>
        <a:lstStyle/>
        <a:p>
          <a:endParaRPr lang="ru-RU"/>
        </a:p>
      </dgm:t>
    </dgm:pt>
    <dgm:pt modelId="{8340F499-0ABD-43AE-90B5-BD03305BBB7B}">
      <dgm:prSet phldrT="[Текст]" custT="1"/>
      <dgm:spPr/>
      <dgm:t>
        <a:bodyPr/>
        <a:lstStyle/>
        <a:p>
          <a:r>
            <a:rPr lang="ru-RU" sz="1400" dirty="0">
              <a:latin typeface="Cambria" pitchFamily="18" charset="0"/>
            </a:rPr>
            <a:t>При продаже 200 ед. продукции ежедневно, в год выручка составляет:</a:t>
          </a:r>
          <a:br>
            <a:rPr lang="ru-RU" sz="1400" dirty="0">
              <a:latin typeface="Cambria" pitchFamily="18" charset="0"/>
            </a:rPr>
          </a:br>
          <a:r>
            <a:rPr lang="ru-RU" sz="1400" dirty="0">
              <a:latin typeface="Cambria" pitchFamily="18" charset="0"/>
            </a:rPr>
            <a:t>133 200 000 рублей в год.</a:t>
          </a:r>
        </a:p>
      </dgm:t>
    </dgm:pt>
    <dgm:pt modelId="{ACE52C9A-02D9-4FF1-BC25-11758476579A}" type="parTrans" cxnId="{0082E479-EEC3-4CA9-AD1A-41F0E26C5325}">
      <dgm:prSet/>
      <dgm:spPr/>
      <dgm:t>
        <a:bodyPr/>
        <a:lstStyle/>
        <a:p>
          <a:endParaRPr lang="ru-RU"/>
        </a:p>
      </dgm:t>
    </dgm:pt>
    <dgm:pt modelId="{6927FB89-601E-4B93-9504-7123B98E24C8}" type="sibTrans" cxnId="{0082E479-EEC3-4CA9-AD1A-41F0E26C5325}">
      <dgm:prSet/>
      <dgm:spPr/>
      <dgm:t>
        <a:bodyPr/>
        <a:lstStyle/>
        <a:p>
          <a:endParaRPr lang="ru-RU"/>
        </a:p>
      </dgm:t>
    </dgm:pt>
    <dgm:pt modelId="{19BF2F23-D5DF-4A63-B8D5-CDE0817363E3}" type="pres">
      <dgm:prSet presAssocID="{89644B17-E371-4257-8197-3C793C3E657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142EEE0-800E-4C64-8F24-25B50C4208E7}" type="pres">
      <dgm:prSet presAssocID="{C8B88145-5C3C-453E-BDA7-90AE7F209923}" presName="circle1" presStyleLbl="node1" presStyleIdx="0" presStyleCnt="3" custScaleY="118121" custLinFactNeighborX="1816" custLinFactNeighborY="681"/>
      <dgm:spPr/>
    </dgm:pt>
    <dgm:pt modelId="{00BF684D-8BBC-4C73-AAA0-C219AF7CB915}" type="pres">
      <dgm:prSet presAssocID="{C8B88145-5C3C-453E-BDA7-90AE7F209923}" presName="space" presStyleCnt="0"/>
      <dgm:spPr/>
    </dgm:pt>
    <dgm:pt modelId="{92FEE4F3-3CE8-40D8-B0B3-F90F9FA10678}" type="pres">
      <dgm:prSet presAssocID="{C8B88145-5C3C-453E-BDA7-90AE7F209923}" presName="rect1" presStyleLbl="alignAcc1" presStyleIdx="0" presStyleCnt="3" custScaleX="104052" custScaleY="117796" custLinFactNeighborX="3588" custLinFactNeighborY="449"/>
      <dgm:spPr/>
    </dgm:pt>
    <dgm:pt modelId="{052FF74C-A297-4C6A-9033-1EE2D8B8927D}" type="pres">
      <dgm:prSet presAssocID="{6752273B-2974-4901-BFB8-4BC26F20E55B}" presName="vertSpace2" presStyleLbl="node1" presStyleIdx="0" presStyleCnt="3"/>
      <dgm:spPr/>
    </dgm:pt>
    <dgm:pt modelId="{04164A8F-1488-4932-9BBE-A169A3868A82}" type="pres">
      <dgm:prSet presAssocID="{6752273B-2974-4901-BFB8-4BC26F20E55B}" presName="circle2" presStyleLbl="node1" presStyleIdx="1" presStyleCnt="3" custScaleY="109779" custLinFactNeighborX="2816" custLinFactNeighborY="16993"/>
      <dgm:spPr/>
    </dgm:pt>
    <dgm:pt modelId="{0B435542-295D-472E-8882-84B3FF3FB60F}" type="pres">
      <dgm:prSet presAssocID="{6752273B-2974-4901-BFB8-4BC26F20E55B}" presName="rect2" presStyleLbl="alignAcc1" presStyleIdx="1" presStyleCnt="3" custScaleX="104202" custScaleY="86890" custLinFactNeighborX="3243" custLinFactNeighborY="6416"/>
      <dgm:spPr/>
    </dgm:pt>
    <dgm:pt modelId="{A8AB64B6-C422-475C-85FA-2420FB08C3E0}" type="pres">
      <dgm:prSet presAssocID="{39B71CD8-8E82-41DF-A271-5F1D4478FAC2}" presName="vertSpace3" presStyleLbl="node1" presStyleIdx="1" presStyleCnt="3"/>
      <dgm:spPr/>
    </dgm:pt>
    <dgm:pt modelId="{B3D56447-EAD6-42D4-91D3-6439740BDEBA}" type="pres">
      <dgm:prSet presAssocID="{39B71CD8-8E82-41DF-A271-5F1D4478FAC2}" presName="circle3" presStyleLbl="node1" presStyleIdx="2" presStyleCnt="3" custScaleY="132480" custLinFactNeighborX="8220" custLinFactNeighborY="48511"/>
      <dgm:spPr/>
    </dgm:pt>
    <dgm:pt modelId="{8D92285A-4581-4CD9-9ED7-48083DB627A9}" type="pres">
      <dgm:prSet presAssocID="{39B71CD8-8E82-41DF-A271-5F1D4478FAC2}" presName="rect3" presStyleLbl="alignAcc1" presStyleIdx="2" presStyleCnt="3" custAng="0" custScaleX="104119" custScaleY="131329" custLinFactNeighborX="3385" custLinFactNeighborY="50121"/>
      <dgm:spPr/>
    </dgm:pt>
    <dgm:pt modelId="{8C1BBC73-4A4F-4D57-ACD2-2D20BCFA8832}" type="pres">
      <dgm:prSet presAssocID="{C8B88145-5C3C-453E-BDA7-90AE7F209923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3200AE13-ED1E-436C-85C6-BC46A3C8F8B5}" type="pres">
      <dgm:prSet presAssocID="{C8B88145-5C3C-453E-BDA7-90AE7F209923}" presName="rect1ChTx" presStyleLbl="alignAcc1" presStyleIdx="2" presStyleCnt="3" custScaleX="164359" custScaleY="142110" custLinFactNeighborX="-25131" custLinFactNeighborY="2115">
        <dgm:presLayoutVars>
          <dgm:bulletEnabled val="1"/>
        </dgm:presLayoutVars>
      </dgm:prSet>
      <dgm:spPr/>
    </dgm:pt>
    <dgm:pt modelId="{EFD88D89-DBFE-4DD1-9770-A2D1D2CCCB9B}" type="pres">
      <dgm:prSet presAssocID="{6752273B-2974-4901-BFB8-4BC26F20E55B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0511DB4B-BE2A-4AA1-849E-4DA57FD08A99}" type="pres">
      <dgm:prSet presAssocID="{6752273B-2974-4901-BFB8-4BC26F20E55B}" presName="rect2ChTx" presStyleLbl="alignAcc1" presStyleIdx="2" presStyleCnt="3" custScaleX="157279" custScaleY="100000" custLinFactNeighborX="-26273" custLinFactNeighborY="27209">
        <dgm:presLayoutVars>
          <dgm:bulletEnabled val="1"/>
        </dgm:presLayoutVars>
      </dgm:prSet>
      <dgm:spPr/>
    </dgm:pt>
    <dgm:pt modelId="{608DD4E8-AE36-4876-AB27-B349CA2F0473}" type="pres">
      <dgm:prSet presAssocID="{39B71CD8-8E82-41DF-A271-5F1D4478FAC2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063661D1-644D-401D-980C-ADB4C6E9381F}" type="pres">
      <dgm:prSet presAssocID="{39B71CD8-8E82-41DF-A271-5F1D4478FAC2}" presName="rect3ChTx" presStyleLbl="alignAcc1" presStyleIdx="2" presStyleCnt="3" custScaleX="168011" custScaleY="159317" custLinFactNeighborX="-22777" custLinFactNeighborY="56299">
        <dgm:presLayoutVars>
          <dgm:bulletEnabled val="1"/>
        </dgm:presLayoutVars>
      </dgm:prSet>
      <dgm:spPr/>
    </dgm:pt>
  </dgm:ptLst>
  <dgm:cxnLst>
    <dgm:cxn modelId="{F4BD0101-DAAC-4070-A868-85D900C59480}" type="presOf" srcId="{2087DB33-D6AB-49A9-8E8D-4E0056D9397D}" destId="{0511DB4B-BE2A-4AA1-849E-4DA57FD08A99}" srcOrd="0" destOrd="0" presId="urn:microsoft.com/office/officeart/2005/8/layout/target3"/>
    <dgm:cxn modelId="{AC39D101-B474-491E-A674-155DE590E142}" type="presOf" srcId="{32E2A35D-0D5F-4B96-BC71-2F14B58AF943}" destId="{3200AE13-ED1E-436C-85C6-BC46A3C8F8B5}" srcOrd="0" destOrd="1" presId="urn:microsoft.com/office/officeart/2005/8/layout/target3"/>
    <dgm:cxn modelId="{D2D4E507-F568-468F-82F1-7972A4C09A47}" srcId="{C8B88145-5C3C-453E-BDA7-90AE7F209923}" destId="{91AE1614-AC38-4F02-AEF7-1B8B83772D86}" srcOrd="0" destOrd="0" parTransId="{4FCE3696-962E-420B-9D87-14B96BDC7F5F}" sibTransId="{4BF17BE9-53F8-4095-8A44-81A72C4F47CD}"/>
    <dgm:cxn modelId="{4D46DE0E-C469-4253-B682-D634875CBE95}" srcId="{39B71CD8-8E82-41DF-A271-5F1D4478FAC2}" destId="{18C64C64-4F95-40AE-9717-4369A1ACA16B}" srcOrd="1" destOrd="0" parTransId="{88958F56-A7F0-48D7-A289-AAE519FAE3BC}" sibTransId="{ACFF15AD-5E42-458C-826E-4321EE0AE6E2}"/>
    <dgm:cxn modelId="{707E8D13-50C3-48B6-B9AB-D9B007154D10}" type="presOf" srcId="{39B71CD8-8E82-41DF-A271-5F1D4478FAC2}" destId="{8D92285A-4581-4CD9-9ED7-48083DB627A9}" srcOrd="0" destOrd="0" presId="urn:microsoft.com/office/officeart/2005/8/layout/target3"/>
    <dgm:cxn modelId="{5A258D24-FC16-4329-BEF4-A890458F2EF3}" type="presOf" srcId="{91AE1614-AC38-4F02-AEF7-1B8B83772D86}" destId="{3200AE13-ED1E-436C-85C6-BC46A3C8F8B5}" srcOrd="0" destOrd="0" presId="urn:microsoft.com/office/officeart/2005/8/layout/target3"/>
    <dgm:cxn modelId="{A490BA27-AFDA-40E7-ADE2-CAEC72D1658A}" type="presOf" srcId="{9B7E7950-2004-447F-A555-74B53F02CB2B}" destId="{3200AE13-ED1E-436C-85C6-BC46A3C8F8B5}" srcOrd="0" destOrd="3" presId="urn:microsoft.com/office/officeart/2005/8/layout/target3"/>
    <dgm:cxn modelId="{DCE1EC2D-54AD-4690-9508-B0B35227B4AC}" type="presOf" srcId="{8340F499-0ABD-43AE-90B5-BD03305BBB7B}" destId="{063661D1-644D-401D-980C-ADB4C6E9381F}" srcOrd="0" destOrd="2" presId="urn:microsoft.com/office/officeart/2005/8/layout/target3"/>
    <dgm:cxn modelId="{5FDD5C3C-7F1A-4F74-8923-8F2178D6497D}" srcId="{39B71CD8-8E82-41DF-A271-5F1D4478FAC2}" destId="{914A18B7-DFA1-4CAF-9D1B-BFBA3582E0BB}" srcOrd="3" destOrd="0" parTransId="{00EB93C8-464B-4BEE-B71F-34BC94668111}" sibTransId="{F766E278-B26A-4CAE-9E54-5CB212D51476}"/>
    <dgm:cxn modelId="{95527F3C-457F-47E7-A202-20AEBA3BDD2E}" type="presOf" srcId="{7198A236-B28A-4B52-B144-37CC7E674625}" destId="{3200AE13-ED1E-436C-85C6-BC46A3C8F8B5}" srcOrd="0" destOrd="2" presId="urn:microsoft.com/office/officeart/2005/8/layout/target3"/>
    <dgm:cxn modelId="{B760125B-4996-443A-8D5E-5DD8FA2059FA}" type="presOf" srcId="{89644B17-E371-4257-8197-3C793C3E6577}" destId="{19BF2F23-D5DF-4A63-B8D5-CDE0817363E3}" srcOrd="0" destOrd="0" presId="urn:microsoft.com/office/officeart/2005/8/layout/target3"/>
    <dgm:cxn modelId="{D9AECD57-009F-4DF0-9824-D07CA573390B}" type="presOf" srcId="{914A18B7-DFA1-4CAF-9D1B-BFBA3582E0BB}" destId="{063661D1-644D-401D-980C-ADB4C6E9381F}" srcOrd="0" destOrd="3" presId="urn:microsoft.com/office/officeart/2005/8/layout/target3"/>
    <dgm:cxn modelId="{A7154A79-FE40-4AF3-A42C-67D84CD9B7E8}" srcId="{C8B88145-5C3C-453E-BDA7-90AE7F209923}" destId="{32E2A35D-0D5F-4B96-BC71-2F14B58AF943}" srcOrd="1" destOrd="0" parTransId="{B0D5877B-47A5-459B-9E35-07CFB52614FE}" sibTransId="{73C601C7-A1FA-4C89-89F2-60529B0CA738}"/>
    <dgm:cxn modelId="{0082E479-EEC3-4CA9-AD1A-41F0E26C5325}" srcId="{39B71CD8-8E82-41DF-A271-5F1D4478FAC2}" destId="{8340F499-0ABD-43AE-90B5-BD03305BBB7B}" srcOrd="2" destOrd="0" parTransId="{ACE52C9A-02D9-4FF1-BC25-11758476579A}" sibTransId="{6927FB89-601E-4B93-9504-7123B98E24C8}"/>
    <dgm:cxn modelId="{9FA21E7D-F2B5-4C5F-988A-45E8F2E142D4}" type="presOf" srcId="{39B71CD8-8E82-41DF-A271-5F1D4478FAC2}" destId="{608DD4E8-AE36-4876-AB27-B349CA2F0473}" srcOrd="1" destOrd="0" presId="urn:microsoft.com/office/officeart/2005/8/layout/target3"/>
    <dgm:cxn modelId="{18F6C781-DDE9-4BB9-A667-1A0B677695AC}" type="presOf" srcId="{C8B88145-5C3C-453E-BDA7-90AE7F209923}" destId="{92FEE4F3-3CE8-40D8-B0B3-F90F9FA10678}" srcOrd="0" destOrd="0" presId="urn:microsoft.com/office/officeart/2005/8/layout/target3"/>
    <dgm:cxn modelId="{5F815082-0B71-4C32-8D9B-FBD999270415}" srcId="{89644B17-E371-4257-8197-3C793C3E6577}" destId="{6752273B-2974-4901-BFB8-4BC26F20E55B}" srcOrd="1" destOrd="0" parTransId="{CBE72303-DDDF-4AD0-8498-266F506A1A84}" sibTransId="{C53480B3-6EEF-4A22-B15C-19B4A02EC999}"/>
    <dgm:cxn modelId="{46501E86-27E1-4C3C-8604-C3F0C67947D7}" srcId="{89644B17-E371-4257-8197-3C793C3E6577}" destId="{39B71CD8-8E82-41DF-A271-5F1D4478FAC2}" srcOrd="2" destOrd="0" parTransId="{1CB710E6-596E-4DF9-9B1A-2600D0FD97EC}" sibTransId="{B2FABF90-21EF-4D07-8C94-934CB3317AA9}"/>
    <dgm:cxn modelId="{49283A87-4CCD-4D2E-A991-1BBBEC6434F8}" srcId="{C8B88145-5C3C-453E-BDA7-90AE7F209923}" destId="{9B7E7950-2004-447F-A555-74B53F02CB2B}" srcOrd="3" destOrd="0" parTransId="{30A916FE-5475-48A4-9CCF-61F1AA003518}" sibTransId="{163F8618-B741-4E18-B044-8C2B0D903CED}"/>
    <dgm:cxn modelId="{DBCDE18E-08E2-46E1-90A3-63F44860C9BE}" type="presOf" srcId="{18C64C64-4F95-40AE-9717-4369A1ACA16B}" destId="{063661D1-644D-401D-980C-ADB4C6E9381F}" srcOrd="0" destOrd="1" presId="urn:microsoft.com/office/officeart/2005/8/layout/target3"/>
    <dgm:cxn modelId="{705ECC94-FDE5-4A05-893A-C58EE8481165}" srcId="{6752273B-2974-4901-BFB8-4BC26F20E55B}" destId="{072E0BAC-CCC3-4E8E-86C4-6E0C209A1570}" srcOrd="1" destOrd="0" parTransId="{A8426C1D-8745-44F8-BF01-DDDD59CF9348}" sibTransId="{3439A444-14A7-489E-975F-0DDA800345A7}"/>
    <dgm:cxn modelId="{3E3949A8-3E37-46A9-859B-88BA5CE57D9F}" type="presOf" srcId="{072E0BAC-CCC3-4E8E-86C4-6E0C209A1570}" destId="{0511DB4B-BE2A-4AA1-849E-4DA57FD08A99}" srcOrd="0" destOrd="1" presId="urn:microsoft.com/office/officeart/2005/8/layout/target3"/>
    <dgm:cxn modelId="{2974D6AC-1EA7-4376-A79C-AF729D039139}" srcId="{89644B17-E371-4257-8197-3C793C3E6577}" destId="{C8B88145-5C3C-453E-BDA7-90AE7F209923}" srcOrd="0" destOrd="0" parTransId="{7852AD35-7C5B-4F00-AF08-4027F01259F9}" sibTransId="{90E603CC-B186-4F3A-B2CE-E96765B3E9A2}"/>
    <dgm:cxn modelId="{ED9CB5B9-3F46-491D-BAE1-5C70046DB8C4}" type="presOf" srcId="{6752273B-2974-4901-BFB8-4BC26F20E55B}" destId="{0B435542-295D-472E-8882-84B3FF3FB60F}" srcOrd="0" destOrd="0" presId="urn:microsoft.com/office/officeart/2005/8/layout/target3"/>
    <dgm:cxn modelId="{CD5192BB-E309-4E67-9882-62466785FC31}" srcId="{6752273B-2974-4901-BFB8-4BC26F20E55B}" destId="{2087DB33-D6AB-49A9-8E8D-4E0056D9397D}" srcOrd="0" destOrd="0" parTransId="{D1A68B0C-D7EB-46C3-B4F2-7A828150629C}" sibTransId="{D8394DE1-9091-4708-A4B9-010988E3370B}"/>
    <dgm:cxn modelId="{788DEDC7-C08C-40BC-A94B-CB3E59A605D7}" srcId="{39B71CD8-8E82-41DF-A271-5F1D4478FAC2}" destId="{BFCE87C4-D53B-46D6-93C1-E45242723CEF}" srcOrd="0" destOrd="0" parTransId="{FF59BB72-AC1E-48F0-A465-7F806F822702}" sibTransId="{0A6038E5-ABB2-491E-A566-BB56580C7A1B}"/>
    <dgm:cxn modelId="{4861EBD1-5704-411F-9A60-37971D511F90}" type="presOf" srcId="{BFCE87C4-D53B-46D6-93C1-E45242723CEF}" destId="{063661D1-644D-401D-980C-ADB4C6E9381F}" srcOrd="0" destOrd="0" presId="urn:microsoft.com/office/officeart/2005/8/layout/target3"/>
    <dgm:cxn modelId="{F25265E1-7348-4579-8223-449DA210417F}" srcId="{6752273B-2974-4901-BFB8-4BC26F20E55B}" destId="{5F0E27D3-1ECB-4871-8B67-5B6912197DF9}" srcOrd="2" destOrd="0" parTransId="{8D7A51F2-7346-4708-A3AF-BC1B7DB1A2A1}" sibTransId="{A4EBF1A1-0E4E-442B-A825-5CCA7477DE9F}"/>
    <dgm:cxn modelId="{FE7B35E7-F7F5-44C2-8E82-8F2B2F6CADEC}" type="presOf" srcId="{C8B88145-5C3C-453E-BDA7-90AE7F209923}" destId="{8C1BBC73-4A4F-4D57-ACD2-2D20BCFA8832}" srcOrd="1" destOrd="0" presId="urn:microsoft.com/office/officeart/2005/8/layout/target3"/>
    <dgm:cxn modelId="{E3765FF0-8761-48FD-BB74-345F020EF324}" srcId="{C8B88145-5C3C-453E-BDA7-90AE7F209923}" destId="{7198A236-B28A-4B52-B144-37CC7E674625}" srcOrd="2" destOrd="0" parTransId="{F05AFB84-F6B6-4E68-8C49-6D64F2B587DF}" sibTransId="{32376747-8B4F-4DDC-959C-A5F732569A60}"/>
    <dgm:cxn modelId="{B73FDAF3-D2EC-47B1-85FC-8F76EB87C251}" type="presOf" srcId="{5F0E27D3-1ECB-4871-8B67-5B6912197DF9}" destId="{0511DB4B-BE2A-4AA1-849E-4DA57FD08A99}" srcOrd="0" destOrd="2" presId="urn:microsoft.com/office/officeart/2005/8/layout/target3"/>
    <dgm:cxn modelId="{4ECFCEF7-33B9-41F7-B4C7-BE062C587708}" type="presOf" srcId="{6752273B-2974-4901-BFB8-4BC26F20E55B}" destId="{EFD88D89-DBFE-4DD1-9770-A2D1D2CCCB9B}" srcOrd="1" destOrd="0" presId="urn:microsoft.com/office/officeart/2005/8/layout/target3"/>
    <dgm:cxn modelId="{E773129B-97B2-4DA6-ACDD-9DCF02FDC8C3}" type="presParOf" srcId="{19BF2F23-D5DF-4A63-B8D5-CDE0817363E3}" destId="{1142EEE0-800E-4C64-8F24-25B50C4208E7}" srcOrd="0" destOrd="0" presId="urn:microsoft.com/office/officeart/2005/8/layout/target3"/>
    <dgm:cxn modelId="{7C311188-3968-4570-A860-0FA537F33FB1}" type="presParOf" srcId="{19BF2F23-D5DF-4A63-B8D5-CDE0817363E3}" destId="{00BF684D-8BBC-4C73-AAA0-C219AF7CB915}" srcOrd="1" destOrd="0" presId="urn:microsoft.com/office/officeart/2005/8/layout/target3"/>
    <dgm:cxn modelId="{F4D8F509-4047-4553-8EA0-191D1A3F48C2}" type="presParOf" srcId="{19BF2F23-D5DF-4A63-B8D5-CDE0817363E3}" destId="{92FEE4F3-3CE8-40D8-B0B3-F90F9FA10678}" srcOrd="2" destOrd="0" presId="urn:microsoft.com/office/officeart/2005/8/layout/target3"/>
    <dgm:cxn modelId="{C1A6A87D-5A32-425D-B7D9-3F6BC2AFB894}" type="presParOf" srcId="{19BF2F23-D5DF-4A63-B8D5-CDE0817363E3}" destId="{052FF74C-A297-4C6A-9033-1EE2D8B8927D}" srcOrd="3" destOrd="0" presId="urn:microsoft.com/office/officeart/2005/8/layout/target3"/>
    <dgm:cxn modelId="{7CA75AA2-F38E-4E3E-8384-5618F3A0E4A5}" type="presParOf" srcId="{19BF2F23-D5DF-4A63-B8D5-CDE0817363E3}" destId="{04164A8F-1488-4932-9BBE-A169A3868A82}" srcOrd="4" destOrd="0" presId="urn:microsoft.com/office/officeart/2005/8/layout/target3"/>
    <dgm:cxn modelId="{F273DD0E-82B2-4EB0-81C8-4A6B762FB235}" type="presParOf" srcId="{19BF2F23-D5DF-4A63-B8D5-CDE0817363E3}" destId="{0B435542-295D-472E-8882-84B3FF3FB60F}" srcOrd="5" destOrd="0" presId="urn:microsoft.com/office/officeart/2005/8/layout/target3"/>
    <dgm:cxn modelId="{7BB34472-CCA5-44F0-8AD1-EAFB78EFB2D1}" type="presParOf" srcId="{19BF2F23-D5DF-4A63-B8D5-CDE0817363E3}" destId="{A8AB64B6-C422-475C-85FA-2420FB08C3E0}" srcOrd="6" destOrd="0" presId="urn:microsoft.com/office/officeart/2005/8/layout/target3"/>
    <dgm:cxn modelId="{9B4EFA11-218F-4F25-B712-EB955F14E7A1}" type="presParOf" srcId="{19BF2F23-D5DF-4A63-B8D5-CDE0817363E3}" destId="{B3D56447-EAD6-42D4-91D3-6439740BDEBA}" srcOrd="7" destOrd="0" presId="urn:microsoft.com/office/officeart/2005/8/layout/target3"/>
    <dgm:cxn modelId="{09D258F9-6AD7-4EF7-8461-57C1ACEBF95B}" type="presParOf" srcId="{19BF2F23-D5DF-4A63-B8D5-CDE0817363E3}" destId="{8D92285A-4581-4CD9-9ED7-48083DB627A9}" srcOrd="8" destOrd="0" presId="urn:microsoft.com/office/officeart/2005/8/layout/target3"/>
    <dgm:cxn modelId="{29F66D17-A868-4E63-9DDC-0132CA689BFA}" type="presParOf" srcId="{19BF2F23-D5DF-4A63-B8D5-CDE0817363E3}" destId="{8C1BBC73-4A4F-4D57-ACD2-2D20BCFA8832}" srcOrd="9" destOrd="0" presId="urn:microsoft.com/office/officeart/2005/8/layout/target3"/>
    <dgm:cxn modelId="{7BE03B3F-044A-4198-9756-76D1C4B54E3F}" type="presParOf" srcId="{19BF2F23-D5DF-4A63-B8D5-CDE0817363E3}" destId="{3200AE13-ED1E-436C-85C6-BC46A3C8F8B5}" srcOrd="10" destOrd="0" presId="urn:microsoft.com/office/officeart/2005/8/layout/target3"/>
    <dgm:cxn modelId="{6CB8123F-AAEC-4C1A-959B-50D612892F7D}" type="presParOf" srcId="{19BF2F23-D5DF-4A63-B8D5-CDE0817363E3}" destId="{EFD88D89-DBFE-4DD1-9770-A2D1D2CCCB9B}" srcOrd="11" destOrd="0" presId="urn:microsoft.com/office/officeart/2005/8/layout/target3"/>
    <dgm:cxn modelId="{EF0D9C72-E89B-4A1E-8292-10775DDEBE87}" type="presParOf" srcId="{19BF2F23-D5DF-4A63-B8D5-CDE0817363E3}" destId="{0511DB4B-BE2A-4AA1-849E-4DA57FD08A99}" srcOrd="12" destOrd="0" presId="urn:microsoft.com/office/officeart/2005/8/layout/target3"/>
    <dgm:cxn modelId="{5D8E79A7-C774-409E-8E14-B0FB19F9433D}" type="presParOf" srcId="{19BF2F23-D5DF-4A63-B8D5-CDE0817363E3}" destId="{608DD4E8-AE36-4876-AB27-B349CA2F0473}" srcOrd="13" destOrd="0" presId="urn:microsoft.com/office/officeart/2005/8/layout/target3"/>
    <dgm:cxn modelId="{5408BFCC-7C8F-477F-A300-03579CF65616}" type="presParOf" srcId="{19BF2F23-D5DF-4A63-B8D5-CDE0817363E3}" destId="{063661D1-644D-401D-980C-ADB4C6E9381F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2EEE0-800E-4C64-8F24-25B50C4208E7}">
      <dsp:nvSpPr>
        <dsp:cNvPr id="0" name=""/>
        <dsp:cNvSpPr/>
      </dsp:nvSpPr>
      <dsp:spPr>
        <a:xfrm>
          <a:off x="-392993" y="359308"/>
          <a:ext cx="4850413" cy="5729356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FEE4F3-3CE8-40D8-B0B3-F90F9FA10678}">
      <dsp:nvSpPr>
        <dsp:cNvPr id="0" name=""/>
        <dsp:cNvSpPr/>
      </dsp:nvSpPr>
      <dsp:spPr>
        <a:xfrm>
          <a:off x="2032520" y="355936"/>
          <a:ext cx="5888110" cy="571359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0" kern="1200" dirty="0"/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TAM</a:t>
          </a:r>
          <a:endParaRPr lang="ru-RU" sz="4400" kern="1200" dirty="0"/>
        </a:p>
      </dsp:txBody>
      <dsp:txXfrm>
        <a:off x="2032520" y="355936"/>
        <a:ext cx="2944055" cy="1714081"/>
      </dsp:txXfrm>
    </dsp:sp>
    <dsp:sp modelId="{04164A8F-1488-4932-9BBE-A169A3868A82}">
      <dsp:nvSpPr>
        <dsp:cNvPr id="0" name=""/>
        <dsp:cNvSpPr/>
      </dsp:nvSpPr>
      <dsp:spPr>
        <a:xfrm>
          <a:off x="456528" y="2602470"/>
          <a:ext cx="3152765" cy="3461074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435542-295D-472E-8882-84B3FF3FB60F}">
      <dsp:nvSpPr>
        <dsp:cNvPr id="0" name=""/>
        <dsp:cNvSpPr/>
      </dsp:nvSpPr>
      <dsp:spPr>
        <a:xfrm>
          <a:off x="2008753" y="2629820"/>
          <a:ext cx="5896598" cy="2739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SAM</a:t>
          </a:r>
          <a:endParaRPr lang="ru-RU" sz="4000" kern="1200" dirty="0"/>
        </a:p>
      </dsp:txBody>
      <dsp:txXfrm>
        <a:off x="2008753" y="2629820"/>
        <a:ext cx="2948299" cy="1264355"/>
      </dsp:txXfrm>
    </dsp:sp>
    <dsp:sp modelId="{B3D56447-EAD6-42D4-91D3-6439740BDEBA}">
      <dsp:nvSpPr>
        <dsp:cNvPr id="0" name=""/>
        <dsp:cNvSpPr/>
      </dsp:nvSpPr>
      <dsp:spPr>
        <a:xfrm>
          <a:off x="1336179" y="4145580"/>
          <a:ext cx="1455122" cy="1927746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92285A-4581-4CD9-9ED7-48083DB627A9}">
      <dsp:nvSpPr>
        <dsp:cNvPr id="0" name=""/>
        <dsp:cNvSpPr/>
      </dsp:nvSpPr>
      <dsp:spPr>
        <a:xfrm>
          <a:off x="2019137" y="4177382"/>
          <a:ext cx="5891902" cy="19109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SOM</a:t>
          </a:r>
          <a:endParaRPr lang="ru-RU" sz="4000" kern="1200" dirty="0"/>
        </a:p>
      </dsp:txBody>
      <dsp:txXfrm>
        <a:off x="2019137" y="4177382"/>
        <a:ext cx="2945951" cy="1910997"/>
      </dsp:txXfrm>
    </dsp:sp>
    <dsp:sp modelId="{3200AE13-ED1E-436C-85C6-BC46A3C8F8B5}">
      <dsp:nvSpPr>
        <dsp:cNvPr id="0" name=""/>
        <dsp:cNvSpPr/>
      </dsp:nvSpPr>
      <dsp:spPr>
        <a:xfrm>
          <a:off x="3151989" y="490147"/>
          <a:ext cx="4650386" cy="206788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kern="1200" dirty="0">
              <a:latin typeface="Cambria" pitchFamily="18" charset="0"/>
            </a:rPr>
            <a:t>Количество производителей пищевой продукции в России на 2022 год:</a:t>
          </a: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kern="1200" dirty="0">
              <a:latin typeface="Cambria" pitchFamily="18" charset="0"/>
            </a:rPr>
            <a:t>3760 компаний </a:t>
          </a: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kern="1200" dirty="0">
              <a:latin typeface="Cambria" pitchFamily="18" charset="0"/>
            </a:rPr>
            <a:t>При продаже 200 ед. продукции ежедневно, в год выручка составляет:</a:t>
          </a:r>
          <a:br>
            <a:rPr lang="ru-RU" sz="1400" kern="1200" dirty="0">
              <a:latin typeface="Cambria" pitchFamily="18" charset="0"/>
            </a:rPr>
          </a:br>
          <a:r>
            <a:rPr lang="ru-RU" sz="1400" kern="1200" dirty="0">
              <a:latin typeface="Cambria" pitchFamily="18" charset="0"/>
            </a:rPr>
            <a:t>13 536 000 000 рублей в год.</a:t>
          </a:r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endParaRPr lang="ru-RU" sz="1100" kern="1200" dirty="0">
            <a:solidFill>
              <a:schemeClr val="accent1"/>
            </a:solidFill>
            <a:latin typeface="Cambria" pitchFamily="18" charset="0"/>
          </a:endParaRPr>
        </a:p>
      </dsp:txBody>
      <dsp:txXfrm>
        <a:off x="3151989" y="490147"/>
        <a:ext cx="4650386" cy="2067881"/>
      </dsp:txXfrm>
    </dsp:sp>
    <dsp:sp modelId="{0511DB4B-BE2A-4AA1-849E-4DA57FD08A99}">
      <dsp:nvSpPr>
        <dsp:cNvPr id="0" name=""/>
        <dsp:cNvSpPr/>
      </dsp:nvSpPr>
      <dsp:spPr>
        <a:xfrm>
          <a:off x="3219838" y="2616799"/>
          <a:ext cx="4450064" cy="145512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kern="1200" dirty="0">
              <a:latin typeface="Cambria" pitchFamily="18" charset="0"/>
            </a:rPr>
            <a:t>Производители сушенной продукции, как основной, так и пассивный вид деятельности:</a:t>
          </a: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kern="1200" dirty="0">
              <a:latin typeface="Cambria" pitchFamily="18" charset="0"/>
            </a:rPr>
            <a:t> 810 компаний</a:t>
          </a: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kern="1200" dirty="0">
              <a:latin typeface="Cambria" pitchFamily="18" charset="0"/>
            </a:rPr>
            <a:t>При продаже 200 ед. продукции ежедневно, в год выручка составляет:</a:t>
          </a:r>
          <a:br>
            <a:rPr lang="ru-RU" sz="1400" kern="1200" dirty="0">
              <a:latin typeface="Cambria" pitchFamily="18" charset="0"/>
            </a:rPr>
          </a:br>
          <a:r>
            <a:rPr lang="ru-RU" sz="1400" kern="1200" dirty="0">
              <a:latin typeface="Cambria" pitchFamily="18" charset="0"/>
            </a:rPr>
            <a:t>810*550 000=2 916 000 000 рублей в год.</a:t>
          </a:r>
        </a:p>
      </dsp:txBody>
      <dsp:txXfrm>
        <a:off x="3219838" y="2616799"/>
        <a:ext cx="4450064" cy="1455122"/>
      </dsp:txXfrm>
    </dsp:sp>
    <dsp:sp modelId="{063661D1-644D-401D-980C-ADB4C6E9381F}">
      <dsp:nvSpPr>
        <dsp:cNvPr id="0" name=""/>
        <dsp:cNvSpPr/>
      </dsp:nvSpPr>
      <dsp:spPr>
        <a:xfrm>
          <a:off x="3166928" y="4063649"/>
          <a:ext cx="4753716" cy="231825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Cambria" pitchFamily="18" charset="0"/>
            </a:rPr>
            <a:t>Магазины, которые планируется привлечь в ближайшее время: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Cambria" pitchFamily="18" charset="0"/>
            </a:rPr>
            <a:t>5 компаний + 4% от рынка </a:t>
          </a:r>
          <a:r>
            <a:rPr lang="en-US" sz="1400" kern="1200" dirty="0">
              <a:latin typeface="Cambria" pitchFamily="18" charset="0"/>
            </a:rPr>
            <a:t>SAM 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≈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37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компании</a:t>
          </a:r>
          <a:endParaRPr lang="ru-RU" sz="1400" kern="1200" dirty="0">
            <a:latin typeface="Cambria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Cambria" pitchFamily="18" charset="0"/>
            </a:rPr>
            <a:t>При продаже 200 ед. продукции ежедневно, в год выручка составляет:</a:t>
          </a:r>
          <a:br>
            <a:rPr lang="ru-RU" sz="1400" kern="1200" dirty="0">
              <a:latin typeface="Cambria" pitchFamily="18" charset="0"/>
            </a:rPr>
          </a:br>
          <a:r>
            <a:rPr lang="ru-RU" sz="1400" kern="1200" dirty="0">
              <a:latin typeface="Cambria" pitchFamily="18" charset="0"/>
            </a:rPr>
            <a:t>133 200 000 рублей в год.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>
            <a:solidFill>
              <a:schemeClr val="accent1"/>
            </a:solidFill>
            <a:latin typeface="Cambria" pitchFamily="18" charset="0"/>
          </a:endParaRPr>
        </a:p>
      </dsp:txBody>
      <dsp:txXfrm>
        <a:off x="3166928" y="4063649"/>
        <a:ext cx="4753716" cy="2318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Соевый хлеб.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Разработка витаминно-минеральных смесей для обогащения пшеничной муки и хлебобулочных изделий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Лидер: Евгения Сергеевна Лагутина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20960" y="910453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цели и задачи проекта включают: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20960" y="2229052"/>
            <a:ext cx="4989789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Исследование и выбор оптимальных сортов сои;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Разработка технологии </a:t>
            </a:r>
            <a:r>
              <a:rPr lang="ru-RU" dirty="0" err="1"/>
              <a:t>производства:Создание</a:t>
            </a:r>
            <a:r>
              <a:rPr lang="ru-RU" dirty="0"/>
              <a:t> и оптимизация технологического процесса  для интеграции соевых семян в различные виды хлебобулочных продуктов, такие как хлеб, булки, багеты, кексы, и </a:t>
            </a:r>
            <a:r>
              <a:rPr lang="ru-RU" dirty="0" err="1"/>
              <a:t>др</a:t>
            </a:r>
            <a:r>
              <a:rPr lang="ru-RU" dirty="0"/>
              <a:t>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Улучшение питательной ценности: Обогащение хлебобулочных изделий белками, витаминами, минералами и </a:t>
            </a:r>
            <a:r>
              <a:rPr lang="ru-RU" dirty="0" err="1"/>
              <a:t>др</a:t>
            </a:r>
            <a:r>
              <a:rPr lang="ru-RU" dirty="0"/>
              <a:t>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Оценка вкусовых качеств;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Маркетинг и продвижение продукта.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456499" y="1355367"/>
            <a:ext cx="4989790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Одной из основных проблем является определение оптимальных пропорций добавления биологически-модифицированных соевых семян в рецептуру хлебобулочных изделий. </a:t>
            </a:r>
          </a:p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Пищевая ценность и безопасность. Необходимо исследовать возможные негативные последствия добавления биологически-модифицированных соевых семян.</a:t>
            </a:r>
          </a:p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Органолептические характеристики; </a:t>
            </a:r>
          </a:p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Технология хранения.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4A051B26-3041-70C0-4392-EE57CAA6B08B}"/>
              </a:ext>
            </a:extLst>
          </p:cNvPr>
          <p:cNvSpPr txBox="1"/>
          <p:nvPr/>
        </p:nvSpPr>
        <p:spPr>
          <a:xfrm>
            <a:off x="5052106" y="57106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r"/>
            <a:r>
              <a:rPr lang="ru-RU" sz="3600" dirty="0"/>
              <a:t>Основные проблемы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C209FC-34EB-4752-5AF3-0A51CF3F7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099" y="4301111"/>
            <a:ext cx="4989789" cy="240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983814" y="2387792"/>
            <a:ext cx="434576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Данные исследования определят оптимальное количество сои, обеспечивающее максимальную питательную ценность и вкусовые качества продукции.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763201"/>
            <a:ext cx="811574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С помощью стартап-проекта решаются следующие части проблем:</a:t>
            </a:r>
            <a:endParaRPr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20A1757F-5353-55E7-B7C7-5BDB7F92B216}"/>
              </a:ext>
            </a:extLst>
          </p:cNvPr>
          <p:cNvSpPr txBox="1"/>
          <p:nvPr/>
        </p:nvSpPr>
        <p:spPr>
          <a:xfrm>
            <a:off x="6397379" y="2308320"/>
            <a:ext cx="5319575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Исследования и разработка способов сохранения внешнего вида, текстуры, аромата и вкусовых характеристик хлебобулочных изделий с добавлением биологически-модифицированных соевых семян помогут обеспечить высокое качество и привлекательность продукции для потребителей.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5224B7CA-445B-13A4-C7D7-AF0A131CE83C}"/>
              </a:ext>
            </a:extLst>
          </p:cNvPr>
          <p:cNvSpPr txBox="1"/>
          <p:nvPr/>
        </p:nvSpPr>
        <p:spPr>
          <a:xfrm>
            <a:off x="3923115" y="4204074"/>
            <a:ext cx="434576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dirty="0"/>
              <a:t>Исследования содержания белка, жиров, углеводов, витаминов, минеральных веществ и других питательных компонентов в готовых изделиях с добавлением сои, а также оценка возможных негативных последствий добавления биологически-модифицированных соевых семян, позволят убедиться в безопасности и питательной ценности новой продукции.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BB3EBDB-E8B4-1DE5-2D35-8DEC77033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6827" y="4394574"/>
            <a:ext cx="3251432" cy="156965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499A575-D2F3-F94E-EF6E-31FF8464F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64" y="3877976"/>
            <a:ext cx="3173145" cy="218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Клиенты - В2В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43580" y="2230485"/>
            <a:ext cx="49897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1. Производители пищевой промышленности, использующие соевые х/б изделия в своей продукции.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0110" y="118745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Потенциальные клиенты</a:t>
            </a:r>
            <a:endParaRPr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6C3F9E-DFA4-8166-860C-EB5AB80CF6DA}"/>
              </a:ext>
            </a:extLst>
          </p:cNvPr>
          <p:cNvSpPr txBox="1"/>
          <p:nvPr/>
        </p:nvSpPr>
        <p:spPr>
          <a:xfrm>
            <a:off x="5687555" y="3361107"/>
            <a:ext cx="610235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2. Ресторанные сети и кафе, предлагающие вегетарианские и веганские блюда, включая соевые хлебобулочные изделия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6FBBE7-54E7-EEBD-19B4-44D37BE2DE13}"/>
              </a:ext>
            </a:extLst>
          </p:cNvPr>
          <p:cNvSpPr txBox="1"/>
          <p:nvPr/>
        </p:nvSpPr>
        <p:spPr>
          <a:xfrm>
            <a:off x="486684" y="4502385"/>
            <a:ext cx="610235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3. Продуктовые магазины и супермаркеты, специализирующиеся на здоровом питании и альтернативных продуктах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E1852C-F0F9-BBBF-9C44-45CFD98EC3E4}"/>
              </a:ext>
            </a:extLst>
          </p:cNvPr>
          <p:cNvSpPr txBox="1"/>
          <p:nvPr/>
        </p:nvSpPr>
        <p:spPr>
          <a:xfrm>
            <a:off x="5687555" y="5562315"/>
            <a:ext cx="6102350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4. Заведения общественного питания, такие как столовые, школьные столовые и предприятия корпоративного обслуживания, которые приготавливают пищу для больших групп людей.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2762AB6-8B65-AFB7-FB9B-176F66170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9889" y="1077946"/>
            <a:ext cx="3903032" cy="2283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8FE6FDC-414E-02A2-663D-7BC20AD36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046" y="2849491"/>
            <a:ext cx="3258750" cy="1608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4C211E4-54C4-AF26-2BA5-C035BBB08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753" y="4005603"/>
            <a:ext cx="2958858" cy="1578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633998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Ценностное предложение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ЦЕННОСТНОЕ ПРЕДЛОЖЕНИЕ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E322DB-6BB8-ABEB-EF91-40C3D70C1BD3}"/>
              </a:ext>
            </a:extLst>
          </p:cNvPr>
          <p:cNvSpPr txBox="1"/>
          <p:nvPr/>
        </p:nvSpPr>
        <p:spPr>
          <a:xfrm>
            <a:off x="562774" y="1771736"/>
            <a:ext cx="6102350" cy="4524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/>
              <a:t>Наш проект предлагает уникальную технологию комбинированных хлебобулочных изделий с добавлением биологически-модифицированных соевых семян, которая позволит создавать высококачественные продукты с улучшенным питательным составом и уникальным вкусом. Наше предложение отличается от конкурентов своей инновационностью и потенциалом для удовлетворения спроса на здоровые и вкусные продукты.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58B0240-C145-6DFC-5DBD-8A720A713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124" y="1398994"/>
            <a:ext cx="5079556" cy="4897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2773090" y="81568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C2389A39-3048-4F4A-E647-81391857B5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1226757"/>
              </p:ext>
            </p:extLst>
          </p:nvPr>
        </p:nvGraphicFramePr>
        <p:xfrm>
          <a:off x="739707" y="940653"/>
          <a:ext cx="10712586" cy="5283076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6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4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5894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Ф</a:t>
                      </a: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ирм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Приемлемые цены</a:t>
                      </a: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Все виды хлебобулочных изделий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sym typeface="Calibri"/>
                        </a:rPr>
                        <a:t>Качественная продукция (отзывы)</a:t>
                      </a:r>
                      <a:endParaRPr lang="ru-RU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Gilroy-Bold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Отечественное производство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Gilroy-Bold"/>
                          <a:cs typeface="Calibri" panose="020F0502020204030204" pitchFamily="34" charset="0"/>
                          <a:sym typeface="Calibri"/>
                        </a:rPr>
                        <a:t>Использование соевой концепции</a:t>
                      </a: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ООО "Пирогово"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3200" dirty="0"/>
                        <a:t>НЕТ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3200" dirty="0"/>
                        <a:t>НЕТ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НЕТ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ЗАО "Петрозаводский хлебокомбинат"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НЕТ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3200" dirty="0"/>
                        <a:t>НЕТ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НЕТ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ООО "Вереск"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НЕТ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3200" dirty="0"/>
                        <a:t>ДА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НЕТ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НЕТ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Хліботорг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НЕТ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3200" dirty="0"/>
                        <a:t>ДА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НЕТ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НЕТ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Золотой Колос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3200" dirty="0"/>
                        <a:t>ДА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НЕТ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dirty="0"/>
                        <a:t>МЫ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3200" dirty="0"/>
                        <a:t>ДА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3200" dirty="0"/>
                        <a:t>ДА</a:t>
                      </a:r>
                      <a:endParaRPr sz="32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790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lang="ru-RU"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/>
              <a:t>Финансовые ресурсы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Создание ценности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Отношения с потребителями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Продвижение и сбыт продукции</a:t>
            </a:r>
            <a:r>
              <a:rPr dirty="0"/>
              <a:t> </a:t>
            </a:r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535483" y="871602"/>
            <a:ext cx="5479373" cy="600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Бизнес будет базироваться на разработке и предложении инновационных и пищевых ценных продуктов, обладающих улучшенными пищевыми свойствами и функциональностью.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Планируется использование прямых и косвенных каналов продаж, а также активное взаимодействие с покупателями через различные маркетинговые и PR-кампании, чтобы продемонстрировать преимущества продукта.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Предполагается установление контактов с производителями и поставщиками биологически-модифицированных соевых семян для обеспечения стабильного снабжения сырьем.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Для привлечения финансовых ресурсов планируется использование инвестиций от потенциальных инвесторов, а также возможного обращения к государственным и частным грантам поддержки инноваций в пищевой отрасли.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Основной акцент в бизнес-модели будет сделан на инновационность продукта и его преимуществах для здорового питания, а также на разработке стратегии продвижения и партнерстве с поставщиками для обеспечения стабильности поставок сырья.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1025991" y="9568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8369292-67E5-FC20-188E-B69A9F68325F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E80446F-2961-4D16-E1D1-C3DA7A306BF9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5ABCA08A-9301-5C51-43CC-4BB3BD44352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A3731222-2C07-6C6C-4FB3-55B58DF5047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2066FC7-FF35-E7D4-8DDB-4F7EF23A990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2739C6D-6762-657B-CD25-9314E805CD5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D5E9459-08DD-6737-F654-B0C1650F442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ACD8B961-3C11-C990-18D5-451455B51934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52EADC66-0572-A150-A065-830BE336FBE9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074006B6-6C34-D679-87C6-86E41ECC3BF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aphicFrame>
        <p:nvGraphicFramePr>
          <p:cNvPr id="19" name="Схема 18">
            <a:extLst>
              <a:ext uri="{FF2B5EF4-FFF2-40B4-BE49-F238E27FC236}">
                <a16:creationId xmlns:a16="http://schemas.microsoft.com/office/drawing/2014/main" id="{C4698870-3068-B84E-3D48-571250F152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1645862"/>
              </p:ext>
            </p:extLst>
          </p:nvPr>
        </p:nvGraphicFramePr>
        <p:xfrm>
          <a:off x="4180555" y="365125"/>
          <a:ext cx="8084022" cy="6381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62905FC4-9A84-91F9-A5F7-794E0ED38746}"/>
              </a:ext>
            </a:extLst>
          </p:cNvPr>
          <p:cNvSpPr txBox="1">
            <a:spLocks/>
          </p:cNvSpPr>
          <p:nvPr/>
        </p:nvSpPr>
        <p:spPr>
          <a:xfrm>
            <a:off x="91735" y="925551"/>
            <a:ext cx="4271347" cy="17459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altLang="ru-RU" sz="1200" b="1" dirty="0">
                <a:latin typeface="Cambria" panose="02040503050406030204" pitchFamily="18" charset="0"/>
                <a:cs typeface="Rubik" panose="00000800000000000000"/>
              </a:rPr>
              <a:t>НАША продукция: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200" dirty="0">
                <a:latin typeface="Cambria" panose="02040503050406030204" pitchFamily="18" charset="0"/>
                <a:cs typeface="Rubik" panose="00000800000000000000"/>
              </a:rPr>
              <a:t>Средняя стоимость предлагаемых продуктов – от 35 рублей за единицу продукции. </a:t>
            </a:r>
            <a:br>
              <a:rPr lang="ru-RU" altLang="ru-RU" sz="1200" dirty="0">
                <a:latin typeface="Cambria" panose="02040503050406030204" pitchFamily="18" charset="0"/>
                <a:cs typeface="Rubik" panose="00000800000000000000"/>
              </a:rPr>
            </a:br>
            <a:endParaRPr lang="ru-RU" altLang="ru-RU" sz="1200" dirty="0">
              <a:latin typeface="Cambria" panose="02040503050406030204" pitchFamily="18" charset="0"/>
              <a:cs typeface="Rubik" panose="0000080000000000000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200" b="1" dirty="0">
                <a:latin typeface="Cambria" panose="02040503050406030204" pitchFamily="18" charset="0"/>
                <a:cs typeface="Rubik" panose="00000800000000000000"/>
              </a:rPr>
              <a:t>ДРУГИЕ: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200" dirty="0">
                <a:latin typeface="Cambria" panose="02040503050406030204" pitchFamily="18" charset="0"/>
                <a:cs typeface="Rubik" panose="00000800000000000000"/>
              </a:rPr>
              <a:t>На рынке ценовая категория 55 – 120 рублей.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1200" dirty="0">
              <a:latin typeface="Cambria" panose="02040503050406030204" pitchFamily="18" charset="0"/>
              <a:cs typeface="Rubik" panose="00000800000000000000"/>
            </a:endParaRPr>
          </a:p>
          <a:p>
            <a:pPr marL="0" indent="0">
              <a:spcBef>
                <a:spcPts val="0"/>
              </a:spcBef>
              <a:buNone/>
            </a:pPr>
            <a:endParaRPr lang="ru-RU" altLang="ru-RU" sz="1400" dirty="0">
              <a:latin typeface="Cambria" panose="02040503050406030204" pitchFamily="18" charset="0"/>
              <a:cs typeface="Rubik" panose="00000800000000000000"/>
            </a:endParaRPr>
          </a:p>
          <a:p>
            <a:pPr marL="0" indent="0">
              <a:spcBef>
                <a:spcPts val="0"/>
              </a:spcBef>
              <a:buNone/>
            </a:pPr>
            <a:endParaRPr lang="ru-RU" altLang="ru-RU" sz="1400" dirty="0">
              <a:latin typeface="Cambria" panose="02040503050406030204" pitchFamily="18" charset="0"/>
              <a:cs typeface="Rubik" panose="00000800000000000000"/>
            </a:endParaRPr>
          </a:p>
          <a:p>
            <a:pPr marL="0" indent="0">
              <a:spcBef>
                <a:spcPts val="0"/>
              </a:spcBef>
              <a:buNone/>
            </a:pPr>
            <a:endParaRPr lang="ru-RU" altLang="ru-RU" sz="1400" dirty="0">
              <a:latin typeface="Cambria" panose="02040503050406030204" pitchFamily="18" charset="0"/>
              <a:cs typeface="Rubik" panose="00000800000000000000"/>
            </a:endParaRPr>
          </a:p>
          <a:p>
            <a:pPr marL="0" indent="0">
              <a:spcBef>
                <a:spcPts val="0"/>
              </a:spcBef>
              <a:buNone/>
            </a:pPr>
            <a:endParaRPr lang="ru-RU" altLang="ru-RU" sz="1400" dirty="0">
              <a:latin typeface="Cambria" panose="02040503050406030204" pitchFamily="18" charset="0"/>
              <a:cs typeface="Rubik" panose="00000800000000000000"/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03C215FA-9A9F-9C30-1F55-3A7AEB4544E0}"/>
              </a:ext>
            </a:extLst>
          </p:cNvPr>
          <p:cNvSpPr txBox="1">
            <a:spLocks/>
          </p:cNvSpPr>
          <p:nvPr/>
        </p:nvSpPr>
        <p:spPr>
          <a:xfrm>
            <a:off x="93848" y="2216856"/>
            <a:ext cx="3457875" cy="580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>
                <a:solidFill>
                  <a:srgbClr val="9F00FF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Расчет рентабельности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5D1C9E70-07BD-8A82-70D7-92110FBB22C6}"/>
              </a:ext>
            </a:extLst>
          </p:cNvPr>
          <p:cNvSpPr txBox="1">
            <a:spLocks/>
          </p:cNvSpPr>
          <p:nvPr/>
        </p:nvSpPr>
        <p:spPr>
          <a:xfrm>
            <a:off x="188378" y="2797199"/>
            <a:ext cx="3558502" cy="3283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fontScale="70000" lnSpcReduction="20000"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l" hangingPunct="1"/>
            <a:r>
              <a:rPr lang="ru-RU" dirty="0"/>
              <a:t>Закупка происходит по стоимости + 38% от себестоимости, </a:t>
            </a:r>
            <a:r>
              <a:rPr lang="ru-RU" dirty="0" err="1"/>
              <a:t>т.о</a:t>
            </a:r>
            <a:r>
              <a:rPr lang="ru-RU" dirty="0"/>
              <a:t>. продажа получается 50 рублей за единицу продукции.</a:t>
            </a:r>
          </a:p>
          <a:p>
            <a:pPr algn="l" hangingPunct="1"/>
            <a:r>
              <a:rPr lang="ru-RU" dirty="0"/>
              <a:t>При продаже по 200 ед. в день, сумма дохода в день 10 000 рублей в день. </a:t>
            </a:r>
          </a:p>
          <a:p>
            <a:pPr algn="l" hangingPunct="1"/>
            <a:r>
              <a:rPr lang="ru-RU" dirty="0"/>
              <a:t>При продаже 5 точкам продаж, в месяц доход будет составлять 300 000 рублей, при затратах в 115 000 рублей</a:t>
            </a:r>
            <a:r>
              <a:rPr lang="ru-RU" b="1" dirty="0"/>
              <a:t>.</a:t>
            </a:r>
          </a:p>
          <a:p>
            <a:pPr algn="l" hangingPunct="1"/>
            <a:r>
              <a:rPr lang="ru-RU" dirty="0"/>
              <a:t>Прибыль с продаж от 50 </a:t>
            </a:r>
            <a:r>
              <a:rPr lang="ru-RU" sz="2600" dirty="0"/>
              <a:t>000</a:t>
            </a:r>
            <a:r>
              <a:rPr lang="ru-RU" sz="2600" b="1" dirty="0"/>
              <a:t> </a:t>
            </a:r>
            <a:r>
              <a:rPr lang="ru-RU" dirty="0" err="1"/>
              <a:t>руб</a:t>
            </a:r>
            <a:r>
              <a:rPr lang="ru-RU" dirty="0"/>
              <a:t>/мес.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Модели монетизации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88047" y="103043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МОНЕТИЗАЦИЯ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2" name="Объект 2">
            <a:extLst>
              <a:ext uri="{FF2B5EF4-FFF2-40B4-BE49-F238E27FC236}">
                <a16:creationId xmlns:a16="http://schemas.microsoft.com/office/drawing/2014/main" id="{30A97B70-A6A8-04AF-E4D0-B94A3A721A88}"/>
              </a:ext>
            </a:extLst>
          </p:cNvPr>
          <p:cNvSpPr txBox="1">
            <a:spLocks/>
          </p:cNvSpPr>
          <p:nvPr/>
        </p:nvSpPr>
        <p:spPr>
          <a:xfrm>
            <a:off x="471152" y="1708996"/>
            <a:ext cx="9141351" cy="1609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l" hangingPunct="1"/>
            <a:r>
              <a:rPr lang="ru-RU" sz="2800" dirty="0"/>
              <a:t>Прямая продажа: 300 000 руб./мес.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FFCC26-02FC-C9A6-236E-8C41986475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80128" y1="25897" x2="80128" y2="25897"/>
                        <a14:foregroundMark x1="79744" y1="13333" x2="77564" y2="24103"/>
                        <a14:foregroundMark x1="77564" y1="24103" x2="77564" y2="24103"/>
                        <a14:foregroundMark x1="82436" y1="12949" x2="72564" y2="17436"/>
                        <a14:foregroundMark x1="72564" y1="17436" x2="79487" y2="27821"/>
                        <a14:foregroundMark x1="79487" y1="27821" x2="85385" y2="18590"/>
                        <a14:foregroundMark x1="85385" y1="18590" x2="84103" y2="14359"/>
                        <a14:foregroundMark x1="77949" y1="11795" x2="72179" y2="13333"/>
                        <a14:foregroundMark x1="70128" y1="50769" x2="69872" y2="55256"/>
                        <a14:foregroundMark x1="71282" y1="25769" x2="71282" y2="25769"/>
                        <a14:foregroundMark x1="77564" y1="10128" x2="77564" y2="10128"/>
                        <a14:foregroundMark x1="70128" y1="15000" x2="70128" y2="17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516" y="49656"/>
            <a:ext cx="3068320" cy="30683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B653E-932D-3C34-AE9E-EE4473911B8A}"/>
              </a:ext>
            </a:extLst>
          </p:cNvPr>
          <p:cNvSpPr txBox="1"/>
          <p:nvPr/>
        </p:nvSpPr>
        <p:spPr>
          <a:xfrm>
            <a:off x="4102932" y="3476943"/>
            <a:ext cx="7792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Clr>
                <a:schemeClr val="accent1"/>
              </a:buClr>
            </a:pPr>
            <a:r>
              <a:rPr lang="ru-RU" sz="2800" dirty="0"/>
              <a:t>Продажа рецептуры: 100 000 рублей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D3A213-E501-C7DA-F3A3-8A9C2CA1A5D2}"/>
              </a:ext>
            </a:extLst>
          </p:cNvPr>
          <p:cNvSpPr txBox="1"/>
          <p:nvPr/>
        </p:nvSpPr>
        <p:spPr>
          <a:xfrm>
            <a:off x="420955" y="5082406"/>
            <a:ext cx="73514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ru-RU" sz="2400" dirty="0"/>
              <a:t>Производство и продажа технологической линии: 2 000 000 рублей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2F7D4D1-25F0-14CC-E30B-A6758BC20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291" y="2629124"/>
            <a:ext cx="3578627" cy="231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2-11-09 02.38.22.jpg" descr="2022-11-09 02.38.22.jpg">
            <a:extLst>
              <a:ext uri="{FF2B5EF4-FFF2-40B4-BE49-F238E27FC236}">
                <a16:creationId xmlns:a16="http://schemas.microsoft.com/office/drawing/2014/main" id="{FBA687E5-8B79-820A-660F-9FDF8E3A9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3B5E2447-6208-C37D-1B50-8046703EC455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Способы продвижения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FBC2373-D62C-A6AB-974B-CD97E1D7F365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BAAC9183-D10E-FD71-4970-A9BD5E84F21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414EED0-5386-0B05-49A1-A73615A0CF6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9A9DFE81-8FB2-3830-B902-48E98472C15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3CA926B-DBEE-A7F1-9D30-EC7B53267F0E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10ADA1D-AB81-177A-DF9B-570EF669734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1" name="Текст 2">
            <a:extLst>
              <a:ext uri="{FF2B5EF4-FFF2-40B4-BE49-F238E27FC236}">
                <a16:creationId xmlns:a16="http://schemas.microsoft.com/office/drawing/2014/main" id="{1E03D8E3-67DA-89B7-1434-C42BBD1F4C49}"/>
              </a:ext>
            </a:extLst>
          </p:cNvPr>
          <p:cNvSpPr txBox="1"/>
          <p:nvPr/>
        </p:nvSpPr>
        <p:spPr>
          <a:xfrm>
            <a:off x="392033" y="1086461"/>
            <a:ext cx="6518934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Журналы (газеты) реклама на печатных носителях СМИ </a:t>
            </a:r>
            <a:r>
              <a:rPr lang="ru-RU" sz="3600" b="1" dirty="0"/>
              <a:t>– 25 000 рублей;</a:t>
            </a: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FD90F39A-F304-6A39-62CE-19847D042297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88BA6321-CB4F-BF97-E6D8-6D7DF777989D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5623FF52-A515-B26F-D498-D0828C59819E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303868F9-1908-DE8B-0A24-3B2D6560FDEF}"/>
              </a:ext>
            </a:extLst>
          </p:cNvPr>
          <p:cNvSpPr txBox="1"/>
          <p:nvPr/>
        </p:nvSpPr>
        <p:spPr>
          <a:xfrm>
            <a:off x="392033" y="300201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Выставки</a:t>
            </a:r>
            <a:r>
              <a:rPr lang="ru-RU" sz="3600" b="1" dirty="0"/>
              <a:t> - 10 000 рублей;</a:t>
            </a:r>
            <a:endParaRPr sz="3600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C1515AFA-3306-916D-5A55-4AEA23DEA5F0}"/>
              </a:ext>
            </a:extLst>
          </p:cNvPr>
          <p:cNvSpPr txBox="1"/>
          <p:nvPr/>
        </p:nvSpPr>
        <p:spPr>
          <a:xfrm>
            <a:off x="409989" y="3855981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Реклама в интернете </a:t>
            </a:r>
            <a:r>
              <a:rPr lang="ru-RU" sz="3600" b="1" dirty="0"/>
              <a:t>- 20 000 рублей;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B89B34EA-5422-14CE-0F1A-22EA23141655}"/>
              </a:ext>
            </a:extLst>
          </p:cNvPr>
          <p:cNvSpPr txBox="1"/>
          <p:nvPr/>
        </p:nvSpPr>
        <p:spPr>
          <a:xfrm>
            <a:off x="420955" y="5092542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Звонки потенциальным клиентам </a:t>
            </a:r>
            <a:r>
              <a:rPr lang="ru-RU" sz="3600" b="1" dirty="0"/>
              <a:t>– 6 250 рублей.</a:t>
            </a:r>
            <a:endParaRPr sz="3600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5DDE0D38-E5EE-573F-05D5-3BC47D727A5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23EB554-9994-811F-8D5F-4A221D1DFA59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973C5AF-63B9-349F-6C3E-4E3E3F1288B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5D05BB0-E2C7-BD18-1397-E5CC4EBEB5B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A28CC65-2990-ED1E-AB08-68B59C1D00E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346C24A-72DA-9859-3A3F-83FEC748D83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23E72AD-60C7-D21A-18EA-422D07101F8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1" name="Прямоугольник 16">
            <a:extLst>
              <a:ext uri="{FF2B5EF4-FFF2-40B4-BE49-F238E27FC236}">
                <a16:creationId xmlns:a16="http://schemas.microsoft.com/office/drawing/2014/main" id="{221D4783-7133-DB9A-C30A-92A2F2953F97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043CDB0C-8202-42EF-4080-B43E80B3F71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" name="7">
              <a:extLst>
                <a:ext uri="{FF2B5EF4-FFF2-40B4-BE49-F238E27FC236}">
                  <a16:creationId xmlns:a16="http://schemas.microsoft.com/office/drawing/2014/main" id="{922DEE29-8F87-AE1B-BA90-FAB5A72280AA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14" name="Google Shape;234;p13">
            <a:extLst>
              <a:ext uri="{FF2B5EF4-FFF2-40B4-BE49-F238E27FC236}">
                <a16:creationId xmlns:a16="http://schemas.microsoft.com/office/drawing/2014/main" id="{9F120655-83A6-F5C6-4378-10EC0BD576CA}"/>
              </a:ext>
            </a:extLst>
          </p:cNvPr>
          <p:cNvSpPr txBox="1"/>
          <p:nvPr/>
        </p:nvSpPr>
        <p:spPr>
          <a:xfrm>
            <a:off x="385886" y="5412824"/>
            <a:ext cx="149890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Зюзина Кристина: Специалист по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бизнес-планированию </a:t>
            </a:r>
            <a:endParaRPr dirty="0"/>
          </a:p>
        </p:txBody>
      </p:sp>
      <p:sp>
        <p:nvSpPr>
          <p:cNvPr id="15" name="Google Shape;237;p13">
            <a:extLst>
              <a:ext uri="{FF2B5EF4-FFF2-40B4-BE49-F238E27FC236}">
                <a16:creationId xmlns:a16="http://schemas.microsoft.com/office/drawing/2014/main" id="{5E5A8249-355D-5FD1-6C3A-010BC914093B}"/>
              </a:ext>
            </a:extLst>
          </p:cNvPr>
          <p:cNvSpPr txBox="1"/>
          <p:nvPr/>
        </p:nvSpPr>
        <p:spPr>
          <a:xfrm>
            <a:off x="2089577" y="5403696"/>
            <a:ext cx="149890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Журавлева Юлия Алексеевна: Инженер по сельхозтехнике и оборудования</a:t>
            </a:r>
            <a:endParaRPr dirty="0"/>
          </a:p>
        </p:txBody>
      </p:sp>
      <p:sp>
        <p:nvSpPr>
          <p:cNvPr id="16" name="Google Shape;240;p13">
            <a:extLst>
              <a:ext uri="{FF2B5EF4-FFF2-40B4-BE49-F238E27FC236}">
                <a16:creationId xmlns:a16="http://schemas.microsoft.com/office/drawing/2014/main" id="{7739EAD5-DABD-4D0F-A5C5-41068C83CF16}"/>
              </a:ext>
            </a:extLst>
          </p:cNvPr>
          <p:cNvSpPr txBox="1"/>
          <p:nvPr/>
        </p:nvSpPr>
        <p:spPr>
          <a:xfrm>
            <a:off x="3785242" y="5412822"/>
            <a:ext cx="149890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Ластивка</a:t>
            </a: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Денис Вадимович: Инженер по сельхозтехнике и оборудования</a:t>
            </a:r>
            <a:endParaRPr dirty="0"/>
          </a:p>
        </p:txBody>
      </p:sp>
      <p:sp>
        <p:nvSpPr>
          <p:cNvPr id="17" name="Google Shape;243;p13">
            <a:extLst>
              <a:ext uri="{FF2B5EF4-FFF2-40B4-BE49-F238E27FC236}">
                <a16:creationId xmlns:a16="http://schemas.microsoft.com/office/drawing/2014/main" id="{2E8625FA-7B41-1BCE-40C3-D107632759EC}"/>
              </a:ext>
            </a:extLst>
          </p:cNvPr>
          <p:cNvSpPr txBox="1"/>
          <p:nvPr/>
        </p:nvSpPr>
        <p:spPr>
          <a:xfrm>
            <a:off x="5445106" y="5401612"/>
            <a:ext cx="14989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Зимина Полина Сергеевна: Разработчик </a:t>
            </a:r>
            <a:endParaRPr dirty="0"/>
          </a:p>
        </p:txBody>
      </p:sp>
      <p:sp>
        <p:nvSpPr>
          <p:cNvPr id="18" name="Google Shape;246;p13">
            <a:extLst>
              <a:ext uri="{FF2B5EF4-FFF2-40B4-BE49-F238E27FC236}">
                <a16:creationId xmlns:a16="http://schemas.microsoft.com/office/drawing/2014/main" id="{31410824-BDF0-4D12-934C-06F240B8696A}"/>
              </a:ext>
            </a:extLst>
          </p:cNvPr>
          <p:cNvSpPr txBox="1"/>
          <p:nvPr/>
        </p:nvSpPr>
        <p:spPr>
          <a:xfrm>
            <a:off x="7115397" y="5403696"/>
            <a:ext cx="14989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Головань Екатерина </a:t>
            </a:r>
            <a:r>
              <a:rPr lang="ru-RU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Серегеевна</a:t>
            </a: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Разработчик </a:t>
            </a:r>
            <a:endParaRPr dirty="0"/>
          </a:p>
        </p:txBody>
      </p:sp>
      <p:sp>
        <p:nvSpPr>
          <p:cNvPr id="19" name="Google Shape;249;p13">
            <a:extLst>
              <a:ext uri="{FF2B5EF4-FFF2-40B4-BE49-F238E27FC236}">
                <a16:creationId xmlns:a16="http://schemas.microsoft.com/office/drawing/2014/main" id="{8D7AF1C7-F8F6-9B05-A4E7-A578B0A7DFEE}"/>
              </a:ext>
            </a:extLst>
          </p:cNvPr>
          <p:cNvSpPr txBox="1"/>
          <p:nvPr/>
        </p:nvSpPr>
        <p:spPr>
          <a:xfrm>
            <a:off x="8641070" y="5408340"/>
            <a:ext cx="149890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Ктиторова</a:t>
            </a: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Дарья Витальевна: Менеджер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маркетингу</a:t>
            </a:r>
            <a:endParaRPr dirty="0"/>
          </a:p>
        </p:txBody>
      </p:sp>
      <p:sp>
        <p:nvSpPr>
          <p:cNvPr id="20" name="Google Shape;252;p13">
            <a:extLst>
              <a:ext uri="{FF2B5EF4-FFF2-40B4-BE49-F238E27FC236}">
                <a16:creationId xmlns:a16="http://schemas.microsoft.com/office/drawing/2014/main" id="{D51ABF66-EBDD-2CB9-8DBB-6989D844EE2C}"/>
              </a:ext>
            </a:extLst>
          </p:cNvPr>
          <p:cNvSpPr txBox="1"/>
          <p:nvPr/>
        </p:nvSpPr>
        <p:spPr>
          <a:xfrm>
            <a:off x="10258885" y="5408338"/>
            <a:ext cx="149890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Носова Вероника Алексеевна: Менеджер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маркетингу</a:t>
            </a:r>
            <a:endParaRPr dirty="0"/>
          </a:p>
        </p:txBody>
      </p:sp>
      <p:grpSp>
        <p:nvGrpSpPr>
          <p:cNvPr id="21" name="Google Shape;261;p13">
            <a:extLst>
              <a:ext uri="{FF2B5EF4-FFF2-40B4-BE49-F238E27FC236}">
                <a16:creationId xmlns:a16="http://schemas.microsoft.com/office/drawing/2014/main" id="{A6DB976A-BF1C-CAD5-2926-50060E8CB94A}"/>
              </a:ext>
            </a:extLst>
          </p:cNvPr>
          <p:cNvGrpSpPr/>
          <p:nvPr/>
        </p:nvGrpSpPr>
        <p:grpSpPr>
          <a:xfrm>
            <a:off x="1179224" y="2903402"/>
            <a:ext cx="10004347" cy="1009152"/>
            <a:chOff x="1241457" y="4449991"/>
            <a:chExt cx="11049938" cy="1155753"/>
          </a:xfrm>
        </p:grpSpPr>
        <p:sp>
          <p:nvSpPr>
            <p:cNvPr id="22" name="Google Shape;265;p13">
              <a:extLst>
                <a:ext uri="{FF2B5EF4-FFF2-40B4-BE49-F238E27FC236}">
                  <a16:creationId xmlns:a16="http://schemas.microsoft.com/office/drawing/2014/main" id="{BBB9F2F4-EBA5-C548-EEAD-BF55DEC10D0C}"/>
                </a:ext>
              </a:extLst>
            </p:cNvPr>
            <p:cNvSpPr txBox="1"/>
            <p:nvPr/>
          </p:nvSpPr>
          <p:spPr>
            <a:xfrm>
              <a:off x="1484166" y="4537806"/>
              <a:ext cx="2148920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266;p13">
              <a:extLst>
                <a:ext uri="{FF2B5EF4-FFF2-40B4-BE49-F238E27FC236}">
                  <a16:creationId xmlns:a16="http://schemas.microsoft.com/office/drawing/2014/main" id="{D1774C72-1F93-77DE-6949-07C2B8EF410C}"/>
                </a:ext>
              </a:extLst>
            </p:cNvPr>
            <p:cNvSpPr txBox="1"/>
            <p:nvPr/>
          </p:nvSpPr>
          <p:spPr>
            <a:xfrm>
              <a:off x="4464860" y="4520465"/>
              <a:ext cx="1722331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267;p13">
              <a:extLst>
                <a:ext uri="{FF2B5EF4-FFF2-40B4-BE49-F238E27FC236}">
                  <a16:creationId xmlns:a16="http://schemas.microsoft.com/office/drawing/2014/main" id="{3C67E396-7D7B-9015-D630-34BF170C15A2}"/>
                </a:ext>
              </a:extLst>
            </p:cNvPr>
            <p:cNvSpPr txBox="1"/>
            <p:nvPr/>
          </p:nvSpPr>
          <p:spPr>
            <a:xfrm>
              <a:off x="7420860" y="4513078"/>
              <a:ext cx="1529503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268;p13">
              <a:extLst>
                <a:ext uri="{FF2B5EF4-FFF2-40B4-BE49-F238E27FC236}">
                  <a16:creationId xmlns:a16="http://schemas.microsoft.com/office/drawing/2014/main" id="{BC19FF01-C109-53D2-8BFA-16A6ADEB7E6E}"/>
                </a:ext>
              </a:extLst>
            </p:cNvPr>
            <p:cNvSpPr txBox="1"/>
            <p:nvPr/>
          </p:nvSpPr>
          <p:spPr>
            <a:xfrm>
              <a:off x="9955186" y="4537806"/>
              <a:ext cx="2023317" cy="352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269;p13">
              <a:extLst>
                <a:ext uri="{FF2B5EF4-FFF2-40B4-BE49-F238E27FC236}">
                  <a16:creationId xmlns:a16="http://schemas.microsoft.com/office/drawing/2014/main" id="{EE610427-39A2-EC95-6F10-50B60AC1254F}"/>
                </a:ext>
              </a:extLst>
            </p:cNvPr>
            <p:cNvSpPr txBox="1"/>
            <p:nvPr/>
          </p:nvSpPr>
          <p:spPr>
            <a:xfrm>
              <a:off x="1241457" y="4456126"/>
              <a:ext cx="2631308" cy="845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Лагутина Евгения Сергеевна: Руководитель, разработчик проекта</a:t>
              </a:r>
              <a:endParaRPr dirty="0"/>
            </a:p>
          </p:txBody>
        </p:sp>
        <p:sp>
          <p:nvSpPr>
            <p:cNvPr id="27" name="Google Shape;270;p13">
              <a:extLst>
                <a:ext uri="{FF2B5EF4-FFF2-40B4-BE49-F238E27FC236}">
                  <a16:creationId xmlns:a16="http://schemas.microsoft.com/office/drawing/2014/main" id="{48F70215-59B3-6AC0-21FF-DAD37E027E54}"/>
                </a:ext>
              </a:extLst>
            </p:cNvPr>
            <p:cNvSpPr txBox="1"/>
            <p:nvPr/>
          </p:nvSpPr>
          <p:spPr>
            <a:xfrm>
              <a:off x="4014559" y="4449991"/>
              <a:ext cx="2630979" cy="84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Коол</a:t>
              </a: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Плаза Бриттани </a:t>
              </a:r>
              <a:r>
                <a:rPr lang="ru-RU" sz="1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Дайанне</a:t>
              </a: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Администратор проекта</a:t>
              </a:r>
              <a:endParaRPr dirty="0"/>
            </a:p>
          </p:txBody>
        </p:sp>
        <p:sp>
          <p:nvSpPr>
            <p:cNvPr id="28" name="Google Shape;271;p13">
              <a:extLst>
                <a:ext uri="{FF2B5EF4-FFF2-40B4-BE49-F238E27FC236}">
                  <a16:creationId xmlns:a16="http://schemas.microsoft.com/office/drawing/2014/main" id="{68B9497A-080F-4EA5-A2CA-6B68C33B920D}"/>
                </a:ext>
              </a:extLst>
            </p:cNvPr>
            <p:cNvSpPr txBox="1"/>
            <p:nvPr/>
          </p:nvSpPr>
          <p:spPr>
            <a:xfrm>
              <a:off x="6900579" y="4513078"/>
              <a:ext cx="2631308" cy="1092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Кожуховская Александра Анатольевна: Инженер – специалист по технике и оборудованию</a:t>
              </a:r>
              <a:endParaRPr dirty="0"/>
            </a:p>
          </p:txBody>
        </p:sp>
        <p:sp>
          <p:nvSpPr>
            <p:cNvPr id="29" name="Google Shape;272;p13">
              <a:extLst>
                <a:ext uri="{FF2B5EF4-FFF2-40B4-BE49-F238E27FC236}">
                  <a16:creationId xmlns:a16="http://schemas.microsoft.com/office/drawing/2014/main" id="{2BB12AA7-9DCB-41E0-D30E-8A9F2DAA893B}"/>
                </a:ext>
              </a:extLst>
            </p:cNvPr>
            <p:cNvSpPr txBox="1"/>
            <p:nvPr/>
          </p:nvSpPr>
          <p:spPr>
            <a:xfrm>
              <a:off x="9660087" y="4538747"/>
              <a:ext cx="2631308" cy="845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Ященко Ангелина Игоревна: Специалист по маркетингу и бизнес-планированию </a:t>
              </a:r>
              <a:endParaRPr dirty="0"/>
            </a:p>
          </p:txBody>
        </p:sp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A97A8FC-C86C-0B9D-6B5C-44DCA340B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86" y="3929698"/>
            <a:ext cx="1498908" cy="140480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145F523-139B-8E79-F097-BF448AADC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243" y="3904517"/>
            <a:ext cx="1498908" cy="140480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A570F90-66D5-1C96-9CF0-4B8ADC154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6396" y="3975040"/>
            <a:ext cx="1498908" cy="140480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5260DEF-140F-052D-B58E-E998431EA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4757" y="3959243"/>
            <a:ext cx="1498908" cy="1404806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565145D-280A-3F63-3A21-5BF46F0FF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786" y="3975040"/>
            <a:ext cx="1481786" cy="131412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F890E94F-1489-61BA-31E0-882AC3E34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322" y="1184280"/>
            <a:ext cx="1999156" cy="177295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7E44930-9E29-E3EA-2047-BD328AE1A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329" y="1066375"/>
            <a:ext cx="2000111" cy="187454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6E82DF4-B2BB-DC68-B01E-0B646F284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237" y="1066375"/>
            <a:ext cx="2000111" cy="187454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6C14FA07-3816-B950-5ABF-4C78DA062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7007" y="1079087"/>
            <a:ext cx="2000111" cy="187454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1354F216-AEEF-305D-E339-C56243751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981" y="3950280"/>
            <a:ext cx="1498908" cy="140480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9DEDD2A-3307-76AA-5C98-8E749FF1A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415" y="3975040"/>
            <a:ext cx="1498908" cy="140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34309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ru-RU" dirty="0"/>
              <a:t>: </a:t>
            </a:r>
            <a:r>
              <a:rPr lang="ru-RU" sz="2400" dirty="0"/>
              <a:t>Евгения Лагутина</a:t>
            </a:r>
            <a:endParaRPr sz="24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79515221443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: </a:t>
            </a:r>
            <a:r>
              <a:rPr lang="en-US" dirty="0"/>
              <a:t>evgenialag514@gmail.com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3203</TotalTime>
  <Words>951</Words>
  <Application>Microsoft Office PowerPoint</Application>
  <PresentationFormat>Широкоэкранный</PresentationFormat>
  <Paragraphs>164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Arial</vt:lpstr>
      <vt:lpstr>Calibri</vt:lpstr>
      <vt:lpstr>Calibri Light</vt:lpstr>
      <vt:lpstr>Cambria</vt:lpstr>
      <vt:lpstr>Gilroy-Bold</vt:lpstr>
      <vt:lpstr>Gilroy-ExtraBold</vt:lpstr>
      <vt:lpstr>Gilroy-Light</vt:lpstr>
      <vt:lpstr>Gilroy-Regular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B</cp:lastModifiedBy>
  <cp:revision>26</cp:revision>
  <dcterms:modified xsi:type="dcterms:W3CDTF">2023-11-29T21:24:25Z</dcterms:modified>
</cp:coreProperties>
</file>