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  <p:sldMasterId id="2147483690" r:id="rId6"/>
    <p:sldMasterId id="2147483702" r:id="rId7"/>
  </p:sldMasterIdLst>
  <p:notesMasterIdLst>
    <p:notesMasterId r:id="rId20"/>
  </p:notesMasterIdLst>
  <p:handoutMasterIdLst>
    <p:handoutMasterId r:id="rId21"/>
  </p:handoutMasterIdLst>
  <p:sldIdLst>
    <p:sldId id="305" r:id="rId8"/>
    <p:sldId id="260" r:id="rId9"/>
    <p:sldId id="295" r:id="rId10"/>
    <p:sldId id="304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6" r:id="rId19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5" autoAdjust="0"/>
    <p:restoredTop sz="95604" autoAdjust="0"/>
  </p:normalViewPr>
  <p:slideViewPr>
    <p:cSldViewPr snapToGrid="0">
      <p:cViewPr varScale="1">
        <p:scale>
          <a:sx n="49" d="100"/>
          <a:sy n="49" d="100"/>
        </p:scale>
        <p:origin x="288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3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4160C8-5850-40A1-8A11-B8346D0FF1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013" y="1851899"/>
            <a:ext cx="15078075" cy="3939540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184F086-8CBB-420F-97F4-17A61B64A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3013" y="5943363"/>
            <a:ext cx="15078075" cy="27320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120E23-739D-40BE-BC07-AE2BC72BF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E919-5084-453C-A70D-5EAC59089462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EE816F-A2C0-498C-B1E8-36799B3D6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EEF2B9-B15C-4A3A-8A8C-72A8607C7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713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7725EB-8F0E-4C6F-805B-D4937AC95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22BFF6-1C2D-4A95-BDE8-9B2185D26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A08DDC-B479-4F9D-8476-DEB009E37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E919-5084-453C-A70D-5EAC59089462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FF71A-8363-4A4B-8826-3F8EFB904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431AB6-9601-4A8D-8E70-E67BC22CB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39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AE9940-C96C-47C2-A4A9-569F0668B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86" y="2821069"/>
            <a:ext cx="17339786" cy="4707016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A9707E-FCF1-4324-BAE7-FD96C9F68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86" y="7572615"/>
            <a:ext cx="17339786" cy="247530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1301E0-03E7-439F-9655-685B7B00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E919-5084-453C-A70D-5EAC59089462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966E63-4DAA-4EDD-87D3-6114CDBC7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DE5090-6E70-4606-A231-9CEA593FB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548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A974F8-E5AC-4B78-B8EE-D9CE2C33F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BB05C0-B4B3-49E3-9772-AE1CFC78D6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2157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DC1E78-6644-493D-A362-F5FF8C294A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77700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AD566C-E87C-46CA-AC97-376E4B9A1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E919-5084-453C-A70D-5EAC59089462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021D7-C356-41D9-8DAC-C01D79B27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959938-2BF3-410C-A250-865955BC3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261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670B2-1768-44F8-9F8B-A9A3F7796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602457"/>
            <a:ext cx="17339786" cy="218717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9CC7F9-C613-41A1-9524-6BA78C0D7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4776" y="2773919"/>
            <a:ext cx="8504976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D6A717-2C22-4B5E-80D5-24B74E4FB0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84776" y="4133374"/>
            <a:ext cx="8504976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E34E6ED-1A52-4AE0-A1A4-44031B9C65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177701" y="2773919"/>
            <a:ext cx="8546861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64F32B5-C68A-499F-BBB4-DD9684A7D7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177701" y="4133374"/>
            <a:ext cx="8546861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C947243-4F24-4B6A-B0F6-30DB9B81B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E919-5084-453C-A70D-5EAC59089462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252024C-DE2A-42D8-AAC2-9EDC6ED81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44BBF94-C121-4A3F-BD8E-F1112DDC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2485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E0E116-37F5-4A3F-B1BF-D1556C44E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D82E46D-0E0C-4EC5-8DCF-EEE85F866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E919-5084-453C-A70D-5EAC59089462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B2D814E-0CFC-478F-93D9-9AE568FF3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2854B05-BD44-4328-9E7A-CC6A173A0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483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CADB51B-9245-46E6-BC73-BF4FBEEDF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E919-5084-453C-A70D-5EAC59089462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F81D9D9-C709-4678-B422-613047CF7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2BA7E9C-24F4-458C-BF2C-D62BA9D23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556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03D98-5347-4F4C-8E40-D30BE4106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2EC75C-F33D-4D7F-ACB3-01737C2D1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6861" y="1629252"/>
            <a:ext cx="10177701" cy="8041481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4188A5-7AA3-4B9A-9011-ACD2DD795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9620FA8-178E-4FF3-B210-830471191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E919-5084-453C-A70D-5EAC59089462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30A4AA-E445-452E-86C9-49EED9B7F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6EFE1EF-D0FE-40CB-BC13-B6CEE051F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4662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DD29F-A135-4681-BE99-66386D723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06A2752-FBAC-48D3-BD27-A7630A38ED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46861" y="1629252"/>
            <a:ext cx="10177701" cy="8041481"/>
          </a:xfrm>
        </p:spPr>
        <p:txBody>
          <a:bodyPr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EDAFC7C-8BFC-449C-AE42-2D0DAB0EB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CB9E71-F884-42F5-BC6F-EBDF7B96B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E919-5084-453C-A70D-5EAC59089462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0CB905-8AF6-4F1D-8131-C334EEFB1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0E1043-7868-428F-A098-1244EDEB6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528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630014-4449-4B17-9AD8-5716C7ED7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88C1C9-B152-4A91-86CF-969DE21DA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22895B-AC99-4407-870C-98AD5EB38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E919-5084-453C-A70D-5EAC59089462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3685E5-56D8-4CBA-80B1-3B325A570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C839D2-1BA3-463B-A59D-2E429B53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060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C18DC8A-5AC0-47EF-91C1-CF393ED745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86996" y="602456"/>
            <a:ext cx="4334947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39EEFB-7BDB-45A9-813D-33F91F0EA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157" y="602456"/>
            <a:ext cx="12753538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023FD7-BC75-4BB4-8AEC-60EFB2C4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E919-5084-453C-A70D-5EAC59089462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4E6B9-31EE-495A-81FE-927D77B80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335205-9E9F-4587-9010-68F6D0960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652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30683780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3013" y="1851899"/>
            <a:ext cx="15078075" cy="3939540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3013" y="5943363"/>
            <a:ext cx="15078075" cy="27320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4390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7545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86" y="2821069"/>
            <a:ext cx="17339786" cy="4707016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86" y="7572615"/>
            <a:ext cx="17339786" cy="247530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7481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157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7700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1474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602457"/>
            <a:ext cx="17339786" cy="218717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4776" y="2773919"/>
            <a:ext cx="8504976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4776" y="4133374"/>
            <a:ext cx="8504976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77701" y="2773919"/>
            <a:ext cx="8546861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7701" y="4133374"/>
            <a:ext cx="8546861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3774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6627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6894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6861" y="1629252"/>
            <a:ext cx="10177701" cy="8041481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1936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46861" y="1629252"/>
            <a:ext cx="10177701" cy="8041481"/>
          </a:xfrm>
        </p:spPr>
        <p:txBody>
          <a:bodyPr anchor="t"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9421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1902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6996" y="602456"/>
            <a:ext cx="4334947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82157" y="602456"/>
            <a:ext cx="12753538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829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6696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73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26775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54052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50153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633567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EAEEA6-2FAD-49F0-8B4A-9FE0C3D1B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57" y="602457"/>
            <a:ext cx="17339786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9A0394-06B3-444F-8472-65CC6E9D7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157" y="3012281"/>
            <a:ext cx="17339786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4CF657-AA07-4AA2-B2E8-95AA5134D8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157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CE919-5084-453C-A70D-5EAC59089462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AED022-B32E-421B-BB2F-C7670EF367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59483" y="10487978"/>
            <a:ext cx="6785134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5D91B4-EB19-4D90-8DD7-8FB0F70913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198520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939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689" r:id="rId12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2157" y="602457"/>
            <a:ext cx="17339786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2157" y="3012281"/>
            <a:ext cx="17339786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2157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59483" y="10487978"/>
            <a:ext cx="6785134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98520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653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pt.2035.university/project/plosadka-publikacij" TargetMode="Externa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081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Student Wave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EDUNET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4041229"/>
            <a:ext cx="18202300" cy="4821418"/>
          </a:xfrm>
        </p:spPr>
        <p:txBody>
          <a:bodyPr/>
          <a:lstStyle/>
          <a:p>
            <a:pPr marL="587375" indent="-571500" algn="just">
              <a:buFont typeface="Arial" panose="020B0604020202020204" pitchFamily="34" charset="0"/>
              <a:buChar char="•"/>
            </a:pPr>
            <a:r>
              <a:rPr lang="ru-RU" sz="4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является чрезвычайно актуальным, учитывая отсутствие в России специализированной платформы для студентов и аспирантов, помогающей в выборе журналов и редакций для научных публикаций. </a:t>
            </a:r>
          </a:p>
          <a:p>
            <a:pPr marL="587375" indent="-571500" algn="just">
              <a:buFont typeface="Arial" panose="020B0604020202020204" pitchFamily="34" charset="0"/>
              <a:buChar char="•"/>
            </a:pPr>
            <a:r>
              <a:rPr lang="ru-RU" sz="4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Акцент на российской аудитории и адаптация к местным условиям делают проект востребованным и актуальным для поддержки развития научного сообщества в стране.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2453053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Актуальность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i="1" dirty="0"/>
              <a:t>Проблема клиента, которую мы решаем.</a:t>
            </a:r>
          </a:p>
          <a:p>
            <a:endParaRPr lang="ru-RU" i="1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405017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123288" cy="7554912"/>
          </a:xfrm>
        </p:spPr>
        <p:txBody>
          <a:bodyPr/>
          <a:lstStyle/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ограниченного доступа студентов и аспирантов к информации о научных изданиях.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специализированной платформы в России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Необходимостью тратить значительное время на изучение требований издательств, поиск подходящих журналов и оформление публикаций. 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l"/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отсутствует специализированная платформа для помощи студентам и аспирантам в выборе журналов для научных публикаций. Российские платформы, такие как Elibrary.ru и «</a:t>
            </a:r>
            <a:r>
              <a:rPr lang="ru-RU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Киберленика</a:t>
            </a: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предоставляют возможность публикации, но не поддерживают активный поиск подходящих издательств.</a:t>
            </a:r>
          </a:p>
          <a:p>
            <a:pPr algn="l"/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Иностранные аналоги, такие как </a:t>
            </a:r>
            <a:r>
              <a:rPr lang="ru-RU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PubMed</a:t>
            </a: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Scopus</a:t>
            </a: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Web of Science, Google </a:t>
            </a:r>
            <a:r>
              <a:rPr lang="ru-RU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Scholar</a:t>
            </a: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ResearchGate</a:t>
            </a: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Academia.edu и DOAJ, широко предоставляют научную информацию, но наш проект ориентирован на российскую аудиторию и упрощение выбора российских журналов.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i="1" dirty="0"/>
              <a:t>Почему существующих вариантов решения </a:t>
            </a:r>
            <a:br>
              <a:rPr lang="ru-RU" i="1" dirty="0"/>
            </a:br>
            <a:r>
              <a:rPr lang="ru-RU" i="1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3170826"/>
            <a:ext cx="11463666" cy="911090"/>
          </a:xfrm>
          <a:prstGeom prst="rect">
            <a:avLst/>
          </a:prstGeom>
        </p:spPr>
        <p:txBody>
          <a:bodyPr/>
          <a:lstStyle/>
          <a:p>
            <a:r>
              <a:rPr lang="ru-RU" sz="4000" i="1" dirty="0"/>
              <a:t>Создание образовательного онлайн-ресурса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715802"/>
            <a:ext cx="9741217" cy="91108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4794646"/>
            <a:ext cx="18565720" cy="5592000"/>
          </a:xfrm>
        </p:spPr>
        <p:txBody>
          <a:bodyPr/>
          <a:lstStyle/>
          <a:p>
            <a:pPr algn="l"/>
            <a:r>
              <a:rPr lang="ru-RU" sz="4400" b="0" i="0" dirty="0">
                <a:effectLst/>
                <a:latin typeface="Söhne"/>
              </a:rPr>
              <a:t>«</a:t>
            </a:r>
            <a:r>
              <a:rPr lang="en-US" sz="4400" b="0" i="0" dirty="0">
                <a:effectLst/>
                <a:latin typeface="Söhne"/>
              </a:rPr>
              <a:t>Student Wave</a:t>
            </a:r>
            <a:r>
              <a:rPr lang="ru-RU" sz="4400" b="0" i="0" dirty="0">
                <a:effectLst/>
                <a:latin typeface="Söhne"/>
              </a:rPr>
              <a:t>» предоставляет удобный инструмент для:</a:t>
            </a:r>
          </a:p>
          <a:p>
            <a:pPr algn="l">
              <a:buFont typeface="+mj-lt"/>
              <a:buAutoNum type="arabicPeriod"/>
            </a:pPr>
            <a:r>
              <a:rPr lang="ru-RU" sz="4400" b="0" i="0" dirty="0">
                <a:effectLst/>
                <a:latin typeface="Söhne"/>
              </a:rPr>
              <a:t>Поиска и выбора издателей.</a:t>
            </a:r>
          </a:p>
          <a:p>
            <a:pPr algn="l">
              <a:buFont typeface="+mj-lt"/>
              <a:buAutoNum type="arabicPeriod"/>
            </a:pPr>
            <a:r>
              <a:rPr lang="ru-RU" sz="4400" b="0" i="0" dirty="0">
                <a:effectLst/>
                <a:latin typeface="Söhne"/>
              </a:rPr>
              <a:t>Решения проблем доступности к научным статьям.</a:t>
            </a:r>
          </a:p>
          <a:p>
            <a:pPr algn="l">
              <a:buFont typeface="+mj-lt"/>
              <a:buAutoNum type="arabicPeriod"/>
            </a:pPr>
            <a:r>
              <a:rPr lang="ru-RU" sz="4400" b="0" i="0" dirty="0">
                <a:effectLst/>
                <a:latin typeface="Söhne"/>
              </a:rPr>
              <a:t>Улучшения возможностей поиска.</a:t>
            </a:r>
          </a:p>
          <a:p>
            <a:pPr algn="l">
              <a:buFont typeface="+mj-lt"/>
              <a:buAutoNum type="arabicPeriod"/>
            </a:pPr>
            <a:r>
              <a:rPr lang="ru-RU" sz="4400" b="0" i="0" dirty="0">
                <a:effectLst/>
                <a:latin typeface="Söhne"/>
              </a:rPr>
              <a:t>Простого механизма публикации научных работ.</a:t>
            </a:r>
          </a:p>
          <a:p>
            <a:pPr algn="l">
              <a:buFont typeface="+mj-lt"/>
              <a:buAutoNum type="arabicPeriod"/>
            </a:pPr>
            <a:r>
              <a:rPr lang="ru-RU" sz="4400" b="0" i="0" dirty="0">
                <a:effectLst/>
                <a:latin typeface="Söhne"/>
              </a:rPr>
              <a:t>Создания сети контактов между исследователями и издателями.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7" y="1806575"/>
            <a:ext cx="11907012" cy="1135824"/>
          </a:xfrm>
        </p:spPr>
        <p:txBody>
          <a:bodyPr/>
          <a:lstStyle/>
          <a:p>
            <a:pPr>
              <a:buNone/>
            </a:pPr>
            <a:r>
              <a:rPr lang="ru-RU" sz="3600" i="1" dirty="0">
                <a:solidFill>
                  <a:srgbClr val="342F3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потенциала «рынка» и рентабельности бизнеса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7" y="783119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399"/>
            <a:ext cx="18432491" cy="785792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3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 Рынка:</a:t>
            </a:r>
            <a:endParaRPr lang="ru-RU" sz="36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Уникальность: Нет аналогов в России.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Общий объем публикаций: 45,319,077 статей на </a:t>
            </a:r>
            <a:r>
              <a:rPr lang="ru-RU" sz="36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Elibrary</a:t>
            </a:r>
            <a:r>
              <a:rPr lang="ru-RU" sz="3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 студентов и исследователей.</a:t>
            </a:r>
          </a:p>
          <a:p>
            <a:pPr algn="l"/>
            <a:r>
              <a:rPr lang="ru-RU" sz="3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Захвата Рынка:</a:t>
            </a:r>
            <a:endParaRPr lang="ru-RU" sz="32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 на 1 год: доля рынка 10%: Более 4,500,000 публикаций.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 на 2-3 года: Доля рынка 15% - 6,750,000 публикаций годовых.</a:t>
            </a:r>
          </a:p>
          <a:p>
            <a:pPr algn="l"/>
            <a:r>
              <a:rPr lang="ru-RU" sz="3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Масштабирование:</a:t>
            </a:r>
            <a:endParaRPr lang="ru-RU" sz="32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географии, развитие функционала и партнерства.</a:t>
            </a:r>
          </a:p>
          <a:p>
            <a:pPr algn="l"/>
            <a:r>
              <a:rPr lang="ru-RU" sz="3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Бизнес-модель:</a:t>
            </a:r>
            <a:endParaRPr lang="ru-RU" sz="32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Разнообразные источники дохода.</a:t>
            </a:r>
          </a:p>
          <a:p>
            <a:pPr algn="l"/>
            <a:r>
              <a:rPr lang="ru-RU" sz="3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Прогноз:</a:t>
            </a:r>
            <a:endParaRPr lang="ru-RU" sz="32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Ожидается успешное внедрение и высокая рентабельность с правильным управлением ресурсами и эффективным маркетингом.</a:t>
            </a:r>
          </a:p>
          <a:p>
            <a:pPr algn="l"/>
            <a:endParaRPr lang="ru-RU" sz="2000" b="0" i="0" dirty="0"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ru-RU" sz="2400" b="0" i="0" dirty="0"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3026980"/>
            <a:ext cx="18424652" cy="7155022"/>
          </a:xfrm>
        </p:spPr>
        <p:txBody>
          <a:bodyPr>
            <a:normAutofit lnSpcReduction="10000"/>
          </a:bodyPr>
          <a:lstStyle/>
          <a:p>
            <a:pPr marL="473075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Платные подписки для издательств:</a:t>
            </a:r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Премиум-аккаунты; Платные услуги (поддержка в процессе публикации, рекламные кампании или возможность персонализации профиля)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3075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Платформа для рекламодателей:</a:t>
            </a:r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рекламы научных мероприятий;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Целевая реклама</a:t>
            </a:r>
          </a:p>
          <a:p>
            <a:pPr marL="473075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Коммерциализация данных:</a:t>
            </a:r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Аналитические отчеты и статистика научной активности на платформе в платном формате для университетов, исследовательских институтов и других заинтересованных структур.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3075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Комиссионные сборы: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 платных публикаций.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3075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дополнительных услуг: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скоренная рецензия, поднятие публикации в просмотрах, помощь в создании резюме и аннотации, отправка публикации лично  в издательство для рассмотрения.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3075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Платные образовательные услуги: 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образовательных курсов по написанию и публикации научных статей.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B6A9FF-65B9-41D9-AF58-8EED0A686965}"/>
              </a:ext>
            </a:extLst>
          </p:cNvPr>
          <p:cNvSpPr txBox="1"/>
          <p:nvPr/>
        </p:nvSpPr>
        <p:spPr>
          <a:xfrm>
            <a:off x="894588" y="1560786"/>
            <a:ext cx="88867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/>
              <a:t>Мы планируем ввести платные услуги для потребителей.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7" y="4208492"/>
            <a:ext cx="18432491" cy="5029292"/>
          </a:xfrm>
        </p:spPr>
        <p:txBody>
          <a:bodyPr/>
          <a:lstStyle/>
          <a:p>
            <a:pPr marL="587375" indent="-571500">
              <a:buFont typeface="Wingdings" panose="05000000000000000000" pitchFamily="2" charset="2"/>
              <a:buChar char="ü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готовности - TRL 2.</a:t>
            </a:r>
          </a:p>
          <a:p>
            <a:pPr marL="587375" indent="-571500">
              <a:buFont typeface="Wingdings" panose="05000000000000000000" pitchFamily="2" charset="2"/>
              <a:buChar char="ü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Стартап-проект находится на ранней стадии разработки, где идея еще не претерпела значительной доработки. </a:t>
            </a:r>
          </a:p>
          <a:p>
            <a:pPr marL="587375" indent="-571500">
              <a:buFont typeface="Wingdings" panose="05000000000000000000" pitchFamily="2" charset="2"/>
              <a:buChar char="ü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данном этапе мы определили основное направление проекта и собрали первоначальные данные, но еще не провели полноценные технические и организационные испытания.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7" y="2077916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614824" y="1096849"/>
            <a:ext cx="13331952" cy="10218851"/>
          </a:xfrm>
          <a:prstGeom prst="rect">
            <a:avLst/>
          </a:prstGeo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0589" y="5729176"/>
            <a:ext cx="4134612" cy="907776"/>
          </a:xfrm>
        </p:spPr>
        <p:txBody>
          <a:bodyPr vert="horz" lIns="0" tIns="0" rIns="0" bIns="0" rtlCol="0">
            <a:normAutofit lnSpcReduction="10000"/>
          </a:bodyPr>
          <a:lstStyle/>
          <a:p>
            <a:pPr algn="ctr"/>
            <a:r>
              <a:rPr lang="ru-RU" b="1" dirty="0"/>
              <a:t>Такаева Нурьян Г.</a:t>
            </a:r>
          </a:p>
          <a:p>
            <a:pPr algn="ctr"/>
            <a:r>
              <a:rPr lang="ru-RU" b="1" dirty="0"/>
              <a:t>лидер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461" y="482938"/>
            <a:ext cx="3301017" cy="6559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84744" y="9298689"/>
            <a:ext cx="4134612" cy="966432"/>
          </a:xfrm>
        </p:spPr>
        <p:txBody>
          <a:bodyPr vert="horz" lIns="0" tIns="0" rIns="0" bIns="0" rtlCol="0">
            <a:normAutofit lnSpcReduction="10000"/>
          </a:bodyPr>
          <a:lstStyle/>
          <a:p>
            <a:pPr algn="ctr"/>
            <a:r>
              <a:rPr lang="ru-RU" sz="2800" b="1" dirty="0"/>
              <a:t>Акатов Николай Н.</a:t>
            </a:r>
            <a:endParaRPr lang="en-US" sz="2800" b="1" dirty="0"/>
          </a:p>
          <a:p>
            <a:pPr algn="ctr"/>
            <a:r>
              <a:rPr lang="ru-RU" sz="2800" b="1" dirty="0">
                <a:sym typeface="Arial"/>
              </a:rPr>
              <a:t>Предприниматель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970468" y="10152993"/>
            <a:ext cx="4096993" cy="985049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Уманская Ирина А.</a:t>
            </a:r>
          </a:p>
          <a:p>
            <a:pPr algn="ctr"/>
            <a:r>
              <a:rPr lang="ru-RU" dirty="0"/>
              <a:t>Администратор</a:t>
            </a: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536" y="10118218"/>
            <a:ext cx="4134612" cy="966432"/>
          </a:xfrm>
        </p:spPr>
        <p:txBody>
          <a:bodyPr vert="horz" lIns="0" tIns="0" rIns="0" bIns="0" rtlCol="0">
            <a:normAutofit lnSpcReduction="10000"/>
          </a:bodyPr>
          <a:lstStyle/>
          <a:p>
            <a:pPr algn="ctr"/>
            <a:r>
              <a:rPr lang="ru-RU" sz="2800" b="1" dirty="0" err="1"/>
              <a:t>Эллингер</a:t>
            </a:r>
            <a:r>
              <a:rPr lang="ru-RU" sz="2800" b="1" dirty="0"/>
              <a:t> Анна В. </a:t>
            </a:r>
          </a:p>
          <a:p>
            <a:pPr algn="ctr"/>
            <a:r>
              <a:rPr lang="ru-RU" sz="2800" b="1" dirty="0"/>
              <a:t>Администратор</a:t>
            </a:r>
          </a:p>
        </p:txBody>
      </p:sp>
      <p:sp>
        <p:nvSpPr>
          <p:cNvPr id="35" name="Текст 29">
            <a:extLst>
              <a:ext uri="{FF2B5EF4-FFF2-40B4-BE49-F238E27FC236}">
                <a16:creationId xmlns:a16="http://schemas.microsoft.com/office/drawing/2014/main" id="{5A5A62D0-D8DB-43AE-A38F-3D6F4F329AC2}"/>
              </a:ext>
            </a:extLst>
          </p:cNvPr>
          <p:cNvSpPr txBox="1">
            <a:spLocks/>
          </p:cNvSpPr>
          <p:nvPr/>
        </p:nvSpPr>
        <p:spPr>
          <a:xfrm>
            <a:off x="15654782" y="5622668"/>
            <a:ext cx="4134612" cy="96643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</a:pPr>
            <a:r>
              <a:rPr lang="ru-RU" dirty="0" err="1"/>
              <a:t>Россинская</a:t>
            </a:r>
            <a:r>
              <a:rPr lang="ru-RU" dirty="0"/>
              <a:t> Софья И.</a:t>
            </a:r>
          </a:p>
          <a:p>
            <a:pPr algn="ctr">
              <a:buClrTx/>
            </a:pPr>
            <a:r>
              <a:rPr lang="ru-RU" dirty="0"/>
              <a:t>Интегратор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6722EBA-2627-49A5-8DCD-EB26D917AB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721" t="36220" r="279" b="19381"/>
          <a:stretch/>
        </p:blipFill>
        <p:spPr>
          <a:xfrm>
            <a:off x="2835710" y="6809359"/>
            <a:ext cx="3378982" cy="336750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B3DB372-1C2E-4DF5-9AF4-9C8427FB01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786" t="34252" r="11960" b="21977"/>
          <a:stretch/>
        </p:blipFill>
        <p:spPr>
          <a:xfrm>
            <a:off x="15969488" y="1927831"/>
            <a:ext cx="3505200" cy="339506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0922C05-40A3-4282-9759-B51027878EF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062" t="7344" r="25865" b="53492"/>
          <a:stretch/>
        </p:blipFill>
        <p:spPr>
          <a:xfrm>
            <a:off x="723483" y="1927831"/>
            <a:ext cx="3468824" cy="347845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961AC86-520C-4736-8B19-CFAF4065FEE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560" t="12593" r="13317" b="23359"/>
          <a:stretch/>
        </p:blipFill>
        <p:spPr>
          <a:xfrm>
            <a:off x="13495625" y="6724456"/>
            <a:ext cx="3505200" cy="339506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9D2E730-8946-432A-BB66-B44F572B5F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8477" y="1847953"/>
            <a:ext cx="6949885" cy="694988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2490069"/>
            <a:ext cx="8169402" cy="8310256"/>
          </a:xfrm>
        </p:spPr>
        <p:txBody>
          <a:bodyPr>
            <a:normAutofit lnSpcReduction="10000"/>
          </a:bodyPr>
          <a:lstStyle/>
          <a:p>
            <a:pPr marL="473075" indent="-457200">
              <a:buFont typeface="+mj-lt"/>
              <a:buAutoNum type="arabicPeriod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Подготовительный этап (1 месяц): 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команды профессионалов.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 (2 месяца): 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 и интерфейс; 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Базовая функциональность; 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и корректировка.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MVP (3-4 месяца): 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функционал и архитектура; 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Ограниченный запуск для тестирования; 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Обратная связь и улучшения. </a:t>
            </a:r>
          </a:p>
          <a:p>
            <a:pPr marL="473075" indent="-457200">
              <a:buFont typeface="+mj-lt"/>
              <a:buAutoNum type="arabicPeriod" startAt="4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Релиз и масштабирование (6-8 месяцев): 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версия платформы;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Активный маркетинг и привлечение пользователей;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Налаживание партнерских отношений с издательствами; 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функционала и партнерства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124975"/>
            <a:ext cx="9741217" cy="91108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35805" y="3681046"/>
            <a:ext cx="8169402" cy="6260123"/>
          </a:xfrm>
        </p:spPr>
        <p:txBody>
          <a:bodyPr/>
          <a:lstStyle/>
          <a:p>
            <a:pPr marL="473075" indent="-457200">
              <a:buFont typeface="+mj-lt"/>
              <a:buAutoNum type="arabicPeriod" startAt="5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(1-2 года): 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использования и улучшения; 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базы данных; 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технологий и оптимизация; </a:t>
            </a:r>
          </a:p>
          <a:p>
            <a:pPr marL="473075" indent="-457200">
              <a:buFont typeface="+mj-lt"/>
              <a:buAutoNum type="arabicPeriod" startAt="5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1000 клиентов (1-2 года): </a:t>
            </a:r>
          </a:p>
          <a:p>
            <a:pPr marL="1028700" lvl="1" indent="-3429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Активные маркетинговые кампании; </a:t>
            </a:r>
          </a:p>
          <a:p>
            <a:pPr marL="1028700" lvl="1" indent="-3429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данных и улучшение опыта; </a:t>
            </a:r>
          </a:p>
          <a:p>
            <a:pPr marL="1028700" lvl="1" indent="-3429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сообщества. </a:t>
            </a:r>
          </a:p>
          <a:p>
            <a:pPr marL="473075" indent="-457200">
              <a:buFont typeface="+mj-lt"/>
              <a:buAutoNum type="arabicPeriod" startAt="5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Релиз 2-го поколения (2-3 года): </a:t>
            </a:r>
          </a:p>
          <a:p>
            <a:pPr marL="1028700" lvl="1" indent="-3429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новых технологий;</a:t>
            </a:r>
          </a:p>
          <a:p>
            <a:pPr marL="1028700" lvl="1" indent="-3429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релиз улучшенной версии;</a:t>
            </a:r>
          </a:p>
          <a:p>
            <a:pPr marL="1028700" lvl="1" indent="-3429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маркетинга.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>
                <a:hlinkClick r:id="rId2"/>
              </a:rPr>
              <a:t>https://pt.2035.university/project/plosadka-publikacij</a:t>
            </a:r>
            <a:endParaRPr lang="en-US" sz="2800" dirty="0"/>
          </a:p>
          <a:p>
            <a:pPr>
              <a:lnSpc>
                <a:spcPts val="4360"/>
              </a:lnSpc>
              <a:buClrTx/>
            </a:pPr>
            <a:r>
              <a:rPr lang="en-US" sz="2800" u="sng" dirty="0"/>
              <a:t>+7 (921</a:t>
            </a:r>
            <a:r>
              <a:rPr lang="ru-RU" sz="2800" u="sng" dirty="0"/>
              <a:t>) </a:t>
            </a:r>
            <a:r>
              <a:rPr lang="en-US" sz="2800" u="sng" dirty="0"/>
              <a:t>633</a:t>
            </a:r>
            <a:r>
              <a:rPr lang="ru-RU" sz="2800" u="sng" dirty="0"/>
              <a:t>-</a:t>
            </a:r>
            <a:r>
              <a:rPr lang="en-US" sz="2800" u="sng" dirty="0"/>
              <a:t>96</a:t>
            </a:r>
            <a:r>
              <a:rPr lang="ru-RU" sz="2800" u="sng" dirty="0"/>
              <a:t>-</a:t>
            </a:r>
            <a:r>
              <a:rPr lang="en-US" sz="2800" u="sng" dirty="0"/>
              <a:t>62</a:t>
            </a:r>
            <a:endParaRPr lang="ru-RU" sz="2800" u="sng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nuryan.takaeva.02@mail.ru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9104209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4100</TotalTime>
  <Words>679</Words>
  <Application>Microsoft Office PowerPoint</Application>
  <PresentationFormat>Произвольный</PresentationFormat>
  <Paragraphs>94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Söhne</vt:lpstr>
      <vt:lpstr>Times New Roman</vt:lpstr>
      <vt:lpstr>Wingdings</vt:lpstr>
      <vt:lpstr>ОБЛОЖКИ</vt:lpstr>
      <vt:lpstr>РАЗДЕЛИТЕЛИ</vt:lpstr>
      <vt:lpstr>Тема Office</vt:lpstr>
      <vt:lpstr>Office Theme</vt:lpstr>
      <vt:lpstr>Презентация PowerPoint</vt:lpstr>
      <vt:lpstr>Student Wave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Такаева Нурьян Гаджимурадовна</cp:lastModifiedBy>
  <cp:revision>243</cp:revision>
  <dcterms:created xsi:type="dcterms:W3CDTF">2021-03-01T12:07:13Z</dcterms:created>
  <dcterms:modified xsi:type="dcterms:W3CDTF">2023-11-22T15:38:43Z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