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7" r:id="rId19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Helvetica Neue" panose="020B0604020202020204" charset="0"/>
      <p:regular r:id="rId25"/>
      <p:bold r:id="rId26"/>
      <p:italic r:id="rId27"/>
      <p:boldItalic r:id="rId28"/>
    </p:embeddedFont>
    <p:embeddedFont>
      <p:font typeface="Raleway" pitchFamily="2" charset="-52"/>
      <p:regular r:id="rId29"/>
      <p:bold r:id="rId30"/>
      <p:italic r:id="rId31"/>
      <p:boldItalic r:id="rId32"/>
    </p:embeddedFont>
    <p:embeddedFont>
      <p:font typeface="Raleway Medium" pitchFamily="2" charset="-52"/>
      <p:regular r:id="rId33"/>
      <p:bold r:id="rId34"/>
      <p:italic r:id="rId35"/>
      <p:boldItalic r:id="rId36"/>
    </p:embeddedFont>
    <p:embeddedFont>
      <p:font typeface="Raleway SemiBold" pitchFamily="2" charset="-52"/>
      <p:regular r:id="rId37"/>
      <p:bold r:id="rId38"/>
      <p:italic r:id="rId39"/>
      <p:boldItalic r:id="rId40"/>
    </p:embeddedFont>
    <p:embeddedFont>
      <p:font typeface="Trebuchet MS" panose="020B060302020202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4F6CD0-5D01-4F34-9195-A6CA5206AD08}">
  <a:tblStyle styleId="{D14F6CD0-5D01-4F34-9195-A6CA5206AD0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C5CA8E47-4F79-45C9-B14C-590F92C7B70B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9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viewProps" Target="view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" name="Google Shape;1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f295cb88e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9" name="Google Shape;299;g3f295cb88e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7" name="Google Shape;3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f295cb88e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g3f295cb88ed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f295cb88e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3f295cb88e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f295cb88e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3f295cb88e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5" name="Google Shape;3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1" name="Google Shape;3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8" name="Google Shape;1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f28ea0547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6" name="Google Shape;236;g3f28ea0547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7" name="Google Shape;2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На данном слайде представлен реально достижимый объем рынка на ближайший год. Он равен …р. </a:t>
            </a:r>
            <a:endParaRPr/>
          </a:p>
        </p:txBody>
      </p:sp>
      <p:sp>
        <p:nvSpPr>
          <p:cNvPr id="281" name="Google Shape;2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f295cb88e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1" name="Google Shape;291;g3f295cb88e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6817" y="1257881"/>
            <a:ext cx="4655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700"/>
              <a:buFont typeface="Raleway SemiBold"/>
              <a:buNone/>
              <a:defRPr b="0">
                <a:solidFill>
                  <a:srgbClr val="8F00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6818" y="2340281"/>
            <a:ext cx="79932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0" y="8350"/>
            <a:ext cx="9144000" cy="638520"/>
            <a:chOff x="0" y="8350"/>
            <a:chExt cx="9144000" cy="638520"/>
          </a:xfrm>
        </p:grpSpPr>
        <p:sp>
          <p:nvSpPr>
            <p:cNvPr id="20" name="Google Shape;20;p2"/>
            <p:cNvSpPr txBox="1"/>
            <p:nvPr/>
          </p:nvSpPr>
          <p:spPr>
            <a:xfrm>
              <a:off x="7440246" y="312615"/>
              <a:ext cx="184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" name="Google Shape;21;p2"/>
            <p:cNvPicPr preferRelativeResize="0"/>
            <p:nvPr/>
          </p:nvPicPr>
          <p:blipFill rotWithShape="1">
            <a:blip r:embed="rId2">
              <a:alphaModFix/>
            </a:blip>
            <a:srcRect l="25407" t="-2040" b="2040"/>
            <a:stretch/>
          </p:blipFill>
          <p:spPr>
            <a:xfrm>
              <a:off x="0" y="8350"/>
              <a:ext cx="9144000" cy="6384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" name="Google Shape;22;p2"/>
            <p:cNvGrpSpPr/>
            <p:nvPr/>
          </p:nvGrpSpPr>
          <p:grpSpPr>
            <a:xfrm>
              <a:off x="1" y="20122"/>
              <a:ext cx="5797558" cy="626748"/>
              <a:chOff x="13050" y="629225"/>
              <a:chExt cx="5783100" cy="561300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13050" y="629225"/>
                <a:ext cx="5783100" cy="561300"/>
              </a:xfrm>
              <a:prstGeom prst="rect">
                <a:avLst/>
              </a:prstGeom>
              <a:solidFill>
                <a:srgbClr val="F0D9AA"/>
              </a:solidFill>
              <a:ln>
                <a:noFill/>
              </a:ln>
            </p:spPr>
            <p:txBody>
              <a:bodyPr spcFirstLastPara="1" wrap="square" lIns="104000" tIns="104000" rIns="104000" bIns="104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92"/>
                  <a:buFont typeface="Arial"/>
                  <a:buNone/>
                </a:pPr>
                <a:endParaRPr sz="1592" b="0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pic>
            <p:nvPicPr>
              <p:cNvPr id="24" name="Google Shape;24;p2" title="putp_technologies_logo_violet.pn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708600" y="717775"/>
                <a:ext cx="1003602" cy="3841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E46962"/>
          </p15:clr>
        </p15:guide>
        <p15:guide id="2" orient="horz" pos="800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/>
          <p:nvPr/>
        </p:nvSpPr>
        <p:spPr>
          <a:xfrm>
            <a:off x="4572972" y="4926413"/>
            <a:ext cx="915025" cy="216982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2"/>
          <p:cNvSpPr/>
          <p:nvPr/>
        </p:nvSpPr>
        <p:spPr>
          <a:xfrm>
            <a:off x="5487462" y="4926413"/>
            <a:ext cx="915025" cy="216982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4A1B3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2"/>
          <p:cNvSpPr/>
          <p:nvPr/>
        </p:nvSpPr>
        <p:spPr>
          <a:xfrm>
            <a:off x="7316457" y="4926413"/>
            <a:ext cx="915025" cy="216982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B5D8E1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2"/>
          <p:cNvSpPr/>
          <p:nvPr/>
        </p:nvSpPr>
        <p:spPr>
          <a:xfrm>
            <a:off x="8230948" y="4926413"/>
            <a:ext cx="913580" cy="216982"/>
          </a:xfrm>
          <a:custGeom>
            <a:avLst/>
            <a:gdLst/>
            <a:ahLst/>
            <a:cxnLst/>
            <a:rect l="l" t="t" r="r" b="b"/>
            <a:pathLst>
              <a:path w="2007869" h="476884" extrusionOk="0">
                <a:moveTo>
                  <a:pt x="2007436" y="0"/>
                </a:moveTo>
                <a:lnTo>
                  <a:pt x="0" y="0"/>
                </a:lnTo>
                <a:lnTo>
                  <a:pt x="0" y="476529"/>
                </a:lnTo>
                <a:lnTo>
                  <a:pt x="2007436" y="476529"/>
                </a:lnTo>
                <a:lnTo>
                  <a:pt x="2007436" y="0"/>
                </a:lnTo>
                <a:close/>
              </a:path>
            </a:pathLst>
          </a:custGeom>
          <a:solidFill>
            <a:srgbClr val="8F00FF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2"/>
          <p:cNvSpPr/>
          <p:nvPr/>
        </p:nvSpPr>
        <p:spPr>
          <a:xfrm>
            <a:off x="2745905" y="4926413"/>
            <a:ext cx="915025" cy="216982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2"/>
          <p:cNvSpPr/>
          <p:nvPr/>
        </p:nvSpPr>
        <p:spPr>
          <a:xfrm>
            <a:off x="1830447" y="4926413"/>
            <a:ext cx="916181" cy="216982"/>
          </a:xfrm>
          <a:custGeom>
            <a:avLst/>
            <a:gdLst/>
            <a:ahLst/>
            <a:cxnLst/>
            <a:rect l="l" t="t" r="r" b="b"/>
            <a:pathLst>
              <a:path w="2013585" h="476884" extrusionOk="0">
                <a:moveTo>
                  <a:pt x="2013111" y="0"/>
                </a:moveTo>
                <a:lnTo>
                  <a:pt x="0" y="0"/>
                </a:lnTo>
                <a:lnTo>
                  <a:pt x="0" y="476529"/>
                </a:lnTo>
                <a:lnTo>
                  <a:pt x="2013111" y="476529"/>
                </a:lnTo>
                <a:lnTo>
                  <a:pt x="2013111" y="0"/>
                </a:lnTo>
                <a:close/>
              </a:path>
            </a:pathLst>
          </a:custGeom>
          <a:solidFill>
            <a:srgbClr val="FBB3C1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2"/>
          <p:cNvSpPr/>
          <p:nvPr/>
        </p:nvSpPr>
        <p:spPr>
          <a:xfrm>
            <a:off x="915952" y="4926413"/>
            <a:ext cx="915025" cy="216982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8F00FF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2"/>
          <p:cNvSpPr/>
          <p:nvPr/>
        </p:nvSpPr>
        <p:spPr>
          <a:xfrm>
            <a:off x="1455" y="4926413"/>
            <a:ext cx="4574261" cy="216982"/>
          </a:xfrm>
          <a:custGeom>
            <a:avLst/>
            <a:gdLst/>
            <a:ahLst/>
            <a:cxnLst/>
            <a:rect l="l" t="t" r="r" b="b"/>
            <a:pathLst>
              <a:path w="10053320" h="476884" extrusionOk="0">
                <a:moveTo>
                  <a:pt x="2010613" y="0"/>
                </a:moveTo>
                <a:lnTo>
                  <a:pt x="0" y="0"/>
                </a:lnTo>
                <a:lnTo>
                  <a:pt x="0" y="476529"/>
                </a:lnTo>
                <a:lnTo>
                  <a:pt x="2010613" y="476529"/>
                </a:lnTo>
                <a:lnTo>
                  <a:pt x="2010613" y="0"/>
                </a:lnTo>
                <a:close/>
              </a:path>
              <a:path w="10053320" h="476884" extrusionOk="0">
                <a:moveTo>
                  <a:pt x="10053104" y="0"/>
                </a:moveTo>
                <a:lnTo>
                  <a:pt x="8042491" y="0"/>
                </a:lnTo>
                <a:lnTo>
                  <a:pt x="8042491" y="476529"/>
                </a:lnTo>
                <a:lnTo>
                  <a:pt x="10053104" y="476529"/>
                </a:lnTo>
                <a:lnTo>
                  <a:pt x="10053104" y="0"/>
                </a:lnTo>
                <a:close/>
              </a:path>
            </a:pathLst>
          </a:custGeom>
          <a:solidFill>
            <a:srgbClr val="FD493D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2"/>
          <p:cNvSpPr/>
          <p:nvPr/>
        </p:nvSpPr>
        <p:spPr>
          <a:xfrm>
            <a:off x="6401967" y="4926413"/>
            <a:ext cx="915025" cy="216982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2"/>
          <p:cNvSpPr/>
          <p:nvPr/>
        </p:nvSpPr>
        <p:spPr>
          <a:xfrm>
            <a:off x="0" y="437262"/>
            <a:ext cx="266100" cy="77432"/>
          </a:xfrm>
          <a:custGeom>
            <a:avLst/>
            <a:gdLst/>
            <a:ahLst/>
            <a:cxnLst/>
            <a:rect l="l" t="t" r="r" b="b"/>
            <a:pathLst>
              <a:path w="584835" h="170180" extrusionOk="0">
                <a:moveTo>
                  <a:pt x="584264" y="0"/>
                </a:moveTo>
                <a:lnTo>
                  <a:pt x="0" y="0"/>
                </a:lnTo>
                <a:lnTo>
                  <a:pt x="0" y="170120"/>
                </a:lnTo>
                <a:lnTo>
                  <a:pt x="584264" y="170120"/>
                </a:lnTo>
                <a:lnTo>
                  <a:pt x="584264" y="0"/>
                </a:lnTo>
                <a:close/>
              </a:path>
            </a:pathLst>
          </a:custGeom>
          <a:solidFill>
            <a:srgbClr val="FBB3C1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2"/>
          <p:cNvSpPr/>
          <p:nvPr/>
        </p:nvSpPr>
        <p:spPr>
          <a:xfrm>
            <a:off x="265742" y="437262"/>
            <a:ext cx="267545" cy="77432"/>
          </a:xfrm>
          <a:custGeom>
            <a:avLst/>
            <a:gdLst/>
            <a:ahLst/>
            <a:cxnLst/>
            <a:rect l="l" t="t" r="r" b="b"/>
            <a:pathLst>
              <a:path w="588010" h="170180" extrusionOk="0">
                <a:moveTo>
                  <a:pt x="587448" y="0"/>
                </a:moveTo>
                <a:lnTo>
                  <a:pt x="0" y="0"/>
                </a:lnTo>
                <a:lnTo>
                  <a:pt x="0" y="170120"/>
                </a:lnTo>
                <a:lnTo>
                  <a:pt x="587448" y="170120"/>
                </a:lnTo>
                <a:lnTo>
                  <a:pt x="587448" y="0"/>
                </a:lnTo>
                <a:close/>
              </a:path>
            </a:pathLst>
          </a:custGeom>
          <a:solidFill>
            <a:srgbClr val="8F00FF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2"/>
          <p:cNvSpPr/>
          <p:nvPr/>
        </p:nvSpPr>
        <p:spPr>
          <a:xfrm>
            <a:off x="532933" y="437262"/>
            <a:ext cx="254254" cy="77432"/>
          </a:xfrm>
          <a:custGeom>
            <a:avLst/>
            <a:gdLst/>
            <a:ahLst/>
            <a:cxnLst/>
            <a:rect l="l" t="t" r="r" b="b"/>
            <a:pathLst>
              <a:path w="558800" h="170180" extrusionOk="0">
                <a:moveTo>
                  <a:pt x="558202" y="0"/>
                </a:moveTo>
                <a:lnTo>
                  <a:pt x="0" y="0"/>
                </a:lnTo>
                <a:lnTo>
                  <a:pt x="0" y="170120"/>
                </a:lnTo>
                <a:lnTo>
                  <a:pt x="558202" y="170120"/>
                </a:lnTo>
                <a:lnTo>
                  <a:pt x="558202" y="0"/>
                </a:lnTo>
                <a:close/>
              </a:path>
            </a:pathLst>
          </a:custGeom>
          <a:solidFill>
            <a:srgbClr val="FD493D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2"/>
          <p:cNvSpPr/>
          <p:nvPr/>
        </p:nvSpPr>
        <p:spPr>
          <a:xfrm>
            <a:off x="786822" y="437262"/>
            <a:ext cx="265522" cy="77432"/>
          </a:xfrm>
          <a:custGeom>
            <a:avLst/>
            <a:gdLst/>
            <a:ahLst/>
            <a:cxnLst/>
            <a:rect l="l" t="t" r="r" b="b"/>
            <a:pathLst>
              <a:path w="583564" h="170180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FCAF17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2"/>
          <p:cNvSpPr/>
          <p:nvPr/>
        </p:nvSpPr>
        <p:spPr>
          <a:xfrm>
            <a:off x="1052074" y="437262"/>
            <a:ext cx="265522" cy="77432"/>
          </a:xfrm>
          <a:custGeom>
            <a:avLst/>
            <a:gdLst/>
            <a:ahLst/>
            <a:cxnLst/>
            <a:rect l="l" t="t" r="r" b="b"/>
            <a:pathLst>
              <a:path w="583564" h="170180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B5D8E1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392100" y="210313"/>
            <a:ext cx="2322000" cy="2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75" tIns="16375" rIns="16375" bIns="163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1300" b="1" i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75" tIns="16375" rIns="16375" bIns="16375" anchor="t" anchorCtr="0">
            <a:sp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75" tIns="16375" rIns="16375" bIns="16375" anchor="t" anchorCtr="0">
            <a:sp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75" tIns="16375" rIns="16375" bIns="16375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75" tIns="16375" rIns="16375" bIns="1637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75" tIns="16375" rIns="16375" bIns="16375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456817" y="1257881"/>
            <a:ext cx="4655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700"/>
              <a:buFont typeface="Raleway SemiBold"/>
              <a:buNone/>
              <a:defRPr b="0">
                <a:solidFill>
                  <a:srgbClr val="8F00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1"/>
          </p:nvPr>
        </p:nvSpPr>
        <p:spPr>
          <a:xfrm>
            <a:off x="456818" y="2340281"/>
            <a:ext cx="79932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102" name="Google Shape;102;p14"/>
          <p:cNvGrpSpPr/>
          <p:nvPr/>
        </p:nvGrpSpPr>
        <p:grpSpPr>
          <a:xfrm>
            <a:off x="0" y="8350"/>
            <a:ext cx="9144000" cy="638519"/>
            <a:chOff x="0" y="8350"/>
            <a:chExt cx="9144000" cy="638519"/>
          </a:xfrm>
        </p:grpSpPr>
        <p:sp>
          <p:nvSpPr>
            <p:cNvPr id="103" name="Google Shape;103;p14"/>
            <p:cNvSpPr txBox="1"/>
            <p:nvPr/>
          </p:nvSpPr>
          <p:spPr>
            <a:xfrm>
              <a:off x="7440246" y="312615"/>
              <a:ext cx="184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4" name="Google Shape;104;p14"/>
            <p:cNvPicPr preferRelativeResize="0"/>
            <p:nvPr/>
          </p:nvPicPr>
          <p:blipFill rotWithShape="1">
            <a:blip r:embed="rId2">
              <a:alphaModFix/>
            </a:blip>
            <a:srcRect l="25407" t="-2040" b="2040"/>
            <a:stretch/>
          </p:blipFill>
          <p:spPr>
            <a:xfrm>
              <a:off x="0" y="8350"/>
              <a:ext cx="9144000" cy="6384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5" name="Google Shape;105;p14"/>
            <p:cNvGrpSpPr/>
            <p:nvPr/>
          </p:nvGrpSpPr>
          <p:grpSpPr>
            <a:xfrm>
              <a:off x="1" y="20122"/>
              <a:ext cx="5797558" cy="626748"/>
              <a:chOff x="13050" y="629225"/>
              <a:chExt cx="5783100" cy="561300"/>
            </a:xfrm>
          </p:grpSpPr>
          <p:sp>
            <p:nvSpPr>
              <p:cNvPr id="106" name="Google Shape;106;p14"/>
              <p:cNvSpPr/>
              <p:nvPr/>
            </p:nvSpPr>
            <p:spPr>
              <a:xfrm>
                <a:off x="13050" y="629225"/>
                <a:ext cx="5783100" cy="561300"/>
              </a:xfrm>
              <a:prstGeom prst="rect">
                <a:avLst/>
              </a:prstGeom>
              <a:solidFill>
                <a:srgbClr val="F0D9AA"/>
              </a:solidFill>
              <a:ln>
                <a:noFill/>
              </a:ln>
            </p:spPr>
            <p:txBody>
              <a:bodyPr spcFirstLastPara="1" wrap="square" lIns="104000" tIns="104000" rIns="104000" bIns="104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92"/>
                  <a:buFont typeface="Arial"/>
                  <a:buNone/>
                </a:pPr>
                <a:endParaRPr sz="1592" b="0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pic>
            <p:nvPicPr>
              <p:cNvPr id="107" name="Google Shape;107;p14" title="putp_technologies_logo_violet.pn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708600" y="717775"/>
                <a:ext cx="1003602" cy="3841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E46962"/>
          </p15:clr>
        </p15:guide>
        <p15:guide id="2" orient="horz" pos="800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432332" y="445031"/>
            <a:ext cx="797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body" idx="1"/>
          </p:nvPr>
        </p:nvSpPr>
        <p:spPr>
          <a:xfrm>
            <a:off x="432332" y="1152469"/>
            <a:ext cx="8400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E46962"/>
          </p15:clr>
        </p15:guide>
        <p15:guide id="2" pos="272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ctrTitle"/>
          </p:nvPr>
        </p:nvSpPr>
        <p:spPr>
          <a:xfrm>
            <a:off x="441819" y="1465988"/>
            <a:ext cx="3813600" cy="11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None/>
              <a:defRPr sz="3000">
                <a:solidFill>
                  <a:srgbClr val="9900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ubTitle" idx="1"/>
          </p:nvPr>
        </p:nvSpPr>
        <p:spPr>
          <a:xfrm>
            <a:off x="441819" y="2812219"/>
            <a:ext cx="42693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aleway"/>
              <a:buNone/>
              <a:defRPr sz="1700"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ldNum" idx="12"/>
          </p:nvPr>
        </p:nvSpPr>
        <p:spPr>
          <a:xfrm>
            <a:off x="-106904" y="4724286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545478" y="3499856"/>
            <a:ext cx="4044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8">
          <p15:clr>
            <a:srgbClr val="E46962"/>
          </p15:clr>
        </p15:guide>
        <p15:guide id="2" orient="horz" pos="923">
          <p15:clr>
            <a:srgbClr val="E46962"/>
          </p15:clr>
        </p15:guide>
        <p15:guide id="3" pos="2968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аш макет 1">
  <p:cSld name="CUSTOM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432332" y="1957500"/>
            <a:ext cx="6181800" cy="13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119" name="Google Shape;119;p17"/>
          <p:cNvSpPr/>
          <p:nvPr/>
        </p:nvSpPr>
        <p:spPr>
          <a:xfrm>
            <a:off x="432332" y="1258838"/>
            <a:ext cx="1038900" cy="515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0" name="Google Shape;120;p17"/>
          <p:cNvSpPr txBox="1">
            <a:spLocks noGrp="1"/>
          </p:cNvSpPr>
          <p:nvPr>
            <p:ph type="title" idx="2"/>
          </p:nvPr>
        </p:nvSpPr>
        <p:spPr>
          <a:xfrm>
            <a:off x="432332" y="1221750"/>
            <a:ext cx="61818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leway SemiBold"/>
              <a:buNone/>
              <a:defRPr sz="2200" b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E46962"/>
          </p15:clr>
        </p15:guide>
        <p15:guide id="2" orient="horz" pos="793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body" idx="1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30" name="Google Shape;130;p20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69083" y="242441"/>
            <a:ext cx="453132" cy="22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1_Title and body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 rotWithShape="1">
          <a:blip r:embed="rId2">
            <a:alphaModFix/>
          </a:blip>
          <a:srcRect t="1756" r="2181" b="4320"/>
          <a:stretch/>
        </p:blipFill>
        <p:spPr>
          <a:xfrm>
            <a:off x="5397690" y="0"/>
            <a:ext cx="3746309" cy="5143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 rotWithShape="1">
          <a:blip r:embed="rId3">
            <a:alphaModFix amt="32000"/>
          </a:blip>
          <a:srcRect/>
          <a:stretch/>
        </p:blipFill>
        <p:spPr>
          <a:xfrm>
            <a:off x="132603" y="4283434"/>
            <a:ext cx="1314430" cy="79792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64848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37" name="Google Shape;137;p21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9083" y="242441"/>
            <a:ext cx="453132" cy="22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1_Title and body 3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391827" y="-157074"/>
            <a:ext cx="1277952" cy="182764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1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43" name="Google Shape;143;p22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9083" y="242441"/>
            <a:ext cx="453132" cy="22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ctrTitle"/>
          </p:nvPr>
        </p:nvSpPr>
        <p:spPr>
          <a:xfrm>
            <a:off x="441819" y="1465988"/>
            <a:ext cx="3813600" cy="11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None/>
              <a:defRPr sz="3000">
                <a:solidFill>
                  <a:srgbClr val="9900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sz="3000" b="1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1"/>
          </p:nvPr>
        </p:nvSpPr>
        <p:spPr>
          <a:xfrm>
            <a:off x="441819" y="2812219"/>
            <a:ext cx="42693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aleway"/>
              <a:buNone/>
              <a:defRPr sz="1700"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-106904" y="4724286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" name="Google Shape;33;p4"/>
          <p:cNvSpPr txBox="1"/>
          <p:nvPr/>
        </p:nvSpPr>
        <p:spPr>
          <a:xfrm>
            <a:off x="545478" y="3499856"/>
            <a:ext cx="4044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8">
          <p15:clr>
            <a:srgbClr val="E46962"/>
          </p15:clr>
        </p15:guide>
        <p15:guide id="2" orient="horz" pos="923">
          <p15:clr>
            <a:srgbClr val="E46962"/>
          </p15:clr>
        </p15:guide>
        <p15:guide id="3" pos="2968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2pPr>
            <a:lvl3pPr marL="1371600" lvl="2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■"/>
              <a:defRPr sz="1100"/>
            </a:lvl3pPr>
            <a:lvl4pPr marL="1828800" lvl="3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●"/>
              <a:defRPr sz="1100"/>
            </a:lvl4pPr>
            <a:lvl5pPr marL="2286000" lvl="4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■"/>
              <a:defRPr sz="1100"/>
            </a:lvl6pPr>
            <a:lvl7pPr marL="3200400" lvl="6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●"/>
              <a:defRPr sz="1100"/>
            </a:lvl7pPr>
            <a:lvl8pPr marL="3657600" lvl="7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8pPr>
            <a:lvl9pPr marL="4114800" lvl="8" indent="-3048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200"/>
              <a:buChar char="■"/>
              <a:defRPr sz="1100"/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2pPr>
            <a:lvl3pPr marL="1371600" lvl="2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■"/>
              <a:defRPr sz="1100"/>
            </a:lvl3pPr>
            <a:lvl4pPr marL="1828800" lvl="3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●"/>
              <a:defRPr sz="1100"/>
            </a:lvl4pPr>
            <a:lvl5pPr marL="2286000" lvl="4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■"/>
              <a:defRPr sz="1100"/>
            </a:lvl6pPr>
            <a:lvl7pPr marL="3200400" lvl="6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●"/>
              <a:defRPr sz="1100"/>
            </a:lvl7pPr>
            <a:lvl8pPr marL="3657600" lvl="7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8pPr>
            <a:lvl9pPr marL="4114800" lvl="8" indent="-3048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200"/>
              <a:buChar char="■"/>
              <a:defRPr sz="1100"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49" name="Google Shape;149;p23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69083" y="242441"/>
            <a:ext cx="453132" cy="22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/>
          <p:nvPr/>
        </p:nvSpPr>
        <p:spPr>
          <a:xfrm>
            <a:off x="4572972" y="4926413"/>
            <a:ext cx="915025" cy="216982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4"/>
          <p:cNvSpPr/>
          <p:nvPr/>
        </p:nvSpPr>
        <p:spPr>
          <a:xfrm>
            <a:off x="5487462" y="4926413"/>
            <a:ext cx="915025" cy="216982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4A1B3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4"/>
          <p:cNvSpPr/>
          <p:nvPr/>
        </p:nvSpPr>
        <p:spPr>
          <a:xfrm>
            <a:off x="7316457" y="4926413"/>
            <a:ext cx="915025" cy="216982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B5D8E1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4"/>
          <p:cNvSpPr/>
          <p:nvPr/>
        </p:nvSpPr>
        <p:spPr>
          <a:xfrm>
            <a:off x="8230948" y="4926413"/>
            <a:ext cx="913580" cy="216982"/>
          </a:xfrm>
          <a:custGeom>
            <a:avLst/>
            <a:gdLst/>
            <a:ahLst/>
            <a:cxnLst/>
            <a:rect l="l" t="t" r="r" b="b"/>
            <a:pathLst>
              <a:path w="2007869" h="476884" extrusionOk="0">
                <a:moveTo>
                  <a:pt x="2007436" y="0"/>
                </a:moveTo>
                <a:lnTo>
                  <a:pt x="0" y="0"/>
                </a:lnTo>
                <a:lnTo>
                  <a:pt x="0" y="476529"/>
                </a:lnTo>
                <a:lnTo>
                  <a:pt x="2007436" y="476529"/>
                </a:lnTo>
                <a:lnTo>
                  <a:pt x="2007436" y="0"/>
                </a:lnTo>
                <a:close/>
              </a:path>
            </a:pathLst>
          </a:custGeom>
          <a:solidFill>
            <a:srgbClr val="8F00FF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4"/>
          <p:cNvSpPr/>
          <p:nvPr/>
        </p:nvSpPr>
        <p:spPr>
          <a:xfrm>
            <a:off x="2745905" y="4926413"/>
            <a:ext cx="915025" cy="216982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4"/>
          <p:cNvSpPr/>
          <p:nvPr/>
        </p:nvSpPr>
        <p:spPr>
          <a:xfrm>
            <a:off x="1830447" y="4926413"/>
            <a:ext cx="916181" cy="216982"/>
          </a:xfrm>
          <a:custGeom>
            <a:avLst/>
            <a:gdLst/>
            <a:ahLst/>
            <a:cxnLst/>
            <a:rect l="l" t="t" r="r" b="b"/>
            <a:pathLst>
              <a:path w="2013585" h="476884" extrusionOk="0">
                <a:moveTo>
                  <a:pt x="2013111" y="0"/>
                </a:moveTo>
                <a:lnTo>
                  <a:pt x="0" y="0"/>
                </a:lnTo>
                <a:lnTo>
                  <a:pt x="0" y="476529"/>
                </a:lnTo>
                <a:lnTo>
                  <a:pt x="2013111" y="476529"/>
                </a:lnTo>
                <a:lnTo>
                  <a:pt x="2013111" y="0"/>
                </a:lnTo>
                <a:close/>
              </a:path>
            </a:pathLst>
          </a:custGeom>
          <a:solidFill>
            <a:srgbClr val="FBB3C1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4"/>
          <p:cNvSpPr/>
          <p:nvPr/>
        </p:nvSpPr>
        <p:spPr>
          <a:xfrm>
            <a:off x="915952" y="4926413"/>
            <a:ext cx="915025" cy="216982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8F00FF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4"/>
          <p:cNvSpPr/>
          <p:nvPr/>
        </p:nvSpPr>
        <p:spPr>
          <a:xfrm>
            <a:off x="1455" y="4926413"/>
            <a:ext cx="4574261" cy="216982"/>
          </a:xfrm>
          <a:custGeom>
            <a:avLst/>
            <a:gdLst/>
            <a:ahLst/>
            <a:cxnLst/>
            <a:rect l="l" t="t" r="r" b="b"/>
            <a:pathLst>
              <a:path w="10053320" h="476884" extrusionOk="0">
                <a:moveTo>
                  <a:pt x="2010613" y="0"/>
                </a:moveTo>
                <a:lnTo>
                  <a:pt x="0" y="0"/>
                </a:lnTo>
                <a:lnTo>
                  <a:pt x="0" y="476529"/>
                </a:lnTo>
                <a:lnTo>
                  <a:pt x="2010613" y="476529"/>
                </a:lnTo>
                <a:lnTo>
                  <a:pt x="2010613" y="0"/>
                </a:lnTo>
                <a:close/>
              </a:path>
              <a:path w="10053320" h="476884" extrusionOk="0">
                <a:moveTo>
                  <a:pt x="10053104" y="0"/>
                </a:moveTo>
                <a:lnTo>
                  <a:pt x="8042491" y="0"/>
                </a:lnTo>
                <a:lnTo>
                  <a:pt x="8042491" y="476529"/>
                </a:lnTo>
                <a:lnTo>
                  <a:pt x="10053104" y="476529"/>
                </a:lnTo>
                <a:lnTo>
                  <a:pt x="10053104" y="0"/>
                </a:lnTo>
                <a:close/>
              </a:path>
            </a:pathLst>
          </a:custGeom>
          <a:solidFill>
            <a:srgbClr val="FD493D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4"/>
          <p:cNvSpPr/>
          <p:nvPr/>
        </p:nvSpPr>
        <p:spPr>
          <a:xfrm>
            <a:off x="6401967" y="4926413"/>
            <a:ext cx="915025" cy="216982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4"/>
          <p:cNvSpPr/>
          <p:nvPr/>
        </p:nvSpPr>
        <p:spPr>
          <a:xfrm>
            <a:off x="0" y="437262"/>
            <a:ext cx="266100" cy="77432"/>
          </a:xfrm>
          <a:custGeom>
            <a:avLst/>
            <a:gdLst/>
            <a:ahLst/>
            <a:cxnLst/>
            <a:rect l="l" t="t" r="r" b="b"/>
            <a:pathLst>
              <a:path w="584835" h="170180" extrusionOk="0">
                <a:moveTo>
                  <a:pt x="584264" y="0"/>
                </a:moveTo>
                <a:lnTo>
                  <a:pt x="0" y="0"/>
                </a:lnTo>
                <a:lnTo>
                  <a:pt x="0" y="170120"/>
                </a:lnTo>
                <a:lnTo>
                  <a:pt x="584264" y="170120"/>
                </a:lnTo>
                <a:lnTo>
                  <a:pt x="584264" y="0"/>
                </a:lnTo>
                <a:close/>
              </a:path>
            </a:pathLst>
          </a:custGeom>
          <a:solidFill>
            <a:srgbClr val="FBB3C1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4"/>
          <p:cNvSpPr/>
          <p:nvPr/>
        </p:nvSpPr>
        <p:spPr>
          <a:xfrm>
            <a:off x="265742" y="437262"/>
            <a:ext cx="267545" cy="77432"/>
          </a:xfrm>
          <a:custGeom>
            <a:avLst/>
            <a:gdLst/>
            <a:ahLst/>
            <a:cxnLst/>
            <a:rect l="l" t="t" r="r" b="b"/>
            <a:pathLst>
              <a:path w="588010" h="170180" extrusionOk="0">
                <a:moveTo>
                  <a:pt x="587448" y="0"/>
                </a:moveTo>
                <a:lnTo>
                  <a:pt x="0" y="0"/>
                </a:lnTo>
                <a:lnTo>
                  <a:pt x="0" y="170120"/>
                </a:lnTo>
                <a:lnTo>
                  <a:pt x="587448" y="170120"/>
                </a:lnTo>
                <a:lnTo>
                  <a:pt x="587448" y="0"/>
                </a:lnTo>
                <a:close/>
              </a:path>
            </a:pathLst>
          </a:custGeom>
          <a:solidFill>
            <a:srgbClr val="8F00FF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4"/>
          <p:cNvSpPr/>
          <p:nvPr/>
        </p:nvSpPr>
        <p:spPr>
          <a:xfrm>
            <a:off x="532933" y="437262"/>
            <a:ext cx="254254" cy="77432"/>
          </a:xfrm>
          <a:custGeom>
            <a:avLst/>
            <a:gdLst/>
            <a:ahLst/>
            <a:cxnLst/>
            <a:rect l="l" t="t" r="r" b="b"/>
            <a:pathLst>
              <a:path w="558800" h="170180" extrusionOk="0">
                <a:moveTo>
                  <a:pt x="558202" y="0"/>
                </a:moveTo>
                <a:lnTo>
                  <a:pt x="0" y="0"/>
                </a:lnTo>
                <a:lnTo>
                  <a:pt x="0" y="170120"/>
                </a:lnTo>
                <a:lnTo>
                  <a:pt x="558202" y="170120"/>
                </a:lnTo>
                <a:lnTo>
                  <a:pt x="558202" y="0"/>
                </a:lnTo>
                <a:close/>
              </a:path>
            </a:pathLst>
          </a:custGeom>
          <a:solidFill>
            <a:srgbClr val="FD493D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4"/>
          <p:cNvSpPr/>
          <p:nvPr/>
        </p:nvSpPr>
        <p:spPr>
          <a:xfrm>
            <a:off x="786822" y="437262"/>
            <a:ext cx="265522" cy="77432"/>
          </a:xfrm>
          <a:custGeom>
            <a:avLst/>
            <a:gdLst/>
            <a:ahLst/>
            <a:cxnLst/>
            <a:rect l="l" t="t" r="r" b="b"/>
            <a:pathLst>
              <a:path w="583564" h="170180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FCAF17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4"/>
          <p:cNvSpPr/>
          <p:nvPr/>
        </p:nvSpPr>
        <p:spPr>
          <a:xfrm>
            <a:off x="1052074" y="437262"/>
            <a:ext cx="265522" cy="77432"/>
          </a:xfrm>
          <a:custGeom>
            <a:avLst/>
            <a:gdLst/>
            <a:ahLst/>
            <a:cxnLst/>
            <a:rect l="l" t="t" r="r" b="b"/>
            <a:pathLst>
              <a:path w="583564" h="170180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B5D8E1"/>
          </a:solidFill>
          <a:ln>
            <a:noFill/>
          </a:ln>
        </p:spPr>
        <p:txBody>
          <a:bodyPr spcFirstLastPara="1" wrap="square" lIns="16375" tIns="16375" rIns="16375" bIns="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4"/>
          <p:cNvSpPr txBox="1">
            <a:spLocks noGrp="1"/>
          </p:cNvSpPr>
          <p:nvPr>
            <p:ph type="title"/>
          </p:nvPr>
        </p:nvSpPr>
        <p:spPr>
          <a:xfrm>
            <a:off x="392100" y="210313"/>
            <a:ext cx="2322000" cy="2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75" tIns="16375" rIns="16375" bIns="163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1300" b="1" i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75" tIns="16375" rIns="16375" bIns="16375" anchor="t" anchorCtr="0">
            <a:sp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75" tIns="16375" rIns="16375" bIns="16375" anchor="t" anchorCtr="0">
            <a:sp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75" tIns="16375" rIns="16375" bIns="16375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75" tIns="16375" rIns="16375" bIns="1637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75" tIns="16375" rIns="16375" bIns="16375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 (g3f295cb88ed_20_0)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>
            <a:spLocks noGrp="1"/>
          </p:cNvSpPr>
          <p:nvPr>
            <p:ph type="title"/>
          </p:nvPr>
        </p:nvSpPr>
        <p:spPr>
          <a:xfrm>
            <a:off x="456817" y="1257881"/>
            <a:ext cx="4655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700"/>
              <a:buFont typeface="Raleway SemiBold"/>
              <a:buNone/>
              <a:defRPr b="0">
                <a:solidFill>
                  <a:srgbClr val="8F00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body" idx="1"/>
          </p:nvPr>
        </p:nvSpPr>
        <p:spPr>
          <a:xfrm>
            <a:off x="456818" y="2340281"/>
            <a:ext cx="79932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E46962"/>
          </p15:clr>
        </p15:guide>
        <p15:guide id="2" orient="horz" pos="800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аш макет 1">
  <p:cSld name="CUSTOM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32332" y="1957500"/>
            <a:ext cx="6181800" cy="13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432332" y="1258838"/>
            <a:ext cx="1038900" cy="515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2"/>
          </p:nvPr>
        </p:nvSpPr>
        <p:spPr>
          <a:xfrm>
            <a:off x="432332" y="1221750"/>
            <a:ext cx="61818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leway SemiBold"/>
              <a:buNone/>
              <a:defRPr sz="2200" b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E46962"/>
          </p15:clr>
        </p15:guide>
        <p15:guide id="2" orient="horz" pos="793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47" name="Google Shape;47;p8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69083" y="242441"/>
            <a:ext cx="453132" cy="22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1_Title and body 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9"/>
          <p:cNvPicPr preferRelativeResize="0"/>
          <p:nvPr/>
        </p:nvPicPr>
        <p:blipFill rotWithShape="1">
          <a:blip r:embed="rId2">
            <a:alphaModFix/>
          </a:blip>
          <a:srcRect t="1756" r="2181" b="4320"/>
          <a:stretch/>
        </p:blipFill>
        <p:spPr>
          <a:xfrm>
            <a:off x="5397690" y="0"/>
            <a:ext cx="3746309" cy="5143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9"/>
          <p:cNvPicPr preferRelativeResize="0"/>
          <p:nvPr/>
        </p:nvPicPr>
        <p:blipFill rotWithShape="1">
          <a:blip r:embed="rId3">
            <a:alphaModFix amt="32000"/>
          </a:blip>
          <a:srcRect/>
          <a:stretch/>
        </p:blipFill>
        <p:spPr>
          <a:xfrm>
            <a:off x="132603" y="4283434"/>
            <a:ext cx="1314430" cy="79792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64848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54" name="Google Shape;54;p9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9083" y="242441"/>
            <a:ext cx="453132" cy="22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1_Title and body 3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391827" y="-157074"/>
            <a:ext cx="1277952" cy="182764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60" name="Google Shape;60;p10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9083" y="242441"/>
            <a:ext cx="453132" cy="22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2pPr>
            <a:lvl3pPr marL="1371600" lvl="2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■"/>
              <a:defRPr sz="1100"/>
            </a:lvl3pPr>
            <a:lvl4pPr marL="1828800" lvl="3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●"/>
              <a:defRPr sz="1100"/>
            </a:lvl4pPr>
            <a:lvl5pPr marL="2286000" lvl="4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■"/>
              <a:defRPr sz="1100"/>
            </a:lvl6pPr>
            <a:lvl7pPr marL="3200400" lvl="6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●"/>
              <a:defRPr sz="1100"/>
            </a:lvl7pPr>
            <a:lvl8pPr marL="3657600" lvl="7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8pPr>
            <a:lvl9pPr marL="4114800" lvl="8" indent="-3048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200"/>
              <a:buChar char="■"/>
              <a:defRPr sz="1100"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2pPr>
            <a:lvl3pPr marL="1371600" lvl="2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■"/>
              <a:defRPr sz="1100"/>
            </a:lvl3pPr>
            <a:lvl4pPr marL="1828800" lvl="3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●"/>
              <a:defRPr sz="1100"/>
            </a:lvl4pPr>
            <a:lvl5pPr marL="2286000" lvl="4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■"/>
              <a:defRPr sz="1100"/>
            </a:lvl6pPr>
            <a:lvl7pPr marL="3200400" lvl="6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●"/>
              <a:defRPr sz="1100"/>
            </a:lvl7pPr>
            <a:lvl8pPr marL="3657600" lvl="7" indent="-304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8pPr>
            <a:lvl9pPr marL="4114800" lvl="8" indent="-3048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200"/>
              <a:buChar char="■"/>
              <a:defRPr sz="11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66" name="Google Shape;66;p11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69083" y="242441"/>
            <a:ext cx="453132" cy="22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700"/>
              <a:buFont typeface="Raleway"/>
              <a:buNone/>
              <a:defRPr sz="2700" b="1" i="0" u="none" strike="noStrike" cap="none">
                <a:solidFill>
                  <a:srgbClr val="8F00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9" name="Google Shape;9;p1"/>
          <p:cNvGrpSpPr/>
          <p:nvPr/>
        </p:nvGrpSpPr>
        <p:grpSpPr>
          <a:xfrm>
            <a:off x="0" y="8350"/>
            <a:ext cx="9144000" cy="638520"/>
            <a:chOff x="0" y="8350"/>
            <a:chExt cx="9144000" cy="638520"/>
          </a:xfrm>
        </p:grpSpPr>
        <p:sp>
          <p:nvSpPr>
            <p:cNvPr id="10" name="Google Shape;10;p1"/>
            <p:cNvSpPr txBox="1"/>
            <p:nvPr/>
          </p:nvSpPr>
          <p:spPr>
            <a:xfrm>
              <a:off x="7440246" y="312615"/>
              <a:ext cx="184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oogle Shape;11;p1"/>
            <p:cNvPicPr preferRelativeResize="0"/>
            <p:nvPr/>
          </p:nvPicPr>
          <p:blipFill rotWithShape="1">
            <a:blip r:embed="rId12">
              <a:alphaModFix/>
            </a:blip>
            <a:srcRect l="25407" t="-2040" b="2040"/>
            <a:stretch/>
          </p:blipFill>
          <p:spPr>
            <a:xfrm>
              <a:off x="0" y="8350"/>
              <a:ext cx="9144000" cy="6384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1"/>
            <p:cNvGrpSpPr/>
            <p:nvPr/>
          </p:nvGrpSpPr>
          <p:grpSpPr>
            <a:xfrm>
              <a:off x="1" y="20122"/>
              <a:ext cx="5797558" cy="626748"/>
              <a:chOff x="13050" y="629225"/>
              <a:chExt cx="5783100" cy="561300"/>
            </a:xfrm>
          </p:grpSpPr>
          <p:sp>
            <p:nvSpPr>
              <p:cNvPr id="13" name="Google Shape;13;p1"/>
              <p:cNvSpPr/>
              <p:nvPr/>
            </p:nvSpPr>
            <p:spPr>
              <a:xfrm>
                <a:off x="13050" y="629225"/>
                <a:ext cx="5783100" cy="561300"/>
              </a:xfrm>
              <a:prstGeom prst="rect">
                <a:avLst/>
              </a:prstGeom>
              <a:solidFill>
                <a:srgbClr val="F0D9AA"/>
              </a:solidFill>
              <a:ln>
                <a:noFill/>
              </a:ln>
            </p:spPr>
            <p:txBody>
              <a:bodyPr spcFirstLastPara="1" wrap="square" lIns="104000" tIns="104000" rIns="104000" bIns="104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92"/>
                  <a:buFont typeface="Arial"/>
                  <a:buNone/>
                </a:pPr>
                <a:endParaRPr sz="1592" b="0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pic>
            <p:nvPicPr>
              <p:cNvPr id="14" name="Google Shape;14;p1" title="putp_technologies_logo_violet.png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4708600" y="717775"/>
                <a:ext cx="1003602" cy="3841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700"/>
              <a:buFont typeface="Raleway"/>
              <a:buNone/>
              <a:defRPr sz="2700" b="1" i="0" u="none" strike="noStrike" cap="none">
                <a:solidFill>
                  <a:srgbClr val="8F00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92" name="Google Shape;92;p13"/>
          <p:cNvGrpSpPr/>
          <p:nvPr/>
        </p:nvGrpSpPr>
        <p:grpSpPr>
          <a:xfrm>
            <a:off x="0" y="8350"/>
            <a:ext cx="9144000" cy="638519"/>
            <a:chOff x="0" y="8350"/>
            <a:chExt cx="9144000" cy="638519"/>
          </a:xfrm>
        </p:grpSpPr>
        <p:sp>
          <p:nvSpPr>
            <p:cNvPr id="93" name="Google Shape;93;p13"/>
            <p:cNvSpPr txBox="1"/>
            <p:nvPr/>
          </p:nvSpPr>
          <p:spPr>
            <a:xfrm>
              <a:off x="7440246" y="312615"/>
              <a:ext cx="184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4" name="Google Shape;94;p13"/>
            <p:cNvPicPr preferRelativeResize="0"/>
            <p:nvPr/>
          </p:nvPicPr>
          <p:blipFill rotWithShape="1">
            <a:blip r:embed="rId14">
              <a:alphaModFix/>
            </a:blip>
            <a:srcRect l="25407" t="-2040" b="2040"/>
            <a:stretch/>
          </p:blipFill>
          <p:spPr>
            <a:xfrm>
              <a:off x="0" y="8350"/>
              <a:ext cx="9144000" cy="6384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5" name="Google Shape;95;p13"/>
            <p:cNvGrpSpPr/>
            <p:nvPr/>
          </p:nvGrpSpPr>
          <p:grpSpPr>
            <a:xfrm>
              <a:off x="1" y="20122"/>
              <a:ext cx="5797558" cy="626748"/>
              <a:chOff x="13050" y="629225"/>
              <a:chExt cx="5783100" cy="561300"/>
            </a:xfrm>
          </p:grpSpPr>
          <p:sp>
            <p:nvSpPr>
              <p:cNvPr id="96" name="Google Shape;96;p13"/>
              <p:cNvSpPr/>
              <p:nvPr/>
            </p:nvSpPr>
            <p:spPr>
              <a:xfrm>
                <a:off x="13050" y="629225"/>
                <a:ext cx="5783100" cy="561300"/>
              </a:xfrm>
              <a:prstGeom prst="rect">
                <a:avLst/>
              </a:prstGeom>
              <a:solidFill>
                <a:srgbClr val="F0D9AA"/>
              </a:solidFill>
              <a:ln>
                <a:noFill/>
              </a:ln>
            </p:spPr>
            <p:txBody>
              <a:bodyPr spcFirstLastPara="1" wrap="square" lIns="104000" tIns="104000" rIns="104000" bIns="104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92"/>
                  <a:buFont typeface="Arial"/>
                  <a:buNone/>
                </a:pPr>
                <a:endParaRPr sz="1592" b="0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pic>
            <p:nvPicPr>
              <p:cNvPr id="97" name="Google Shape;97;p13" title="putp_technologies_logo_violet.png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4708600" y="717775"/>
                <a:ext cx="1003602" cy="3841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497" y="4393987"/>
            <a:ext cx="512349" cy="379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 descr="E:\-=Tanya=-\2035 Работа\-=Айдентика 2035=-\лого университета\Univer20_35_RGB_white.em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6817" y="4395438"/>
            <a:ext cx="750522" cy="37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 txBox="1">
            <a:spLocks noGrp="1"/>
          </p:cNvSpPr>
          <p:nvPr>
            <p:ph type="title"/>
          </p:nvPr>
        </p:nvSpPr>
        <p:spPr>
          <a:xfrm>
            <a:off x="456817" y="1257881"/>
            <a:ext cx="46557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" sz="3100"/>
              <a:t>Атом</a:t>
            </a:r>
            <a:endParaRPr sz="3100"/>
          </a:p>
        </p:txBody>
      </p:sp>
      <p:sp>
        <p:nvSpPr>
          <p:cNvPr id="183" name="Google Shape;183;p26"/>
          <p:cNvSpPr txBox="1">
            <a:spLocks noGrp="1"/>
          </p:cNvSpPr>
          <p:nvPr>
            <p:ph type="body" idx="1"/>
          </p:nvPr>
        </p:nvSpPr>
        <p:spPr>
          <a:xfrm>
            <a:off x="456817" y="2340281"/>
            <a:ext cx="38253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200"/>
              <a:buNone/>
            </a:pPr>
            <a:r>
              <a:rPr lang="ru"/>
              <a:t>Цифровой мультимодальный ассистент для автоматизации химических исследований</a:t>
            </a:r>
            <a:endParaRPr/>
          </a:p>
        </p:txBody>
      </p:sp>
      <p:sp>
        <p:nvSpPr>
          <p:cNvPr id="184" name="Google Shape;184;p26"/>
          <p:cNvSpPr txBox="1"/>
          <p:nvPr/>
        </p:nvSpPr>
        <p:spPr>
          <a:xfrm>
            <a:off x="456817" y="3706374"/>
            <a:ext cx="4428000" cy="680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36000" bIns="360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lang="ru-RU" sz="2050" b="0" i="0" u="none" strike="noStrike" cap="none" dirty="0">
                <a:solidFill>
                  <a:srgbClr val="E6913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Глобу </a:t>
            </a:r>
            <a:r>
              <a:rPr lang="ru-RU" sz="2050" b="0" i="0" u="none" strike="noStrike" cap="none" dirty="0" err="1">
                <a:solidFill>
                  <a:srgbClr val="E6913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Янченмаа</a:t>
            </a:r>
            <a:r>
              <a:rPr lang="ru-RU" sz="2050" b="0" i="0" u="none" strike="noStrike" cap="none" dirty="0">
                <a:solidFill>
                  <a:srgbClr val="E6913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Руслановна, </a:t>
            </a: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lang="ru-RU" sz="2050" b="0" i="0" u="none" strike="noStrike" cap="none" dirty="0">
                <a:solidFill>
                  <a:srgbClr val="E6913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8-904-107-55-88, </a:t>
            </a:r>
            <a:r>
              <a:rPr lang="ru-RU" sz="2050" b="0" i="0" u="none" strike="noStrike" cap="none" dirty="0" err="1">
                <a:solidFill>
                  <a:srgbClr val="E6913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УУНиТ</a:t>
            </a:r>
            <a:endParaRPr sz="2050" b="0" i="0" u="none" strike="noStrike" cap="none" dirty="0">
              <a:solidFill>
                <a:srgbClr val="E6913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5" name="Google Shape;185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1370" y="380460"/>
            <a:ext cx="2183447" cy="496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 sz="900"/>
              <a:t>10</a:t>
            </a:fld>
            <a:endParaRPr sz="900"/>
          </a:p>
        </p:txBody>
      </p:sp>
      <p:sp>
        <p:nvSpPr>
          <p:cNvPr id="302" name="Google Shape;302;p37"/>
          <p:cNvSpPr txBox="1"/>
          <p:nvPr/>
        </p:nvSpPr>
        <p:spPr>
          <a:xfrm>
            <a:off x="359857" y="636471"/>
            <a:ext cx="8544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75" tIns="7800" rIns="16375" bIns="163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1" i="0" u="none" strike="noStrike" cap="none">
                <a:solidFill>
                  <a:srgbClr val="8F00FF"/>
                </a:solidFill>
                <a:latin typeface="Trebuchet MS"/>
                <a:ea typeface="Trebuchet MS"/>
                <a:cs typeface="Trebuchet MS"/>
                <a:sym typeface="Trebuchet MS"/>
              </a:rPr>
              <a:t>КОНКУРЕНТЫ И АНАЛОГИ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3" name="Google Shape;303;p37"/>
          <p:cNvGraphicFramePr/>
          <p:nvPr/>
        </p:nvGraphicFramePr>
        <p:xfrm>
          <a:off x="217460" y="1183953"/>
          <a:ext cx="8339325" cy="3154560"/>
        </p:xfrm>
        <a:graphic>
          <a:graphicData uri="http://schemas.openxmlformats.org/drawingml/2006/table">
            <a:tbl>
              <a:tblPr>
                <a:noFill/>
                <a:tableStyleId>{D14F6CD0-5D01-4F34-9195-A6CA5206AD08}</a:tableStyleId>
              </a:tblPr>
              <a:tblGrid>
                <a:gridCol w="154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3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6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7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chemeClr val="lt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Характеристики продукта</a:t>
                      </a:r>
                      <a:endParaRPr sz="800" u="none" strike="noStrike" cap="none">
                        <a:solidFill>
                          <a:schemeClr val="lt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solidFill>
                          <a:schemeClr val="lt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>
                          <a:solidFill>
                            <a:schemeClr val="lt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Атом, Россия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chemeClr val="lt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Конкурент №1 </a:t>
                      </a:r>
                      <a:endParaRPr sz="800" u="none" strike="noStrike" cap="none">
                        <a:solidFill>
                          <a:schemeClr val="lt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>
                          <a:solidFill>
                            <a:schemeClr val="lt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ChemCoScientist</a:t>
                      </a:r>
                      <a:r>
                        <a:rPr lang="ru" sz="1100" u="none" strike="noStrike" cap="none">
                          <a:solidFill>
                            <a:schemeClr val="lt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, </a:t>
                      </a:r>
                      <a:r>
                        <a:rPr lang="ru" sz="1100">
                          <a:solidFill>
                            <a:schemeClr val="lt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Россия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chemeClr val="dk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Конкурент №2 </a:t>
                      </a:r>
                      <a:endParaRPr sz="800" u="none" strike="noStrike" cap="none">
                        <a:solidFill>
                          <a:schemeClr val="dk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>
                          <a:solidFill>
                            <a:schemeClr val="dk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Benchling, США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chemeClr val="dk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Конкурент №3 </a:t>
                      </a:r>
                      <a:endParaRPr sz="800" u="none" strike="noStrike" cap="none">
                        <a:solidFill>
                          <a:schemeClr val="dk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>
                          <a:solidFill>
                            <a:schemeClr val="dk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Dotmatics, США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Интеграции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Excel, LabView, 1C, ChemDraw, API для кастомных решений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Excel, Gaussian, ORCA, MolView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Google Drive, Slack, Jira, Excel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SQL, Python, Excel, LabArchives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Уровень безопасности данных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Соответствие ФЗ-152, шифрование данных, доступ по ролям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Шифрование, доступ по паролю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Шифрование, многофакторная аутентификация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Шифрование, аудит действий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Поддержка и обучение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Онлайн-чат, email, видео-уроки и вебинары, персональная настройка для корпораций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Email, телефон, документация, тренинги раз в пол года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Онлайн-чат, документация, сообщество пользователей, вебинары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Email, телефон, онлайн-курсы, персональные консультации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4" name="Google Shape;30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0114" y="150853"/>
            <a:ext cx="1661885" cy="378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8"/>
          <p:cNvSpPr txBox="1"/>
          <p:nvPr/>
        </p:nvSpPr>
        <p:spPr>
          <a:xfrm>
            <a:off x="457194" y="1464456"/>
            <a:ext cx="6936600" cy="30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5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МОНЕТИЗАЦИЯ</a:t>
            </a:r>
            <a:endParaRPr sz="15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"/>
              <a:buAutoNum type="arabicPeriod"/>
            </a:pPr>
            <a:r>
              <a:rPr lang="ru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Подписочная модель (от 160 000 р в месяц): подходит для B2B клиентов, которые хотят регулярно использовать сервис с обновлениями и поддержкой. Варианты тарифов в зависимости от функционала</a:t>
            </a:r>
            <a:endParaRPr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"/>
              <a:buAutoNum type="arabicPeriod"/>
            </a:pPr>
            <a:r>
              <a:rPr lang="ru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Коробочное решение (под ключ, 2 500 000 р): разовая покупка полного пакета ПО с установкой, настройкой и базовым обучением персонала. Подходит для крупных предприятий.</a:t>
            </a:r>
            <a:endParaRPr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"/>
              <a:buAutoNum type="arabicPeriod"/>
            </a:pPr>
            <a:r>
              <a:rPr lang="ru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Дополнительное техническое сопровождение: индивидуальные услуги по доработке, интеграции с другими системами, обучению и поддержке.</a:t>
            </a:r>
            <a:endParaRPr sz="1500" b="0" i="1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0" name="Google Shape;310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 sz="900"/>
              <a:t>11</a:t>
            </a:fld>
            <a:endParaRPr sz="900"/>
          </a:p>
        </p:txBody>
      </p:sp>
      <p:sp>
        <p:nvSpPr>
          <p:cNvPr id="311" name="Google Shape;311;p38"/>
          <p:cNvSpPr txBox="1">
            <a:spLocks noGrp="1"/>
          </p:cNvSpPr>
          <p:nvPr>
            <p:ph type="title"/>
          </p:nvPr>
        </p:nvSpPr>
        <p:spPr>
          <a:xfrm>
            <a:off x="374793" y="754056"/>
            <a:ext cx="465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" sz="3000">
                <a:solidFill>
                  <a:schemeClr val="dk1"/>
                </a:solidFill>
              </a:rPr>
              <a:t>БИЗНЕС-МОДЕЛЬ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312" name="Google Shape;31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0114" y="150853"/>
            <a:ext cx="1661886" cy="378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>
            <a:spLocks noGrp="1"/>
          </p:cNvSpPr>
          <p:nvPr>
            <p:ph type="title"/>
          </p:nvPr>
        </p:nvSpPr>
        <p:spPr>
          <a:xfrm>
            <a:off x="457193" y="623497"/>
            <a:ext cx="465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" sz="3000">
                <a:solidFill>
                  <a:schemeClr val="dk1"/>
                </a:solidFill>
              </a:rPr>
              <a:t>КОМАНДА И ПРОГРЕСС</a:t>
            </a:r>
            <a:endParaRPr sz="3000">
              <a:solidFill>
                <a:schemeClr val="dk1"/>
              </a:solidFill>
            </a:endParaRPr>
          </a:p>
        </p:txBody>
      </p:sp>
      <p:graphicFrame>
        <p:nvGraphicFramePr>
          <p:cNvPr id="318" name="Google Shape;318;p39"/>
          <p:cNvGraphicFramePr/>
          <p:nvPr/>
        </p:nvGraphicFramePr>
        <p:xfrm>
          <a:off x="457210" y="1269991"/>
          <a:ext cx="7942700" cy="3444180"/>
        </p:xfrm>
        <a:graphic>
          <a:graphicData uri="http://schemas.openxmlformats.org/drawingml/2006/table">
            <a:tbl>
              <a:tblPr>
                <a:noFill/>
                <a:tableStyleId>{D14F6CD0-5D01-4F34-9195-A6CA5206AD08}</a:tableStyleId>
              </a:tblPr>
              <a:tblGrid>
                <a:gridCol w="1985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5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ФАМИЛИЯ ИМЯ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Роль/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Должность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Функционал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ЧТО БУДЕШЬ ДЕЛАТЬ?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ОПЫТ и КОМПЕТЕНЦИИ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Глобу Янченмаа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Лидер команды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Координация работы команды — управление задачами, распределение ролей, контроль сроков выполнения этапов проекта.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Представление проекта на конкурсах и мероприятиях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Стратегическое планирование — использование опыта участия в конкурсах для разработки дорожной карты проекта.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Привлечение ресурсов (гранты, партнёрства) — на основе успешного опыта подачи заявок и презентации идей.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2019 - I место в межрегиональной конференции “Спиридоновские чтения” в номинации “Музыка и наука” с проектом “Поющий дом”</a:t>
                      </a: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2020 - участник Всероссийского конкурса научно-технологических проектов </a:t>
                      </a: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2022 - проект VR KOMI: создание виртуальных экскурсий по культурным пространствам Республики Коми. Участие в грантовом конкурсе “Росмолодежь” </a:t>
                      </a: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2025 - участие в конкурсе “Студенческий стартап” с проектом VR LAB</a:t>
                      </a: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2026 - участие в конкурсе “Студенческий стартап” с данным проектом</a:t>
                      </a: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9" name="Google Shape;319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 sz="900"/>
              <a:t>12</a:t>
            </a:fld>
            <a:endParaRPr sz="900"/>
          </a:p>
        </p:txBody>
      </p:sp>
      <p:pic>
        <p:nvPicPr>
          <p:cNvPr id="320" name="Google Shape;32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0114" y="150853"/>
            <a:ext cx="1661886" cy="378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0"/>
          <p:cNvSpPr txBox="1">
            <a:spLocks noGrp="1"/>
          </p:cNvSpPr>
          <p:nvPr>
            <p:ph type="title"/>
          </p:nvPr>
        </p:nvSpPr>
        <p:spPr>
          <a:xfrm>
            <a:off x="457193" y="529097"/>
            <a:ext cx="465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" sz="3000">
                <a:solidFill>
                  <a:schemeClr val="dk1"/>
                </a:solidFill>
              </a:rPr>
              <a:t>КОМАНДА И ПРОГРЕСС</a:t>
            </a:r>
            <a:endParaRPr sz="3000">
              <a:solidFill>
                <a:schemeClr val="dk1"/>
              </a:solidFill>
            </a:endParaRPr>
          </a:p>
        </p:txBody>
      </p:sp>
      <p:graphicFrame>
        <p:nvGraphicFramePr>
          <p:cNvPr id="326" name="Google Shape;326;p40"/>
          <p:cNvGraphicFramePr/>
          <p:nvPr/>
        </p:nvGraphicFramePr>
        <p:xfrm>
          <a:off x="457210" y="1105966"/>
          <a:ext cx="7942700" cy="4063686"/>
        </p:xfrm>
        <a:graphic>
          <a:graphicData uri="http://schemas.openxmlformats.org/drawingml/2006/table">
            <a:tbl>
              <a:tblPr>
                <a:noFill/>
                <a:tableStyleId>{D14F6CD0-5D01-4F34-9195-A6CA5206AD08}</a:tableStyleId>
              </a:tblPr>
              <a:tblGrid>
                <a:gridCol w="1985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5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ФАМИЛИЯ ИМЯ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Роль/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Должность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Функционал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ЧТО БУДЕШЬ ДЕЛАТЬ?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ОПЫТ и КОМПЕТЕНЦИИ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Глобу Янченмаа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Специалист по продвижению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Разработка стратегии продвижения стартапа в социальных сетях и других каналах.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Ведение социальных сетей (на основе опыта работы в СММ-агентстве «Есть контакт» с марта 2024 г.)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Организация рекламных кампаний — использование знаний, полученных на курсе «Инстатика» (2021 г.).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Обучение и сертификация в сфере бизнеса (сертификат курса «Начни свой бизнес» от центра «Мой бизнес Коми» (2023 г.)) — применение знаний для повышения эффективности продвижения.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Анализ эффективности продвижения — отслеживание метрик (охваты, вовлечённость, конверсия), корректировка стратегии.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2021 - сертификат о прохождении курса “Инстатика”</a:t>
                      </a: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2022 - онлайн-магазин эко-сумок “Oh no, shopper!”</a:t>
                      </a: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2023 - сертификат о прохождении курса “Начни свой бизнес” от центра “Мой бизнес Коми”</a:t>
                      </a: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Специалист по ведению социальных сетей в СММ-агентстве “Есть контакт” с 03.2024 по настоящее время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7" name="Google Shape;327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 sz="900"/>
              <a:t>13</a:t>
            </a:fld>
            <a:endParaRPr sz="900"/>
          </a:p>
        </p:txBody>
      </p:sp>
      <p:pic>
        <p:nvPicPr>
          <p:cNvPr id="328" name="Google Shape;32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0114" y="150853"/>
            <a:ext cx="1661885" cy="378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1"/>
          <p:cNvSpPr txBox="1">
            <a:spLocks noGrp="1"/>
          </p:cNvSpPr>
          <p:nvPr>
            <p:ph type="title"/>
          </p:nvPr>
        </p:nvSpPr>
        <p:spPr>
          <a:xfrm>
            <a:off x="456818" y="927322"/>
            <a:ext cx="465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" sz="3000">
                <a:solidFill>
                  <a:schemeClr val="dk1"/>
                </a:solidFill>
              </a:rPr>
              <a:t>КОМАНДА И ПРОГРЕСС</a:t>
            </a:r>
            <a:endParaRPr sz="3000">
              <a:solidFill>
                <a:schemeClr val="dk1"/>
              </a:solidFill>
            </a:endParaRPr>
          </a:p>
        </p:txBody>
      </p:sp>
      <p:graphicFrame>
        <p:nvGraphicFramePr>
          <p:cNvPr id="334" name="Google Shape;334;p41"/>
          <p:cNvGraphicFramePr/>
          <p:nvPr/>
        </p:nvGraphicFramePr>
        <p:xfrm>
          <a:off x="456810" y="1657866"/>
          <a:ext cx="7942700" cy="3620964"/>
        </p:xfrm>
        <a:graphic>
          <a:graphicData uri="http://schemas.openxmlformats.org/drawingml/2006/table">
            <a:tbl>
              <a:tblPr>
                <a:noFill/>
                <a:tableStyleId>{D14F6CD0-5D01-4F34-9195-A6CA5206AD08}</a:tableStyleId>
              </a:tblPr>
              <a:tblGrid>
                <a:gridCol w="1985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5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ФАМИЛИЯ ИМЯ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Роль/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Должность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Функционал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ЧТО БУДЕШЬ ДЕЛАТЬ?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ОПЫТ и КОМПЕТЕНЦИИ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Гилязев Данил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Инженер-разработчик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разработка и реализация технического ядра проекта 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настройка и интеграция программных модулей 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написание и оптимизация кода с учётом требований к производительности и безопасности;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тестирование прототипов и исправление ошибок 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поддержка работоспособности IT-инфраструктуры проекта 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внедрение технологических решений на основе опыта участия в WorldSkills Russia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адаптация существующих решений под задачи стартапа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Диплом СПО по квалификации техник-программист, </a:t>
                      </a:r>
                      <a:endParaRPr sz="1000"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Участник WorldSkills Russia, </a:t>
                      </a:r>
                      <a:endParaRPr sz="10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68575" marR="68575" marT="0" marB="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5" name="Google Shape;335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 sz="900"/>
              <a:t>14</a:t>
            </a:fld>
            <a:endParaRPr sz="900"/>
          </a:p>
        </p:txBody>
      </p:sp>
      <p:pic>
        <p:nvPicPr>
          <p:cNvPr id="336" name="Google Shape;33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0114" y="150853"/>
            <a:ext cx="1661885" cy="378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2"/>
          <p:cNvSpPr txBox="1">
            <a:spLocks noGrp="1"/>
          </p:cNvSpPr>
          <p:nvPr>
            <p:ph type="title"/>
          </p:nvPr>
        </p:nvSpPr>
        <p:spPr>
          <a:xfrm>
            <a:off x="456818" y="927322"/>
            <a:ext cx="465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" sz="3000">
                <a:solidFill>
                  <a:schemeClr val="dk1"/>
                </a:solidFill>
              </a:rPr>
              <a:t>КОМАНДА И ПРОГРЕСС</a:t>
            </a:r>
            <a:endParaRPr sz="3000">
              <a:solidFill>
                <a:schemeClr val="dk1"/>
              </a:solidFill>
            </a:endParaRPr>
          </a:p>
        </p:txBody>
      </p:sp>
      <p:graphicFrame>
        <p:nvGraphicFramePr>
          <p:cNvPr id="342" name="Google Shape;342;p42"/>
          <p:cNvGraphicFramePr/>
          <p:nvPr/>
        </p:nvGraphicFramePr>
        <p:xfrm>
          <a:off x="456810" y="1657866"/>
          <a:ext cx="7942700" cy="2897128"/>
        </p:xfrm>
        <a:graphic>
          <a:graphicData uri="http://schemas.openxmlformats.org/drawingml/2006/table">
            <a:tbl>
              <a:tblPr>
                <a:noFill/>
                <a:tableStyleId>{D14F6CD0-5D01-4F34-9195-A6CA5206AD08}</a:tableStyleId>
              </a:tblPr>
              <a:tblGrid>
                <a:gridCol w="1985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5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ФАМИЛИЯ ИМЯ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Роль/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Должность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Функционал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ЧТО БУДЕШЬ ДЕЛАТЬ?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ОПЫТ и КОМПЕТЕНЦИИ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Гилязев Данил</a:t>
                      </a:r>
                      <a:endParaRPr sz="11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Аналитик</a:t>
                      </a:r>
                      <a:endParaRPr sz="11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сбор и анализ требований от команды и потенциальных пользователей;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исследование рынка и анализ конкурентов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формирование технических заданий для разработчиков на основе данных анализа;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мониторинг ключевых метрик проекта 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подготовка рекомендаций по улучшению продукта;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Font typeface="Raleway SemiBold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работа с данными: сбор, очистка, визуализация</a:t>
                      </a:r>
                      <a:endParaRPr sz="900">
                        <a:solidFill>
                          <a:schemeClr val="dk2"/>
                        </a:solidFill>
                        <a:highlight>
                          <a:schemeClr val="lt1"/>
                        </a:highlight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45720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Char char="●"/>
                      </a:pPr>
                      <a:r>
                        <a:rPr lang="ru" sz="900">
                          <a:solidFill>
                            <a:schemeClr val="dk2"/>
                          </a:solidFill>
                          <a:highlight>
                            <a:schemeClr val="lt1"/>
                          </a:highlight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подготовка отчётов для команды и инвесторов </a:t>
                      </a:r>
                      <a:endParaRPr sz="11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I место во II Всероссийской весенней школе-семинаре молодых ученых</a:t>
                      </a:r>
                      <a:endParaRPr sz="10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3" name="Google Shape;343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 sz="900"/>
              <a:t>15</a:t>
            </a:fld>
            <a:endParaRPr sz="900"/>
          </a:p>
        </p:txBody>
      </p:sp>
      <p:pic>
        <p:nvPicPr>
          <p:cNvPr id="344" name="Google Shape;34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0114" y="150853"/>
            <a:ext cx="1661885" cy="378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5"/>
          <p:cNvSpPr txBox="1">
            <a:spLocks noGrp="1"/>
          </p:cNvSpPr>
          <p:nvPr>
            <p:ph type="title"/>
          </p:nvPr>
        </p:nvSpPr>
        <p:spPr>
          <a:xfrm>
            <a:off x="401731" y="1270000"/>
            <a:ext cx="7999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ТЕКУЩИЕ РЕЗУЛЬТАТЫ </a:t>
            </a:r>
            <a:r>
              <a:rPr lang="ru" sz="2800">
                <a:solidFill>
                  <a:schemeClr val="dk1"/>
                </a:solidFill>
              </a:rPr>
              <a:t>И ПЛАНЫ РАЗВИТИЯ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368" name="Google Shape;368;p45"/>
          <p:cNvSpPr txBox="1"/>
          <p:nvPr/>
        </p:nvSpPr>
        <p:spPr>
          <a:xfrm>
            <a:off x="543050" y="1929902"/>
            <a:ext cx="6782100" cy="17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50" tIns="77750" rIns="77750" bIns="77750" anchor="t" anchorCtr="0">
            <a:noAutofit/>
          </a:bodyPr>
          <a:lstStyle/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aleway SemiBold"/>
              <a:buChar char="●"/>
            </a:pPr>
            <a:r>
              <a:rPr lang="ru" sz="1300">
                <a:solidFill>
                  <a:schemeClr val="dk2"/>
                </a:solidFill>
                <a:highlight>
                  <a:srgbClr val="FFFFFF"/>
                </a:highlight>
                <a:latin typeface="Raleway SemiBold"/>
                <a:ea typeface="Raleway SemiBold"/>
                <a:cs typeface="Raleway SemiBold"/>
                <a:sym typeface="Raleway SemiBold"/>
              </a:rPr>
              <a:t>Подготовлены внутренние материалы проекта, определены ключевые функции, приоритетные сегменты и схема монетизации</a:t>
            </a:r>
            <a:endParaRPr sz="1300">
              <a:solidFill>
                <a:schemeClr val="dk2"/>
              </a:solidFill>
              <a:highlight>
                <a:srgbClr val="FFFFFF"/>
              </a:highlight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aleway SemiBold"/>
              <a:buChar char="●"/>
            </a:pPr>
            <a:r>
              <a:rPr lang="ru" sz="1300">
                <a:solidFill>
                  <a:schemeClr val="dk2"/>
                </a:solidFill>
                <a:highlight>
                  <a:srgbClr val="FFFFFF"/>
                </a:highlight>
                <a:latin typeface="Raleway SemiBold"/>
                <a:ea typeface="Raleway SemiBold"/>
                <a:cs typeface="Raleway SemiBold"/>
                <a:sym typeface="Raleway SemiBold"/>
              </a:rPr>
              <a:t>проект опирается на понятную рамку зелёной химии и на зрелые подходы к OCSR/OCR и хемоинформатике.</a:t>
            </a:r>
            <a:endParaRPr sz="1300">
              <a:solidFill>
                <a:schemeClr val="dk2"/>
              </a:solidFill>
              <a:highlight>
                <a:srgbClr val="FFFFFF"/>
              </a:highlight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aleway SemiBold"/>
              <a:buChar char="●"/>
            </a:pPr>
            <a:r>
              <a:rPr lang="ru" sz="1300">
                <a:solidFill>
                  <a:schemeClr val="dk2"/>
                </a:solidFill>
                <a:highlight>
                  <a:srgbClr val="FFFFFF"/>
                </a:highlight>
                <a:latin typeface="Raleway SemiBold"/>
                <a:ea typeface="Raleway SemiBold"/>
                <a:cs typeface="Raleway SemiBold"/>
                <a:sym typeface="Raleway SemiBold"/>
              </a:rPr>
              <a:t>есть естественная университетская база для пилота и набор локальных отраслевых сценариев.</a:t>
            </a:r>
            <a:endParaRPr sz="1300">
              <a:solidFill>
                <a:schemeClr val="dk2"/>
              </a:solidFill>
              <a:highlight>
                <a:srgbClr val="FFFFFF"/>
              </a:highlight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aleway SemiBold"/>
              <a:buChar char="●"/>
            </a:pPr>
            <a:r>
              <a:rPr lang="ru" sz="1300">
                <a:solidFill>
                  <a:schemeClr val="dk2"/>
                </a:solidFill>
                <a:highlight>
                  <a:srgbClr val="FFFFFF"/>
                </a:highlight>
                <a:latin typeface="Raleway SemiBold"/>
                <a:ea typeface="Raleway SemiBold"/>
                <a:cs typeface="Raleway SemiBold"/>
                <a:sym typeface="Raleway SemiBold"/>
              </a:rPr>
              <a:t>понятен рынок, логика пилотов, смешанная модель продаж и последовательность действий на 12 месяцев.</a:t>
            </a:r>
            <a:endParaRPr sz="1300">
              <a:solidFill>
                <a:schemeClr val="dk2"/>
              </a:solidFill>
              <a:highlight>
                <a:srgbClr val="FFFFFF"/>
              </a:highlight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endParaRPr sz="1300">
              <a:solidFill>
                <a:schemeClr val="dk2"/>
              </a:solidFill>
              <a:highlight>
                <a:srgbClr val="FFFFFF"/>
              </a:highlight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" sz="1300">
                <a:solidFill>
                  <a:schemeClr val="dk2"/>
                </a:solidFill>
                <a:highlight>
                  <a:srgbClr val="FFFFFF"/>
                </a:highlight>
                <a:latin typeface="Raleway SemiBold"/>
                <a:ea typeface="Raleway SemiBold"/>
                <a:cs typeface="Raleway SemiBold"/>
                <a:sym typeface="Raleway SemiBold"/>
              </a:rPr>
              <a:t>Фактически грант нужен не для того, чтобы «начать думать», а для того, чтобы превратить уже сформированный замысел в проверяемый и продаваемый MVP, закрепить первые кейсы и создать основу для дальнейшей коммерциализации.</a:t>
            </a:r>
            <a:r>
              <a:rPr lang="ru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  <a:endParaRPr sz="1700" i="1">
              <a:solidFill>
                <a:schemeClr val="dk2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9" name="Google Shape;369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 sz="900"/>
              <a:t>16</a:t>
            </a:fld>
            <a:endParaRPr sz="900"/>
          </a:p>
        </p:txBody>
      </p:sp>
      <p:pic>
        <p:nvPicPr>
          <p:cNvPr id="370" name="Google Shape;37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0114" y="150853"/>
            <a:ext cx="1661886" cy="378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7"/>
          <p:cNvSpPr txBox="1">
            <a:spLocks noGrp="1"/>
          </p:cNvSpPr>
          <p:nvPr>
            <p:ph type="title"/>
          </p:nvPr>
        </p:nvSpPr>
        <p:spPr>
          <a:xfrm>
            <a:off x="585692" y="1122056"/>
            <a:ext cx="4655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000">
                <a:solidFill>
                  <a:schemeClr val="dk1"/>
                </a:solidFill>
              </a:rPr>
              <a:t>КОНТАКТЫ ЛИДЕРА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384" name="Google Shape;384;p47"/>
          <p:cNvSpPr txBox="1">
            <a:spLocks noGrp="1"/>
          </p:cNvSpPr>
          <p:nvPr>
            <p:ph type="body" idx="1"/>
          </p:nvPr>
        </p:nvSpPr>
        <p:spPr>
          <a:xfrm>
            <a:off x="1182022" y="4364331"/>
            <a:ext cx="36036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269999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" sz="1400"/>
              <a:t>Глобу Янченмаа Руслановна</a:t>
            </a:r>
            <a:endParaRPr sz="1400"/>
          </a:p>
        </p:txBody>
      </p:sp>
      <p:sp>
        <p:nvSpPr>
          <p:cNvPr id="385" name="Google Shape;385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 sz="900"/>
              <a:t>17</a:t>
            </a:fld>
            <a:endParaRPr sz="900"/>
          </a:p>
        </p:txBody>
      </p:sp>
      <p:pic>
        <p:nvPicPr>
          <p:cNvPr id="386" name="Google Shape;38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0114" y="150853"/>
            <a:ext cx="1661886" cy="37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4201" y="1963850"/>
            <a:ext cx="2314299" cy="23143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8" name="Google Shape;38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4204" y="1122041"/>
            <a:ext cx="2718687" cy="3627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339668" y="742356"/>
            <a:ext cx="46557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000">
                <a:solidFill>
                  <a:srgbClr val="9900FF"/>
                </a:solidFill>
              </a:rPr>
              <a:t>АКТУАЛЬНОСТЬ ИДЕИ</a:t>
            </a:r>
            <a:endParaRPr sz="3000">
              <a:solidFill>
                <a:srgbClr val="9900FF"/>
              </a:solidFill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249475" y="1321950"/>
            <a:ext cx="8307300" cy="27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51E"/>
              </a:buClr>
              <a:buSzPts val="1700"/>
              <a:buFont typeface="Raleway"/>
              <a:buChar char="●"/>
            </a:pPr>
            <a:r>
              <a:rPr lang="ru" sz="1700">
                <a:solidFill>
                  <a:srgbClr val="27251E"/>
                </a:solidFill>
                <a:latin typeface="Raleway"/>
                <a:ea typeface="Raleway"/>
                <a:cs typeface="Raleway"/>
                <a:sym typeface="Raleway"/>
              </a:rPr>
              <a:t>В национальном проекте «Новые материалы и химия» предусмотрено развитие 55 технологических цепочек, требующих многократного повторения и тестирования различных химических решений</a:t>
            </a:r>
            <a:endParaRPr sz="1700">
              <a:solidFill>
                <a:srgbClr val="27251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51E"/>
              </a:buClr>
              <a:buSzPts val="1800"/>
              <a:buFont typeface="Raleway"/>
              <a:buChar char="●"/>
            </a:pPr>
            <a:r>
              <a:rPr lang="ru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Для УУНиТ и его партнеров - актуально </a:t>
            </a:r>
            <a:r>
              <a:rPr lang="ru" sz="16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создание единой платформы </a:t>
            </a:r>
            <a:r>
              <a:rPr lang="ru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: объединение задач нефтехимии, биотехнологий и материаловедени</a:t>
            </a:r>
            <a:r>
              <a:rPr lang="ru" sz="1700">
                <a:solidFill>
                  <a:srgbClr val="27251E"/>
                </a:solidFill>
                <a:latin typeface="Raleway"/>
                <a:ea typeface="Raleway"/>
                <a:cs typeface="Raleway"/>
                <a:sym typeface="Raleway"/>
              </a:rPr>
              <a:t>я</a:t>
            </a:r>
            <a:endParaRPr sz="1700">
              <a:solidFill>
                <a:srgbClr val="27251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51E"/>
              </a:buClr>
              <a:buSzPts val="1800"/>
              <a:buFont typeface="Raleway"/>
              <a:buChar char="●"/>
            </a:pPr>
            <a:r>
              <a:rPr lang="ru" sz="1600">
                <a:solidFill>
                  <a:schemeClr val="dk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Ценные данные оседают в бумажных журналах и несовместимых сервисах</a:t>
            </a:r>
            <a:r>
              <a:rPr lang="ru" sz="13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ru" sz="1600">
                <a:solidFill>
                  <a:schemeClr val="dk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экологический след не контролируется, а </a:t>
            </a:r>
            <a:r>
              <a:rPr lang="ru" sz="1600">
                <a:solidFill>
                  <a:srgbClr val="FF0000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отсутствие адаптированного отечественного ПО</a:t>
            </a:r>
            <a:r>
              <a:rPr lang="ru" sz="1600">
                <a:solidFill>
                  <a:schemeClr val="dk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 мешает превращать лабораторные успехи в коммерческие продукты, готовые к быстрому пилотированию</a:t>
            </a:r>
            <a:r>
              <a:rPr lang="ru" sz="13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300">
              <a:solidFill>
                <a:srgbClr val="27251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2" name="Google Shape;192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 sz="900"/>
              <a:t>2</a:t>
            </a:fld>
            <a:endParaRPr sz="900"/>
          </a:p>
        </p:txBody>
      </p:sp>
      <p:grpSp>
        <p:nvGrpSpPr>
          <p:cNvPr id="193" name="Google Shape;193;p27"/>
          <p:cNvGrpSpPr/>
          <p:nvPr/>
        </p:nvGrpSpPr>
        <p:grpSpPr>
          <a:xfrm>
            <a:off x="0" y="8350"/>
            <a:ext cx="9144000" cy="638520"/>
            <a:chOff x="0" y="8350"/>
            <a:chExt cx="9144000" cy="638520"/>
          </a:xfrm>
        </p:grpSpPr>
        <p:sp>
          <p:nvSpPr>
            <p:cNvPr id="194" name="Google Shape;194;p27"/>
            <p:cNvSpPr txBox="1"/>
            <p:nvPr/>
          </p:nvSpPr>
          <p:spPr>
            <a:xfrm>
              <a:off x="7440246" y="312615"/>
              <a:ext cx="184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5" name="Google Shape;195;p27"/>
            <p:cNvPicPr preferRelativeResize="0"/>
            <p:nvPr/>
          </p:nvPicPr>
          <p:blipFill rotWithShape="1">
            <a:blip r:embed="rId3">
              <a:alphaModFix/>
            </a:blip>
            <a:srcRect l="25407" t="-2040" b="2040"/>
            <a:stretch/>
          </p:blipFill>
          <p:spPr>
            <a:xfrm>
              <a:off x="0" y="8350"/>
              <a:ext cx="9144000" cy="6384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6" name="Google Shape;196;p27"/>
            <p:cNvGrpSpPr/>
            <p:nvPr/>
          </p:nvGrpSpPr>
          <p:grpSpPr>
            <a:xfrm>
              <a:off x="1" y="20122"/>
              <a:ext cx="5797558" cy="626748"/>
              <a:chOff x="13050" y="629225"/>
              <a:chExt cx="5783100" cy="561300"/>
            </a:xfrm>
          </p:grpSpPr>
          <p:sp>
            <p:nvSpPr>
              <p:cNvPr id="197" name="Google Shape;197;p27"/>
              <p:cNvSpPr/>
              <p:nvPr/>
            </p:nvSpPr>
            <p:spPr>
              <a:xfrm>
                <a:off x="13050" y="629225"/>
                <a:ext cx="5783100" cy="561300"/>
              </a:xfrm>
              <a:prstGeom prst="rect">
                <a:avLst/>
              </a:prstGeom>
              <a:solidFill>
                <a:srgbClr val="F0D9AA"/>
              </a:solidFill>
              <a:ln>
                <a:noFill/>
              </a:ln>
            </p:spPr>
            <p:txBody>
              <a:bodyPr spcFirstLastPara="1" wrap="square" lIns="104000" tIns="104000" rIns="104000" bIns="104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92"/>
                  <a:buFont typeface="Arial"/>
                  <a:buNone/>
                </a:pPr>
                <a:endParaRPr sz="1592" b="0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pic>
            <p:nvPicPr>
              <p:cNvPr id="198" name="Google Shape;198;p27" title="putp_technologies_logo_violet.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708600" y="717775"/>
                <a:ext cx="1003602" cy="3841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99" name="Google Shape;19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10114" y="150853"/>
            <a:ext cx="1661886" cy="37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664" y="4235853"/>
            <a:ext cx="1661885" cy="37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6225" y="4587655"/>
            <a:ext cx="1661875" cy="555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/>
          <p:cNvPicPr preferRelativeResize="0"/>
          <p:nvPr/>
        </p:nvPicPr>
        <p:blipFill rotWithShape="1">
          <a:blip r:embed="rId7">
            <a:alphaModFix/>
          </a:blip>
          <a:srcRect t="21553" b="7850"/>
          <a:stretch/>
        </p:blipFill>
        <p:spPr>
          <a:xfrm>
            <a:off x="2816375" y="4190325"/>
            <a:ext cx="1264125" cy="4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01962" y="4235848"/>
            <a:ext cx="740074" cy="78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95373" y="4147050"/>
            <a:ext cx="1389625" cy="55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44403" y="4128565"/>
            <a:ext cx="1264123" cy="100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/>
          <p:cNvPicPr preferRelativeResize="0"/>
          <p:nvPr/>
        </p:nvPicPr>
        <p:blipFill rotWithShape="1">
          <a:blip r:embed="rId11">
            <a:alphaModFix/>
          </a:blip>
          <a:srcRect t="8097"/>
          <a:stretch/>
        </p:blipFill>
        <p:spPr>
          <a:xfrm>
            <a:off x="7368925" y="3899600"/>
            <a:ext cx="1007130" cy="63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 txBox="1">
            <a:spLocks noGrp="1"/>
          </p:cNvSpPr>
          <p:nvPr>
            <p:ph type="title"/>
          </p:nvPr>
        </p:nvSpPr>
        <p:spPr>
          <a:xfrm>
            <a:off x="457192" y="678944"/>
            <a:ext cx="46557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000">
                <a:solidFill>
                  <a:schemeClr val="dk1"/>
                </a:solidFill>
              </a:rPr>
              <a:t>ПРОБЛЕМА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212" name="Google Shape;212;p28"/>
          <p:cNvSpPr txBox="1"/>
          <p:nvPr/>
        </p:nvSpPr>
        <p:spPr>
          <a:xfrm>
            <a:off x="457200" y="1174425"/>
            <a:ext cx="5840400" cy="4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50" tIns="77750" rIns="77750" bIns="77750" anchor="t" anchorCtr="0">
            <a:spAutoFit/>
          </a:bodyPr>
          <a:lstStyle/>
          <a:p>
            <a:pPr marL="45720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aleway"/>
              <a:buChar char="●"/>
            </a:pPr>
            <a:r>
              <a:rPr lang="ru" sz="17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Трудоемкий процесс анализа экспериментальных данных (до 15 часов на обработку данных по одной задаче)</a:t>
            </a:r>
            <a:endParaRPr sz="17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aleway"/>
              <a:buChar char="●"/>
            </a:pPr>
            <a:r>
              <a:rPr lang="ru" sz="17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Лаборатории упускают 20-40% потенциальной прибыли при выполнении заказов из-за низкой скорости поиска химических решений под конкретную прикладную задачу</a:t>
            </a:r>
            <a:endParaRPr sz="17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aleway"/>
              <a:buChar char="●"/>
            </a:pPr>
            <a:r>
              <a:rPr lang="ru" sz="17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Сложность в обработке и анализе перегруженного объема научной литературы (поиск и анализ одной научной статьи занимает в среднем 2-3 часа)</a:t>
            </a:r>
            <a:endParaRPr sz="17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endParaRPr sz="2000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endParaRPr sz="2000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000" u="none" strike="noStrike" cap="none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3" name="Google Shape;213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 sz="900"/>
              <a:t>3</a:t>
            </a:fld>
            <a:endParaRPr sz="900"/>
          </a:p>
        </p:txBody>
      </p:sp>
      <p:pic>
        <p:nvPicPr>
          <p:cNvPr id="214" name="Google Shape;21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0114" y="150853"/>
            <a:ext cx="1661886" cy="37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 rotWithShape="1">
          <a:blip r:embed="rId4">
            <a:alphaModFix/>
          </a:blip>
          <a:srcRect t="17382" b="15531"/>
          <a:stretch/>
        </p:blipFill>
        <p:spPr>
          <a:xfrm>
            <a:off x="6297500" y="2808791"/>
            <a:ext cx="2893375" cy="1941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>
            <a:spLocks noGrp="1"/>
          </p:cNvSpPr>
          <p:nvPr>
            <p:ph type="title"/>
          </p:nvPr>
        </p:nvSpPr>
        <p:spPr>
          <a:xfrm>
            <a:off x="397492" y="889844"/>
            <a:ext cx="46557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000">
                <a:solidFill>
                  <a:schemeClr val="dk1"/>
                </a:solidFill>
              </a:rPr>
              <a:t>ЦЕЛЕВАЯ АУДИТОРИЯ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221" name="Google Shape;221;p29"/>
          <p:cNvSpPr txBox="1">
            <a:spLocks noGrp="1"/>
          </p:cNvSpPr>
          <p:nvPr>
            <p:ph type="body" idx="1"/>
          </p:nvPr>
        </p:nvSpPr>
        <p:spPr>
          <a:xfrm>
            <a:off x="181650" y="1521050"/>
            <a:ext cx="5087400" cy="37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Нефтехимические предприятия, которые нуждаются в модернизации и развивают новые направления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НИИ и Исследоваиельские испытательные лаборатории, которым важна актуальная информация из научного мира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Аналитические лаборатории - быстрое и качественное проведение химических экспериментов 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400" i="1">
              <a:solidFill>
                <a:srgbClr val="980000"/>
              </a:solidFill>
            </a:endParaRPr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300">
              <a:solidFill>
                <a:srgbClr val="132C40"/>
              </a:solidFill>
            </a:endParaRPr>
          </a:p>
        </p:txBody>
      </p:sp>
      <p:sp>
        <p:nvSpPr>
          <p:cNvPr id="222" name="Google Shape;222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 sz="900"/>
              <a:t>4</a:t>
            </a:fld>
            <a:endParaRPr sz="900"/>
          </a:p>
        </p:txBody>
      </p:sp>
      <p:pic>
        <p:nvPicPr>
          <p:cNvPr id="223" name="Google Shape;22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0114" y="150853"/>
            <a:ext cx="1661886" cy="37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3200" y="1633500"/>
            <a:ext cx="3836426" cy="256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0"/>
          <p:cNvSpPr txBox="1">
            <a:spLocks noGrp="1"/>
          </p:cNvSpPr>
          <p:nvPr>
            <p:ph type="title"/>
          </p:nvPr>
        </p:nvSpPr>
        <p:spPr>
          <a:xfrm>
            <a:off x="456817" y="829256"/>
            <a:ext cx="46557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000">
                <a:solidFill>
                  <a:schemeClr val="dk1"/>
                </a:solidFill>
              </a:rPr>
              <a:t>РЕШЕНИЕ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230" name="Google Shape;230;p30"/>
          <p:cNvSpPr txBox="1"/>
          <p:nvPr/>
        </p:nvSpPr>
        <p:spPr>
          <a:xfrm>
            <a:off x="456825" y="1397625"/>
            <a:ext cx="6555600" cy="3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50" tIns="77750" rIns="77750" bIns="77750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ru" sz="18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Платформа по обработке, генерации и выдаче прикладных химических решений</a:t>
            </a:r>
            <a:endParaRPr sz="18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</a:pPr>
            <a:r>
              <a:rPr lang="ru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Возможность оценки качества полученного химического решения по объективным показателям</a:t>
            </a:r>
            <a:endParaRPr sz="18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ru" sz="18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ИИ обучена на достоверной базе данных по химическим процессам</a:t>
            </a:r>
            <a:endParaRPr sz="1800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ru" sz="18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Формирование рекомендательного списка научной литературы и аннотаций к ней</a:t>
            </a:r>
            <a:endParaRPr sz="18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ru" sz="18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Обработка документов химических исследований и выдача их структуры</a:t>
            </a:r>
            <a:endParaRPr sz="18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800" i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800" b="0" i="0" u="none" strike="noStrike" cap="none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1" name="Google Shape;231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 sz="900"/>
              <a:t>5</a:t>
            </a:fld>
            <a:endParaRPr sz="900"/>
          </a:p>
        </p:txBody>
      </p:sp>
      <p:pic>
        <p:nvPicPr>
          <p:cNvPr id="232" name="Google Shape;23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0114" y="150853"/>
            <a:ext cx="1661886" cy="37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4425" y="719375"/>
            <a:ext cx="2202175" cy="176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1"/>
          <p:cNvPicPr preferRelativeResize="0"/>
          <p:nvPr/>
        </p:nvPicPr>
        <p:blipFill rotWithShape="1">
          <a:blip r:embed="rId3">
            <a:alphaModFix/>
          </a:blip>
          <a:srcRect l="-4910" t="1350" r="4910" b="-1350"/>
          <a:stretch/>
        </p:blipFill>
        <p:spPr>
          <a:xfrm>
            <a:off x="793775" y="735525"/>
            <a:ext cx="7329494" cy="4337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1"/>
          <p:cNvSpPr txBox="1">
            <a:spLocks noGrp="1"/>
          </p:cNvSpPr>
          <p:nvPr>
            <p:ph type="title"/>
          </p:nvPr>
        </p:nvSpPr>
        <p:spPr>
          <a:xfrm>
            <a:off x="456817" y="829256"/>
            <a:ext cx="46557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3000">
              <a:solidFill>
                <a:schemeClr val="dk1"/>
              </a:solidFill>
            </a:endParaRPr>
          </a:p>
        </p:txBody>
      </p:sp>
      <p:sp>
        <p:nvSpPr>
          <p:cNvPr id="240" name="Google Shape;240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 sz="900"/>
              <a:t>6</a:t>
            </a:fld>
            <a:endParaRPr sz="900"/>
          </a:p>
        </p:txBody>
      </p:sp>
      <p:pic>
        <p:nvPicPr>
          <p:cNvPr id="241" name="Google Shape;24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0114" y="150853"/>
            <a:ext cx="1661885" cy="37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8253" y="2903050"/>
            <a:ext cx="993672" cy="61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/>
          <p:cNvPicPr preferRelativeResize="0"/>
          <p:nvPr/>
        </p:nvPicPr>
        <p:blipFill rotWithShape="1">
          <a:blip r:embed="rId6">
            <a:alphaModFix/>
          </a:blip>
          <a:srcRect t="7070" b="-7070"/>
          <a:stretch/>
        </p:blipFill>
        <p:spPr>
          <a:xfrm>
            <a:off x="1258250" y="3902900"/>
            <a:ext cx="993674" cy="66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18402" y="2344625"/>
            <a:ext cx="1104876" cy="736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32"/>
          <p:cNvGrpSpPr/>
          <p:nvPr/>
        </p:nvGrpSpPr>
        <p:grpSpPr>
          <a:xfrm>
            <a:off x="0" y="8350"/>
            <a:ext cx="9144000" cy="638519"/>
            <a:chOff x="0" y="8350"/>
            <a:chExt cx="9144000" cy="638519"/>
          </a:xfrm>
        </p:grpSpPr>
        <p:sp>
          <p:nvSpPr>
            <p:cNvPr id="250" name="Google Shape;250;p32"/>
            <p:cNvSpPr txBox="1"/>
            <p:nvPr/>
          </p:nvSpPr>
          <p:spPr>
            <a:xfrm>
              <a:off x="7440246" y="312615"/>
              <a:ext cx="184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1" name="Google Shape;251;p32"/>
            <p:cNvPicPr preferRelativeResize="0"/>
            <p:nvPr/>
          </p:nvPicPr>
          <p:blipFill rotWithShape="1">
            <a:blip r:embed="rId3">
              <a:alphaModFix/>
            </a:blip>
            <a:srcRect l="25407" t="-2040" b="2040"/>
            <a:stretch/>
          </p:blipFill>
          <p:spPr>
            <a:xfrm>
              <a:off x="0" y="8350"/>
              <a:ext cx="9144000" cy="6384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2" name="Google Shape;252;p32"/>
            <p:cNvGrpSpPr/>
            <p:nvPr/>
          </p:nvGrpSpPr>
          <p:grpSpPr>
            <a:xfrm>
              <a:off x="1" y="20122"/>
              <a:ext cx="5797558" cy="626748"/>
              <a:chOff x="13050" y="629225"/>
              <a:chExt cx="5783100" cy="561300"/>
            </a:xfrm>
          </p:grpSpPr>
          <p:sp>
            <p:nvSpPr>
              <p:cNvPr id="253" name="Google Shape;253;p32"/>
              <p:cNvSpPr/>
              <p:nvPr/>
            </p:nvSpPr>
            <p:spPr>
              <a:xfrm>
                <a:off x="13050" y="629225"/>
                <a:ext cx="5783100" cy="561300"/>
              </a:xfrm>
              <a:prstGeom prst="rect">
                <a:avLst/>
              </a:prstGeom>
              <a:solidFill>
                <a:srgbClr val="F0D9AA"/>
              </a:solidFill>
              <a:ln>
                <a:noFill/>
              </a:ln>
            </p:spPr>
            <p:txBody>
              <a:bodyPr spcFirstLastPara="1" wrap="square" lIns="104000" tIns="104000" rIns="104000" bIns="104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92"/>
                  <a:buFont typeface="Arial"/>
                  <a:buNone/>
                </a:pPr>
                <a:endParaRPr sz="1592" b="0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pic>
            <p:nvPicPr>
              <p:cNvPr id="254" name="Google Shape;254;p32" title="putp_technologies_logo_violet.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708600" y="717775"/>
                <a:ext cx="1003602" cy="3841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55" name="Google Shape;255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 sz="900"/>
              <a:t>7</a:t>
            </a:fld>
            <a:endParaRPr sz="900"/>
          </a:p>
        </p:txBody>
      </p:sp>
      <p:sp>
        <p:nvSpPr>
          <p:cNvPr id="256" name="Google Shape;256;p32"/>
          <p:cNvSpPr txBox="1"/>
          <p:nvPr/>
        </p:nvSpPr>
        <p:spPr>
          <a:xfrm>
            <a:off x="403084" y="1223283"/>
            <a:ext cx="68031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75" tIns="7800" rIns="16375" bIns="163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1" i="0" u="none" strike="noStrike" cap="none">
                <a:solidFill>
                  <a:srgbClr val="8F00FF"/>
                </a:solidFill>
                <a:latin typeface="Trebuchet MS"/>
                <a:ea typeface="Trebuchet MS"/>
                <a:cs typeface="Trebuchet MS"/>
                <a:sym typeface="Trebuchet MS"/>
              </a:rPr>
              <a:t>ТЕХНОЛОГИЧЕСКОЕ ЯДРО ПРОЕКТА</a:t>
            </a:r>
            <a:endParaRPr sz="27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7" name="Google Shape;257;p32"/>
          <p:cNvSpPr/>
          <p:nvPr/>
        </p:nvSpPr>
        <p:spPr>
          <a:xfrm>
            <a:off x="275275" y="1806575"/>
            <a:ext cx="6018600" cy="3266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41575" tIns="20750" rIns="41575" bIns="2075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Ядро проекта базируется на </a:t>
            </a:r>
            <a:r>
              <a:rPr lang="ru" sz="1600" b="1">
                <a:solidFill>
                  <a:schemeClr val="dk2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мультиагентной архитектуре LLM</a:t>
            </a:r>
            <a:r>
              <a:rPr lang="ru" sz="1600">
                <a:solidFill>
                  <a:schemeClr val="dk2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, дообученной на специфических химических датасетах (SMILES, InChI) и графах реакций.</a:t>
            </a:r>
            <a:endParaRPr sz="1600" i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chemeClr val="dk2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Ключевая инновация:</a:t>
            </a:r>
            <a:r>
              <a:rPr lang="ru" sz="1600">
                <a:solidFill>
                  <a:schemeClr val="dk2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 Использование мультимодальных нейросетей для распознавания рукописных лабораторных формул и схем (Computer Vision + NLP).</a:t>
            </a:r>
            <a:endParaRPr sz="1600">
              <a:solidFill>
                <a:schemeClr val="dk2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Критическая технология РФ:</a:t>
            </a:r>
            <a:endParaRPr sz="1600">
              <a:solidFill>
                <a:schemeClr val="dk2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chemeClr val="dk2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«Технологии создания доверенного и защищенного системного и прикладного программного обеспечения»</a:t>
            </a:r>
            <a:r>
              <a:rPr lang="ru" sz="1600">
                <a:solidFill>
                  <a:schemeClr val="dk2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 </a:t>
            </a:r>
            <a:br>
              <a:rPr lang="ru" sz="1500">
                <a:solidFill>
                  <a:schemeClr val="dk2"/>
                </a:solidFill>
                <a:highlight>
                  <a:schemeClr val="lt1"/>
                </a:highlight>
              </a:rPr>
            </a:br>
            <a:endParaRPr sz="1600" b="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32"/>
          <p:cNvPicPr preferRelativeResize="0"/>
          <p:nvPr/>
        </p:nvPicPr>
        <p:blipFill rotWithShape="1">
          <a:blip r:embed="rId5">
            <a:alphaModFix/>
          </a:blip>
          <a:srcRect l="24910" t="15182" r="25938"/>
          <a:stretch/>
        </p:blipFill>
        <p:spPr>
          <a:xfrm>
            <a:off x="6467899" y="2317699"/>
            <a:ext cx="2258850" cy="275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0114" y="150853"/>
            <a:ext cx="1661885" cy="378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5"/>
          <p:cNvSpPr txBox="1"/>
          <p:nvPr/>
        </p:nvSpPr>
        <p:spPr>
          <a:xfrm>
            <a:off x="488944" y="1806888"/>
            <a:ext cx="693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84" name="Google Shape;284;p35"/>
          <p:cNvSpPr txBox="1"/>
          <p:nvPr/>
        </p:nvSpPr>
        <p:spPr>
          <a:xfrm>
            <a:off x="3234025" y="1497188"/>
            <a:ext cx="5625900" cy="30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Raleway Medium"/>
              <a:buAutoNum type="arabicPeriod"/>
            </a:pPr>
            <a:r>
              <a:rPr lang="ru" sz="16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B2B, B2G</a:t>
            </a:r>
            <a:endParaRPr sz="1600" b="0" i="0" u="none" strike="noStrike" cap="none">
              <a:solidFill>
                <a:schemeClr val="dk2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Raleway Medium"/>
              <a:buAutoNum type="arabicPeriod"/>
            </a:pPr>
            <a:r>
              <a:rPr lang="ru"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Общий объём целевого рынка, TAM (Total Addressable Market) - </a:t>
            </a:r>
            <a:r>
              <a:rPr lang="ru" sz="16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общее кол-во ЦА*стоимость решения = 24,8 млрд</a:t>
            </a:r>
            <a:r>
              <a:rPr lang="ru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 sz="16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руб</a:t>
            </a:r>
            <a:endParaRPr sz="1600" b="0" i="0" u="none" strike="noStrike" cap="none">
              <a:solidFill>
                <a:schemeClr val="dk2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Raleway Medium"/>
              <a:buAutoNum type="arabicPeriod"/>
            </a:pPr>
            <a:r>
              <a:rPr lang="ru"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Доступный объём рынка, SAM (Serviced/Serviceable Available Market) - кол-во предприятий по РБ</a:t>
            </a:r>
            <a:r>
              <a:rPr lang="ru" sz="16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*стоимость решения = 869,1 млн руб</a:t>
            </a:r>
            <a:endParaRPr sz="1600" b="0" i="0" u="none" strike="noStrike" cap="none">
              <a:solidFill>
                <a:schemeClr val="dk2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Raleway Medium"/>
              <a:buAutoNum type="arabicPeriod"/>
            </a:pPr>
            <a:r>
              <a:rPr lang="ru"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Реально достижимый объём рынка, SOM (Serviceable &amp; Obtainable Market) = 1% от SAM</a:t>
            </a:r>
            <a:endParaRPr sz="1600" b="0" i="0" u="none" strike="noStrike" cap="none">
              <a:solidFill>
                <a:schemeClr val="dk2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85" name="Google Shape;285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 sz="900"/>
              <a:t>8</a:t>
            </a:fld>
            <a:endParaRPr sz="900"/>
          </a:p>
        </p:txBody>
      </p:sp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293750" y="706318"/>
            <a:ext cx="83208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000">
                <a:solidFill>
                  <a:schemeClr val="dk1"/>
                </a:solidFill>
              </a:rPr>
              <a:t>РЫНОК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287" name="Google Shape;28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0114" y="150853"/>
            <a:ext cx="1661886" cy="37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5"/>
          <p:cNvPicPr preferRelativeResize="0"/>
          <p:nvPr/>
        </p:nvPicPr>
        <p:blipFill rotWithShape="1">
          <a:blip r:embed="rId4">
            <a:alphaModFix/>
          </a:blip>
          <a:srcRect r="44237"/>
          <a:stretch/>
        </p:blipFill>
        <p:spPr>
          <a:xfrm>
            <a:off x="0" y="1463150"/>
            <a:ext cx="3107200" cy="313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 sz="900"/>
              <a:t>9</a:t>
            </a:fld>
            <a:endParaRPr sz="900"/>
          </a:p>
        </p:txBody>
      </p:sp>
      <p:sp>
        <p:nvSpPr>
          <p:cNvPr id="294" name="Google Shape;294;p36"/>
          <p:cNvSpPr txBox="1"/>
          <p:nvPr/>
        </p:nvSpPr>
        <p:spPr>
          <a:xfrm>
            <a:off x="359857" y="636471"/>
            <a:ext cx="8544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75" tIns="7800" rIns="16375" bIns="163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1" i="0" u="none" strike="noStrike" cap="none">
                <a:solidFill>
                  <a:srgbClr val="8F00FF"/>
                </a:solidFill>
                <a:latin typeface="Trebuchet MS"/>
                <a:ea typeface="Trebuchet MS"/>
                <a:cs typeface="Trebuchet MS"/>
                <a:sym typeface="Trebuchet MS"/>
              </a:rPr>
              <a:t>КОНКУРЕНТЫ И АНАЛОГИ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95" name="Google Shape;295;p36"/>
          <p:cNvGraphicFramePr/>
          <p:nvPr/>
        </p:nvGraphicFramePr>
        <p:xfrm>
          <a:off x="217460" y="1183953"/>
          <a:ext cx="8339325" cy="3703200"/>
        </p:xfrm>
        <a:graphic>
          <a:graphicData uri="http://schemas.openxmlformats.org/drawingml/2006/table">
            <a:tbl>
              <a:tblPr>
                <a:noFill/>
                <a:tableStyleId>{D14F6CD0-5D01-4F34-9195-A6CA5206AD08}</a:tableStyleId>
              </a:tblPr>
              <a:tblGrid>
                <a:gridCol w="154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3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6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7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chemeClr val="lt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Характеристики продукта</a:t>
                      </a:r>
                      <a:endParaRPr sz="800" u="none" strike="noStrike" cap="none">
                        <a:solidFill>
                          <a:schemeClr val="lt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solidFill>
                          <a:schemeClr val="lt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>
                          <a:solidFill>
                            <a:schemeClr val="lt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Атом, Россия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chemeClr val="lt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Конкурент №1 </a:t>
                      </a:r>
                      <a:endParaRPr sz="800" u="none" strike="noStrike" cap="none">
                        <a:solidFill>
                          <a:schemeClr val="lt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>
                          <a:solidFill>
                            <a:schemeClr val="lt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ChemCoScientist</a:t>
                      </a:r>
                      <a:r>
                        <a:rPr lang="ru" sz="1100" u="none" strike="noStrike" cap="none">
                          <a:solidFill>
                            <a:schemeClr val="lt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, </a:t>
                      </a:r>
                      <a:r>
                        <a:rPr lang="ru" sz="1100">
                          <a:solidFill>
                            <a:schemeClr val="lt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Россия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chemeClr val="dk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Конкурент №2 </a:t>
                      </a:r>
                      <a:endParaRPr sz="800" u="none" strike="noStrike" cap="none">
                        <a:solidFill>
                          <a:schemeClr val="dk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>
                          <a:solidFill>
                            <a:schemeClr val="dk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Benchling, США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chemeClr val="dk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Конкурент №3 </a:t>
                      </a:r>
                      <a:endParaRPr sz="800" u="none" strike="noStrike" cap="none">
                        <a:solidFill>
                          <a:schemeClr val="dk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>
                          <a:solidFill>
                            <a:schemeClr val="dk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Dotmatics, США</a:t>
                      </a:r>
                      <a:endParaRPr sz="11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D9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Назначение продукта</a:t>
                      </a: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Автоматизация химических процессов с помощью мультимодального ИИ-ассистента </a:t>
                      </a: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ПО для моделирования химических реакций и анализа данных</a:t>
                      </a: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Облачная платформа для планирования и анализа экспериментов, совместной работы ученых</a:t>
                      </a: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ПО для управления химическими данными, автоматизации R&amp;D процессов</a:t>
                      </a: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Уникальное преимущество</a:t>
                      </a: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Первый на российском рынке мультимодальный ассистент по химии; Интеграция ИИ для автоматизации рутинных задач</a:t>
                      </a: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Глубокая проработка физико-химических расчетов, локальная поддержка</a:t>
                      </a: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Облачная архитектура, простота внедрения, большое количество пользователей</a:t>
                      </a: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Высочайший уровень точности в предсказании свойств соединений</a:t>
                      </a:r>
                      <a:endParaRPr sz="90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Модель монетизации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Подписочная модель+коробчное решение+поддержка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Лицензионная модель с разовой оплатой+поддержка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Облачная подписка с подуровневым доступом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Лицензия+подписка для обновлений</a:t>
                      </a:r>
                      <a:endParaRPr sz="900" u="none" strike="noStrike" cap="non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96" name="Google Shape;29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0114" y="150853"/>
            <a:ext cx="1661885" cy="378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8F00FF"/>
      </a:dk1>
      <a:lt1>
        <a:srgbClr val="FFFFFF"/>
      </a:lt1>
      <a:dk2>
        <a:srgbClr val="000000"/>
      </a:dk2>
      <a:lt2>
        <a:srgbClr val="000000"/>
      </a:lt2>
      <a:accent1>
        <a:srgbClr val="FBB3C1"/>
      </a:accent1>
      <a:accent2>
        <a:srgbClr val="FCAF17"/>
      </a:accent2>
      <a:accent3>
        <a:srgbClr val="FD493D"/>
      </a:accent3>
      <a:accent4>
        <a:srgbClr val="DBE6FD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8F00FF"/>
      </a:dk1>
      <a:lt1>
        <a:srgbClr val="FFFFFF"/>
      </a:lt1>
      <a:dk2>
        <a:srgbClr val="000000"/>
      </a:dk2>
      <a:lt2>
        <a:srgbClr val="000000"/>
      </a:lt2>
      <a:accent1>
        <a:srgbClr val="FBB3C1"/>
      </a:accent1>
      <a:accent2>
        <a:srgbClr val="FCAF17"/>
      </a:accent2>
      <a:accent3>
        <a:srgbClr val="FD493D"/>
      </a:accent3>
      <a:accent4>
        <a:srgbClr val="DBE6FD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1315</Words>
  <Application>Microsoft Office PowerPoint</Application>
  <PresentationFormat>Экран (16:9)</PresentationFormat>
  <Paragraphs>184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Raleway SemiBold</vt:lpstr>
      <vt:lpstr>Century Gothic</vt:lpstr>
      <vt:lpstr>Raleway Medium</vt:lpstr>
      <vt:lpstr>Helvetica Neue</vt:lpstr>
      <vt:lpstr>Raleway</vt:lpstr>
      <vt:lpstr>Arial</vt:lpstr>
      <vt:lpstr>Trebuchet MS</vt:lpstr>
      <vt:lpstr>Simple Light</vt:lpstr>
      <vt:lpstr>Simple Light</vt:lpstr>
      <vt:lpstr>Атом</vt:lpstr>
      <vt:lpstr>АКТУАЛЬНОСТЬ ИДЕИ</vt:lpstr>
      <vt:lpstr>ПРОБЛЕМА</vt:lpstr>
      <vt:lpstr>ЦЕЛЕВАЯ АУДИТОРИЯ</vt:lpstr>
      <vt:lpstr>РЕШЕНИЕ</vt:lpstr>
      <vt:lpstr>Презентация PowerPoint</vt:lpstr>
      <vt:lpstr>Презентация PowerPoint</vt:lpstr>
      <vt:lpstr>РЫНОК</vt:lpstr>
      <vt:lpstr>Презентация PowerPoint</vt:lpstr>
      <vt:lpstr>Презентация PowerPoint</vt:lpstr>
      <vt:lpstr>БИЗНЕС-МОДЕЛЬ</vt:lpstr>
      <vt:lpstr>КОМАНДА И ПРОГРЕСС</vt:lpstr>
      <vt:lpstr>КОМАНДА И ПРОГРЕСС</vt:lpstr>
      <vt:lpstr>КОМАНДА И ПРОГРЕСС</vt:lpstr>
      <vt:lpstr>КОМАНДА И ПРОГРЕСС</vt:lpstr>
      <vt:lpstr>ТЕКУЩИЕ РЕЗУЛЬТАТЫ И ПЛАНЫ РАЗВИТИЯ</vt:lpstr>
      <vt:lpstr>КОНТАКТЫ ЛИДЕРА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Таня</dc:creator>
  <cp:lastModifiedBy>tasamayakuznetsova@gmail.com</cp:lastModifiedBy>
  <cp:revision>2</cp:revision>
  <dcterms:modified xsi:type="dcterms:W3CDTF">2026-04-29T10:37:27Z</dcterms:modified>
</cp:coreProperties>
</file>