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69" r:id="rId2"/>
    <p:sldId id="257" r:id="rId3"/>
    <p:sldId id="271" r:id="rId4"/>
    <p:sldId id="277" r:id="rId5"/>
    <p:sldId id="258" r:id="rId6"/>
    <p:sldId id="262" r:id="rId7"/>
    <p:sldId id="259" r:id="rId8"/>
    <p:sldId id="263" r:id="rId9"/>
    <p:sldId id="268" r:id="rId10"/>
    <p:sldId id="272" r:id="rId11"/>
    <p:sldId id="273" r:id="rId12"/>
    <p:sldId id="274" r:id="rId13"/>
    <p:sldId id="265" r:id="rId14"/>
    <p:sldId id="276" r:id="rId15"/>
  </p:sldIdLst>
  <p:sldSz cx="12192000" cy="6858000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27">
          <p15:clr>
            <a:srgbClr val="A4A3A4"/>
          </p15:clr>
        </p15:guide>
        <p15:guide id="2" pos="38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002" autoAdjust="0"/>
    <p:restoredTop sz="94660"/>
  </p:normalViewPr>
  <p:slideViewPr>
    <p:cSldViewPr snapToGrid="0">
      <p:cViewPr varScale="1">
        <p:scale>
          <a:sx n="82" d="100"/>
          <a:sy n="82" d="100"/>
        </p:scale>
        <p:origin x="-768" y="-91"/>
      </p:cViewPr>
      <p:guideLst>
        <p:guide orient="horz" pos="2727"/>
        <p:guide pos="38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Борьба с сорняками </c:v>
                </c:pt>
                <c:pt idx="1">
                  <c:v>Вредители и болезни</c:v>
                </c:pt>
                <c:pt idx="2">
                  <c:v>Подготовка почвы</c:v>
                </c:pt>
                <c:pt idx="3">
                  <c:v>Прочее 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0.83</c:v>
                </c:pt>
                <c:pt idx="1">
                  <c:v>0.06</c:v>
                </c:pt>
                <c:pt idx="2" formatCode="0.00%">
                  <c:v>5.5E-2</c:v>
                </c:pt>
                <c:pt idx="3" formatCode="0.00%">
                  <c:v>5.5E-2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31E0B-4A24-4651-B455-60E59C1716C6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7E97D-9748-4727-83F2-E87BBFE93E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7E97D-9748-4727-83F2-E87BBFE93EC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CC1583-19C2-445C-95FA-A70871E05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3A5486A-C161-425C-A383-9D1AA1977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2C422A5-B09C-47C4-9C8A-9B9C05176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B7E6C82-6792-4FBB-A79A-3F80C4AF2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4855793-DEBA-4AE8-B065-700CB954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2433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D1B458C-BFE5-4FED-890B-A3C81CBD9E00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74EC097-BE1E-47C5-A4A4-558BFD9F9C06}"/>
              </a:ext>
            </a:extLst>
          </p:cNvPr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CD6CA42-8F84-4EF7-AC44-C6D7CA7B5256}"/>
              </a:ext>
            </a:extLst>
          </p:cNvPr>
          <p:cNvGrpSpPr/>
          <p:nvPr userDrawn="1"/>
        </p:nvGrpSpPr>
        <p:grpSpPr>
          <a:xfrm>
            <a:off x="0" y="49500"/>
            <a:ext cx="2844750" cy="274500"/>
            <a:chOff x="5228062" y="49500"/>
            <a:chExt cx="2844750" cy="274500"/>
          </a:xfrm>
          <a:solidFill>
            <a:schemeClr val="tx2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EF73193D-4957-4A8F-A457-261D1530DEC3}"/>
                </a:ext>
              </a:extLst>
            </p:cNvPr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Блок-схема: объединение 10">
              <a:extLst>
                <a:ext uri="{FF2B5EF4-FFF2-40B4-BE49-F238E27FC236}">
                  <a16:creationId xmlns:a16="http://schemas.microsoft.com/office/drawing/2014/main" xmlns="" id="{9CA2CB59-7E2E-4FE6-B4DA-BC82267C4973}"/>
                </a:ext>
              </a:extLst>
            </p:cNvPr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F77822EB-8A6C-4A70-8594-303E6651250C}"/>
              </a:ext>
            </a:extLst>
          </p:cNvPr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tx2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1DA2A97F-749F-48D2-AE48-5762F540EF28}"/>
                </a:ext>
              </a:extLst>
            </p:cNvPr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xmlns="" id="{3E93E1D6-3B3B-47F6-966E-B20E50008B90}"/>
                </a:ext>
              </a:extLst>
            </p:cNvPr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Текст 18">
            <a:extLst>
              <a:ext uri="{FF2B5EF4-FFF2-40B4-BE49-F238E27FC236}">
                <a16:creationId xmlns:a16="http://schemas.microsoft.com/office/drawing/2014/main" xmlns="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347060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BB7FDFF-D2AD-4235-A46C-DC66DD4D1013}"/>
              </a:ext>
            </a:extLst>
          </p:cNvPr>
          <p:cNvSpPr/>
          <p:nvPr userDrawn="1"/>
        </p:nvSpPr>
        <p:spPr>
          <a:xfrm>
            <a:off x="0" y="0"/>
            <a:ext cx="12192000" cy="234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4070D4A9-B599-4348-B256-0E428B8B8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5813" y="1314450"/>
            <a:ext cx="10664825" cy="103505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6EF77BD0-0A00-4EB4-9CDD-5A98ACBE15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843213"/>
            <a:ext cx="10612438" cy="37814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A9322F2F-857E-4FE4-BE4D-D21B4515E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352163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BB7FDFF-D2AD-4235-A46C-DC66DD4D1013}"/>
              </a:ext>
            </a:extLst>
          </p:cNvPr>
          <p:cNvSpPr/>
          <p:nvPr userDrawn="1"/>
        </p:nvSpPr>
        <p:spPr>
          <a:xfrm>
            <a:off x="0" y="4509000"/>
            <a:ext cx="12192000" cy="234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4070D4A9-B599-4348-B256-0E428B8B8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5813" y="1314450"/>
            <a:ext cx="10664825" cy="292455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1D6F7538-3390-41DD-B230-F5083FB8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55937"/>
            <a:ext cx="10515600" cy="9179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682573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AB6D58-97DC-44E4-9E0A-561EED96B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1000" y="365125"/>
            <a:ext cx="7732800" cy="10388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BB7FDFF-D2AD-4235-A46C-DC66DD4D1013}"/>
              </a:ext>
            </a:extLst>
          </p:cNvPr>
          <p:cNvSpPr/>
          <p:nvPr userDrawn="1"/>
        </p:nvSpPr>
        <p:spPr>
          <a:xfrm>
            <a:off x="0" y="0"/>
            <a:ext cx="285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E46014F-1F57-473C-840B-91CF6FA9A7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76638" y="1673225"/>
            <a:ext cx="7785100" cy="495141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39568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8" y="365125"/>
            <a:ext cx="5257801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18D8509-D379-49B3-A4FE-EDBEE064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0FB3E60-2F82-4C12-95B3-7ACC1B0E5862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D1B458C-BFE5-4FED-890B-A3C81CBD9E00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74EC097-BE1E-47C5-A4A4-558BFD9F9C06}"/>
              </a:ext>
            </a:extLst>
          </p:cNvPr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xmlns="" id="{17DD4B55-CA6E-4B68-97C9-646C6EC1FB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850" y="-575"/>
            <a:ext cx="5186362" cy="6858575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CD6CA42-8F84-4EF7-AC44-C6D7CA7B5256}"/>
              </a:ext>
            </a:extLst>
          </p:cNvPr>
          <p:cNvGrpSpPr/>
          <p:nvPr userDrawn="1"/>
        </p:nvGrpSpPr>
        <p:grpSpPr>
          <a:xfrm>
            <a:off x="5207212" y="36075"/>
            <a:ext cx="2844750" cy="274500"/>
            <a:chOff x="5228062" y="49500"/>
            <a:chExt cx="2844750" cy="274500"/>
          </a:xfrm>
          <a:solidFill>
            <a:schemeClr val="accent1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EF73193D-4957-4A8F-A457-261D1530DEC3}"/>
                </a:ext>
              </a:extLst>
            </p:cNvPr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1" name="Блок-схема: объединение 10">
              <a:extLst>
                <a:ext uri="{FF2B5EF4-FFF2-40B4-BE49-F238E27FC236}">
                  <a16:creationId xmlns:a16="http://schemas.microsoft.com/office/drawing/2014/main" xmlns="" id="{9CA2CB59-7E2E-4FE6-B4DA-BC82267C4973}"/>
                </a:ext>
              </a:extLst>
            </p:cNvPr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F77822EB-8A6C-4A70-8594-303E6651250C}"/>
              </a:ext>
            </a:extLst>
          </p:cNvPr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accent1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1DA2A97F-749F-48D2-AE48-5762F540EF28}"/>
                </a:ext>
              </a:extLst>
            </p:cNvPr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xmlns="" id="{3E93E1D6-3B3B-47F6-966E-B20E50008B90}"/>
                </a:ext>
              </a:extLst>
            </p:cNvPr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Текст 18">
            <a:extLst>
              <a:ext uri="{FF2B5EF4-FFF2-40B4-BE49-F238E27FC236}">
                <a16:creationId xmlns:a16="http://schemas.microsoft.com/office/drawing/2014/main" xmlns="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2033588"/>
            <a:ext cx="5186363" cy="40497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844596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95E16D1-998B-48A7-9C66-2F192101B82F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48120B5-0C92-46E1-BAA0-BA8A5399D9C2}"/>
              </a:ext>
            </a:extLst>
          </p:cNvPr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7BF0CE19-D07F-45F4-8B53-F4AE3EAC0AF5}"/>
              </a:ext>
            </a:extLst>
          </p:cNvPr>
          <p:cNvGrpSpPr/>
          <p:nvPr userDrawn="1"/>
        </p:nvGrpSpPr>
        <p:grpSpPr>
          <a:xfrm>
            <a:off x="4161000" y="15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56D0ED7C-6F6D-4A0C-B5BF-D4C886121974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9" name="Блок-схема: объединение 8">
              <a:extLst>
                <a:ext uri="{FF2B5EF4-FFF2-40B4-BE49-F238E27FC236}">
                  <a16:creationId xmlns:a16="http://schemas.microsoft.com/office/drawing/2014/main" xmlns="" id="{F6313D72-2173-410E-9DAC-5F683BF77D8C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9D0FFF0F-DED0-4533-AA04-278237E63B65}"/>
              </a:ext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01E034F0-B288-495E-B8C4-5A4D6270B72C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2" name="Блок-схема: объединение 11">
              <a:extLst>
                <a:ext uri="{FF2B5EF4-FFF2-40B4-BE49-F238E27FC236}">
                  <a16:creationId xmlns:a16="http://schemas.microsoft.com/office/drawing/2014/main" xmlns="" id="{7F3095C1-9AE8-47F3-8F8B-8B149C02C892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Рисунок 2">
            <a:extLst>
              <a:ext uri="{FF2B5EF4-FFF2-40B4-BE49-F238E27FC236}">
                <a16:creationId xmlns:a16="http://schemas.microsoft.com/office/drawing/2014/main" xmlns="" id="{9563E350-4964-48DA-95EE-507A76F601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5638" y="9000"/>
            <a:ext cx="5186362" cy="333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Заголовок 16">
            <a:extLst>
              <a:ext uri="{FF2B5EF4-FFF2-40B4-BE49-F238E27FC236}">
                <a16:creationId xmlns:a16="http://schemas.microsoft.com/office/drawing/2014/main" xmlns="" id="{E44DF226-C979-4C53-9AB3-F30F19A61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987" y="485501"/>
            <a:ext cx="5257800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Текст 18">
            <a:extLst>
              <a:ext uri="{FF2B5EF4-FFF2-40B4-BE49-F238E27FC236}">
                <a16:creationId xmlns:a16="http://schemas.microsoft.com/office/drawing/2014/main" xmlns="" id="{C0D997C5-63D2-40A5-8978-8A0E7A482F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4987" y="2153964"/>
            <a:ext cx="5186363" cy="40497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0DC8507B-223A-4D10-9873-5F8CBA1FA68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84638" y="3519000"/>
            <a:ext cx="5186362" cy="333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2639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C31BDB-50F3-43CA-877E-F9C7672D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74453DF6-9509-45CB-BD4E-84F90C1C9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AF27442-62D0-4CA6-81B4-B7FDDA51A9A2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1FD6AC4-0F96-4D40-B8AD-EF85E9EDE11D}"/>
              </a:ext>
            </a:extLst>
          </p:cNvPr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73640FF5-D492-4210-9DE4-D7B66426125F}"/>
              </a:ext>
            </a:extLst>
          </p:cNvPr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062B47E0-EF90-4ECC-A73E-6E5DA1F62FCD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xmlns="" id="{2FC4DE4B-558A-425B-A23E-B63E93533558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D1C3AA05-E7C7-4C27-A908-2E47AFEBA600}"/>
              </a:ext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D94BF255-53E4-439B-83D0-7DE93A9900DD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7" name="Блок-схема: объединение 16">
              <a:extLst>
                <a:ext uri="{FF2B5EF4-FFF2-40B4-BE49-F238E27FC236}">
                  <a16:creationId xmlns:a16="http://schemas.microsoft.com/office/drawing/2014/main" xmlns="" id="{E38044D4-D5F4-4E1E-8B74-E24D6E7B2929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19083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1">
            <a:extLst>
              <a:ext uri="{FF2B5EF4-FFF2-40B4-BE49-F238E27FC236}">
                <a16:creationId xmlns:a16="http://schemas.microsoft.com/office/drawing/2014/main" xmlns="" id="{AC7B45C4-0029-484F-BC10-E13FF562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234000"/>
            <a:ext cx="11341100" cy="10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F8FF044D-1DB9-4B7C-9D24-F0D3A3DD3C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5450" y="23034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xmlns="" id="{738784A2-81B9-4C54-8F48-52CB72EF97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95341" y="23034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19" name="Рисунок 2">
            <a:extLst>
              <a:ext uri="{FF2B5EF4-FFF2-40B4-BE49-F238E27FC236}">
                <a16:creationId xmlns:a16="http://schemas.microsoft.com/office/drawing/2014/main" xmlns="" id="{21C4B4FC-EB7C-4B83-9B03-36AC76ADC6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61675" y="2303463"/>
            <a:ext cx="3004875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FC421DAD-9956-40BC-B396-121BDF5220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5450" y="4058163"/>
            <a:ext cx="3004875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0596AFFC-6327-4316-8A52-555C5499A3E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6109" y="40581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Рисунок 2">
            <a:extLst>
              <a:ext uri="{FF2B5EF4-FFF2-40B4-BE49-F238E27FC236}">
                <a16:creationId xmlns:a16="http://schemas.microsoft.com/office/drawing/2014/main" xmlns="" id="{709A8CBC-B10E-4729-8664-C17D4F6947A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776000" y="40581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Текст 4">
            <a:extLst>
              <a:ext uri="{FF2B5EF4-FFF2-40B4-BE49-F238E27FC236}">
                <a16:creationId xmlns:a16="http://schemas.microsoft.com/office/drawing/2014/main" xmlns="" id="{05550F69-FB7F-4160-902B-8FE3C5C275B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9739" y="1493838"/>
            <a:ext cx="11341100" cy="627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770359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6AB12F-3919-42A5-9D52-28C1DE361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B5FE983-91ED-40FC-9704-B9703B862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5FD293-9E72-4E85-80A3-FF4D8D8E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23688E-55E4-4D81-890E-EC336702E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47A172E-A83B-408A-B0A4-2E5F7035D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8512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533554-5169-4CC7-A4B9-9D141DCB4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108A324-4A63-43E6-9BBD-85864AB68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77C24C4-894C-409E-9E39-69CFA6E20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0037769-3786-46C2-A86D-ED5F8347B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481EAF2-D9EA-4EE8-B9A7-F2E9680D8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9621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679DA0-77CA-42D1-9E41-301657ACE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3C4ACEA-FC89-4D93-8E7C-FE16DB6CBD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D149FBB-7482-43D8-98B8-BF5BFD052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95205ED-E192-4047-A673-F6E4B0004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878A468-C1C1-4B5B-B81A-B95CA4BF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74FA79D-0246-4C47-B9A0-628545E61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7607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2D9698-40DB-4AB0-BD05-36AA0D1E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B14F902-6425-4FA6-93D4-724C523F5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A049BD2-C62A-4E57-B887-C32B05B19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7E74049-94B3-49AA-8CD7-9172B01C5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7109F05-4687-4CFD-A436-163973A05E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EAC0CE0-2AB5-4CBD-8E60-2ABDF657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B3D1275-E8E5-480E-90E1-4EADE740B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BCDE941-E13C-4D42-AF56-C64BB08D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0445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70D95C-0797-4F7D-BC50-20E74033F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6A4E088-2564-49AE-8E4F-8DD392A1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1D8E9E9-6661-4367-AB64-688C61CDF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15DA628-06E5-4D9C-A79C-DB0B4A4F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6673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F5E2C55-0969-41E2-8FFB-082F86A7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2CE4470-2816-455C-8E37-FC40595D6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0095C40-48B2-41DD-A014-024576B74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7554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5042B5-EF30-4606-8317-A279D26E4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AA24599-6234-48CF-AD9E-314A84EAE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3D57904-A3CD-4307-A279-44285096D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EA95DA4-8BB1-4E7F-AF48-045C67366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465630F-C522-48EC-9F1F-E5EB23601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721C11B-307E-411A-A095-F9ECC0B47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670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431920-2195-4E28-AA90-D5435E4BA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91F81EF-CBFD-4115-A513-0A50A4CDC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AC7EBD3-6E69-4898-8DE6-878FC9E5F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E07ABFA-DDA1-49CD-87EA-ED4C52707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3580AF6-21B1-4083-AAB1-2DACA204B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8C60580-281C-47D0-9648-B147512E3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419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CEC1A4-0E58-49C3-B439-240A1A987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D451F3B-FD5E-4E7C-85E3-1969A7FCC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8B9DA68-4033-4F4D-BA02-F06DD578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2F5F98-4F93-4447-9EB7-B7EBA245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E1C79D1-9967-4DDF-A07B-505B1BB8B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2377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0057E58-D846-4199-8F9E-1C0B7031A8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14FF0D0-E51B-4909-9B60-E67E657A9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366614-09B2-4A72-B948-DF23AB341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5A4C8D8-0894-4668-A55F-A450833B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EE9E2D4-6B9E-42F2-85D8-22619C9B4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305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presentation-creation.ru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8E8430-DDB9-4451-9D36-B3AF2E769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BE93D94-3035-46FC-A88F-4C3D803A5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FC1E060-1FC4-4335-BB7B-E97E627F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3E2BF-9ADC-477C-B985-ED6A3FE2C52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6DED04A-12F8-4119-ACB5-AA522965E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DF0D0D2-7346-4BE2-B3F5-7DE8403A2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424E6-770A-4943-8DFB-C07B33ECB3B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21"/>
            <a:extLst>
              <a:ext uri="{FF2B5EF4-FFF2-40B4-BE49-F238E27FC236}">
                <a16:creationId xmlns:a16="http://schemas.microsoft.com/office/drawing/2014/main" xmlns="" id="{43780347-ADC3-4039-95E5-9DAF405C2D4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568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67" r:id="rId4"/>
    <p:sldLayoutId id="2147483666" r:id="rId5"/>
    <p:sldLayoutId id="2147483661" r:id="rId6"/>
    <p:sldLayoutId id="2147483662" r:id="rId7"/>
    <p:sldLayoutId id="2147483663" r:id="rId8"/>
    <p:sldLayoutId id="2147483664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.forfun.com/fetch/f6/f63ff871082ba7911c2cb5b679da78e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3A62C24-D04B-48C3-AA2C-139B09BA2CCB}"/>
              </a:ext>
            </a:extLst>
          </p:cNvPr>
          <p:cNvSpPr/>
          <p:nvPr/>
        </p:nvSpPr>
        <p:spPr>
          <a:xfrm>
            <a:off x="1236000" y="683550"/>
            <a:ext cx="9720000" cy="54675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7677A69-23E8-4468-B0C1-F200BA6A0BB0}"/>
              </a:ext>
            </a:extLst>
          </p:cNvPr>
          <p:cNvSpPr/>
          <p:nvPr/>
        </p:nvSpPr>
        <p:spPr>
          <a:xfrm>
            <a:off x="456450" y="257400"/>
            <a:ext cx="11318400" cy="6366600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одзаголовок 7">
            <a:extLst>
              <a:ext uri="{FF2B5EF4-FFF2-40B4-BE49-F238E27FC236}">
                <a16:creationId xmlns:a16="http://schemas.microsoft.com/office/drawing/2014/main" xmlns="" id="{E2BDACE4-4494-4579-AE66-C36AE5DA6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1917" y="5505061"/>
            <a:ext cx="9144000" cy="573008"/>
          </a:xfrm>
        </p:spPr>
        <p:txBody>
          <a:bodyPr>
            <a:normAutofit/>
          </a:bodyPr>
          <a:lstStyle/>
          <a:p>
            <a:pPr algn="r"/>
            <a:r>
              <a:rPr lang="ru-RU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Кузбасский ГАУ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6">
            <a:extLst>
              <a:ext uri="{FF2B5EF4-FFF2-40B4-BE49-F238E27FC236}">
                <a16:creationId xmlns:a16="http://schemas.microsoft.com/office/drawing/2014/main" xmlns="" id="{F517E966-A564-45E1-84EA-531571F52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7448" y="1697718"/>
            <a:ext cx="9144000" cy="1844788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Агро-</a:t>
            </a:r>
            <a:r>
              <a:rPr lang="ru-RU" sz="4400" b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стартап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Робот-</a:t>
            </a:r>
            <a:r>
              <a:rPr lang="ru-RU" sz="4400" b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пропольщик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дачи</a:t>
            </a:r>
            <a:endParaRPr lang="ru-RU" sz="4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19165" y="4338946"/>
            <a:ext cx="1996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Хомушку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Д.В</a:t>
            </a:r>
          </a:p>
          <a:p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Мартыгыр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Б. В.</a:t>
            </a:r>
          </a:p>
          <a:p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Салчак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А. М.</a:t>
            </a:r>
          </a:p>
        </p:txBody>
      </p:sp>
      <p:pic>
        <p:nvPicPr>
          <p:cNvPr id="15362" name="Picture 2" descr="https://sun9-67.userapi.com/impg/vYVRtvYDZEgxsx3uA85lusH7bNkZMPCTveZ_NA/AkG9QmN-qOU.jpg?size=884x674&amp;quality=95&amp;sign=3a4219ed26b84da30d2eab2a03b11c9f&amp;type=album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0298" y="257400"/>
            <a:ext cx="2550302" cy="194446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AE3AC5-8DCB-496C-8E63-AC9FF0F46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599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8458072"/>
              </p:ext>
            </p:extLst>
          </p:nvPr>
        </p:nvGraphicFramePr>
        <p:xfrm>
          <a:off x="705846" y="968187"/>
          <a:ext cx="11073778" cy="5117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98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49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11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9278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2279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Возраст, профессия, доход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Какие проблемы у Вас возникают на даче?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Как Вы решаете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проблемы?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8330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Хомушку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Рано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53 года, пенсионер, </a:t>
                      </a:r>
                    </a:p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30 тыс. руб./мес.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-Возникновение </a:t>
                      </a:r>
                      <a:r>
                        <a:rPr lang="ru-RU" sz="1600" b="0" i="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разных вредителей и болезней растений;</a:t>
                      </a:r>
                    </a:p>
                    <a:p>
                      <a:pPr algn="l"/>
                      <a:r>
                        <a:rPr lang="ru-RU" sz="1600" b="0" i="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Несвоевременное  удаление сорняков.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-Опрыскивание гербицидами;</a:t>
                      </a:r>
                    </a:p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-Монотонное и долгое удаление сорняков с садовой вилкой.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4113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Чупров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Василий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69 лет, </a:t>
                      </a: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работник</a:t>
                      </a:r>
                      <a:r>
                        <a:rPr lang="ru-RU" sz="1600" baseline="0">
                          <a:latin typeface="Times New Roman" pitchFamily="18" charset="0"/>
                          <a:cs typeface="Times New Roman" pitchFamily="18" charset="0"/>
                        </a:rPr>
                        <a:t> в сфере культуры, 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100 тыс. руб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./мес.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-Подготовка почвы для всех видов растений;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Правильная</a:t>
                      </a:r>
                      <a:r>
                        <a:rPr lang="ru-RU" sz="1600" b="0" i="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подкормка растений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Налаживание севооборота.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Приобретение</a:t>
                      </a:r>
                      <a:r>
                        <a:rPr lang="ru-RU" sz="1600" b="0" i="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перегноя, чернозема и разных удобрений;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-Перепланировка для посадки культурных растений.</a:t>
                      </a:r>
                      <a:endParaRPr lang="ru-RU" sz="1600" b="0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7084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Хертек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Айдыс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33 года, преподаватель,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60 тыс. </a:t>
                      </a:r>
                      <a:r>
                        <a:rPr lang="ru-RU" sz="16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/мес.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Только одна основная проблема- это сорняки.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Неизбежное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пропалывание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огорода каждые 2 недели.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37070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Кочаа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Артыш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лет, врач, 46 тыс. руб./мес.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-Организация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водоснабжения;</a:t>
                      </a:r>
                    </a:p>
                    <a:p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-Борьба с сорняками на регулярной основе.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-Проведение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летнего водопровода;</a:t>
                      </a:r>
                    </a:p>
                    <a:p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-Регулярная прополка всего огорода всеми руками, что есть в доме.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9046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AE3AC5-8DCB-496C-8E63-AC9FF0F46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1" y="321021"/>
            <a:ext cx="10515599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0969052"/>
              </p:ext>
            </p:extLst>
          </p:nvPr>
        </p:nvGraphicFramePr>
        <p:xfrm>
          <a:off x="559111" y="1737139"/>
          <a:ext cx="11073778" cy="330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98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49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11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9278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6737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Возраст, профессия, доход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Какие проблемы у Вас возникают на даче?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Как Вы решаете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проблемы?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7375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Коржук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Светлана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45, гл. бухгалтер, 100+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Мне не хочется тратить время на прополку грядок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Приходится это делать вручную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7469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Иванова Анна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40+, бизнес консультант, 200+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Жалко тратить время на прополку грядок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Деваться не куда, делаю это</a:t>
                      </a:r>
                    </a:p>
                    <a:p>
                      <a:endParaRPr lang="ru-RU" sz="1600" b="0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600" b="0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68060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594022" y="1767016"/>
          <a:ext cx="9341708" cy="4371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10005" y="393117"/>
            <a:ext cx="5478624" cy="1325563"/>
          </a:xfrm>
          <a:solidFill>
            <a:schemeClr val="bg1"/>
          </a:solidFill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Решение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3572" y="2561661"/>
            <a:ext cx="2476393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1) Система компьютерного зрения распознает сорняк/полезное растение.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55731" y="1973417"/>
            <a:ext cx="2476393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2) Передвигается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помощью системы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GPS-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трекера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55731" y="5005087"/>
            <a:ext cx="248811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3) Подрезает сорняки.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770" t="21056" r="17703" b="22693"/>
          <a:stretch/>
        </p:blipFill>
        <p:spPr>
          <a:xfrm>
            <a:off x="3610708" y="2109095"/>
            <a:ext cx="4263538" cy="2965938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 flipH="1" flipV="1">
            <a:off x="3493477" y="3387969"/>
            <a:ext cx="316523" cy="351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7526215" y="2435082"/>
            <a:ext cx="588774" cy="461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139354" y="4712677"/>
            <a:ext cx="852123" cy="538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2075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Результаты исследования: рынок проекта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1577359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огородников в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России*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14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млн. чел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Допустим наш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пропольщик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купят (3%)-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418 000 шт.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0425" y="6018245"/>
            <a:ext cx="8266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*-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Росреестр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 состоянии и использовании земель в России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3558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203760"/>
            <a:ext cx="4993433" cy="1325563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Аналоги решения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t="17177" b="14670"/>
          <a:stretch>
            <a:fillRect/>
          </a:stretch>
        </p:blipFill>
        <p:spPr>
          <a:xfrm>
            <a:off x="10226351" y="175775"/>
            <a:ext cx="1965649" cy="12611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9616" y="1564551"/>
            <a:ext cx="1577216" cy="157721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734008" y="1507696"/>
            <a:ext cx="88018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Tertill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автономный робот-триммер, который патрулирует сад и подрезает сорняки по мере их появления. Удаляет растения по принципу – «Сорняки короткие, растения высокие».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риобретается через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посредников, которые доставляют товары 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США. Стоимость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робота варьируется от 22 до 40 тысяч рублей.</a:t>
            </a:r>
          </a:p>
          <a:p>
            <a:pPr indent="457200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1134" y="3013787"/>
            <a:ext cx="111594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Наши конкурентные преимущества:</a:t>
            </a:r>
          </a:p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Экономия времени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усилий - способность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работать без присмотра. Вы просто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включаете робота,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они сами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борются с сорняками.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освобождает вас от необходимости тратить много времени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прополку вручную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позволяет сосредотачиваться на других важных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Экологичность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эффективность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робот-пропольщик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работают на электричестве и имеют нулевой выброс вредных газов. Это делает их экологически чистыми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устройствами;</a:t>
            </a:r>
          </a:p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Робот-пропольщик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может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работать в любое время суток, в ненастную и солнечную погоду, включая зной без потери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качества;</a:t>
            </a:r>
          </a:p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Роботы-пропольщики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полностью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безопасны, так как они немедленно отключают работу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ножа,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задели или им препятствует что-либо. Это можно отследить в приложении, исправив это можно обратно включить робота.</a:t>
            </a:r>
          </a:p>
          <a:p>
            <a:endParaRPr lang="ru-RU" dirty="0" smtClean="0"/>
          </a:p>
          <a:p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41015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Результаты исследования: сценарий AS IS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3600" y="2301539"/>
            <a:ext cx="1620000" cy="2077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У меня снова зарос весь огород.</a:t>
            </a:r>
          </a:p>
        </p:txBody>
      </p:sp>
      <p:cxnSp>
        <p:nvCxnSpPr>
          <p:cNvPr id="6" name="Прямая со стрелкой 5"/>
          <p:cNvCxnSpPr>
            <a:stCxn id="4" idx="3"/>
            <a:endCxn id="9" idx="1"/>
          </p:cNvCxnSpPr>
          <p:nvPr/>
        </p:nvCxnSpPr>
        <p:spPr>
          <a:xfrm>
            <a:off x="2223600" y="3340239"/>
            <a:ext cx="884630" cy="3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108230" y="2301539"/>
            <a:ext cx="2385000" cy="20851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Испытываю негативные эмоции.</a:t>
            </a:r>
          </a:p>
        </p:txBody>
      </p:sp>
      <p:cxnSp>
        <p:nvCxnSpPr>
          <p:cNvPr id="11" name="Прямая со стрелкой 10"/>
          <p:cNvCxnSpPr>
            <a:stCxn id="9" idx="3"/>
            <a:endCxn id="13" idx="1"/>
          </p:cNvCxnSpPr>
          <p:nvPr/>
        </p:nvCxnSpPr>
        <p:spPr>
          <a:xfrm flipV="1">
            <a:off x="5493230" y="3336539"/>
            <a:ext cx="602769" cy="7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095999" y="2301539"/>
            <a:ext cx="2477400" cy="207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Надеваю перчатки, беру лопатку, ведро и трачу несколько дней на прополку.</a:t>
            </a:r>
          </a:p>
        </p:txBody>
      </p:sp>
      <p:cxnSp>
        <p:nvCxnSpPr>
          <p:cNvPr id="15" name="Прямая со стрелкой 14"/>
          <p:cNvCxnSpPr>
            <a:stCxn id="13" idx="3"/>
            <a:endCxn id="17" idx="1"/>
          </p:cNvCxnSpPr>
          <p:nvPr/>
        </p:nvCxnSpPr>
        <p:spPr>
          <a:xfrm>
            <a:off x="8573399" y="3336539"/>
            <a:ext cx="84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9418799" y="2301539"/>
            <a:ext cx="1935000" cy="207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Я уставший, но огород теперь чистый.</a:t>
            </a:r>
          </a:p>
        </p:txBody>
      </p:sp>
    </p:spTree>
    <p:extLst>
      <p:ext uri="{BB962C8B-B14F-4D97-AF65-F5344CB8AC3E}">
        <p14:creationId xmlns:p14="http://schemas.microsoft.com/office/powerpoint/2010/main" xmlns="" val="321701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Результаты исследования: сценарий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to be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2234994"/>
            <a:ext cx="1881724" cy="2077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меня снова зарос весь огород</a:t>
            </a:r>
          </a:p>
        </p:txBody>
      </p:sp>
      <p:cxnSp>
        <p:nvCxnSpPr>
          <p:cNvPr id="6" name="Прямая со стрелкой 5"/>
          <p:cNvCxnSpPr>
            <a:stCxn id="4" idx="3"/>
            <a:endCxn id="9" idx="1"/>
          </p:cNvCxnSpPr>
          <p:nvPr/>
        </p:nvCxnSpPr>
        <p:spPr>
          <a:xfrm>
            <a:off x="2719924" y="3273694"/>
            <a:ext cx="2319519" cy="3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039443" y="2234994"/>
            <a:ext cx="2385000" cy="20851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Запускаю робота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пропольщика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 стрелкой 14"/>
          <p:cNvCxnSpPr>
            <a:stCxn id="9" idx="3"/>
            <a:endCxn id="17" idx="1"/>
          </p:cNvCxnSpPr>
          <p:nvPr/>
        </p:nvCxnSpPr>
        <p:spPr>
          <a:xfrm>
            <a:off x="7424443" y="3277544"/>
            <a:ext cx="20816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9506045" y="2234994"/>
            <a:ext cx="1935000" cy="20851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полон сил и огород теперь чистый</a:t>
            </a:r>
          </a:p>
        </p:txBody>
      </p:sp>
    </p:spTree>
    <p:extLst>
      <p:ext uri="{BB962C8B-B14F-4D97-AF65-F5344CB8AC3E}">
        <p14:creationId xmlns:p14="http://schemas.microsoft.com/office/powerpoint/2010/main" xmlns="" val="3229690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Бизнес-модель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47452866-7041-4E7C-B19C-ADFDB25C5B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5322252"/>
              </p:ext>
            </p:extLst>
          </p:nvPr>
        </p:nvGraphicFramePr>
        <p:xfrm>
          <a:off x="690463" y="1367155"/>
          <a:ext cx="11252720" cy="4958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6360">
                  <a:extLst>
                    <a:ext uri="{9D8B030D-6E8A-4147-A177-3AD203B41FA5}">
                      <a16:colId xmlns:a16="http://schemas.microsoft.com/office/drawing/2014/main" xmlns="" val="1324281127"/>
                    </a:ext>
                  </a:extLst>
                </a:gridCol>
                <a:gridCol w="5626360">
                  <a:extLst>
                    <a:ext uri="{9D8B030D-6E8A-4147-A177-3AD203B41FA5}">
                      <a16:colId xmlns:a16="http://schemas.microsoft.com/office/drawing/2014/main" xmlns="" val="2199221632"/>
                    </a:ext>
                  </a:extLst>
                </a:gridCol>
              </a:tblGrid>
              <a:tr h="37866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Кто ваши клиенты? (Кто платит?)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Физические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лица, имеющие дачные участки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9680700"/>
                  </a:ext>
                </a:extLst>
              </a:tr>
              <a:tr h="37866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На чем именно и как проект будет зарабатывать?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Продажи продукта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0671402"/>
                  </a:ext>
                </a:extLst>
              </a:tr>
              <a:tr h="205414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Структура издержек, из которой складывается себестоимость вашего решения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цеха</a:t>
                      </a:r>
                    </a:p>
                    <a:p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Покупка оборудования</a:t>
                      </a:r>
                    </a:p>
                    <a:p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Комплектующие</a:t>
                      </a:r>
                    </a:p>
                    <a:p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З/п рабочих и специалистов</a:t>
                      </a:r>
                    </a:p>
                    <a:p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Отчисления с зарплаты</a:t>
                      </a:r>
                    </a:p>
                    <a:p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Коммерческие 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Комиссия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маркет-плейсов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94370460"/>
                  </a:ext>
                </a:extLst>
              </a:tr>
              <a:tr h="149392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Как вы будете продавать свой продукт/услугу потребителям? (каналы распространения)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Через: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-розничные магазины техники и специализированных магазинов для огородников (Все инструменты, Успех, Усадьба, Доминго…);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маркет-плейсы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Вайлдберриз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Ozon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33498003"/>
                  </a:ext>
                </a:extLst>
              </a:tr>
              <a:tr h="653592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en-GB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Уникальное торговое предложение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Просто запустите робота и наслаждайтесь аккуратным и чистым видом </a:t>
                      </a:r>
                      <a:r>
                        <a:rPr lang="ru-RU" b="0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Ваших</a:t>
                      </a:r>
                      <a:r>
                        <a:rPr lang="ru-RU" b="0" i="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грядок без каких-либо</a:t>
                      </a:r>
                      <a:r>
                        <a:rPr lang="ru-RU" b="0" i="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усилий</a:t>
                      </a:r>
                      <a:r>
                        <a:rPr lang="ru-RU" b="0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</a:t>
                      </a:r>
                      <a:endParaRPr lang="ru-RU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06246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91587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726557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Финансовый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план (год)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2C300B4-2681-4EBC-9544-BC576D85737C}"/>
              </a:ext>
            </a:extLst>
          </p:cNvPr>
          <p:cNvSpPr/>
          <p:nvPr/>
        </p:nvSpPr>
        <p:spPr>
          <a:xfrm>
            <a:off x="783771" y="1073020"/>
            <a:ext cx="103289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Выручка: 112,5 млн.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Цена робота: 45 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продаж: 2500 шт.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в разработку – 10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Комплектующие –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З/п рабочих и специалистов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 тыс. 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Отчисления с зарплаты (30%)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 тыс. руб.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цеха –300 тыс. руб.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Коммерческие расходы – 3 млн.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маркет-плейсов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(12%) – 13 млн.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Транспортировка и хранение – 25 млн. 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53,4 млн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Прибыль: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прибыль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%):  8,8 млн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Чистая прибыль: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50,1 млн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</p:spTree>
    <p:extLst>
      <p:ext uri="{BB962C8B-B14F-4D97-AF65-F5344CB8AC3E}">
        <p14:creationId xmlns:p14="http://schemas.microsoft.com/office/powerpoint/2010/main" xmlns="" val="931155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279C95-7995-6951-2C7F-7C5C49641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27" y="436744"/>
            <a:ext cx="10515599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B70B5A8-786E-E5EC-E6C5-67E9A5B46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2176" y="2173546"/>
            <a:ext cx="10444163" cy="2398453"/>
          </a:xfrm>
        </p:spPr>
        <p:txBody>
          <a:bodyPr anchor="t">
            <a:normAutofit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рынка и анализ спроса (1 месяц);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технического задания;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оборудования, снятие помещения для разработки образца;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образца (не позднее лета);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продаж.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4960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Команда (ФИО, кто что делает и фото)</a:t>
            </a:r>
          </a:p>
        </p:txBody>
      </p:sp>
      <p:pic>
        <p:nvPicPr>
          <p:cNvPr id="2050" name="Picture 2" descr="https://sun9-13.userapi.com/impg/FdSGgoU0zzLXATF3Cs5WKWVq220cswmVKKJHbg/X_pSRtkKnng.jpg?size=1280x960&amp;quality=95&amp;sign=a3aa8a8c1d2fc121db5a9429b7b50045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0258" y="1842246"/>
            <a:ext cx="2783542" cy="2218766"/>
          </a:xfrm>
          <a:prstGeom prst="round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161453" y="4233628"/>
            <a:ext cx="406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Хомушку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Дана В.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лидер,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общее руководство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стартапом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sun4-21.userapi.com/impg/mwz4o5LcUR8OGTkP4I-s8bbfZUCZCKvHJe24uQ/vGeM0_PyxoY.jpg?size=607x1080&amp;quality=95&amp;sign=9996a668eca7e5df8ceff7b721ae6c87&amp;type=album"/>
          <p:cNvPicPr>
            <a:picLocks noChangeAspect="1" noChangeArrowheads="1"/>
          </p:cNvPicPr>
          <p:nvPr/>
        </p:nvPicPr>
        <p:blipFill>
          <a:blip r:embed="rId3"/>
          <a:srcRect t="15645" b="23754"/>
          <a:stretch>
            <a:fillRect/>
          </a:stretch>
        </p:blipFill>
        <p:spPr bwMode="auto">
          <a:xfrm>
            <a:off x="8344267" y="1922929"/>
            <a:ext cx="2688785" cy="2796989"/>
          </a:xfrm>
          <a:prstGeom prst="roundRect">
            <a:avLst/>
          </a:prstGeom>
          <a:noFill/>
        </p:spPr>
      </p:pic>
      <p:pic>
        <p:nvPicPr>
          <p:cNvPr id="1030" name="Picture 6" descr="https://sun9-35.userapi.com/impg/hDJFMeJr2Dk-nv4hGeZe8FHvLMFDALeMQQPX_w/yXHi2ULlRcw.jpg?size=607x1080&amp;quality=95&amp;sign=4872300cb893e6b090b65a90ae4b6e1d&amp;type=album"/>
          <p:cNvPicPr>
            <a:picLocks noChangeAspect="1" noChangeArrowheads="1"/>
          </p:cNvPicPr>
          <p:nvPr/>
        </p:nvPicPr>
        <p:blipFill>
          <a:blip r:embed="rId4"/>
          <a:srcRect t="6628" b="23186"/>
          <a:stretch>
            <a:fillRect/>
          </a:stretch>
        </p:blipFill>
        <p:spPr bwMode="auto">
          <a:xfrm>
            <a:off x="1333303" y="1869141"/>
            <a:ext cx="2412075" cy="2837330"/>
          </a:xfrm>
          <a:prstGeom prst="round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15816" y="5010376"/>
            <a:ext cx="3760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Салчак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Аялга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администратор,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сбор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анализ и проверка информации, осуществление экономического планирования.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60678" y="5042648"/>
            <a:ext cx="4139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Мартыгыр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Буяна В.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менеджер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коммуникации,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членами команды, выявление проблем и отчет об этом лидеру, помощь в организации.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7247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.forfun.com/fetch/f6/f63ff871082ba7911c2cb5b679da78e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3A62C24-D04B-48C3-AA2C-139B09BA2CCB}"/>
              </a:ext>
            </a:extLst>
          </p:cNvPr>
          <p:cNvSpPr/>
          <p:nvPr/>
        </p:nvSpPr>
        <p:spPr>
          <a:xfrm>
            <a:off x="1236000" y="683550"/>
            <a:ext cx="9720000" cy="54675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7677A69-23E8-4468-B0C1-F200BA6A0BB0}"/>
              </a:ext>
            </a:extLst>
          </p:cNvPr>
          <p:cNvSpPr/>
          <p:nvPr/>
        </p:nvSpPr>
        <p:spPr>
          <a:xfrm>
            <a:off x="456450" y="257400"/>
            <a:ext cx="11318400" cy="6366600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одзаголовок 7">
            <a:extLst>
              <a:ext uri="{FF2B5EF4-FFF2-40B4-BE49-F238E27FC236}">
                <a16:creationId xmlns:a16="http://schemas.microsoft.com/office/drawing/2014/main" xmlns="" id="{E2BDACE4-4494-4579-AE66-C36AE5DA6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1917" y="5505061"/>
            <a:ext cx="9144000" cy="573008"/>
          </a:xfrm>
        </p:spPr>
        <p:txBody>
          <a:bodyPr>
            <a:normAutofit/>
          </a:bodyPr>
          <a:lstStyle/>
          <a:p>
            <a:pPr algn="r"/>
            <a:r>
              <a:rPr lang="ru-RU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Кузбасский ГАУ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s://sun9-67.userapi.com/impg/vYVRtvYDZEgxsx3uA85lusH7bNkZMPCTveZ_NA/AkG9QmN-qOU.jpg?size=884x674&amp;quality=95&amp;sign=3a4219ed26b84da30d2eab2a03b11c9f&amp;type=album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41584" y="1670837"/>
            <a:ext cx="3108831" cy="2370309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8B59D63-7F04-D60B-1A2E-EC14EC8D65A8}"/>
              </a:ext>
            </a:extLst>
          </p:cNvPr>
          <p:cNvSpPr txBox="1"/>
          <p:nvPr/>
        </p:nvSpPr>
        <p:spPr>
          <a:xfrm>
            <a:off x="1671917" y="4113353"/>
            <a:ext cx="46225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Контакты </a:t>
            </a:r>
            <a:endParaRPr lang="en-GB" sz="200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Телефон: +7(996)-987-1413</a:t>
            </a:r>
          </a:p>
          <a:p>
            <a:r>
              <a:rPr lang="en-GB" sz="20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E-mail: danakhomushku123@mail.ru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5373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025373"/>
      </a:dk2>
      <a:lt2>
        <a:srgbClr val="E7E6E6"/>
      </a:lt2>
      <a:accent1>
        <a:srgbClr val="025373"/>
      </a:accent1>
      <a:accent2>
        <a:srgbClr val="0378A6"/>
      </a:accent2>
      <a:accent3>
        <a:srgbClr val="F2CB05"/>
      </a:accent3>
      <a:accent4>
        <a:srgbClr val="D6D6D6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937</Words>
  <Application>Microsoft Office PowerPoint</Application>
  <PresentationFormat>Произвольный</PresentationFormat>
  <Paragraphs>129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Агро-стартап Робот-пропольщик для дачи</vt:lpstr>
      <vt:lpstr>Пользователь и его проблема</vt:lpstr>
      <vt:lpstr>Пользователь и его проблема</vt:lpstr>
      <vt:lpstr>Пользователь и его проблема</vt:lpstr>
      <vt:lpstr>Решение</vt:lpstr>
      <vt:lpstr>Результаты исследования: рынок проекта</vt:lpstr>
      <vt:lpstr>Аналоги решения</vt:lpstr>
      <vt:lpstr>Результаты исследования: сценарий AS IS</vt:lpstr>
      <vt:lpstr>Результаты исследования: сценарий to be</vt:lpstr>
      <vt:lpstr>Бизнес-модель</vt:lpstr>
      <vt:lpstr>Финансовый план (год)</vt:lpstr>
      <vt:lpstr>Планы развития</vt:lpstr>
      <vt:lpstr>Команда (ФИО, кто что делает и фото)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Агро-стартап Робот-пропольщик для дачи</dc:title>
  <dc:creator>Салчак Аялга Март-ооловна</dc:creator>
  <cp:lastModifiedBy>Буяна Мартыгыр</cp:lastModifiedBy>
  <cp:revision>99</cp:revision>
  <dcterms:modified xsi:type="dcterms:W3CDTF">2023-11-30T09:58:23Z</dcterms:modified>
</cp:coreProperties>
</file>