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9" r:id="rId2"/>
    <p:sldId id="312" r:id="rId3"/>
    <p:sldId id="313" r:id="rId4"/>
    <p:sldId id="269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21" d="100"/>
          <a:sy n="121" d="100"/>
        </p:scale>
        <p:origin x="424" y="17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17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0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id="{52404081-C23B-458B-B2BD-C56D5699789B}"/>
              </a:ext>
            </a:extLst>
          </p:cNvPr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600" y="6148"/>
            <a:ext cx="2659741" cy="2032849"/>
          </a:xfrm>
          <a:prstGeom prst="rect">
            <a:avLst/>
          </a:prstGeom>
        </p:spPr>
      </p:pic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4D7D9675-1F53-4C62-AFF8-FDB5CAECD734}"/>
              </a:ext>
            </a:extLst>
          </p:cNvPr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3C75E9-CAF8-40B2-ADD8-A28B747B65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21304" r="12396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933E26C1-A6AA-46B2-98AB-A9B28853CBFF}"/>
              </a:ext>
            </a:extLst>
          </p:cNvPr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 13">
            <a:extLst>
              <a:ext uri="{FF2B5EF4-FFF2-40B4-BE49-F238E27FC236}">
                <a16:creationId xmlns:a16="http://schemas.microsoft.com/office/drawing/2014/main" id="{71D7A6E6-A0AE-4CB9-802E-597CAF9C28F7}"/>
              </a:ext>
            </a:extLst>
          </p:cNvPr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7" name="Прямоугольник 10">
            <a:extLst>
              <a:ext uri="{FF2B5EF4-FFF2-40B4-BE49-F238E27FC236}">
                <a16:creationId xmlns:a16="http://schemas.microsoft.com/office/drawing/2014/main" id="{98D5CBDA-944D-483B-A0BF-F15FC3F46EA7}"/>
              </a:ext>
            </a:extLst>
          </p:cNvPr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ECC9C9A2-EC9C-494F-9AF0-8039944A4F15}"/>
              </a:ext>
            </a:extLst>
          </p:cNvPr>
          <p:cNvSpPr txBox="1"/>
          <p:nvPr/>
        </p:nvSpPr>
        <p:spPr>
          <a:xfrm>
            <a:off x="882911" y="2265482"/>
            <a:ext cx="5098380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dirty="0"/>
              <a:t>Акселератор</a:t>
            </a:r>
            <a:endParaRPr sz="6600" dirty="0"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b="1" dirty="0"/>
              <a:t>МИФИ</a:t>
            </a:r>
            <a:endParaRPr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D6BCB-6690-493E-B3D7-3BD95E43C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7800" y="2264162"/>
            <a:ext cx="4750691" cy="2285859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id="{81D72B44-B10F-47EE-ABA6-2ED6D55454E5}"/>
              </a:ext>
            </a:extLst>
          </p:cNvPr>
          <p:cNvSpPr txBox="1"/>
          <p:nvPr/>
        </p:nvSpPr>
        <p:spPr>
          <a:xfrm>
            <a:off x="6718300" y="3113051"/>
            <a:ext cx="435367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en-GB" sz="3200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PsyClassAI</a:t>
            </a:r>
            <a:endParaRPr lang="en-GB" sz="3200" dirty="0">
              <a:solidFill>
                <a:schemeClr val="tx1"/>
              </a:solidFill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8265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681B8-A84F-4E1D-9528-B15647E71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Описание проекта и технического решения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AE3E83-AE57-49A7-8F39-A4A573483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0016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Цель</a:t>
            </a:r>
            <a:r>
              <a:rPr lang="en-US" sz="1600" b="1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проекта —</a:t>
            </a:r>
            <a:r>
              <a:rPr lang="ru-RU" sz="16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 создание системы интеллектуального распределения людей на группы, в частности школьников по классам для повышения качества образовательного процесса. 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F509B548-361D-1412-208B-0A71A03CE615}"/>
              </a:ext>
            </a:extLst>
          </p:cNvPr>
          <p:cNvSpPr txBox="1">
            <a:spLocks/>
          </p:cNvSpPr>
          <p:nvPr/>
        </p:nvSpPr>
        <p:spPr>
          <a:xfrm>
            <a:off x="5927834" y="2827283"/>
            <a:ext cx="5425966" cy="35020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3. Ожидаемые результаты:</a:t>
            </a:r>
            <a:r>
              <a:rPr lang="ru-RU" sz="16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  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Повышение качества обучения за счёт эффективного взаимодействия внутри классов.  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Уменьшение конфликтов среди учеников.  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Возможность адаптации образовательных процессов под индивидуальные потребности.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13DA45EA-36A7-4111-34EF-D60DB79497E4}"/>
              </a:ext>
            </a:extLst>
          </p:cNvPr>
          <p:cNvSpPr txBox="1">
            <a:spLocks/>
          </p:cNvSpPr>
          <p:nvPr/>
        </p:nvSpPr>
        <p:spPr>
          <a:xfrm>
            <a:off x="838200" y="2827283"/>
            <a:ext cx="4937234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ru-RU" sz="1600" b="1" dirty="0">
                <a:solidFill>
                  <a:schemeClr val="tx1"/>
                </a:solidFill>
                <a:latin typeface="Helvetica Neue" panose="02000503000000020004" pitchFamily="2" charset="0"/>
              </a:rPr>
              <a:t>1. Техническое решение</a:t>
            </a:r>
            <a:r>
              <a:rPr lang="ru-RU" sz="1600" dirty="0">
                <a:solidFill>
                  <a:schemeClr val="tx1"/>
                </a:solidFill>
                <a:latin typeface="Helvetica Neue" panose="02000503000000020004" pitchFamily="2" charset="0"/>
              </a:rPr>
              <a:t>  </a:t>
            </a:r>
          </a:p>
          <a:p>
            <a:pPr hangingPunct="1"/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Алгоритмы анализа</a:t>
            </a:r>
            <a:endParaRPr lang="ru-RU" sz="1400" dirty="0">
              <a:solidFill>
                <a:schemeClr val="tx1"/>
              </a:solidFill>
              <a:latin typeface="Helvetica Neue" panose="02000503000000020004" pitchFamily="2" charset="0"/>
            </a:endParaRPr>
          </a:p>
          <a:p>
            <a:pPr hangingPunct="1"/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Формирование учебных групп</a:t>
            </a:r>
          </a:p>
          <a:p>
            <a:pPr hangingPunct="1"/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Мониторинг и аналитика</a:t>
            </a:r>
          </a:p>
          <a:p>
            <a:pPr hangingPunct="1"/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Интеграция</a:t>
            </a:r>
          </a:p>
          <a:p>
            <a:pPr hangingPunct="1"/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Инфраструктура</a:t>
            </a:r>
            <a:endParaRPr lang="ru-RU" sz="1400" dirty="0">
              <a:solidFill>
                <a:schemeClr val="tx1"/>
              </a:solidFill>
              <a:latin typeface="Helvetica Neue" panose="02000503000000020004" pitchFamily="2" charset="0"/>
            </a:endParaRPr>
          </a:p>
          <a:p>
            <a:pPr marL="0" indent="0" hangingPunct="1">
              <a:buFont typeface="Arial"/>
              <a:buNone/>
            </a:pPr>
            <a:r>
              <a:rPr lang="ru-RU" sz="1600" b="1" dirty="0">
                <a:solidFill>
                  <a:schemeClr val="tx1"/>
                </a:solidFill>
                <a:latin typeface="Helvetica Neue" panose="02000503000000020004" pitchFamily="2" charset="0"/>
              </a:rPr>
              <a:t>2. Какие задачи мы ставим перед собой?</a:t>
            </a:r>
          </a:p>
          <a:p>
            <a:pPr hangingPunct="1"/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1452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B556D0-D2A4-4466-8CC3-1DCB89E4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7C485C-B57A-4C60-9B62-A211ABC45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4889938" cy="4351338"/>
          </a:xfrm>
        </p:spPr>
        <p:txBody>
          <a:bodyPr/>
          <a:lstStyle/>
          <a:p>
            <a:pPr marL="0" indent="0">
              <a:buNone/>
            </a:pPr>
            <a:r>
              <a:rPr lang="ru-RU" sz="1600" b="1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1. Кто наши клиенты?</a:t>
            </a:r>
            <a:r>
              <a:rPr lang="ru-RU" sz="16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  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Образовательные учреждения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Государственные органы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Индивидуальные пользователи</a:t>
            </a:r>
            <a:endParaRPr lang="ru-RU" sz="1400" dirty="0">
              <a:solidFill>
                <a:schemeClr val="tx1"/>
              </a:solidFill>
              <a:latin typeface="Helvetica Neue" panose="02000503000000020004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Корпоративный сектор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2. Маркетинговая стратегия</a:t>
            </a:r>
            <a:endParaRPr lang="ru-RU" sz="1800" dirty="0">
              <a:solidFill>
                <a:schemeClr val="tx1"/>
              </a:solidFill>
              <a:effectLst/>
              <a:latin typeface="Helvetica Neue" panose="02000503000000020004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Каналы продвижения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Привлечение ресурсов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Монетизация </a:t>
            </a:r>
          </a:p>
          <a:p>
            <a:pPr marL="0" indent="0">
              <a:buNone/>
            </a:pP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0E73D4E9-090D-6CDA-6331-A71E4504FA93}"/>
              </a:ext>
            </a:extLst>
          </p:cNvPr>
          <p:cNvSpPr txBox="1">
            <a:spLocks/>
          </p:cNvSpPr>
          <p:nvPr/>
        </p:nvSpPr>
        <p:spPr>
          <a:xfrm>
            <a:off x="5885793" y="1825625"/>
            <a:ext cx="5625664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3. Объем рынка</a:t>
            </a:r>
            <a:r>
              <a:rPr lang="ru-RU" sz="16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  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Сектор </a:t>
            </a:r>
            <a:r>
              <a:rPr lang="en-GB" sz="1400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EduTech</a:t>
            </a:r>
            <a:r>
              <a:rPr lang="en-GB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: </a:t>
            </a:r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Рынок цифровых решений в образовании с прогнозируемым ростом до $400 млрд к 2025 году.  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Государственные и частные образовательные программы, нуждающиеся в инновационных решениях.  </a:t>
            </a:r>
          </a:p>
          <a:p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Международный потенциал: Внедрение платформы на рынки СНГ, Европы и Азии.  </a:t>
            </a:r>
          </a:p>
          <a:p>
            <a:pPr marL="0" indent="0" hangingPunct="1">
              <a:buFont typeface="Arial"/>
              <a:buNone/>
            </a:pP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7AF6FD1E-A74E-6F64-90BC-D20F6CA9A468}"/>
              </a:ext>
            </a:extLst>
          </p:cNvPr>
          <p:cNvSpPr txBox="1">
            <a:spLocks/>
          </p:cNvSpPr>
          <p:nvPr/>
        </p:nvSpPr>
        <p:spPr>
          <a:xfrm>
            <a:off x="838201" y="5003799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Почему наш проект перспективен?</a:t>
            </a:r>
            <a:endParaRPr lang="ru-RU" sz="1600" dirty="0">
              <a:solidFill>
                <a:schemeClr val="tx1"/>
              </a:solidFill>
              <a:effectLst/>
              <a:latin typeface="Helvetica Neue" panose="02000503000000020004" pitchFamily="2" charset="0"/>
            </a:endParaRPr>
          </a:p>
          <a:p>
            <a:pPr marL="0" indent="0">
              <a:buNone/>
            </a:pPr>
            <a:r>
              <a:rPr lang="ru-RU" sz="1400" dirty="0">
                <a:solidFill>
                  <a:schemeClr val="tx1"/>
                </a:solidFill>
                <a:latin typeface="Helvetica Neue" panose="02000503000000020004" pitchFamily="2" charset="0"/>
              </a:rPr>
              <a:t>Наш проект</a:t>
            </a:r>
            <a:r>
              <a:rPr lang="en-GB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перспективен, поскольку решает ключевые проблемы образования, такие как низкая успеваемость и конфликты в классах, используя инновационные технологии ИИ и психометрии. Это решение имеет большой потенциал для масштабирования и коммерциализации на растущем рынке </a:t>
            </a:r>
            <a:r>
              <a:rPr lang="en-GB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EdTech, </a:t>
            </a:r>
            <a:r>
              <a:rPr lang="ru-RU" sz="14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обеспечивая улучшение образовательных процессов на разных уровнях.</a:t>
            </a:r>
          </a:p>
          <a:p>
            <a:pPr marL="0" indent="0" hangingPunct="1">
              <a:buNone/>
            </a:pPr>
            <a:endParaRPr lang="ru-RU" sz="1400" dirty="0">
              <a:solidFill>
                <a:schemeClr val="tx1"/>
              </a:solidFill>
              <a:latin typeface="Helvetica Neue" panose="02000503000000020004" pitchFamily="2" charset="0"/>
            </a:endParaRPr>
          </a:p>
          <a:p>
            <a:pPr marL="0" indent="0" hangingPunct="1">
              <a:buFont typeface="Arial"/>
              <a:buNone/>
            </a:pP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12685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Спасибо за внимание!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E6A84F-C428-45D9-AD43-C11D53E36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2986" y="211790"/>
            <a:ext cx="1312947" cy="13129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285C20-220A-41AA-BFFF-A36D5D609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11" y="16715"/>
            <a:ext cx="9700752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3495</TotalTime>
  <Words>219</Words>
  <Application>Microsoft Macintosh PowerPoint</Application>
  <PresentationFormat>Widescreen</PresentationFormat>
  <Paragraphs>33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Helvetica Neue</vt:lpstr>
      <vt:lpstr>Тема Office</vt:lpstr>
      <vt:lpstr>PowerPoint Presentation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miha Ulyanin</cp:lastModifiedBy>
  <cp:revision>56</cp:revision>
  <dcterms:modified xsi:type="dcterms:W3CDTF">2024-11-23T11:31:18Z</dcterms:modified>
</cp:coreProperties>
</file>