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2"/>
  </p:notesMasterIdLst>
  <p:sldIdLst>
    <p:sldId id="256" r:id="rId2"/>
    <p:sldId id="292" r:id="rId3"/>
    <p:sldId id="299" r:id="rId4"/>
    <p:sldId id="302" r:id="rId5"/>
    <p:sldId id="297" r:id="rId6"/>
    <p:sldId id="289" r:id="rId7"/>
    <p:sldId id="293" r:id="rId8"/>
    <p:sldId id="303" r:id="rId9"/>
    <p:sldId id="294" r:id="rId10"/>
    <p:sldId id="265" r:id="rId11"/>
  </p:sldIdLst>
  <p:sldSz cx="12169775" cy="6845300"/>
  <p:notesSz cx="9144000" cy="6845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87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3A74"/>
    <a:srgbClr val="2C4D76"/>
    <a:srgbClr val="0029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047" autoAdjust="0"/>
    <p:restoredTop sz="86437" autoAdjust="0"/>
  </p:normalViewPr>
  <p:slideViewPr>
    <p:cSldViewPr>
      <p:cViewPr varScale="1">
        <p:scale>
          <a:sx n="72" d="100"/>
          <a:sy n="72" d="100"/>
        </p:scale>
        <p:origin x="84" y="312"/>
      </p:cViewPr>
      <p:guideLst>
        <p:guide orient="horz" pos="2880"/>
        <p:guide pos="287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89D85D-F0E2-488B-895F-4B78D936018B}" type="datetimeFigureOut">
              <a:rPr lang="ru-RU" smtClean="0"/>
              <a:t>28.05.2023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519363" y="855663"/>
            <a:ext cx="4105275" cy="23098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294063"/>
            <a:ext cx="7315200" cy="26955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6E227F-DB5C-4B9A-B8D7-EFF262C013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24829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519363" y="855663"/>
            <a:ext cx="4105275" cy="2309812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71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8C6880EB-06E8-461D-8ADA-E217DEFF5918}" type="slidenum">
              <a:rPr lang="ru-RU" altLang="ru-RU" sz="1200"/>
              <a:pPr/>
              <a:t>6</a:t>
            </a:fld>
            <a:endParaRPr lang="ru-RU" altLang="ru-RU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2733" y="2122043"/>
            <a:ext cx="10344309" cy="1437512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5467" y="3833369"/>
            <a:ext cx="8518841" cy="171132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D39467-5366-43C0-B1AE-386341EECA81}" type="datetime1">
              <a:rPr lang="en-US" smtClean="0"/>
              <a:t>5/28/2023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/>
          <a:p>
            <a:pPr marL="12700">
              <a:tabLst>
                <a:tab pos="3582670" algn="l"/>
              </a:tabLst>
            </a:pP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Уфимский </a:t>
            </a:r>
            <a:r>
              <a:rPr lang="ru-RU" sz="900" spc="-25">
                <a:solidFill>
                  <a:srgbClr val="6D6E71"/>
                </a:solidFill>
                <a:latin typeface="Arial"/>
                <a:cs typeface="Arial"/>
              </a:rPr>
              <a:t>г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ос</a:t>
            </a:r>
            <a:r>
              <a:rPr lang="ru-RU" sz="900" spc="-30">
                <a:solidFill>
                  <a:srgbClr val="6D6E71"/>
                </a:solidFill>
                <a:latin typeface="Arial"/>
                <a:cs typeface="Arial"/>
              </a:rPr>
              <a:t>у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дарст</a:t>
            </a:r>
            <a:r>
              <a:rPr lang="ru-RU" sz="900" spc="-10">
                <a:solidFill>
                  <a:srgbClr val="6D6E71"/>
                </a:solidFill>
                <a:latin typeface="Arial"/>
                <a:cs typeface="Arial"/>
              </a:rPr>
              <a:t>в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енный не</a:t>
            </a:r>
            <a:r>
              <a:rPr lang="ru-RU" sz="900" spc="-20">
                <a:solidFill>
                  <a:srgbClr val="6D6E71"/>
                </a:solidFill>
                <a:latin typeface="Arial"/>
                <a:cs typeface="Arial"/>
              </a:rPr>
              <a:t>ф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тяной </a:t>
            </a:r>
            <a:r>
              <a:rPr lang="ru-RU" sz="900" spc="-15">
                <a:solidFill>
                  <a:srgbClr val="6D6E71"/>
                </a:solidFill>
                <a:latin typeface="Arial"/>
                <a:cs typeface="Arial"/>
              </a:rPr>
              <a:t>т</a:t>
            </a:r>
            <a:r>
              <a:rPr lang="ru-RU" sz="900" spc="-20">
                <a:solidFill>
                  <a:srgbClr val="6D6E71"/>
                </a:solidFill>
                <a:latin typeface="Arial"/>
                <a:cs typeface="Arial"/>
              </a:rPr>
              <a:t>е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хнический уни</a:t>
            </a:r>
            <a:r>
              <a:rPr lang="ru-RU" sz="900" spc="-15">
                <a:solidFill>
                  <a:srgbClr val="6D6E71"/>
                </a:solidFill>
                <a:latin typeface="Arial"/>
                <a:cs typeface="Arial"/>
              </a:rPr>
              <a:t>в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ерси</a:t>
            </a:r>
            <a:r>
              <a:rPr lang="ru-RU" sz="900" spc="-15">
                <a:solidFill>
                  <a:srgbClr val="6D6E71"/>
                </a:solidFill>
                <a:latin typeface="Arial"/>
                <a:cs typeface="Arial"/>
              </a:rPr>
              <a:t>т</a:t>
            </a:r>
            <a:r>
              <a:rPr lang="ru-RU" sz="900" spc="-30">
                <a:solidFill>
                  <a:srgbClr val="6D6E71"/>
                </a:solidFill>
                <a:latin typeface="Arial"/>
                <a:cs typeface="Arial"/>
              </a:rPr>
              <a:t>е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т	</a:t>
            </a:r>
            <a:fld id="{81D60167-4931-47E6-BA6A-407CBD079E47}" type="slidenum">
              <a:rPr lang="ru-RU" sz="1650" b="1" baseline="2525" smtClean="0">
                <a:solidFill>
                  <a:srgbClr val="6D6E71"/>
                </a:solidFill>
                <a:latin typeface="Arial"/>
                <a:cs typeface="Arial"/>
              </a:rPr>
              <a:pPr marL="12700">
                <a:tabLst>
                  <a:tab pos="3582670" algn="l"/>
                </a:tabLst>
              </a:pPr>
              <a:t>‹#›</a:t>
            </a:fld>
            <a:endParaRPr lang="ru-RU" sz="1650" baseline="2525">
              <a:latin typeface="Arial"/>
              <a:cs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F591A3-D50E-4F85-9393-448160D76FA3}" type="datetime1">
              <a:rPr lang="en-US" smtClean="0"/>
              <a:t>5/28/2023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/>
          <a:p>
            <a:pPr marL="12700">
              <a:tabLst>
                <a:tab pos="3582670" algn="l"/>
              </a:tabLst>
            </a:pP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Уфимский </a:t>
            </a:r>
            <a:r>
              <a:rPr lang="ru-RU" sz="900" spc="-25">
                <a:solidFill>
                  <a:srgbClr val="6D6E71"/>
                </a:solidFill>
                <a:latin typeface="Arial"/>
                <a:cs typeface="Arial"/>
              </a:rPr>
              <a:t>г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ос</a:t>
            </a:r>
            <a:r>
              <a:rPr lang="ru-RU" sz="900" spc="-30">
                <a:solidFill>
                  <a:srgbClr val="6D6E71"/>
                </a:solidFill>
                <a:latin typeface="Arial"/>
                <a:cs typeface="Arial"/>
              </a:rPr>
              <a:t>у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дарст</a:t>
            </a:r>
            <a:r>
              <a:rPr lang="ru-RU" sz="900" spc="-10">
                <a:solidFill>
                  <a:srgbClr val="6D6E71"/>
                </a:solidFill>
                <a:latin typeface="Arial"/>
                <a:cs typeface="Arial"/>
              </a:rPr>
              <a:t>в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енный не</a:t>
            </a:r>
            <a:r>
              <a:rPr lang="ru-RU" sz="900" spc="-20">
                <a:solidFill>
                  <a:srgbClr val="6D6E71"/>
                </a:solidFill>
                <a:latin typeface="Arial"/>
                <a:cs typeface="Arial"/>
              </a:rPr>
              <a:t>ф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тяной </a:t>
            </a:r>
            <a:r>
              <a:rPr lang="ru-RU" sz="900" spc="-15">
                <a:solidFill>
                  <a:srgbClr val="6D6E71"/>
                </a:solidFill>
                <a:latin typeface="Arial"/>
                <a:cs typeface="Arial"/>
              </a:rPr>
              <a:t>т</a:t>
            </a:r>
            <a:r>
              <a:rPr lang="ru-RU" sz="900" spc="-20">
                <a:solidFill>
                  <a:srgbClr val="6D6E71"/>
                </a:solidFill>
                <a:latin typeface="Arial"/>
                <a:cs typeface="Arial"/>
              </a:rPr>
              <a:t>е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хнический уни</a:t>
            </a:r>
            <a:r>
              <a:rPr lang="ru-RU" sz="900" spc="-15">
                <a:solidFill>
                  <a:srgbClr val="6D6E71"/>
                </a:solidFill>
                <a:latin typeface="Arial"/>
                <a:cs typeface="Arial"/>
              </a:rPr>
              <a:t>в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ерси</a:t>
            </a:r>
            <a:r>
              <a:rPr lang="ru-RU" sz="900" spc="-15">
                <a:solidFill>
                  <a:srgbClr val="6D6E71"/>
                </a:solidFill>
                <a:latin typeface="Arial"/>
                <a:cs typeface="Arial"/>
              </a:rPr>
              <a:t>т</a:t>
            </a:r>
            <a:r>
              <a:rPr lang="ru-RU" sz="900" spc="-30">
                <a:solidFill>
                  <a:srgbClr val="6D6E71"/>
                </a:solidFill>
                <a:latin typeface="Arial"/>
                <a:cs typeface="Arial"/>
              </a:rPr>
              <a:t>е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т	</a:t>
            </a:r>
            <a:fld id="{81D60167-4931-47E6-BA6A-407CBD079E47}" type="slidenum">
              <a:rPr lang="ru-RU" sz="1650" b="1" baseline="2525" smtClean="0">
                <a:solidFill>
                  <a:srgbClr val="6D6E71"/>
                </a:solidFill>
                <a:latin typeface="Arial"/>
                <a:cs typeface="Arial"/>
              </a:rPr>
              <a:pPr marL="12700">
                <a:tabLst>
                  <a:tab pos="3582670" algn="l"/>
                </a:tabLst>
              </a:pPr>
              <a:t>‹#›</a:t>
            </a:fld>
            <a:endParaRPr lang="ru-RU" sz="1650" baseline="2525">
              <a:latin typeface="Arial"/>
              <a:cs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482513" y="618364"/>
            <a:ext cx="11208142" cy="455295"/>
          </a:xfrm>
          <a:custGeom>
            <a:avLst/>
            <a:gdLst/>
            <a:ahLst/>
            <a:cxnLst/>
            <a:rect l="l" t="t" r="r" b="b"/>
            <a:pathLst>
              <a:path w="8421458" h="455295">
                <a:moveTo>
                  <a:pt x="0" y="455295"/>
                </a:moveTo>
                <a:lnTo>
                  <a:pt x="8421458" y="455295"/>
                </a:lnTo>
                <a:lnTo>
                  <a:pt x="8421458" y="0"/>
                </a:lnTo>
                <a:lnTo>
                  <a:pt x="0" y="0"/>
                </a:lnTo>
                <a:lnTo>
                  <a:pt x="0" y="455295"/>
                </a:lnTo>
                <a:close/>
              </a:path>
            </a:pathLst>
          </a:custGeom>
          <a:solidFill>
            <a:srgbClr val="00568C"/>
          </a:solidFill>
        </p:spPr>
        <p:txBody>
          <a:bodyPr wrap="square" lIns="0" tIns="0" rIns="0" bIns="0" rtlCol="0">
            <a:noAutofit/>
          </a:bodyPr>
          <a:lstStyle/>
          <a:p>
            <a:endParaRPr sz="1800"/>
          </a:p>
        </p:txBody>
      </p:sp>
      <p:sp>
        <p:nvSpPr>
          <p:cNvPr id="17" name="bk object 17"/>
          <p:cNvSpPr/>
          <p:nvPr/>
        </p:nvSpPr>
        <p:spPr>
          <a:xfrm>
            <a:off x="11353106" y="6423647"/>
            <a:ext cx="0" cy="176364"/>
          </a:xfrm>
          <a:custGeom>
            <a:avLst/>
            <a:gdLst/>
            <a:ahLst/>
            <a:cxnLst/>
            <a:rect l="l" t="t" r="r" b="b"/>
            <a:pathLst>
              <a:path h="176364">
                <a:moveTo>
                  <a:pt x="0" y="0"/>
                </a:moveTo>
                <a:lnTo>
                  <a:pt x="0" y="176364"/>
                </a:lnTo>
              </a:path>
            </a:pathLst>
          </a:custGeom>
          <a:ln w="12700">
            <a:solidFill>
              <a:srgbClr val="6D6E7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800"/>
          </a:p>
        </p:txBody>
      </p:sp>
      <p:sp>
        <p:nvSpPr>
          <p:cNvPr id="18" name="bk object 18"/>
          <p:cNvSpPr/>
          <p:nvPr/>
        </p:nvSpPr>
        <p:spPr>
          <a:xfrm>
            <a:off x="479125" y="6329654"/>
            <a:ext cx="11211522" cy="0"/>
          </a:xfrm>
          <a:custGeom>
            <a:avLst/>
            <a:gdLst/>
            <a:ahLst/>
            <a:cxnLst/>
            <a:rect l="l" t="t" r="r" b="b"/>
            <a:pathLst>
              <a:path w="8423998">
                <a:moveTo>
                  <a:pt x="0" y="0"/>
                </a:moveTo>
                <a:lnTo>
                  <a:pt x="8423998" y="0"/>
                </a:lnTo>
              </a:path>
            </a:pathLst>
          </a:custGeom>
          <a:ln w="12700">
            <a:solidFill>
              <a:srgbClr val="00568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80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8489" y="1574419"/>
            <a:ext cx="5293852" cy="4517898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1491" y="1310299"/>
            <a:ext cx="4129194" cy="469604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D1535F-EFFD-4DDC-BCCB-4A8BA50E8CF4}" type="datetime1">
              <a:rPr lang="en-US" smtClean="0"/>
              <a:t>5/28/2023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/>
          <a:p>
            <a:pPr marL="12700">
              <a:tabLst>
                <a:tab pos="3582670" algn="l"/>
              </a:tabLst>
            </a:pP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Уфимский </a:t>
            </a:r>
            <a:r>
              <a:rPr lang="ru-RU" sz="900" spc="-25">
                <a:solidFill>
                  <a:srgbClr val="6D6E71"/>
                </a:solidFill>
                <a:latin typeface="Arial"/>
                <a:cs typeface="Arial"/>
              </a:rPr>
              <a:t>г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ос</a:t>
            </a:r>
            <a:r>
              <a:rPr lang="ru-RU" sz="900" spc="-30">
                <a:solidFill>
                  <a:srgbClr val="6D6E71"/>
                </a:solidFill>
                <a:latin typeface="Arial"/>
                <a:cs typeface="Arial"/>
              </a:rPr>
              <a:t>у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дарст</a:t>
            </a:r>
            <a:r>
              <a:rPr lang="ru-RU" sz="900" spc="-10">
                <a:solidFill>
                  <a:srgbClr val="6D6E71"/>
                </a:solidFill>
                <a:latin typeface="Arial"/>
                <a:cs typeface="Arial"/>
              </a:rPr>
              <a:t>в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енный не</a:t>
            </a:r>
            <a:r>
              <a:rPr lang="ru-RU" sz="900" spc="-20">
                <a:solidFill>
                  <a:srgbClr val="6D6E71"/>
                </a:solidFill>
                <a:latin typeface="Arial"/>
                <a:cs typeface="Arial"/>
              </a:rPr>
              <a:t>ф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тяной </a:t>
            </a:r>
            <a:r>
              <a:rPr lang="ru-RU" sz="900" spc="-15">
                <a:solidFill>
                  <a:srgbClr val="6D6E71"/>
                </a:solidFill>
                <a:latin typeface="Arial"/>
                <a:cs typeface="Arial"/>
              </a:rPr>
              <a:t>т</a:t>
            </a:r>
            <a:r>
              <a:rPr lang="ru-RU" sz="900" spc="-20">
                <a:solidFill>
                  <a:srgbClr val="6D6E71"/>
                </a:solidFill>
                <a:latin typeface="Arial"/>
                <a:cs typeface="Arial"/>
              </a:rPr>
              <a:t>е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хнический уни</a:t>
            </a:r>
            <a:r>
              <a:rPr lang="ru-RU" sz="900" spc="-15">
                <a:solidFill>
                  <a:srgbClr val="6D6E71"/>
                </a:solidFill>
                <a:latin typeface="Arial"/>
                <a:cs typeface="Arial"/>
              </a:rPr>
              <a:t>в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ерси</a:t>
            </a:r>
            <a:r>
              <a:rPr lang="ru-RU" sz="900" spc="-15">
                <a:solidFill>
                  <a:srgbClr val="6D6E71"/>
                </a:solidFill>
                <a:latin typeface="Arial"/>
                <a:cs typeface="Arial"/>
              </a:rPr>
              <a:t>т</a:t>
            </a:r>
            <a:r>
              <a:rPr lang="ru-RU" sz="900" spc="-30">
                <a:solidFill>
                  <a:srgbClr val="6D6E71"/>
                </a:solidFill>
                <a:latin typeface="Arial"/>
                <a:cs typeface="Arial"/>
              </a:rPr>
              <a:t>е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т	</a:t>
            </a:r>
            <a:fld id="{81D60167-4931-47E6-BA6A-407CBD079E47}" type="slidenum">
              <a:rPr lang="ru-RU" sz="1650" b="1" baseline="2525" smtClean="0">
                <a:solidFill>
                  <a:srgbClr val="6D6E71"/>
                </a:solidFill>
                <a:latin typeface="Arial"/>
                <a:cs typeface="Arial"/>
              </a:rPr>
              <a:pPr marL="12700">
                <a:tabLst>
                  <a:tab pos="3582670" algn="l"/>
                </a:tabLst>
              </a:pPr>
              <a:t>‹#›</a:t>
            </a:fld>
            <a:endParaRPr lang="ru-RU" sz="1650" baseline="2525">
              <a:latin typeface="Arial"/>
              <a:cs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31A462-29D5-4BB7-BA53-09D4CAA52776}" type="datetime1">
              <a:rPr lang="en-US" smtClean="0"/>
              <a:t>5/28/2023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/>
          <a:p>
            <a:pPr marL="12700">
              <a:tabLst>
                <a:tab pos="3582670" algn="l"/>
              </a:tabLst>
            </a:pP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Уфимский </a:t>
            </a:r>
            <a:r>
              <a:rPr lang="ru-RU" sz="900" spc="-25">
                <a:solidFill>
                  <a:srgbClr val="6D6E71"/>
                </a:solidFill>
                <a:latin typeface="Arial"/>
                <a:cs typeface="Arial"/>
              </a:rPr>
              <a:t>г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ос</a:t>
            </a:r>
            <a:r>
              <a:rPr lang="ru-RU" sz="900" spc="-30">
                <a:solidFill>
                  <a:srgbClr val="6D6E71"/>
                </a:solidFill>
                <a:latin typeface="Arial"/>
                <a:cs typeface="Arial"/>
              </a:rPr>
              <a:t>у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дарст</a:t>
            </a:r>
            <a:r>
              <a:rPr lang="ru-RU" sz="900" spc="-10">
                <a:solidFill>
                  <a:srgbClr val="6D6E71"/>
                </a:solidFill>
                <a:latin typeface="Arial"/>
                <a:cs typeface="Arial"/>
              </a:rPr>
              <a:t>в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енный не</a:t>
            </a:r>
            <a:r>
              <a:rPr lang="ru-RU" sz="900" spc="-20">
                <a:solidFill>
                  <a:srgbClr val="6D6E71"/>
                </a:solidFill>
                <a:latin typeface="Arial"/>
                <a:cs typeface="Arial"/>
              </a:rPr>
              <a:t>ф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тяной </a:t>
            </a:r>
            <a:r>
              <a:rPr lang="ru-RU" sz="900" spc="-15">
                <a:solidFill>
                  <a:srgbClr val="6D6E71"/>
                </a:solidFill>
                <a:latin typeface="Arial"/>
                <a:cs typeface="Arial"/>
              </a:rPr>
              <a:t>т</a:t>
            </a:r>
            <a:r>
              <a:rPr lang="ru-RU" sz="900" spc="-20">
                <a:solidFill>
                  <a:srgbClr val="6D6E71"/>
                </a:solidFill>
                <a:latin typeface="Arial"/>
                <a:cs typeface="Arial"/>
              </a:rPr>
              <a:t>е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хнический уни</a:t>
            </a:r>
            <a:r>
              <a:rPr lang="ru-RU" sz="900" spc="-15">
                <a:solidFill>
                  <a:srgbClr val="6D6E71"/>
                </a:solidFill>
                <a:latin typeface="Arial"/>
                <a:cs typeface="Arial"/>
              </a:rPr>
              <a:t>в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ерси</a:t>
            </a:r>
            <a:r>
              <a:rPr lang="ru-RU" sz="900" spc="-15">
                <a:solidFill>
                  <a:srgbClr val="6D6E71"/>
                </a:solidFill>
                <a:latin typeface="Arial"/>
                <a:cs typeface="Arial"/>
              </a:rPr>
              <a:t>т</a:t>
            </a:r>
            <a:r>
              <a:rPr lang="ru-RU" sz="900" spc="-30">
                <a:solidFill>
                  <a:srgbClr val="6D6E71"/>
                </a:solidFill>
                <a:latin typeface="Arial"/>
                <a:cs typeface="Arial"/>
              </a:rPr>
              <a:t>е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т	</a:t>
            </a:r>
            <a:fld id="{81D60167-4931-47E6-BA6A-407CBD079E47}" type="slidenum">
              <a:rPr lang="ru-RU" sz="1650" b="1" baseline="2525" smtClean="0">
                <a:solidFill>
                  <a:srgbClr val="6D6E71"/>
                </a:solidFill>
                <a:latin typeface="Arial"/>
                <a:cs typeface="Arial"/>
              </a:rPr>
              <a:pPr marL="12700">
                <a:tabLst>
                  <a:tab pos="3582670" algn="l"/>
                </a:tabLst>
              </a:pPr>
              <a:t>‹#›</a:t>
            </a:fld>
            <a:endParaRPr lang="ru-RU" sz="1650" baseline="2525">
              <a:latin typeface="Arial"/>
              <a:cs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BEFCE7-9D1A-4F20-BE00-032137017B57}" type="datetime1">
              <a:rPr lang="en-US" smtClean="0"/>
              <a:t>5/28/2023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/>
          <a:p>
            <a:pPr marL="12700">
              <a:tabLst>
                <a:tab pos="3582670" algn="l"/>
              </a:tabLst>
            </a:pP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Уфимский </a:t>
            </a:r>
            <a:r>
              <a:rPr lang="ru-RU" sz="900" spc="-25">
                <a:solidFill>
                  <a:srgbClr val="6D6E71"/>
                </a:solidFill>
                <a:latin typeface="Arial"/>
                <a:cs typeface="Arial"/>
              </a:rPr>
              <a:t>г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ос</a:t>
            </a:r>
            <a:r>
              <a:rPr lang="ru-RU" sz="900" spc="-30">
                <a:solidFill>
                  <a:srgbClr val="6D6E71"/>
                </a:solidFill>
                <a:latin typeface="Arial"/>
                <a:cs typeface="Arial"/>
              </a:rPr>
              <a:t>у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дарст</a:t>
            </a:r>
            <a:r>
              <a:rPr lang="ru-RU" sz="900" spc="-10">
                <a:solidFill>
                  <a:srgbClr val="6D6E71"/>
                </a:solidFill>
                <a:latin typeface="Arial"/>
                <a:cs typeface="Arial"/>
              </a:rPr>
              <a:t>в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енный не</a:t>
            </a:r>
            <a:r>
              <a:rPr lang="ru-RU" sz="900" spc="-20">
                <a:solidFill>
                  <a:srgbClr val="6D6E71"/>
                </a:solidFill>
                <a:latin typeface="Arial"/>
                <a:cs typeface="Arial"/>
              </a:rPr>
              <a:t>ф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тяной </a:t>
            </a:r>
            <a:r>
              <a:rPr lang="ru-RU" sz="900" spc="-15">
                <a:solidFill>
                  <a:srgbClr val="6D6E71"/>
                </a:solidFill>
                <a:latin typeface="Arial"/>
                <a:cs typeface="Arial"/>
              </a:rPr>
              <a:t>т</a:t>
            </a:r>
            <a:r>
              <a:rPr lang="ru-RU" sz="900" spc="-20">
                <a:solidFill>
                  <a:srgbClr val="6D6E71"/>
                </a:solidFill>
                <a:latin typeface="Arial"/>
                <a:cs typeface="Arial"/>
              </a:rPr>
              <a:t>е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хнический уни</a:t>
            </a:r>
            <a:r>
              <a:rPr lang="ru-RU" sz="900" spc="-15">
                <a:solidFill>
                  <a:srgbClr val="6D6E71"/>
                </a:solidFill>
                <a:latin typeface="Arial"/>
                <a:cs typeface="Arial"/>
              </a:rPr>
              <a:t>в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ерси</a:t>
            </a:r>
            <a:r>
              <a:rPr lang="ru-RU" sz="900" spc="-15">
                <a:solidFill>
                  <a:srgbClr val="6D6E71"/>
                </a:solidFill>
                <a:latin typeface="Arial"/>
                <a:cs typeface="Arial"/>
              </a:rPr>
              <a:t>т</a:t>
            </a:r>
            <a:r>
              <a:rPr lang="ru-RU" sz="900" spc="-30">
                <a:solidFill>
                  <a:srgbClr val="6D6E71"/>
                </a:solidFill>
                <a:latin typeface="Arial"/>
                <a:cs typeface="Arial"/>
              </a:rPr>
              <a:t>е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т	</a:t>
            </a:r>
            <a:fld id="{81D60167-4931-47E6-BA6A-407CBD079E47}" type="slidenum">
              <a:rPr lang="ru-RU" sz="1650" b="1" baseline="2525" smtClean="0">
                <a:solidFill>
                  <a:srgbClr val="6D6E71"/>
                </a:solidFill>
                <a:latin typeface="Arial"/>
                <a:cs typeface="Arial"/>
              </a:rPr>
              <a:pPr marL="12700">
                <a:tabLst>
                  <a:tab pos="3582670" algn="l"/>
                </a:tabLst>
              </a:pPr>
              <a:t>‹#›</a:t>
            </a:fld>
            <a:endParaRPr lang="ru-RU" sz="1650" baseline="2525">
              <a:latin typeface="Arial"/>
              <a:cs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8489" y="274130"/>
            <a:ext cx="10952798" cy="114088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608489" y="1597237"/>
            <a:ext cx="10952798" cy="4517582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03EF03-6B6D-4A9D-B6EB-177E23BBF9E7}" type="datetime1">
              <a:rPr lang="en-US" smtClean="0"/>
              <a:t>5/28/2023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69DEAB-0A81-4FAC-82D1-E8E00CDFAD3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2997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25375" y="690115"/>
            <a:ext cx="10319022" cy="31487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62005" y="1278022"/>
            <a:ext cx="11245765" cy="3022561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37724" y="6366130"/>
            <a:ext cx="3894327" cy="3422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8489" y="6366130"/>
            <a:ext cx="2799048" cy="3422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C33538-941E-4BEF-986B-56BDD24829B7}" type="datetime1">
              <a:rPr lang="en-US" smtClean="0"/>
              <a:t>5/28/2023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691887" y="6421721"/>
            <a:ext cx="4905806" cy="174081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marL="12700">
              <a:tabLst>
                <a:tab pos="3582670" algn="l"/>
              </a:tabLst>
            </a:pP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Уфимский </a:t>
            </a:r>
            <a:r>
              <a:rPr lang="ru-RU" sz="900" spc="-25">
                <a:solidFill>
                  <a:srgbClr val="6D6E71"/>
                </a:solidFill>
                <a:latin typeface="Arial"/>
                <a:cs typeface="Arial"/>
              </a:rPr>
              <a:t>г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ос</a:t>
            </a:r>
            <a:r>
              <a:rPr lang="ru-RU" sz="900" spc="-30">
                <a:solidFill>
                  <a:srgbClr val="6D6E71"/>
                </a:solidFill>
                <a:latin typeface="Arial"/>
                <a:cs typeface="Arial"/>
              </a:rPr>
              <a:t>у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дарст</a:t>
            </a:r>
            <a:r>
              <a:rPr lang="ru-RU" sz="900" spc="-10">
                <a:solidFill>
                  <a:srgbClr val="6D6E71"/>
                </a:solidFill>
                <a:latin typeface="Arial"/>
                <a:cs typeface="Arial"/>
              </a:rPr>
              <a:t>в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енный не</a:t>
            </a:r>
            <a:r>
              <a:rPr lang="ru-RU" sz="900" spc="-20">
                <a:solidFill>
                  <a:srgbClr val="6D6E71"/>
                </a:solidFill>
                <a:latin typeface="Arial"/>
                <a:cs typeface="Arial"/>
              </a:rPr>
              <a:t>ф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тяной </a:t>
            </a:r>
            <a:r>
              <a:rPr lang="ru-RU" sz="900" spc="-15">
                <a:solidFill>
                  <a:srgbClr val="6D6E71"/>
                </a:solidFill>
                <a:latin typeface="Arial"/>
                <a:cs typeface="Arial"/>
              </a:rPr>
              <a:t>т</a:t>
            </a:r>
            <a:r>
              <a:rPr lang="ru-RU" sz="900" spc="-20">
                <a:solidFill>
                  <a:srgbClr val="6D6E71"/>
                </a:solidFill>
                <a:latin typeface="Arial"/>
                <a:cs typeface="Arial"/>
              </a:rPr>
              <a:t>е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хнический уни</a:t>
            </a:r>
            <a:r>
              <a:rPr lang="ru-RU" sz="900" spc="-15">
                <a:solidFill>
                  <a:srgbClr val="6D6E71"/>
                </a:solidFill>
                <a:latin typeface="Arial"/>
                <a:cs typeface="Arial"/>
              </a:rPr>
              <a:t>в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ерси</a:t>
            </a:r>
            <a:r>
              <a:rPr lang="ru-RU" sz="900" spc="-15">
                <a:solidFill>
                  <a:srgbClr val="6D6E71"/>
                </a:solidFill>
                <a:latin typeface="Arial"/>
                <a:cs typeface="Arial"/>
              </a:rPr>
              <a:t>т</a:t>
            </a:r>
            <a:r>
              <a:rPr lang="ru-RU" sz="900" spc="-30">
                <a:solidFill>
                  <a:srgbClr val="6D6E71"/>
                </a:solidFill>
                <a:latin typeface="Arial"/>
                <a:cs typeface="Arial"/>
              </a:rPr>
              <a:t>е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т	</a:t>
            </a:r>
            <a:fld id="{81D60167-4931-47E6-BA6A-407CBD079E47}" type="slidenum">
              <a:rPr lang="ru-RU" sz="1650" b="1" baseline="2525" smtClean="0">
                <a:solidFill>
                  <a:srgbClr val="6D6E71"/>
                </a:solidFill>
                <a:latin typeface="Arial"/>
                <a:cs typeface="Arial"/>
              </a:rPr>
              <a:pPr marL="12700">
                <a:tabLst>
                  <a:tab pos="3582670" algn="l"/>
                </a:tabLst>
              </a:pPr>
              <a:t>‹#›</a:t>
            </a:fld>
            <a:endParaRPr lang="ru-RU" sz="1650" baseline="2525">
              <a:latin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hf hdr="0" ftr="0" dt="0"/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Relationship Id="rId9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" y="2203450"/>
            <a:ext cx="12169774" cy="127762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 algn="ctr"/>
            <a:r>
              <a:rPr lang="ru-RU" sz="4400" b="1" dirty="0">
                <a:solidFill>
                  <a:srgbClr val="2A4BA0"/>
                </a:solidFill>
                <a:latin typeface="Roboto"/>
                <a:ea typeface="Roboto"/>
                <a:cs typeface="Roboto"/>
                <a:sym typeface="Roboto"/>
              </a:rPr>
              <a:t>Робот-дезинфектор</a:t>
            </a:r>
            <a:endParaRPr lang="ru-RU" sz="4400" b="1" dirty="0">
              <a:solidFill>
                <a:srgbClr val="2A4BA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78377" y="5861050"/>
            <a:ext cx="11757472" cy="8337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47921" y="441454"/>
            <a:ext cx="128473" cy="153669"/>
          </a:xfrm>
          <a:custGeom>
            <a:avLst/>
            <a:gdLst/>
            <a:ahLst/>
            <a:cxnLst/>
            <a:rect l="l" t="t" r="r" b="b"/>
            <a:pathLst>
              <a:path w="128473" h="153669">
                <a:moveTo>
                  <a:pt x="29349" y="124320"/>
                </a:moveTo>
                <a:lnTo>
                  <a:pt x="21742" y="148462"/>
                </a:lnTo>
                <a:lnTo>
                  <a:pt x="25222" y="150621"/>
                </a:lnTo>
                <a:lnTo>
                  <a:pt x="28460" y="152044"/>
                </a:lnTo>
                <a:lnTo>
                  <a:pt x="34391" y="153352"/>
                </a:lnTo>
                <a:lnTo>
                  <a:pt x="38277" y="153669"/>
                </a:lnTo>
                <a:lnTo>
                  <a:pt x="48691" y="153669"/>
                </a:lnTo>
                <a:lnTo>
                  <a:pt x="78593" y="127165"/>
                </a:lnTo>
                <a:lnTo>
                  <a:pt x="40284" y="127165"/>
                </a:lnTo>
                <a:lnTo>
                  <a:pt x="38112" y="127012"/>
                </a:lnTo>
                <a:lnTo>
                  <a:pt x="34061" y="126428"/>
                </a:lnTo>
                <a:lnTo>
                  <a:pt x="31826" y="125641"/>
                </a:lnTo>
                <a:lnTo>
                  <a:pt x="29349" y="124320"/>
                </a:lnTo>
                <a:close/>
              </a:path>
              <a:path w="128473" h="153669">
                <a:moveTo>
                  <a:pt x="35001" y="0"/>
                </a:moveTo>
                <a:lnTo>
                  <a:pt x="0" y="0"/>
                </a:lnTo>
                <a:lnTo>
                  <a:pt x="56972" y="111074"/>
                </a:lnTo>
                <a:lnTo>
                  <a:pt x="54203" y="121792"/>
                </a:lnTo>
                <a:lnTo>
                  <a:pt x="49415" y="127165"/>
                </a:lnTo>
                <a:lnTo>
                  <a:pt x="78593" y="127165"/>
                </a:lnTo>
                <a:lnTo>
                  <a:pt x="81775" y="120624"/>
                </a:lnTo>
                <a:lnTo>
                  <a:pt x="84861" y="113449"/>
                </a:lnTo>
                <a:lnTo>
                  <a:pt x="95050" y="86944"/>
                </a:lnTo>
                <a:lnTo>
                  <a:pt x="70218" y="86944"/>
                </a:lnTo>
                <a:lnTo>
                  <a:pt x="65874" y="67170"/>
                </a:lnTo>
                <a:lnTo>
                  <a:pt x="35001" y="0"/>
                </a:lnTo>
                <a:close/>
              </a:path>
              <a:path w="128473" h="153669">
                <a:moveTo>
                  <a:pt x="128473" y="0"/>
                </a:moveTo>
                <a:lnTo>
                  <a:pt x="97815" y="0"/>
                </a:lnTo>
                <a:lnTo>
                  <a:pt x="75006" y="66509"/>
                </a:lnTo>
                <a:lnTo>
                  <a:pt x="71526" y="86944"/>
                </a:lnTo>
                <a:lnTo>
                  <a:pt x="95050" y="86944"/>
                </a:lnTo>
                <a:lnTo>
                  <a:pt x="128473" y="0"/>
                </a:lnTo>
                <a:close/>
              </a:path>
            </a:pathLst>
          </a:custGeom>
          <a:solidFill>
            <a:srgbClr val="0055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72713" y="437092"/>
            <a:ext cx="163218" cy="160858"/>
          </a:xfrm>
          <a:custGeom>
            <a:avLst/>
            <a:gdLst/>
            <a:ahLst/>
            <a:cxnLst/>
            <a:rect l="l" t="t" r="r" b="b"/>
            <a:pathLst>
              <a:path w="163218" h="160858">
                <a:moveTo>
                  <a:pt x="96272" y="139992"/>
                </a:moveTo>
                <a:lnTo>
                  <a:pt x="66935" y="139992"/>
                </a:lnTo>
                <a:lnTo>
                  <a:pt x="66935" y="160858"/>
                </a:lnTo>
                <a:lnTo>
                  <a:pt x="96272" y="160858"/>
                </a:lnTo>
                <a:lnTo>
                  <a:pt x="96272" y="139992"/>
                </a:lnTo>
                <a:close/>
              </a:path>
              <a:path w="163218" h="160858">
                <a:moveTo>
                  <a:pt x="45256" y="17411"/>
                </a:moveTo>
                <a:lnTo>
                  <a:pt x="8281" y="43660"/>
                </a:lnTo>
                <a:lnTo>
                  <a:pt x="0" y="82633"/>
                </a:lnTo>
                <a:lnTo>
                  <a:pt x="1068" y="95981"/>
                </a:lnTo>
                <a:lnTo>
                  <a:pt x="18637" y="131419"/>
                </a:lnTo>
                <a:lnTo>
                  <a:pt x="42144" y="141084"/>
                </a:lnTo>
                <a:lnTo>
                  <a:pt x="55556" y="141008"/>
                </a:lnTo>
                <a:lnTo>
                  <a:pt x="61347" y="140716"/>
                </a:lnTo>
                <a:lnTo>
                  <a:pt x="64179" y="140423"/>
                </a:lnTo>
                <a:lnTo>
                  <a:pt x="66935" y="139992"/>
                </a:lnTo>
                <a:lnTo>
                  <a:pt x="96272" y="139992"/>
                </a:lnTo>
                <a:lnTo>
                  <a:pt x="96272" y="139560"/>
                </a:lnTo>
                <a:lnTo>
                  <a:pt x="125307" y="139560"/>
                </a:lnTo>
                <a:lnTo>
                  <a:pt x="137471" y="134378"/>
                </a:lnTo>
                <a:lnTo>
                  <a:pt x="143008" y="130403"/>
                </a:lnTo>
                <a:lnTo>
                  <a:pt x="147936" y="124939"/>
                </a:lnTo>
                <a:lnTo>
                  <a:pt x="153386" y="117170"/>
                </a:lnTo>
                <a:lnTo>
                  <a:pt x="56711" y="117170"/>
                </a:lnTo>
                <a:lnTo>
                  <a:pt x="54646" y="117094"/>
                </a:lnTo>
                <a:lnTo>
                  <a:pt x="44342" y="113377"/>
                </a:lnTo>
                <a:lnTo>
                  <a:pt x="33683" y="101603"/>
                </a:lnTo>
                <a:lnTo>
                  <a:pt x="30795" y="90334"/>
                </a:lnTo>
                <a:lnTo>
                  <a:pt x="29988" y="73540"/>
                </a:lnTo>
                <a:lnTo>
                  <a:pt x="32514" y="60180"/>
                </a:lnTo>
                <a:lnTo>
                  <a:pt x="37801" y="50609"/>
                </a:lnTo>
                <a:lnTo>
                  <a:pt x="43173" y="44411"/>
                </a:lnTo>
                <a:lnTo>
                  <a:pt x="49828" y="41300"/>
                </a:lnTo>
                <a:lnTo>
                  <a:pt x="155480" y="41300"/>
                </a:lnTo>
                <a:lnTo>
                  <a:pt x="153625" y="37871"/>
                </a:lnTo>
                <a:lnTo>
                  <a:pt x="144786" y="27597"/>
                </a:lnTo>
                <a:lnTo>
                  <a:pt x="139604" y="23749"/>
                </a:lnTo>
                <a:lnTo>
                  <a:pt x="128817" y="19138"/>
                </a:lnTo>
                <a:lnTo>
                  <a:pt x="96272" y="19138"/>
                </a:lnTo>
                <a:lnTo>
                  <a:pt x="96272" y="18478"/>
                </a:lnTo>
                <a:lnTo>
                  <a:pt x="66935" y="18478"/>
                </a:lnTo>
                <a:lnTo>
                  <a:pt x="65195" y="18046"/>
                </a:lnTo>
                <a:lnTo>
                  <a:pt x="62934" y="17767"/>
                </a:lnTo>
                <a:lnTo>
                  <a:pt x="57435" y="17475"/>
                </a:lnTo>
                <a:lnTo>
                  <a:pt x="45256" y="17411"/>
                </a:lnTo>
                <a:close/>
              </a:path>
              <a:path w="163218" h="160858">
                <a:moveTo>
                  <a:pt x="125307" y="139560"/>
                </a:moveTo>
                <a:lnTo>
                  <a:pt x="96272" y="139560"/>
                </a:lnTo>
                <a:lnTo>
                  <a:pt x="98291" y="140144"/>
                </a:lnTo>
                <a:lnTo>
                  <a:pt x="100653" y="140550"/>
                </a:lnTo>
                <a:lnTo>
                  <a:pt x="106025" y="140970"/>
                </a:lnTo>
                <a:lnTo>
                  <a:pt x="118154" y="141084"/>
                </a:lnTo>
                <a:lnTo>
                  <a:pt x="124860" y="139750"/>
                </a:lnTo>
                <a:lnTo>
                  <a:pt x="125307" y="139560"/>
                </a:lnTo>
                <a:close/>
              </a:path>
              <a:path w="163218" h="160858">
                <a:moveTo>
                  <a:pt x="107359" y="41300"/>
                </a:moveTo>
                <a:lnTo>
                  <a:pt x="49828" y="41300"/>
                </a:lnTo>
                <a:lnTo>
                  <a:pt x="61144" y="41338"/>
                </a:lnTo>
                <a:lnTo>
                  <a:pt x="64903" y="41490"/>
                </a:lnTo>
                <a:lnTo>
                  <a:pt x="66554" y="41681"/>
                </a:lnTo>
                <a:lnTo>
                  <a:pt x="68014" y="41960"/>
                </a:lnTo>
                <a:lnTo>
                  <a:pt x="68014" y="116090"/>
                </a:lnTo>
                <a:lnTo>
                  <a:pt x="66427" y="116649"/>
                </a:lnTo>
                <a:lnTo>
                  <a:pt x="64420" y="116992"/>
                </a:lnTo>
                <a:lnTo>
                  <a:pt x="56711" y="117170"/>
                </a:lnTo>
                <a:lnTo>
                  <a:pt x="97821" y="117170"/>
                </a:lnTo>
                <a:lnTo>
                  <a:pt x="96348" y="117017"/>
                </a:lnTo>
                <a:lnTo>
                  <a:pt x="95167" y="116738"/>
                </a:lnTo>
                <a:lnTo>
                  <a:pt x="95167" y="42418"/>
                </a:lnTo>
                <a:lnTo>
                  <a:pt x="96793" y="41960"/>
                </a:lnTo>
                <a:lnTo>
                  <a:pt x="98799" y="41681"/>
                </a:lnTo>
                <a:lnTo>
                  <a:pt x="103739" y="41389"/>
                </a:lnTo>
                <a:lnTo>
                  <a:pt x="107359" y="41300"/>
                </a:lnTo>
                <a:close/>
              </a:path>
              <a:path w="163218" h="160858">
                <a:moveTo>
                  <a:pt x="155480" y="41300"/>
                </a:moveTo>
                <a:lnTo>
                  <a:pt x="115487" y="41300"/>
                </a:lnTo>
                <a:lnTo>
                  <a:pt x="121850" y="44602"/>
                </a:lnTo>
                <a:lnTo>
                  <a:pt x="127799" y="53182"/>
                </a:lnTo>
                <a:lnTo>
                  <a:pt x="132032" y="64279"/>
                </a:lnTo>
                <a:lnTo>
                  <a:pt x="133445" y="78486"/>
                </a:lnTo>
                <a:lnTo>
                  <a:pt x="133445" y="85318"/>
                </a:lnTo>
                <a:lnTo>
                  <a:pt x="108896" y="117170"/>
                </a:lnTo>
                <a:lnTo>
                  <a:pt x="153386" y="117170"/>
                </a:lnTo>
                <a:lnTo>
                  <a:pt x="163218" y="76849"/>
                </a:lnTo>
                <a:lnTo>
                  <a:pt x="162213" y="63537"/>
                </a:lnTo>
                <a:lnTo>
                  <a:pt x="159531" y="51854"/>
                </a:lnTo>
                <a:lnTo>
                  <a:pt x="157067" y="44234"/>
                </a:lnTo>
                <a:lnTo>
                  <a:pt x="155480" y="41300"/>
                </a:lnTo>
                <a:close/>
              </a:path>
              <a:path w="163218" h="160858">
                <a:moveTo>
                  <a:pt x="121278" y="17411"/>
                </a:moveTo>
                <a:lnTo>
                  <a:pt x="109048" y="17500"/>
                </a:lnTo>
                <a:lnTo>
                  <a:pt x="101961" y="17932"/>
                </a:lnTo>
                <a:lnTo>
                  <a:pt x="98875" y="18415"/>
                </a:lnTo>
                <a:lnTo>
                  <a:pt x="96272" y="19138"/>
                </a:lnTo>
                <a:lnTo>
                  <a:pt x="128817" y="19138"/>
                </a:lnTo>
                <a:lnTo>
                  <a:pt x="127717" y="18669"/>
                </a:lnTo>
                <a:lnTo>
                  <a:pt x="121278" y="17411"/>
                </a:lnTo>
                <a:close/>
              </a:path>
              <a:path w="163218" h="160858">
                <a:moveTo>
                  <a:pt x="96272" y="0"/>
                </a:moveTo>
                <a:lnTo>
                  <a:pt x="66935" y="0"/>
                </a:lnTo>
                <a:lnTo>
                  <a:pt x="66935" y="18478"/>
                </a:lnTo>
                <a:lnTo>
                  <a:pt x="96272" y="18478"/>
                </a:lnTo>
                <a:lnTo>
                  <a:pt x="96272" y="0"/>
                </a:lnTo>
                <a:close/>
              </a:path>
            </a:pathLst>
          </a:custGeom>
          <a:solidFill>
            <a:srgbClr val="0055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54641" y="441456"/>
            <a:ext cx="118452" cy="152146"/>
          </a:xfrm>
          <a:custGeom>
            <a:avLst/>
            <a:gdLst/>
            <a:ahLst/>
            <a:cxnLst/>
            <a:rect l="l" t="t" r="r" b="b"/>
            <a:pathLst>
              <a:path w="118452" h="152146">
                <a:moveTo>
                  <a:pt x="29768" y="0"/>
                </a:moveTo>
                <a:lnTo>
                  <a:pt x="0" y="0"/>
                </a:lnTo>
                <a:lnTo>
                  <a:pt x="0" y="152145"/>
                </a:lnTo>
                <a:lnTo>
                  <a:pt x="22364" y="152145"/>
                </a:lnTo>
                <a:lnTo>
                  <a:pt x="55520" y="103250"/>
                </a:lnTo>
                <a:lnTo>
                  <a:pt x="27597" y="103250"/>
                </a:lnTo>
                <a:lnTo>
                  <a:pt x="29768" y="82803"/>
                </a:lnTo>
                <a:lnTo>
                  <a:pt x="29768" y="0"/>
                </a:lnTo>
                <a:close/>
              </a:path>
              <a:path w="118452" h="152146">
                <a:moveTo>
                  <a:pt x="118452" y="48031"/>
                </a:moveTo>
                <a:lnTo>
                  <a:pt x="90424" y="48031"/>
                </a:lnTo>
                <a:lnTo>
                  <a:pt x="88684" y="67805"/>
                </a:lnTo>
                <a:lnTo>
                  <a:pt x="88684" y="152145"/>
                </a:lnTo>
                <a:lnTo>
                  <a:pt x="118452" y="152145"/>
                </a:lnTo>
                <a:lnTo>
                  <a:pt x="118452" y="48031"/>
                </a:lnTo>
                <a:close/>
              </a:path>
              <a:path w="118452" h="152146">
                <a:moveTo>
                  <a:pt x="118452" y="0"/>
                </a:moveTo>
                <a:lnTo>
                  <a:pt x="96278" y="0"/>
                </a:lnTo>
                <a:lnTo>
                  <a:pt x="39547" y="82168"/>
                </a:lnTo>
                <a:lnTo>
                  <a:pt x="28892" y="103250"/>
                </a:lnTo>
                <a:lnTo>
                  <a:pt x="55520" y="103250"/>
                </a:lnTo>
                <a:lnTo>
                  <a:pt x="79108" y="68465"/>
                </a:lnTo>
                <a:lnTo>
                  <a:pt x="89331" y="48031"/>
                </a:lnTo>
                <a:lnTo>
                  <a:pt x="118452" y="48031"/>
                </a:lnTo>
                <a:lnTo>
                  <a:pt x="118452" y="0"/>
                </a:lnTo>
                <a:close/>
              </a:path>
            </a:pathLst>
          </a:custGeom>
          <a:solidFill>
            <a:srgbClr val="0055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299392" y="441453"/>
            <a:ext cx="147815" cy="152158"/>
          </a:xfrm>
          <a:custGeom>
            <a:avLst/>
            <a:gdLst/>
            <a:ahLst/>
            <a:cxnLst/>
            <a:rect l="l" t="t" r="r" b="b"/>
            <a:pathLst>
              <a:path w="147815" h="152158">
                <a:moveTo>
                  <a:pt x="27165" y="0"/>
                </a:moveTo>
                <a:lnTo>
                  <a:pt x="0" y="0"/>
                </a:lnTo>
                <a:lnTo>
                  <a:pt x="0" y="152158"/>
                </a:lnTo>
                <a:lnTo>
                  <a:pt x="28270" y="152158"/>
                </a:lnTo>
                <a:lnTo>
                  <a:pt x="28270" y="73024"/>
                </a:lnTo>
                <a:lnTo>
                  <a:pt x="23926" y="43040"/>
                </a:lnTo>
                <a:lnTo>
                  <a:pt x="52324" y="43040"/>
                </a:lnTo>
                <a:lnTo>
                  <a:pt x="27165" y="0"/>
                </a:lnTo>
                <a:close/>
              </a:path>
              <a:path w="147815" h="152158">
                <a:moveTo>
                  <a:pt x="147815" y="43040"/>
                </a:moveTo>
                <a:lnTo>
                  <a:pt x="121297" y="43040"/>
                </a:lnTo>
                <a:lnTo>
                  <a:pt x="118057" y="73024"/>
                </a:lnTo>
                <a:lnTo>
                  <a:pt x="118033" y="152158"/>
                </a:lnTo>
                <a:lnTo>
                  <a:pt x="147815" y="152158"/>
                </a:lnTo>
                <a:lnTo>
                  <a:pt x="147815" y="43040"/>
                </a:lnTo>
                <a:close/>
              </a:path>
              <a:path w="147815" h="152158">
                <a:moveTo>
                  <a:pt x="52324" y="43040"/>
                </a:moveTo>
                <a:lnTo>
                  <a:pt x="24993" y="43040"/>
                </a:lnTo>
                <a:lnTo>
                  <a:pt x="34569" y="67170"/>
                </a:lnTo>
                <a:lnTo>
                  <a:pt x="68681" y="124117"/>
                </a:lnTo>
                <a:lnTo>
                  <a:pt x="78257" y="124117"/>
                </a:lnTo>
                <a:lnTo>
                  <a:pt x="99472" y="86944"/>
                </a:lnTo>
                <a:lnTo>
                  <a:pt x="74993" y="86944"/>
                </a:lnTo>
                <a:lnTo>
                  <a:pt x="67817" y="69545"/>
                </a:lnTo>
                <a:lnTo>
                  <a:pt x="52324" y="43040"/>
                </a:lnTo>
                <a:close/>
              </a:path>
              <a:path w="147815" h="152158">
                <a:moveTo>
                  <a:pt x="147815" y="0"/>
                </a:moveTo>
                <a:lnTo>
                  <a:pt x="120865" y="0"/>
                </a:lnTo>
                <a:lnTo>
                  <a:pt x="82384" y="69126"/>
                </a:lnTo>
                <a:lnTo>
                  <a:pt x="75869" y="86944"/>
                </a:lnTo>
                <a:lnTo>
                  <a:pt x="99472" y="86944"/>
                </a:lnTo>
                <a:lnTo>
                  <a:pt x="110642" y="67373"/>
                </a:lnTo>
                <a:lnTo>
                  <a:pt x="120002" y="43040"/>
                </a:lnTo>
                <a:lnTo>
                  <a:pt x="147815" y="43040"/>
                </a:lnTo>
                <a:lnTo>
                  <a:pt x="147815" y="0"/>
                </a:lnTo>
                <a:close/>
              </a:path>
            </a:pathLst>
          </a:custGeom>
          <a:solidFill>
            <a:srgbClr val="0055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468538" y="438474"/>
            <a:ext cx="107783" cy="158164"/>
          </a:xfrm>
          <a:custGeom>
            <a:avLst/>
            <a:gdLst/>
            <a:ahLst/>
            <a:cxnLst/>
            <a:rect l="l" t="t" r="r" b="b"/>
            <a:pathLst>
              <a:path w="107783" h="158164">
                <a:moveTo>
                  <a:pt x="65371" y="0"/>
                </a:moveTo>
                <a:lnTo>
                  <a:pt x="18383" y="21216"/>
                </a:lnTo>
                <a:lnTo>
                  <a:pt x="554" y="67240"/>
                </a:lnTo>
                <a:lnTo>
                  <a:pt x="0" y="82617"/>
                </a:lnTo>
                <a:lnTo>
                  <a:pt x="899" y="95086"/>
                </a:lnTo>
                <a:lnTo>
                  <a:pt x="13266" y="131294"/>
                </a:lnTo>
                <a:lnTo>
                  <a:pt x="55123" y="157181"/>
                </a:lnTo>
                <a:lnTo>
                  <a:pt x="68006" y="158164"/>
                </a:lnTo>
                <a:lnTo>
                  <a:pt x="75525" y="158164"/>
                </a:lnTo>
                <a:lnTo>
                  <a:pt x="82891" y="157465"/>
                </a:lnTo>
                <a:lnTo>
                  <a:pt x="97242" y="154582"/>
                </a:lnTo>
                <a:lnTo>
                  <a:pt x="103134" y="152220"/>
                </a:lnTo>
                <a:lnTo>
                  <a:pt x="107783" y="148906"/>
                </a:lnTo>
                <a:lnTo>
                  <a:pt x="103448" y="131659"/>
                </a:lnTo>
                <a:lnTo>
                  <a:pt x="66470" y="131659"/>
                </a:lnTo>
                <a:lnTo>
                  <a:pt x="60348" y="130389"/>
                </a:lnTo>
                <a:lnTo>
                  <a:pt x="32974" y="96726"/>
                </a:lnTo>
                <a:lnTo>
                  <a:pt x="31700" y="69286"/>
                </a:lnTo>
                <a:lnTo>
                  <a:pt x="34052" y="56804"/>
                </a:lnTo>
                <a:lnTo>
                  <a:pt x="38937" y="45452"/>
                </a:lnTo>
                <a:lnTo>
                  <a:pt x="46907" y="34689"/>
                </a:lnTo>
                <a:lnTo>
                  <a:pt x="57953" y="28505"/>
                </a:lnTo>
                <a:lnTo>
                  <a:pt x="71257" y="26439"/>
                </a:lnTo>
                <a:lnTo>
                  <a:pt x="100807" y="26439"/>
                </a:lnTo>
                <a:lnTo>
                  <a:pt x="105611" y="5789"/>
                </a:lnTo>
                <a:lnTo>
                  <a:pt x="101699" y="4214"/>
                </a:lnTo>
                <a:lnTo>
                  <a:pt x="96734" y="2830"/>
                </a:lnTo>
                <a:lnTo>
                  <a:pt x="90707" y="1673"/>
                </a:lnTo>
                <a:lnTo>
                  <a:pt x="80279" y="374"/>
                </a:lnTo>
                <a:lnTo>
                  <a:pt x="65371" y="0"/>
                </a:lnTo>
                <a:close/>
              </a:path>
              <a:path w="107783" h="158164">
                <a:moveTo>
                  <a:pt x="101699" y="124699"/>
                </a:moveTo>
                <a:lnTo>
                  <a:pt x="98359" y="126731"/>
                </a:lnTo>
                <a:lnTo>
                  <a:pt x="94448" y="128395"/>
                </a:lnTo>
                <a:lnTo>
                  <a:pt x="85469" y="130999"/>
                </a:lnTo>
                <a:lnTo>
                  <a:pt x="79957" y="131659"/>
                </a:lnTo>
                <a:lnTo>
                  <a:pt x="103448" y="131659"/>
                </a:lnTo>
                <a:lnTo>
                  <a:pt x="101699" y="124699"/>
                </a:lnTo>
                <a:close/>
              </a:path>
              <a:path w="107783" h="158164">
                <a:moveTo>
                  <a:pt x="100807" y="26439"/>
                </a:moveTo>
                <a:lnTo>
                  <a:pt x="77785" y="26439"/>
                </a:lnTo>
                <a:lnTo>
                  <a:pt x="83335" y="26808"/>
                </a:lnTo>
                <a:lnTo>
                  <a:pt x="92454" y="28256"/>
                </a:lnTo>
                <a:lnTo>
                  <a:pt x="96403" y="29424"/>
                </a:lnTo>
                <a:lnTo>
                  <a:pt x="99744" y="31011"/>
                </a:lnTo>
                <a:lnTo>
                  <a:pt x="100807" y="26439"/>
                </a:lnTo>
                <a:close/>
              </a:path>
            </a:pathLst>
          </a:custGeom>
          <a:solidFill>
            <a:srgbClr val="0055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594784" y="441456"/>
            <a:ext cx="119341" cy="152146"/>
          </a:xfrm>
          <a:custGeom>
            <a:avLst/>
            <a:gdLst/>
            <a:ahLst/>
            <a:cxnLst/>
            <a:rect l="l" t="t" r="r" b="b"/>
            <a:pathLst>
              <a:path w="119341" h="152146">
                <a:moveTo>
                  <a:pt x="29794" y="0"/>
                </a:moveTo>
                <a:lnTo>
                  <a:pt x="0" y="0"/>
                </a:lnTo>
                <a:lnTo>
                  <a:pt x="0" y="152146"/>
                </a:lnTo>
                <a:lnTo>
                  <a:pt x="29794" y="152146"/>
                </a:lnTo>
                <a:lnTo>
                  <a:pt x="29794" y="87160"/>
                </a:lnTo>
                <a:lnTo>
                  <a:pt x="73309" y="87160"/>
                </a:lnTo>
                <a:lnTo>
                  <a:pt x="68694" y="80645"/>
                </a:lnTo>
                <a:lnTo>
                  <a:pt x="56527" y="72161"/>
                </a:lnTo>
                <a:lnTo>
                  <a:pt x="63316" y="67373"/>
                </a:lnTo>
                <a:lnTo>
                  <a:pt x="29794" y="67373"/>
                </a:lnTo>
                <a:lnTo>
                  <a:pt x="29794" y="0"/>
                </a:lnTo>
                <a:close/>
              </a:path>
              <a:path w="119341" h="152146">
                <a:moveTo>
                  <a:pt x="73309" y="87160"/>
                </a:moveTo>
                <a:lnTo>
                  <a:pt x="37617" y="87160"/>
                </a:lnTo>
                <a:lnTo>
                  <a:pt x="82600" y="152146"/>
                </a:lnTo>
                <a:lnTo>
                  <a:pt x="119341" y="152146"/>
                </a:lnTo>
                <a:lnTo>
                  <a:pt x="73309" y="87160"/>
                </a:lnTo>
                <a:close/>
              </a:path>
              <a:path w="119341" h="152146">
                <a:moveTo>
                  <a:pt x="112610" y="0"/>
                </a:moveTo>
                <a:lnTo>
                  <a:pt x="78689" y="0"/>
                </a:lnTo>
                <a:lnTo>
                  <a:pt x="36741" y="64325"/>
                </a:lnTo>
                <a:lnTo>
                  <a:pt x="29794" y="67373"/>
                </a:lnTo>
                <a:lnTo>
                  <a:pt x="63316" y="67373"/>
                </a:lnTo>
                <a:lnTo>
                  <a:pt x="68249" y="63893"/>
                </a:lnTo>
                <a:lnTo>
                  <a:pt x="112610" y="0"/>
                </a:lnTo>
                <a:close/>
              </a:path>
            </a:pathLst>
          </a:custGeom>
          <a:solidFill>
            <a:srgbClr val="0055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729572" y="441456"/>
            <a:ext cx="118452" cy="152146"/>
          </a:xfrm>
          <a:custGeom>
            <a:avLst/>
            <a:gdLst/>
            <a:ahLst/>
            <a:cxnLst/>
            <a:rect l="l" t="t" r="r" b="b"/>
            <a:pathLst>
              <a:path w="118452" h="152146">
                <a:moveTo>
                  <a:pt x="29756" y="0"/>
                </a:moveTo>
                <a:lnTo>
                  <a:pt x="0" y="0"/>
                </a:lnTo>
                <a:lnTo>
                  <a:pt x="0" y="152145"/>
                </a:lnTo>
                <a:lnTo>
                  <a:pt x="22364" y="152145"/>
                </a:lnTo>
                <a:lnTo>
                  <a:pt x="55512" y="103250"/>
                </a:lnTo>
                <a:lnTo>
                  <a:pt x="27609" y="103250"/>
                </a:lnTo>
                <a:lnTo>
                  <a:pt x="29756" y="82803"/>
                </a:lnTo>
                <a:lnTo>
                  <a:pt x="29756" y="0"/>
                </a:lnTo>
                <a:close/>
              </a:path>
              <a:path w="118452" h="152146">
                <a:moveTo>
                  <a:pt x="118452" y="48031"/>
                </a:moveTo>
                <a:lnTo>
                  <a:pt x="90411" y="48031"/>
                </a:lnTo>
                <a:lnTo>
                  <a:pt x="88671" y="67805"/>
                </a:lnTo>
                <a:lnTo>
                  <a:pt x="88671" y="152145"/>
                </a:lnTo>
                <a:lnTo>
                  <a:pt x="118452" y="152145"/>
                </a:lnTo>
                <a:lnTo>
                  <a:pt x="118452" y="48031"/>
                </a:lnTo>
                <a:close/>
              </a:path>
              <a:path w="118452" h="152146">
                <a:moveTo>
                  <a:pt x="118452" y="0"/>
                </a:moveTo>
                <a:lnTo>
                  <a:pt x="96291" y="0"/>
                </a:lnTo>
                <a:lnTo>
                  <a:pt x="39560" y="82168"/>
                </a:lnTo>
                <a:lnTo>
                  <a:pt x="28905" y="103250"/>
                </a:lnTo>
                <a:lnTo>
                  <a:pt x="55512" y="103250"/>
                </a:lnTo>
                <a:lnTo>
                  <a:pt x="79095" y="68465"/>
                </a:lnTo>
                <a:lnTo>
                  <a:pt x="89331" y="48031"/>
                </a:lnTo>
                <a:lnTo>
                  <a:pt x="118452" y="48031"/>
                </a:lnTo>
                <a:lnTo>
                  <a:pt x="118452" y="0"/>
                </a:lnTo>
                <a:close/>
              </a:path>
            </a:pathLst>
          </a:custGeom>
          <a:solidFill>
            <a:srgbClr val="0055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874341" y="403634"/>
            <a:ext cx="118465" cy="189979"/>
          </a:xfrm>
          <a:custGeom>
            <a:avLst/>
            <a:gdLst/>
            <a:ahLst/>
            <a:cxnLst/>
            <a:rect l="l" t="t" r="r" b="b"/>
            <a:pathLst>
              <a:path w="118465" h="189979">
                <a:moveTo>
                  <a:pt x="46278" y="0"/>
                </a:moveTo>
                <a:lnTo>
                  <a:pt x="19329" y="4343"/>
                </a:lnTo>
                <a:lnTo>
                  <a:pt x="19900" y="9258"/>
                </a:lnTo>
                <a:lnTo>
                  <a:pt x="21399" y="13398"/>
                </a:lnTo>
                <a:lnTo>
                  <a:pt x="56210" y="30200"/>
                </a:lnTo>
                <a:lnTo>
                  <a:pt x="66077" y="30120"/>
                </a:lnTo>
                <a:lnTo>
                  <a:pt x="79598" y="28255"/>
                </a:lnTo>
                <a:lnTo>
                  <a:pt x="90081" y="23888"/>
                </a:lnTo>
                <a:lnTo>
                  <a:pt x="96837" y="19710"/>
                </a:lnTo>
                <a:lnTo>
                  <a:pt x="100990" y="13030"/>
                </a:lnTo>
                <a:lnTo>
                  <a:pt x="57873" y="13030"/>
                </a:lnTo>
                <a:lnTo>
                  <a:pt x="54216" y="12026"/>
                </a:lnTo>
                <a:lnTo>
                  <a:pt x="48577" y="7962"/>
                </a:lnTo>
                <a:lnTo>
                  <a:pt x="46863" y="4635"/>
                </a:lnTo>
                <a:lnTo>
                  <a:pt x="46278" y="0"/>
                </a:lnTo>
                <a:close/>
              </a:path>
              <a:path w="118465" h="189979">
                <a:moveTo>
                  <a:pt x="78460" y="215"/>
                </a:moveTo>
                <a:lnTo>
                  <a:pt x="77444" y="8763"/>
                </a:lnTo>
                <a:lnTo>
                  <a:pt x="72085" y="13030"/>
                </a:lnTo>
                <a:lnTo>
                  <a:pt x="100990" y="13030"/>
                </a:lnTo>
                <a:lnTo>
                  <a:pt x="102590" y="3898"/>
                </a:lnTo>
                <a:lnTo>
                  <a:pt x="78460" y="215"/>
                </a:lnTo>
                <a:close/>
              </a:path>
              <a:path w="118465" h="189979">
                <a:moveTo>
                  <a:pt x="29756" y="37820"/>
                </a:moveTo>
                <a:lnTo>
                  <a:pt x="0" y="37820"/>
                </a:lnTo>
                <a:lnTo>
                  <a:pt x="0" y="189979"/>
                </a:lnTo>
                <a:lnTo>
                  <a:pt x="22377" y="189979"/>
                </a:lnTo>
                <a:lnTo>
                  <a:pt x="55529" y="141071"/>
                </a:lnTo>
                <a:lnTo>
                  <a:pt x="27597" y="141071"/>
                </a:lnTo>
                <a:lnTo>
                  <a:pt x="29756" y="120624"/>
                </a:lnTo>
                <a:lnTo>
                  <a:pt x="29756" y="37820"/>
                </a:lnTo>
                <a:close/>
              </a:path>
              <a:path w="118465" h="189979">
                <a:moveTo>
                  <a:pt x="118465" y="85852"/>
                </a:moveTo>
                <a:lnTo>
                  <a:pt x="90411" y="85852"/>
                </a:lnTo>
                <a:lnTo>
                  <a:pt x="88671" y="105625"/>
                </a:lnTo>
                <a:lnTo>
                  <a:pt x="88671" y="189979"/>
                </a:lnTo>
                <a:lnTo>
                  <a:pt x="118465" y="189979"/>
                </a:lnTo>
                <a:lnTo>
                  <a:pt x="118465" y="85852"/>
                </a:lnTo>
                <a:close/>
              </a:path>
              <a:path w="118465" h="189979">
                <a:moveTo>
                  <a:pt x="118465" y="37820"/>
                </a:moveTo>
                <a:lnTo>
                  <a:pt x="96278" y="37820"/>
                </a:lnTo>
                <a:lnTo>
                  <a:pt x="39547" y="119989"/>
                </a:lnTo>
                <a:lnTo>
                  <a:pt x="28905" y="141071"/>
                </a:lnTo>
                <a:lnTo>
                  <a:pt x="55529" y="141071"/>
                </a:lnTo>
                <a:lnTo>
                  <a:pt x="79108" y="106286"/>
                </a:lnTo>
                <a:lnTo>
                  <a:pt x="89331" y="85852"/>
                </a:lnTo>
                <a:lnTo>
                  <a:pt x="118465" y="85852"/>
                </a:lnTo>
                <a:lnTo>
                  <a:pt x="118465" y="37820"/>
                </a:lnTo>
                <a:close/>
              </a:path>
            </a:pathLst>
          </a:custGeom>
          <a:solidFill>
            <a:srgbClr val="0055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096997" y="467968"/>
            <a:ext cx="0" cy="125729"/>
          </a:xfrm>
          <a:custGeom>
            <a:avLst/>
            <a:gdLst/>
            <a:ahLst/>
            <a:cxnLst/>
            <a:rect l="l" t="t" r="r" b="b"/>
            <a:pathLst>
              <a:path h="125729">
                <a:moveTo>
                  <a:pt x="0" y="0"/>
                </a:moveTo>
                <a:lnTo>
                  <a:pt x="0" y="125730"/>
                </a:lnTo>
              </a:path>
            </a:pathLst>
          </a:custGeom>
          <a:ln w="31038">
            <a:solidFill>
              <a:srgbClr val="00559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082113" y="454632"/>
            <a:ext cx="88468" cy="0"/>
          </a:xfrm>
          <a:custGeom>
            <a:avLst/>
            <a:gdLst/>
            <a:ahLst/>
            <a:cxnLst/>
            <a:rect l="l" t="t" r="r" b="b"/>
            <a:pathLst>
              <a:path w="88468">
                <a:moveTo>
                  <a:pt x="0" y="0"/>
                </a:moveTo>
                <a:lnTo>
                  <a:pt x="88468" y="0"/>
                </a:lnTo>
              </a:path>
            </a:pathLst>
          </a:custGeom>
          <a:ln w="27940">
            <a:solidFill>
              <a:srgbClr val="00559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172324" y="438890"/>
            <a:ext cx="129093" cy="157146"/>
          </a:xfrm>
          <a:custGeom>
            <a:avLst/>
            <a:gdLst/>
            <a:ahLst/>
            <a:cxnLst/>
            <a:rect l="l" t="t" r="r" b="b"/>
            <a:pathLst>
              <a:path w="129093" h="157146">
                <a:moveTo>
                  <a:pt x="55502" y="0"/>
                </a:moveTo>
                <a:lnTo>
                  <a:pt x="11640" y="27384"/>
                </a:lnTo>
                <a:lnTo>
                  <a:pt x="0" y="78641"/>
                </a:lnTo>
                <a:lnTo>
                  <a:pt x="364" y="88936"/>
                </a:lnTo>
                <a:lnTo>
                  <a:pt x="9633" y="126116"/>
                </a:lnTo>
                <a:lnTo>
                  <a:pt x="45388" y="155359"/>
                </a:lnTo>
                <a:lnTo>
                  <a:pt x="74526" y="157146"/>
                </a:lnTo>
                <a:lnTo>
                  <a:pt x="86073" y="154406"/>
                </a:lnTo>
                <a:lnTo>
                  <a:pt x="96982" y="149046"/>
                </a:lnTo>
                <a:lnTo>
                  <a:pt x="107571" y="140599"/>
                </a:lnTo>
                <a:lnTo>
                  <a:pt x="115835" y="131232"/>
                </a:lnTo>
                <a:lnTo>
                  <a:pt x="58762" y="131232"/>
                </a:lnTo>
                <a:lnTo>
                  <a:pt x="53759" y="129937"/>
                </a:lnTo>
                <a:lnTo>
                  <a:pt x="31953" y="93373"/>
                </a:lnTo>
                <a:lnTo>
                  <a:pt x="31292" y="86312"/>
                </a:lnTo>
                <a:lnTo>
                  <a:pt x="31412" y="72522"/>
                </a:lnTo>
                <a:lnTo>
                  <a:pt x="51512" y="28718"/>
                </a:lnTo>
                <a:lnTo>
                  <a:pt x="64566" y="26038"/>
                </a:lnTo>
                <a:lnTo>
                  <a:pt x="115851" y="26038"/>
                </a:lnTo>
                <a:lnTo>
                  <a:pt x="108408" y="15881"/>
                </a:lnTo>
                <a:lnTo>
                  <a:pt x="99083" y="9120"/>
                </a:lnTo>
                <a:lnTo>
                  <a:pt x="84163" y="2055"/>
                </a:lnTo>
                <a:lnTo>
                  <a:pt x="72312" y="286"/>
                </a:lnTo>
                <a:lnTo>
                  <a:pt x="55502" y="0"/>
                </a:lnTo>
                <a:close/>
              </a:path>
              <a:path w="129093" h="157146">
                <a:moveTo>
                  <a:pt x="115851" y="26038"/>
                </a:moveTo>
                <a:lnTo>
                  <a:pt x="70650" y="26038"/>
                </a:lnTo>
                <a:lnTo>
                  <a:pt x="75780" y="27384"/>
                </a:lnTo>
                <a:lnTo>
                  <a:pt x="84200" y="32743"/>
                </a:lnTo>
                <a:lnTo>
                  <a:pt x="97396" y="69540"/>
                </a:lnTo>
                <a:lnTo>
                  <a:pt x="97703" y="85017"/>
                </a:lnTo>
                <a:lnTo>
                  <a:pt x="96250" y="99081"/>
                </a:lnTo>
                <a:lnTo>
                  <a:pt x="93002" y="110873"/>
                </a:lnTo>
                <a:lnTo>
                  <a:pt x="87753" y="120670"/>
                </a:lnTo>
                <a:lnTo>
                  <a:pt x="77693" y="128590"/>
                </a:lnTo>
                <a:lnTo>
                  <a:pt x="64566" y="131232"/>
                </a:lnTo>
                <a:lnTo>
                  <a:pt x="115835" y="131232"/>
                </a:lnTo>
                <a:lnTo>
                  <a:pt x="128417" y="92197"/>
                </a:lnTo>
                <a:lnTo>
                  <a:pt x="129093" y="76530"/>
                </a:lnTo>
                <a:lnTo>
                  <a:pt x="128437" y="65405"/>
                </a:lnTo>
                <a:lnTo>
                  <a:pt x="126465" y="53241"/>
                </a:lnTo>
                <a:lnTo>
                  <a:pt x="122714" y="38638"/>
                </a:lnTo>
                <a:lnTo>
                  <a:pt x="117343" y="28074"/>
                </a:lnTo>
                <a:lnTo>
                  <a:pt x="115851" y="26038"/>
                </a:lnTo>
                <a:close/>
              </a:path>
            </a:pathLst>
          </a:custGeom>
          <a:solidFill>
            <a:srgbClr val="0055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317980" y="438397"/>
            <a:ext cx="107782" cy="158241"/>
          </a:xfrm>
          <a:custGeom>
            <a:avLst/>
            <a:gdLst/>
            <a:ahLst/>
            <a:cxnLst/>
            <a:rect l="l" t="t" r="r" b="b"/>
            <a:pathLst>
              <a:path w="107782" h="158241">
                <a:moveTo>
                  <a:pt x="77353" y="0"/>
                </a:moveTo>
                <a:lnTo>
                  <a:pt x="29906" y="11461"/>
                </a:lnTo>
                <a:lnTo>
                  <a:pt x="5187" y="44186"/>
                </a:lnTo>
                <a:lnTo>
                  <a:pt x="0" y="82696"/>
                </a:lnTo>
                <a:lnTo>
                  <a:pt x="903" y="95164"/>
                </a:lnTo>
                <a:lnTo>
                  <a:pt x="13275" y="131371"/>
                </a:lnTo>
                <a:lnTo>
                  <a:pt x="55123" y="157258"/>
                </a:lnTo>
                <a:lnTo>
                  <a:pt x="68006" y="158241"/>
                </a:lnTo>
                <a:lnTo>
                  <a:pt x="75537" y="158241"/>
                </a:lnTo>
                <a:lnTo>
                  <a:pt x="82903" y="157543"/>
                </a:lnTo>
                <a:lnTo>
                  <a:pt x="97254" y="154660"/>
                </a:lnTo>
                <a:lnTo>
                  <a:pt x="103147" y="152298"/>
                </a:lnTo>
                <a:lnTo>
                  <a:pt x="107782" y="148983"/>
                </a:lnTo>
                <a:lnTo>
                  <a:pt x="103448" y="131737"/>
                </a:lnTo>
                <a:lnTo>
                  <a:pt x="66495" y="131737"/>
                </a:lnTo>
                <a:lnTo>
                  <a:pt x="60361" y="130467"/>
                </a:lnTo>
                <a:lnTo>
                  <a:pt x="32975" y="96804"/>
                </a:lnTo>
                <a:lnTo>
                  <a:pt x="31713" y="69364"/>
                </a:lnTo>
                <a:lnTo>
                  <a:pt x="34065" y="56882"/>
                </a:lnTo>
                <a:lnTo>
                  <a:pt x="38949" y="45530"/>
                </a:lnTo>
                <a:lnTo>
                  <a:pt x="46918" y="34767"/>
                </a:lnTo>
                <a:lnTo>
                  <a:pt x="57960" y="28583"/>
                </a:lnTo>
                <a:lnTo>
                  <a:pt x="71270" y="26517"/>
                </a:lnTo>
                <a:lnTo>
                  <a:pt x="100820" y="26517"/>
                </a:lnTo>
                <a:lnTo>
                  <a:pt x="105623" y="5867"/>
                </a:lnTo>
                <a:lnTo>
                  <a:pt x="101699" y="4292"/>
                </a:lnTo>
                <a:lnTo>
                  <a:pt x="96759" y="2908"/>
                </a:lnTo>
                <a:lnTo>
                  <a:pt x="84719" y="596"/>
                </a:lnTo>
                <a:lnTo>
                  <a:pt x="77353" y="0"/>
                </a:lnTo>
                <a:close/>
              </a:path>
              <a:path w="107782" h="158241">
                <a:moveTo>
                  <a:pt x="101699" y="124777"/>
                </a:moveTo>
                <a:lnTo>
                  <a:pt x="98372" y="126809"/>
                </a:lnTo>
                <a:lnTo>
                  <a:pt x="94460" y="128473"/>
                </a:lnTo>
                <a:lnTo>
                  <a:pt x="85481" y="131076"/>
                </a:lnTo>
                <a:lnTo>
                  <a:pt x="79957" y="131737"/>
                </a:lnTo>
                <a:lnTo>
                  <a:pt x="103448" y="131737"/>
                </a:lnTo>
                <a:lnTo>
                  <a:pt x="101699" y="124777"/>
                </a:lnTo>
                <a:close/>
              </a:path>
              <a:path w="107782" h="158241">
                <a:moveTo>
                  <a:pt x="100820" y="26517"/>
                </a:moveTo>
                <a:lnTo>
                  <a:pt x="77798" y="26517"/>
                </a:lnTo>
                <a:lnTo>
                  <a:pt x="83348" y="26885"/>
                </a:lnTo>
                <a:lnTo>
                  <a:pt x="92466" y="28333"/>
                </a:lnTo>
                <a:lnTo>
                  <a:pt x="96416" y="29502"/>
                </a:lnTo>
                <a:lnTo>
                  <a:pt x="99756" y="31089"/>
                </a:lnTo>
                <a:lnTo>
                  <a:pt x="100820" y="26517"/>
                </a:lnTo>
                <a:close/>
              </a:path>
            </a:pathLst>
          </a:custGeom>
          <a:solidFill>
            <a:srgbClr val="0055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444063" y="441454"/>
            <a:ext cx="128485" cy="153669"/>
          </a:xfrm>
          <a:custGeom>
            <a:avLst/>
            <a:gdLst/>
            <a:ahLst/>
            <a:cxnLst/>
            <a:rect l="l" t="t" r="r" b="b"/>
            <a:pathLst>
              <a:path w="128485" h="153669">
                <a:moveTo>
                  <a:pt x="29349" y="124320"/>
                </a:moveTo>
                <a:lnTo>
                  <a:pt x="21755" y="148462"/>
                </a:lnTo>
                <a:lnTo>
                  <a:pt x="25222" y="150621"/>
                </a:lnTo>
                <a:lnTo>
                  <a:pt x="28460" y="152044"/>
                </a:lnTo>
                <a:lnTo>
                  <a:pt x="34378" y="153352"/>
                </a:lnTo>
                <a:lnTo>
                  <a:pt x="38265" y="153669"/>
                </a:lnTo>
                <a:lnTo>
                  <a:pt x="48691" y="153669"/>
                </a:lnTo>
                <a:lnTo>
                  <a:pt x="78600" y="127165"/>
                </a:lnTo>
                <a:lnTo>
                  <a:pt x="40297" y="127165"/>
                </a:lnTo>
                <a:lnTo>
                  <a:pt x="38112" y="127012"/>
                </a:lnTo>
                <a:lnTo>
                  <a:pt x="34048" y="126428"/>
                </a:lnTo>
                <a:lnTo>
                  <a:pt x="31826" y="125641"/>
                </a:lnTo>
                <a:lnTo>
                  <a:pt x="29349" y="124320"/>
                </a:lnTo>
                <a:close/>
              </a:path>
              <a:path w="128485" h="153669">
                <a:moveTo>
                  <a:pt x="35001" y="0"/>
                </a:moveTo>
                <a:lnTo>
                  <a:pt x="0" y="0"/>
                </a:lnTo>
                <a:lnTo>
                  <a:pt x="56972" y="111074"/>
                </a:lnTo>
                <a:lnTo>
                  <a:pt x="54190" y="121792"/>
                </a:lnTo>
                <a:lnTo>
                  <a:pt x="49428" y="127165"/>
                </a:lnTo>
                <a:lnTo>
                  <a:pt x="78600" y="127165"/>
                </a:lnTo>
                <a:lnTo>
                  <a:pt x="81775" y="120624"/>
                </a:lnTo>
                <a:lnTo>
                  <a:pt x="84874" y="113449"/>
                </a:lnTo>
                <a:lnTo>
                  <a:pt x="95063" y="86944"/>
                </a:lnTo>
                <a:lnTo>
                  <a:pt x="70218" y="86944"/>
                </a:lnTo>
                <a:lnTo>
                  <a:pt x="65887" y="67170"/>
                </a:lnTo>
                <a:lnTo>
                  <a:pt x="35001" y="0"/>
                </a:lnTo>
                <a:close/>
              </a:path>
              <a:path w="128485" h="153669">
                <a:moveTo>
                  <a:pt x="128485" y="0"/>
                </a:moveTo>
                <a:lnTo>
                  <a:pt x="97815" y="0"/>
                </a:lnTo>
                <a:lnTo>
                  <a:pt x="74993" y="66509"/>
                </a:lnTo>
                <a:lnTo>
                  <a:pt x="71526" y="86944"/>
                </a:lnTo>
                <a:lnTo>
                  <a:pt x="95063" y="86944"/>
                </a:lnTo>
                <a:lnTo>
                  <a:pt x="128485" y="0"/>
                </a:lnTo>
                <a:close/>
              </a:path>
            </a:pathLst>
          </a:custGeom>
          <a:solidFill>
            <a:srgbClr val="0055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557922" y="441455"/>
            <a:ext cx="146507" cy="179323"/>
          </a:xfrm>
          <a:custGeom>
            <a:avLst/>
            <a:gdLst/>
            <a:ahLst/>
            <a:cxnLst/>
            <a:rect l="l" t="t" r="r" b="b"/>
            <a:pathLst>
              <a:path w="146507" h="179323">
                <a:moveTo>
                  <a:pt x="146507" y="125641"/>
                </a:moveTo>
                <a:lnTo>
                  <a:pt x="0" y="125641"/>
                </a:lnTo>
                <a:lnTo>
                  <a:pt x="0" y="179323"/>
                </a:lnTo>
                <a:lnTo>
                  <a:pt x="21094" y="179323"/>
                </a:lnTo>
                <a:lnTo>
                  <a:pt x="24371" y="152158"/>
                </a:lnTo>
                <a:lnTo>
                  <a:pt x="146507" y="152158"/>
                </a:lnTo>
                <a:lnTo>
                  <a:pt x="146507" y="125641"/>
                </a:lnTo>
                <a:close/>
              </a:path>
              <a:path w="146507" h="179323">
                <a:moveTo>
                  <a:pt x="146507" y="152158"/>
                </a:moveTo>
                <a:lnTo>
                  <a:pt x="122186" y="152158"/>
                </a:lnTo>
                <a:lnTo>
                  <a:pt x="125425" y="179323"/>
                </a:lnTo>
                <a:lnTo>
                  <a:pt x="146507" y="179323"/>
                </a:lnTo>
                <a:lnTo>
                  <a:pt x="146507" y="152158"/>
                </a:lnTo>
                <a:close/>
              </a:path>
              <a:path w="146507" h="179323">
                <a:moveTo>
                  <a:pt x="127165" y="0"/>
                </a:moveTo>
                <a:lnTo>
                  <a:pt x="36109" y="3702"/>
                </a:lnTo>
                <a:lnTo>
                  <a:pt x="35993" y="17619"/>
                </a:lnTo>
                <a:lnTo>
                  <a:pt x="35589" y="30629"/>
                </a:lnTo>
                <a:lnTo>
                  <a:pt x="30241" y="80751"/>
                </a:lnTo>
                <a:lnTo>
                  <a:pt x="18783" y="120497"/>
                </a:lnTo>
                <a:lnTo>
                  <a:pt x="16090" y="125641"/>
                </a:lnTo>
                <a:lnTo>
                  <a:pt x="97396" y="125641"/>
                </a:lnTo>
                <a:lnTo>
                  <a:pt x="50780" y="117216"/>
                </a:lnTo>
                <a:lnTo>
                  <a:pt x="54165" y="105092"/>
                </a:lnTo>
                <a:lnTo>
                  <a:pt x="57530" y="89752"/>
                </a:lnTo>
                <a:lnTo>
                  <a:pt x="63031" y="41396"/>
                </a:lnTo>
                <a:lnTo>
                  <a:pt x="63690" y="26517"/>
                </a:lnTo>
                <a:lnTo>
                  <a:pt x="127165" y="26517"/>
                </a:lnTo>
                <a:lnTo>
                  <a:pt x="127165" y="0"/>
                </a:lnTo>
                <a:close/>
              </a:path>
              <a:path w="146507" h="179323">
                <a:moveTo>
                  <a:pt x="127165" y="26517"/>
                </a:moveTo>
                <a:lnTo>
                  <a:pt x="97396" y="26517"/>
                </a:lnTo>
                <a:lnTo>
                  <a:pt x="97396" y="125641"/>
                </a:lnTo>
                <a:lnTo>
                  <a:pt x="127165" y="125641"/>
                </a:lnTo>
                <a:lnTo>
                  <a:pt x="127165" y="26517"/>
                </a:lnTo>
                <a:close/>
              </a:path>
            </a:pathLst>
          </a:custGeom>
          <a:solidFill>
            <a:srgbClr val="0055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717888" y="440362"/>
            <a:ext cx="131495" cy="153250"/>
          </a:xfrm>
          <a:custGeom>
            <a:avLst/>
            <a:gdLst/>
            <a:ahLst/>
            <a:cxnLst/>
            <a:rect l="l" t="t" r="r" b="b"/>
            <a:pathLst>
              <a:path w="131495" h="153250">
                <a:moveTo>
                  <a:pt x="76720" y="0"/>
                </a:moveTo>
                <a:lnTo>
                  <a:pt x="54775" y="0"/>
                </a:lnTo>
                <a:lnTo>
                  <a:pt x="0" y="153250"/>
                </a:lnTo>
                <a:lnTo>
                  <a:pt x="29768" y="153250"/>
                </a:lnTo>
                <a:lnTo>
                  <a:pt x="41287" y="119545"/>
                </a:lnTo>
                <a:lnTo>
                  <a:pt x="119448" y="119545"/>
                </a:lnTo>
                <a:lnTo>
                  <a:pt x="110905" y="95643"/>
                </a:lnTo>
                <a:lnTo>
                  <a:pt x="48894" y="95643"/>
                </a:lnTo>
                <a:lnTo>
                  <a:pt x="59982" y="61937"/>
                </a:lnTo>
                <a:lnTo>
                  <a:pt x="64541" y="37820"/>
                </a:lnTo>
                <a:lnTo>
                  <a:pt x="90238" y="37820"/>
                </a:lnTo>
                <a:lnTo>
                  <a:pt x="76720" y="0"/>
                </a:lnTo>
                <a:close/>
              </a:path>
              <a:path w="131495" h="153250">
                <a:moveTo>
                  <a:pt x="119448" y="119545"/>
                </a:moveTo>
                <a:lnTo>
                  <a:pt x="88023" y="119545"/>
                </a:lnTo>
                <a:lnTo>
                  <a:pt x="100190" y="153250"/>
                </a:lnTo>
                <a:lnTo>
                  <a:pt x="131495" y="153250"/>
                </a:lnTo>
                <a:lnTo>
                  <a:pt x="119448" y="119545"/>
                </a:lnTo>
                <a:close/>
              </a:path>
              <a:path w="131495" h="153250">
                <a:moveTo>
                  <a:pt x="90238" y="37820"/>
                </a:moveTo>
                <a:lnTo>
                  <a:pt x="65633" y="37820"/>
                </a:lnTo>
                <a:lnTo>
                  <a:pt x="70192" y="61734"/>
                </a:lnTo>
                <a:lnTo>
                  <a:pt x="81495" y="95643"/>
                </a:lnTo>
                <a:lnTo>
                  <a:pt x="110905" y="95643"/>
                </a:lnTo>
                <a:lnTo>
                  <a:pt x="90238" y="37820"/>
                </a:lnTo>
                <a:close/>
              </a:path>
            </a:pathLst>
          </a:custGeom>
          <a:solidFill>
            <a:srgbClr val="0055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862434" y="439267"/>
            <a:ext cx="105858" cy="154343"/>
          </a:xfrm>
          <a:custGeom>
            <a:avLst/>
            <a:gdLst/>
            <a:ahLst/>
            <a:cxnLst/>
            <a:rect l="l" t="t" r="r" b="b"/>
            <a:pathLst>
              <a:path w="105858" h="154343">
                <a:moveTo>
                  <a:pt x="49479" y="0"/>
                </a:moveTo>
                <a:lnTo>
                  <a:pt x="34709" y="0"/>
                </a:lnTo>
                <a:lnTo>
                  <a:pt x="27419" y="330"/>
                </a:lnTo>
                <a:lnTo>
                  <a:pt x="12788" y="1638"/>
                </a:lnTo>
                <a:lnTo>
                  <a:pt x="6096" y="2539"/>
                </a:lnTo>
                <a:lnTo>
                  <a:pt x="0" y="3708"/>
                </a:lnTo>
                <a:lnTo>
                  <a:pt x="0" y="154343"/>
                </a:lnTo>
                <a:lnTo>
                  <a:pt x="29781" y="154343"/>
                </a:lnTo>
                <a:lnTo>
                  <a:pt x="29781" y="101955"/>
                </a:lnTo>
                <a:lnTo>
                  <a:pt x="61261" y="101955"/>
                </a:lnTo>
                <a:lnTo>
                  <a:pt x="97536" y="81267"/>
                </a:lnTo>
                <a:lnTo>
                  <a:pt x="99706" y="76949"/>
                </a:lnTo>
                <a:lnTo>
                  <a:pt x="46507" y="76949"/>
                </a:lnTo>
                <a:lnTo>
                  <a:pt x="36080" y="76847"/>
                </a:lnTo>
                <a:lnTo>
                  <a:pt x="33553" y="76669"/>
                </a:lnTo>
                <a:lnTo>
                  <a:pt x="31229" y="76377"/>
                </a:lnTo>
                <a:lnTo>
                  <a:pt x="30353" y="76238"/>
                </a:lnTo>
                <a:lnTo>
                  <a:pt x="29781" y="76085"/>
                </a:lnTo>
                <a:lnTo>
                  <a:pt x="29781" y="26746"/>
                </a:lnTo>
                <a:lnTo>
                  <a:pt x="31381" y="26441"/>
                </a:lnTo>
                <a:lnTo>
                  <a:pt x="33464" y="26212"/>
                </a:lnTo>
                <a:lnTo>
                  <a:pt x="38709" y="25768"/>
                </a:lnTo>
                <a:lnTo>
                  <a:pt x="44335" y="25653"/>
                </a:lnTo>
                <a:lnTo>
                  <a:pt x="100467" y="25653"/>
                </a:lnTo>
                <a:lnTo>
                  <a:pt x="100088" y="24676"/>
                </a:lnTo>
                <a:lnTo>
                  <a:pt x="57061" y="622"/>
                </a:lnTo>
                <a:lnTo>
                  <a:pt x="49479" y="0"/>
                </a:lnTo>
                <a:close/>
              </a:path>
              <a:path w="105858" h="154343">
                <a:moveTo>
                  <a:pt x="61261" y="101955"/>
                </a:moveTo>
                <a:lnTo>
                  <a:pt x="29781" y="101955"/>
                </a:lnTo>
                <a:lnTo>
                  <a:pt x="30492" y="102107"/>
                </a:lnTo>
                <a:lnTo>
                  <a:pt x="31699" y="102247"/>
                </a:lnTo>
                <a:lnTo>
                  <a:pt x="35026" y="102527"/>
                </a:lnTo>
                <a:lnTo>
                  <a:pt x="36741" y="102641"/>
                </a:lnTo>
                <a:lnTo>
                  <a:pt x="54483" y="102819"/>
                </a:lnTo>
                <a:lnTo>
                  <a:pt x="61261" y="101955"/>
                </a:lnTo>
                <a:close/>
              </a:path>
              <a:path w="105858" h="154343">
                <a:moveTo>
                  <a:pt x="100467" y="25653"/>
                </a:moveTo>
                <a:lnTo>
                  <a:pt x="48120" y="25653"/>
                </a:lnTo>
                <a:lnTo>
                  <a:pt x="51803" y="26022"/>
                </a:lnTo>
                <a:lnTo>
                  <a:pt x="59055" y="27470"/>
                </a:lnTo>
                <a:lnTo>
                  <a:pt x="74561" y="45211"/>
                </a:lnTo>
                <a:lnTo>
                  <a:pt x="74561" y="55651"/>
                </a:lnTo>
                <a:lnTo>
                  <a:pt x="46507" y="76949"/>
                </a:lnTo>
                <a:lnTo>
                  <a:pt x="99706" y="76949"/>
                </a:lnTo>
                <a:lnTo>
                  <a:pt x="101051" y="74274"/>
                </a:lnTo>
                <a:lnTo>
                  <a:pt x="104660" y="63270"/>
                </a:lnTo>
                <a:lnTo>
                  <a:pt x="105858" y="49244"/>
                </a:lnTo>
                <a:lnTo>
                  <a:pt x="104309" y="35579"/>
                </a:lnTo>
                <a:lnTo>
                  <a:pt x="100467" y="25653"/>
                </a:lnTo>
                <a:close/>
              </a:path>
            </a:pathLst>
          </a:custGeom>
          <a:solidFill>
            <a:srgbClr val="0055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979620" y="438397"/>
            <a:ext cx="107795" cy="158241"/>
          </a:xfrm>
          <a:custGeom>
            <a:avLst/>
            <a:gdLst/>
            <a:ahLst/>
            <a:cxnLst/>
            <a:rect l="l" t="t" r="r" b="b"/>
            <a:pathLst>
              <a:path w="107795" h="158241">
                <a:moveTo>
                  <a:pt x="77353" y="0"/>
                </a:moveTo>
                <a:lnTo>
                  <a:pt x="29900" y="11459"/>
                </a:lnTo>
                <a:lnTo>
                  <a:pt x="5194" y="44186"/>
                </a:lnTo>
                <a:lnTo>
                  <a:pt x="0" y="82694"/>
                </a:lnTo>
                <a:lnTo>
                  <a:pt x="902" y="95163"/>
                </a:lnTo>
                <a:lnTo>
                  <a:pt x="13274" y="131370"/>
                </a:lnTo>
                <a:lnTo>
                  <a:pt x="55118" y="157257"/>
                </a:lnTo>
                <a:lnTo>
                  <a:pt x="68006" y="158241"/>
                </a:lnTo>
                <a:lnTo>
                  <a:pt x="75537" y="158241"/>
                </a:lnTo>
                <a:lnTo>
                  <a:pt x="82903" y="157543"/>
                </a:lnTo>
                <a:lnTo>
                  <a:pt x="97254" y="154660"/>
                </a:lnTo>
                <a:lnTo>
                  <a:pt x="103147" y="152298"/>
                </a:lnTo>
                <a:lnTo>
                  <a:pt x="107795" y="148983"/>
                </a:lnTo>
                <a:lnTo>
                  <a:pt x="103452" y="131737"/>
                </a:lnTo>
                <a:lnTo>
                  <a:pt x="66482" y="131737"/>
                </a:lnTo>
                <a:lnTo>
                  <a:pt x="60348" y="130467"/>
                </a:lnTo>
                <a:lnTo>
                  <a:pt x="32977" y="96804"/>
                </a:lnTo>
                <a:lnTo>
                  <a:pt x="31724" y="69363"/>
                </a:lnTo>
                <a:lnTo>
                  <a:pt x="34072" y="56880"/>
                </a:lnTo>
                <a:lnTo>
                  <a:pt x="38952" y="45527"/>
                </a:lnTo>
                <a:lnTo>
                  <a:pt x="46919" y="34761"/>
                </a:lnTo>
                <a:lnTo>
                  <a:pt x="57964" y="28581"/>
                </a:lnTo>
                <a:lnTo>
                  <a:pt x="71270" y="26517"/>
                </a:lnTo>
                <a:lnTo>
                  <a:pt x="100820" y="26517"/>
                </a:lnTo>
                <a:lnTo>
                  <a:pt x="105623" y="5867"/>
                </a:lnTo>
                <a:lnTo>
                  <a:pt x="101699" y="4292"/>
                </a:lnTo>
                <a:lnTo>
                  <a:pt x="96746" y="2908"/>
                </a:lnTo>
                <a:lnTo>
                  <a:pt x="84707" y="596"/>
                </a:lnTo>
                <a:lnTo>
                  <a:pt x="77353" y="0"/>
                </a:lnTo>
                <a:close/>
              </a:path>
              <a:path w="107795" h="158241">
                <a:moveTo>
                  <a:pt x="101699" y="124777"/>
                </a:moveTo>
                <a:lnTo>
                  <a:pt x="98372" y="126809"/>
                </a:lnTo>
                <a:lnTo>
                  <a:pt x="94460" y="128473"/>
                </a:lnTo>
                <a:lnTo>
                  <a:pt x="85481" y="131076"/>
                </a:lnTo>
                <a:lnTo>
                  <a:pt x="79957" y="131737"/>
                </a:lnTo>
                <a:lnTo>
                  <a:pt x="103452" y="131737"/>
                </a:lnTo>
                <a:lnTo>
                  <a:pt x="101699" y="124777"/>
                </a:lnTo>
                <a:close/>
              </a:path>
              <a:path w="107795" h="158241">
                <a:moveTo>
                  <a:pt x="100820" y="26517"/>
                </a:moveTo>
                <a:lnTo>
                  <a:pt x="77798" y="26517"/>
                </a:lnTo>
                <a:lnTo>
                  <a:pt x="83348" y="26885"/>
                </a:lnTo>
                <a:lnTo>
                  <a:pt x="92466" y="28333"/>
                </a:lnTo>
                <a:lnTo>
                  <a:pt x="96403" y="29502"/>
                </a:lnTo>
                <a:lnTo>
                  <a:pt x="99756" y="31089"/>
                </a:lnTo>
                <a:lnTo>
                  <a:pt x="100820" y="26517"/>
                </a:lnTo>
                <a:close/>
              </a:path>
            </a:pathLst>
          </a:custGeom>
          <a:solidFill>
            <a:srgbClr val="0055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165457" y="467968"/>
            <a:ext cx="0" cy="125641"/>
          </a:xfrm>
          <a:custGeom>
            <a:avLst/>
            <a:gdLst/>
            <a:ahLst/>
            <a:cxnLst/>
            <a:rect l="l" t="t" r="r" b="b"/>
            <a:pathLst>
              <a:path h="125641">
                <a:moveTo>
                  <a:pt x="0" y="0"/>
                </a:moveTo>
                <a:lnTo>
                  <a:pt x="0" y="125641"/>
                </a:lnTo>
              </a:path>
            </a:pathLst>
          </a:custGeom>
          <a:ln w="31038">
            <a:solidFill>
              <a:srgbClr val="00559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106021" y="454708"/>
            <a:ext cx="118668" cy="0"/>
          </a:xfrm>
          <a:custGeom>
            <a:avLst/>
            <a:gdLst/>
            <a:ahLst/>
            <a:cxnLst/>
            <a:rect l="l" t="t" r="r" b="b"/>
            <a:pathLst>
              <a:path w="118668">
                <a:moveTo>
                  <a:pt x="0" y="0"/>
                </a:moveTo>
                <a:lnTo>
                  <a:pt x="118668" y="0"/>
                </a:lnTo>
              </a:path>
            </a:pathLst>
          </a:custGeom>
          <a:ln w="27787">
            <a:solidFill>
              <a:srgbClr val="00559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240135" y="439269"/>
            <a:ext cx="107149" cy="156514"/>
          </a:xfrm>
          <a:custGeom>
            <a:avLst/>
            <a:gdLst/>
            <a:ahLst/>
            <a:cxnLst/>
            <a:rect l="l" t="t" r="r" b="b"/>
            <a:pathLst>
              <a:path w="107149" h="156514">
                <a:moveTo>
                  <a:pt x="53174" y="0"/>
                </a:moveTo>
                <a:lnTo>
                  <a:pt x="13004" y="1523"/>
                </a:lnTo>
                <a:lnTo>
                  <a:pt x="0" y="3263"/>
                </a:lnTo>
                <a:lnTo>
                  <a:pt x="0" y="153250"/>
                </a:lnTo>
                <a:lnTo>
                  <a:pt x="55359" y="156514"/>
                </a:lnTo>
                <a:lnTo>
                  <a:pt x="62674" y="155638"/>
                </a:lnTo>
                <a:lnTo>
                  <a:pt x="98818" y="137566"/>
                </a:lnTo>
                <a:lnTo>
                  <a:pt x="102343" y="131521"/>
                </a:lnTo>
                <a:lnTo>
                  <a:pt x="48031" y="131521"/>
                </a:lnTo>
                <a:lnTo>
                  <a:pt x="42913" y="131406"/>
                </a:lnTo>
                <a:lnTo>
                  <a:pt x="35458" y="131127"/>
                </a:lnTo>
                <a:lnTo>
                  <a:pt x="30556" y="130733"/>
                </a:lnTo>
                <a:lnTo>
                  <a:pt x="29425" y="130517"/>
                </a:lnTo>
                <a:lnTo>
                  <a:pt x="28689" y="130225"/>
                </a:lnTo>
                <a:lnTo>
                  <a:pt x="28689" y="88684"/>
                </a:lnTo>
                <a:lnTo>
                  <a:pt x="101102" y="88684"/>
                </a:lnTo>
                <a:lnTo>
                  <a:pt x="100710" y="88049"/>
                </a:lnTo>
                <a:lnTo>
                  <a:pt x="75209" y="74129"/>
                </a:lnTo>
                <a:lnTo>
                  <a:pt x="75209" y="72821"/>
                </a:lnTo>
                <a:lnTo>
                  <a:pt x="80124" y="71666"/>
                </a:lnTo>
                <a:lnTo>
                  <a:pt x="84340" y="69888"/>
                </a:lnTo>
                <a:lnTo>
                  <a:pt x="89875" y="66090"/>
                </a:lnTo>
                <a:lnTo>
                  <a:pt x="28689" y="66090"/>
                </a:lnTo>
                <a:lnTo>
                  <a:pt x="28689" y="25869"/>
                </a:lnTo>
                <a:lnTo>
                  <a:pt x="30416" y="25577"/>
                </a:lnTo>
                <a:lnTo>
                  <a:pt x="32892" y="25361"/>
                </a:lnTo>
                <a:lnTo>
                  <a:pt x="39268" y="25069"/>
                </a:lnTo>
                <a:lnTo>
                  <a:pt x="101078" y="24993"/>
                </a:lnTo>
                <a:lnTo>
                  <a:pt x="100787" y="23850"/>
                </a:lnTo>
                <a:lnTo>
                  <a:pt x="60096" y="546"/>
                </a:lnTo>
                <a:lnTo>
                  <a:pt x="53174" y="0"/>
                </a:lnTo>
                <a:close/>
              </a:path>
              <a:path w="107149" h="156514">
                <a:moveTo>
                  <a:pt x="101102" y="88684"/>
                </a:moveTo>
                <a:lnTo>
                  <a:pt x="48323" y="88684"/>
                </a:lnTo>
                <a:lnTo>
                  <a:pt x="52095" y="88899"/>
                </a:lnTo>
                <a:lnTo>
                  <a:pt x="59626" y="89776"/>
                </a:lnTo>
                <a:lnTo>
                  <a:pt x="76301" y="105041"/>
                </a:lnTo>
                <a:lnTo>
                  <a:pt x="76301" y="113499"/>
                </a:lnTo>
                <a:lnTo>
                  <a:pt x="51650" y="131521"/>
                </a:lnTo>
                <a:lnTo>
                  <a:pt x="102343" y="131521"/>
                </a:lnTo>
                <a:lnTo>
                  <a:pt x="105498" y="126110"/>
                </a:lnTo>
                <a:lnTo>
                  <a:pt x="107149" y="119329"/>
                </a:lnTo>
                <a:lnTo>
                  <a:pt x="107062" y="105041"/>
                </a:lnTo>
                <a:lnTo>
                  <a:pt x="106324" y="100431"/>
                </a:lnTo>
                <a:lnTo>
                  <a:pt x="102984" y="91732"/>
                </a:lnTo>
                <a:lnTo>
                  <a:pt x="101102" y="88684"/>
                </a:lnTo>
                <a:close/>
              </a:path>
              <a:path w="107149" h="156514">
                <a:moveTo>
                  <a:pt x="101078" y="24993"/>
                </a:moveTo>
                <a:lnTo>
                  <a:pt x="49847" y="24993"/>
                </a:lnTo>
                <a:lnTo>
                  <a:pt x="53035" y="25285"/>
                </a:lnTo>
                <a:lnTo>
                  <a:pt x="59118" y="26441"/>
                </a:lnTo>
                <a:lnTo>
                  <a:pt x="72161" y="40195"/>
                </a:lnTo>
                <a:lnTo>
                  <a:pt x="72161" y="49529"/>
                </a:lnTo>
                <a:lnTo>
                  <a:pt x="38252" y="66090"/>
                </a:lnTo>
                <a:lnTo>
                  <a:pt x="89875" y="66090"/>
                </a:lnTo>
                <a:lnTo>
                  <a:pt x="102374" y="41389"/>
                </a:lnTo>
                <a:lnTo>
                  <a:pt x="102374" y="30073"/>
                </a:lnTo>
                <a:lnTo>
                  <a:pt x="101078" y="24993"/>
                </a:lnTo>
                <a:close/>
              </a:path>
            </a:pathLst>
          </a:custGeom>
          <a:solidFill>
            <a:srgbClr val="0055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368600" y="441452"/>
            <a:ext cx="91300" cy="152158"/>
          </a:xfrm>
          <a:custGeom>
            <a:avLst/>
            <a:gdLst/>
            <a:ahLst/>
            <a:cxnLst/>
            <a:rect l="l" t="t" r="r" b="b"/>
            <a:pathLst>
              <a:path w="91300" h="152158">
                <a:moveTo>
                  <a:pt x="90195" y="0"/>
                </a:moveTo>
                <a:lnTo>
                  <a:pt x="0" y="0"/>
                </a:lnTo>
                <a:lnTo>
                  <a:pt x="0" y="152158"/>
                </a:lnTo>
                <a:lnTo>
                  <a:pt x="91300" y="152158"/>
                </a:lnTo>
                <a:lnTo>
                  <a:pt x="91300" y="125641"/>
                </a:lnTo>
                <a:lnTo>
                  <a:pt x="29768" y="125641"/>
                </a:lnTo>
                <a:lnTo>
                  <a:pt x="29768" y="88468"/>
                </a:lnTo>
                <a:lnTo>
                  <a:pt x="84759" y="88468"/>
                </a:lnTo>
                <a:lnTo>
                  <a:pt x="84759" y="61950"/>
                </a:lnTo>
                <a:lnTo>
                  <a:pt x="29768" y="61950"/>
                </a:lnTo>
                <a:lnTo>
                  <a:pt x="29768" y="26517"/>
                </a:lnTo>
                <a:lnTo>
                  <a:pt x="90195" y="26517"/>
                </a:lnTo>
                <a:lnTo>
                  <a:pt x="90195" y="0"/>
                </a:lnTo>
                <a:close/>
              </a:path>
            </a:pathLst>
          </a:custGeom>
          <a:solidFill>
            <a:srgbClr val="0055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482055" y="441446"/>
            <a:ext cx="115201" cy="152158"/>
          </a:xfrm>
          <a:custGeom>
            <a:avLst/>
            <a:gdLst/>
            <a:ahLst/>
            <a:cxnLst/>
            <a:rect l="l" t="t" r="r" b="b"/>
            <a:pathLst>
              <a:path w="115201" h="152158">
                <a:moveTo>
                  <a:pt x="29781" y="0"/>
                </a:moveTo>
                <a:lnTo>
                  <a:pt x="0" y="0"/>
                </a:lnTo>
                <a:lnTo>
                  <a:pt x="0" y="152158"/>
                </a:lnTo>
                <a:lnTo>
                  <a:pt x="29781" y="152158"/>
                </a:lnTo>
                <a:lnTo>
                  <a:pt x="29781" y="88468"/>
                </a:lnTo>
                <a:lnTo>
                  <a:pt x="115201" y="88468"/>
                </a:lnTo>
                <a:lnTo>
                  <a:pt x="115201" y="61950"/>
                </a:lnTo>
                <a:lnTo>
                  <a:pt x="29781" y="61950"/>
                </a:lnTo>
                <a:lnTo>
                  <a:pt x="29781" y="0"/>
                </a:lnTo>
                <a:close/>
              </a:path>
              <a:path w="115201" h="152158">
                <a:moveTo>
                  <a:pt x="115201" y="88468"/>
                </a:moveTo>
                <a:lnTo>
                  <a:pt x="85432" y="88468"/>
                </a:lnTo>
                <a:lnTo>
                  <a:pt x="85432" y="152158"/>
                </a:lnTo>
                <a:lnTo>
                  <a:pt x="115201" y="152158"/>
                </a:lnTo>
                <a:lnTo>
                  <a:pt x="115201" y="88468"/>
                </a:lnTo>
                <a:close/>
              </a:path>
              <a:path w="115201" h="152158">
                <a:moveTo>
                  <a:pt x="115201" y="0"/>
                </a:moveTo>
                <a:lnTo>
                  <a:pt x="85432" y="0"/>
                </a:lnTo>
                <a:lnTo>
                  <a:pt x="85432" y="61950"/>
                </a:lnTo>
                <a:lnTo>
                  <a:pt x="115201" y="61950"/>
                </a:lnTo>
                <a:lnTo>
                  <a:pt x="115201" y="0"/>
                </a:lnTo>
                <a:close/>
              </a:path>
            </a:pathLst>
          </a:custGeom>
          <a:solidFill>
            <a:srgbClr val="0055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623555" y="441446"/>
            <a:ext cx="115201" cy="152158"/>
          </a:xfrm>
          <a:custGeom>
            <a:avLst/>
            <a:gdLst/>
            <a:ahLst/>
            <a:cxnLst/>
            <a:rect l="l" t="t" r="r" b="b"/>
            <a:pathLst>
              <a:path w="115201" h="152158">
                <a:moveTo>
                  <a:pt x="29794" y="0"/>
                </a:moveTo>
                <a:lnTo>
                  <a:pt x="0" y="0"/>
                </a:lnTo>
                <a:lnTo>
                  <a:pt x="0" y="152158"/>
                </a:lnTo>
                <a:lnTo>
                  <a:pt x="29794" y="152158"/>
                </a:lnTo>
                <a:lnTo>
                  <a:pt x="29794" y="88468"/>
                </a:lnTo>
                <a:lnTo>
                  <a:pt x="115201" y="88468"/>
                </a:lnTo>
                <a:lnTo>
                  <a:pt x="115201" y="61950"/>
                </a:lnTo>
                <a:lnTo>
                  <a:pt x="29794" y="61950"/>
                </a:lnTo>
                <a:lnTo>
                  <a:pt x="29794" y="0"/>
                </a:lnTo>
                <a:close/>
              </a:path>
              <a:path w="115201" h="152158">
                <a:moveTo>
                  <a:pt x="115201" y="88468"/>
                </a:moveTo>
                <a:lnTo>
                  <a:pt x="85432" y="88468"/>
                </a:lnTo>
                <a:lnTo>
                  <a:pt x="85432" y="152158"/>
                </a:lnTo>
                <a:lnTo>
                  <a:pt x="115201" y="152158"/>
                </a:lnTo>
                <a:lnTo>
                  <a:pt x="115201" y="88468"/>
                </a:lnTo>
                <a:close/>
              </a:path>
              <a:path w="115201" h="152158">
                <a:moveTo>
                  <a:pt x="115201" y="0"/>
                </a:moveTo>
                <a:lnTo>
                  <a:pt x="85432" y="0"/>
                </a:lnTo>
                <a:lnTo>
                  <a:pt x="85432" y="61950"/>
                </a:lnTo>
                <a:lnTo>
                  <a:pt x="115201" y="61950"/>
                </a:lnTo>
                <a:lnTo>
                  <a:pt x="115201" y="0"/>
                </a:lnTo>
                <a:close/>
              </a:path>
            </a:pathLst>
          </a:custGeom>
          <a:solidFill>
            <a:srgbClr val="0055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765071" y="441448"/>
            <a:ext cx="147154" cy="154340"/>
          </a:xfrm>
          <a:custGeom>
            <a:avLst/>
            <a:gdLst/>
            <a:ahLst/>
            <a:cxnLst/>
            <a:rect l="l" t="t" r="r" b="b"/>
            <a:pathLst>
              <a:path w="147154" h="154340">
                <a:moveTo>
                  <a:pt x="147154" y="0"/>
                </a:moveTo>
                <a:lnTo>
                  <a:pt x="117373" y="0"/>
                </a:lnTo>
                <a:lnTo>
                  <a:pt x="117373" y="152158"/>
                </a:lnTo>
                <a:lnTo>
                  <a:pt x="147154" y="152158"/>
                </a:lnTo>
                <a:lnTo>
                  <a:pt x="147154" y="0"/>
                </a:lnTo>
                <a:close/>
              </a:path>
              <a:path w="147154" h="154340">
                <a:moveTo>
                  <a:pt x="29756" y="0"/>
                </a:moveTo>
                <a:lnTo>
                  <a:pt x="0" y="0"/>
                </a:lnTo>
                <a:lnTo>
                  <a:pt x="0" y="150634"/>
                </a:lnTo>
                <a:lnTo>
                  <a:pt x="41249" y="154340"/>
                </a:lnTo>
                <a:lnTo>
                  <a:pt x="55335" y="153390"/>
                </a:lnTo>
                <a:lnTo>
                  <a:pt x="96220" y="128406"/>
                </a:lnTo>
                <a:lnTo>
                  <a:pt x="96420" y="127812"/>
                </a:lnTo>
                <a:lnTo>
                  <a:pt x="42595" y="127812"/>
                </a:lnTo>
                <a:lnTo>
                  <a:pt x="37769" y="127698"/>
                </a:lnTo>
                <a:lnTo>
                  <a:pt x="33274" y="127266"/>
                </a:lnTo>
                <a:lnTo>
                  <a:pt x="31369" y="126949"/>
                </a:lnTo>
                <a:lnTo>
                  <a:pt x="29756" y="126504"/>
                </a:lnTo>
                <a:lnTo>
                  <a:pt x="29756" y="81076"/>
                </a:lnTo>
                <a:lnTo>
                  <a:pt x="30924" y="80657"/>
                </a:lnTo>
                <a:lnTo>
                  <a:pt x="32880" y="80238"/>
                </a:lnTo>
                <a:lnTo>
                  <a:pt x="38392" y="79527"/>
                </a:lnTo>
                <a:lnTo>
                  <a:pt x="40767" y="79336"/>
                </a:lnTo>
                <a:lnTo>
                  <a:pt x="98111" y="79336"/>
                </a:lnTo>
                <a:lnTo>
                  <a:pt x="94462" y="71399"/>
                </a:lnTo>
                <a:lnTo>
                  <a:pt x="90563" y="66395"/>
                </a:lnTo>
                <a:lnTo>
                  <a:pt x="80708" y="59004"/>
                </a:lnTo>
                <a:lnTo>
                  <a:pt x="74942" y="56451"/>
                </a:lnTo>
                <a:lnTo>
                  <a:pt x="66365" y="54559"/>
                </a:lnTo>
                <a:lnTo>
                  <a:pt x="29756" y="54559"/>
                </a:lnTo>
                <a:lnTo>
                  <a:pt x="29756" y="0"/>
                </a:lnTo>
                <a:close/>
              </a:path>
              <a:path w="147154" h="154340">
                <a:moveTo>
                  <a:pt x="98111" y="79336"/>
                </a:moveTo>
                <a:lnTo>
                  <a:pt x="46723" y="79336"/>
                </a:lnTo>
                <a:lnTo>
                  <a:pt x="50342" y="79667"/>
                </a:lnTo>
                <a:lnTo>
                  <a:pt x="57023" y="80975"/>
                </a:lnTo>
                <a:lnTo>
                  <a:pt x="70421" y="98031"/>
                </a:lnTo>
                <a:lnTo>
                  <a:pt x="70421" y="111810"/>
                </a:lnTo>
                <a:lnTo>
                  <a:pt x="67843" y="118211"/>
                </a:lnTo>
                <a:lnTo>
                  <a:pt x="57543" y="125882"/>
                </a:lnTo>
                <a:lnTo>
                  <a:pt x="50850" y="127812"/>
                </a:lnTo>
                <a:lnTo>
                  <a:pt x="96420" y="127812"/>
                </a:lnTo>
                <a:lnTo>
                  <a:pt x="100340" y="116151"/>
                </a:lnTo>
                <a:lnTo>
                  <a:pt x="101714" y="101511"/>
                </a:lnTo>
                <a:lnTo>
                  <a:pt x="101714" y="91948"/>
                </a:lnTo>
                <a:lnTo>
                  <a:pt x="100266" y="84023"/>
                </a:lnTo>
                <a:lnTo>
                  <a:pt x="98111" y="79336"/>
                </a:lnTo>
                <a:close/>
              </a:path>
              <a:path w="147154" h="154340">
                <a:moveTo>
                  <a:pt x="54838" y="52832"/>
                </a:moveTo>
                <a:lnTo>
                  <a:pt x="44259" y="52832"/>
                </a:lnTo>
                <a:lnTo>
                  <a:pt x="40843" y="53035"/>
                </a:lnTo>
                <a:lnTo>
                  <a:pt x="33896" y="53911"/>
                </a:lnTo>
                <a:lnTo>
                  <a:pt x="31369" y="54279"/>
                </a:lnTo>
                <a:lnTo>
                  <a:pt x="29756" y="54559"/>
                </a:lnTo>
                <a:lnTo>
                  <a:pt x="66365" y="54559"/>
                </a:lnTo>
                <a:lnTo>
                  <a:pt x="61760" y="53543"/>
                </a:lnTo>
                <a:lnTo>
                  <a:pt x="54838" y="52832"/>
                </a:lnTo>
                <a:close/>
              </a:path>
            </a:pathLst>
          </a:custGeom>
          <a:solidFill>
            <a:srgbClr val="0055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938522" y="403634"/>
            <a:ext cx="118465" cy="189979"/>
          </a:xfrm>
          <a:custGeom>
            <a:avLst/>
            <a:gdLst/>
            <a:ahLst/>
            <a:cxnLst/>
            <a:rect l="l" t="t" r="r" b="b"/>
            <a:pathLst>
              <a:path w="118465" h="189979">
                <a:moveTo>
                  <a:pt x="46291" y="0"/>
                </a:moveTo>
                <a:lnTo>
                  <a:pt x="19329" y="4343"/>
                </a:lnTo>
                <a:lnTo>
                  <a:pt x="19913" y="9258"/>
                </a:lnTo>
                <a:lnTo>
                  <a:pt x="21412" y="13398"/>
                </a:lnTo>
                <a:lnTo>
                  <a:pt x="56222" y="30200"/>
                </a:lnTo>
                <a:lnTo>
                  <a:pt x="66089" y="30120"/>
                </a:lnTo>
                <a:lnTo>
                  <a:pt x="79611" y="28255"/>
                </a:lnTo>
                <a:lnTo>
                  <a:pt x="90093" y="23888"/>
                </a:lnTo>
                <a:lnTo>
                  <a:pt x="96837" y="19710"/>
                </a:lnTo>
                <a:lnTo>
                  <a:pt x="101003" y="13030"/>
                </a:lnTo>
                <a:lnTo>
                  <a:pt x="57873" y="13030"/>
                </a:lnTo>
                <a:lnTo>
                  <a:pt x="54228" y="12026"/>
                </a:lnTo>
                <a:lnTo>
                  <a:pt x="48577" y="7962"/>
                </a:lnTo>
                <a:lnTo>
                  <a:pt x="46875" y="4635"/>
                </a:lnTo>
                <a:lnTo>
                  <a:pt x="46291" y="0"/>
                </a:lnTo>
                <a:close/>
              </a:path>
              <a:path w="118465" h="189979">
                <a:moveTo>
                  <a:pt x="78485" y="215"/>
                </a:moveTo>
                <a:lnTo>
                  <a:pt x="77444" y="8763"/>
                </a:lnTo>
                <a:lnTo>
                  <a:pt x="72085" y="13030"/>
                </a:lnTo>
                <a:lnTo>
                  <a:pt x="101003" y="13030"/>
                </a:lnTo>
                <a:lnTo>
                  <a:pt x="102603" y="3898"/>
                </a:lnTo>
                <a:lnTo>
                  <a:pt x="78485" y="215"/>
                </a:lnTo>
                <a:close/>
              </a:path>
              <a:path w="118465" h="189979">
                <a:moveTo>
                  <a:pt x="29768" y="37820"/>
                </a:moveTo>
                <a:lnTo>
                  <a:pt x="0" y="37820"/>
                </a:lnTo>
                <a:lnTo>
                  <a:pt x="0" y="189979"/>
                </a:lnTo>
                <a:lnTo>
                  <a:pt x="22377" y="189979"/>
                </a:lnTo>
                <a:lnTo>
                  <a:pt x="55529" y="141071"/>
                </a:lnTo>
                <a:lnTo>
                  <a:pt x="27609" y="141071"/>
                </a:lnTo>
                <a:lnTo>
                  <a:pt x="29768" y="120624"/>
                </a:lnTo>
                <a:lnTo>
                  <a:pt x="29768" y="37820"/>
                </a:lnTo>
                <a:close/>
              </a:path>
              <a:path w="118465" h="189979">
                <a:moveTo>
                  <a:pt x="118465" y="85852"/>
                </a:moveTo>
                <a:lnTo>
                  <a:pt x="90411" y="85852"/>
                </a:lnTo>
                <a:lnTo>
                  <a:pt x="88671" y="105625"/>
                </a:lnTo>
                <a:lnTo>
                  <a:pt x="88671" y="189979"/>
                </a:lnTo>
                <a:lnTo>
                  <a:pt x="118465" y="189979"/>
                </a:lnTo>
                <a:lnTo>
                  <a:pt x="118465" y="85852"/>
                </a:lnTo>
                <a:close/>
              </a:path>
              <a:path w="118465" h="189979">
                <a:moveTo>
                  <a:pt x="118465" y="37820"/>
                </a:moveTo>
                <a:lnTo>
                  <a:pt x="96291" y="37820"/>
                </a:lnTo>
                <a:lnTo>
                  <a:pt x="39560" y="119989"/>
                </a:lnTo>
                <a:lnTo>
                  <a:pt x="28905" y="141071"/>
                </a:lnTo>
                <a:lnTo>
                  <a:pt x="55529" y="141071"/>
                </a:lnTo>
                <a:lnTo>
                  <a:pt x="79108" y="106286"/>
                </a:lnTo>
                <a:lnTo>
                  <a:pt x="89331" y="85852"/>
                </a:lnTo>
                <a:lnTo>
                  <a:pt x="118465" y="85852"/>
                </a:lnTo>
                <a:lnTo>
                  <a:pt x="118465" y="37820"/>
                </a:lnTo>
                <a:close/>
              </a:path>
            </a:pathLst>
          </a:custGeom>
          <a:solidFill>
            <a:srgbClr val="0055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61313" y="721663"/>
            <a:ext cx="115214" cy="152158"/>
          </a:xfrm>
          <a:custGeom>
            <a:avLst/>
            <a:gdLst/>
            <a:ahLst/>
            <a:cxnLst/>
            <a:rect l="l" t="t" r="r" b="b"/>
            <a:pathLst>
              <a:path w="115214" h="152158">
                <a:moveTo>
                  <a:pt x="29794" y="0"/>
                </a:moveTo>
                <a:lnTo>
                  <a:pt x="0" y="0"/>
                </a:lnTo>
                <a:lnTo>
                  <a:pt x="0" y="152158"/>
                </a:lnTo>
                <a:lnTo>
                  <a:pt x="29794" y="152158"/>
                </a:lnTo>
                <a:lnTo>
                  <a:pt x="29794" y="88468"/>
                </a:lnTo>
                <a:lnTo>
                  <a:pt x="115214" y="88468"/>
                </a:lnTo>
                <a:lnTo>
                  <a:pt x="115214" y="61950"/>
                </a:lnTo>
                <a:lnTo>
                  <a:pt x="29794" y="61950"/>
                </a:lnTo>
                <a:lnTo>
                  <a:pt x="29794" y="0"/>
                </a:lnTo>
                <a:close/>
              </a:path>
              <a:path w="115214" h="152158">
                <a:moveTo>
                  <a:pt x="115214" y="88468"/>
                </a:moveTo>
                <a:lnTo>
                  <a:pt x="85445" y="88468"/>
                </a:lnTo>
                <a:lnTo>
                  <a:pt x="85445" y="152158"/>
                </a:lnTo>
                <a:lnTo>
                  <a:pt x="115214" y="152158"/>
                </a:lnTo>
                <a:lnTo>
                  <a:pt x="115214" y="88468"/>
                </a:lnTo>
                <a:close/>
              </a:path>
              <a:path w="115214" h="152158">
                <a:moveTo>
                  <a:pt x="115214" y="0"/>
                </a:moveTo>
                <a:lnTo>
                  <a:pt x="85445" y="0"/>
                </a:lnTo>
                <a:lnTo>
                  <a:pt x="85445" y="61950"/>
                </a:lnTo>
                <a:lnTo>
                  <a:pt x="115214" y="61950"/>
                </a:lnTo>
                <a:lnTo>
                  <a:pt x="115214" y="0"/>
                </a:lnTo>
                <a:close/>
              </a:path>
            </a:pathLst>
          </a:custGeom>
          <a:solidFill>
            <a:srgbClr val="0055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002833" y="721669"/>
            <a:ext cx="91300" cy="152158"/>
          </a:xfrm>
          <a:custGeom>
            <a:avLst/>
            <a:gdLst/>
            <a:ahLst/>
            <a:cxnLst/>
            <a:rect l="l" t="t" r="r" b="b"/>
            <a:pathLst>
              <a:path w="91300" h="152158">
                <a:moveTo>
                  <a:pt x="90195" y="0"/>
                </a:moveTo>
                <a:lnTo>
                  <a:pt x="0" y="0"/>
                </a:lnTo>
                <a:lnTo>
                  <a:pt x="0" y="152158"/>
                </a:lnTo>
                <a:lnTo>
                  <a:pt x="91300" y="152158"/>
                </a:lnTo>
                <a:lnTo>
                  <a:pt x="91300" y="125641"/>
                </a:lnTo>
                <a:lnTo>
                  <a:pt x="29781" y="125641"/>
                </a:lnTo>
                <a:lnTo>
                  <a:pt x="29781" y="88468"/>
                </a:lnTo>
                <a:lnTo>
                  <a:pt x="84772" y="88468"/>
                </a:lnTo>
                <a:lnTo>
                  <a:pt x="84772" y="61937"/>
                </a:lnTo>
                <a:lnTo>
                  <a:pt x="29781" y="61937"/>
                </a:lnTo>
                <a:lnTo>
                  <a:pt x="29781" y="26517"/>
                </a:lnTo>
                <a:lnTo>
                  <a:pt x="90195" y="26517"/>
                </a:lnTo>
                <a:lnTo>
                  <a:pt x="90195" y="0"/>
                </a:lnTo>
                <a:close/>
              </a:path>
            </a:pathLst>
          </a:custGeom>
          <a:solidFill>
            <a:srgbClr val="0055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108918" y="717309"/>
            <a:ext cx="163218" cy="160858"/>
          </a:xfrm>
          <a:custGeom>
            <a:avLst/>
            <a:gdLst/>
            <a:ahLst/>
            <a:cxnLst/>
            <a:rect l="l" t="t" r="r" b="b"/>
            <a:pathLst>
              <a:path w="163218" h="160858">
                <a:moveTo>
                  <a:pt x="96285" y="139992"/>
                </a:moveTo>
                <a:lnTo>
                  <a:pt x="66935" y="139992"/>
                </a:lnTo>
                <a:lnTo>
                  <a:pt x="66935" y="160858"/>
                </a:lnTo>
                <a:lnTo>
                  <a:pt x="96285" y="160858"/>
                </a:lnTo>
                <a:lnTo>
                  <a:pt x="96285" y="139992"/>
                </a:lnTo>
                <a:close/>
              </a:path>
              <a:path w="163218" h="160858">
                <a:moveTo>
                  <a:pt x="45269" y="17411"/>
                </a:moveTo>
                <a:lnTo>
                  <a:pt x="8282" y="43658"/>
                </a:lnTo>
                <a:lnTo>
                  <a:pt x="0" y="82633"/>
                </a:lnTo>
                <a:lnTo>
                  <a:pt x="1068" y="95981"/>
                </a:lnTo>
                <a:lnTo>
                  <a:pt x="18637" y="131406"/>
                </a:lnTo>
                <a:lnTo>
                  <a:pt x="42157" y="141084"/>
                </a:lnTo>
                <a:lnTo>
                  <a:pt x="55556" y="141008"/>
                </a:lnTo>
                <a:lnTo>
                  <a:pt x="61347" y="140716"/>
                </a:lnTo>
                <a:lnTo>
                  <a:pt x="64179" y="140423"/>
                </a:lnTo>
                <a:lnTo>
                  <a:pt x="66935" y="139992"/>
                </a:lnTo>
                <a:lnTo>
                  <a:pt x="96285" y="139992"/>
                </a:lnTo>
                <a:lnTo>
                  <a:pt x="96285" y="139560"/>
                </a:lnTo>
                <a:lnTo>
                  <a:pt x="125307" y="139560"/>
                </a:lnTo>
                <a:lnTo>
                  <a:pt x="137471" y="134378"/>
                </a:lnTo>
                <a:lnTo>
                  <a:pt x="143008" y="130390"/>
                </a:lnTo>
                <a:lnTo>
                  <a:pt x="147941" y="124933"/>
                </a:lnTo>
                <a:lnTo>
                  <a:pt x="153386" y="117170"/>
                </a:lnTo>
                <a:lnTo>
                  <a:pt x="56711" y="117170"/>
                </a:lnTo>
                <a:lnTo>
                  <a:pt x="54648" y="117094"/>
                </a:lnTo>
                <a:lnTo>
                  <a:pt x="44351" y="113376"/>
                </a:lnTo>
                <a:lnTo>
                  <a:pt x="33682" y="101601"/>
                </a:lnTo>
                <a:lnTo>
                  <a:pt x="30795" y="90332"/>
                </a:lnTo>
                <a:lnTo>
                  <a:pt x="29990" y="73536"/>
                </a:lnTo>
                <a:lnTo>
                  <a:pt x="32523" y="60178"/>
                </a:lnTo>
                <a:lnTo>
                  <a:pt x="37814" y="50609"/>
                </a:lnTo>
                <a:lnTo>
                  <a:pt x="43173" y="44399"/>
                </a:lnTo>
                <a:lnTo>
                  <a:pt x="49828" y="41300"/>
                </a:lnTo>
                <a:lnTo>
                  <a:pt x="155480" y="41300"/>
                </a:lnTo>
                <a:lnTo>
                  <a:pt x="153625" y="37871"/>
                </a:lnTo>
                <a:lnTo>
                  <a:pt x="144786" y="27597"/>
                </a:lnTo>
                <a:lnTo>
                  <a:pt x="139604" y="23736"/>
                </a:lnTo>
                <a:lnTo>
                  <a:pt x="128838" y="19138"/>
                </a:lnTo>
                <a:lnTo>
                  <a:pt x="96285" y="19138"/>
                </a:lnTo>
                <a:lnTo>
                  <a:pt x="96285" y="18478"/>
                </a:lnTo>
                <a:lnTo>
                  <a:pt x="66935" y="18478"/>
                </a:lnTo>
                <a:lnTo>
                  <a:pt x="65195" y="18046"/>
                </a:lnTo>
                <a:lnTo>
                  <a:pt x="62947" y="17767"/>
                </a:lnTo>
                <a:lnTo>
                  <a:pt x="57435" y="17475"/>
                </a:lnTo>
                <a:lnTo>
                  <a:pt x="45269" y="17411"/>
                </a:lnTo>
                <a:close/>
              </a:path>
              <a:path w="163218" h="160858">
                <a:moveTo>
                  <a:pt x="125307" y="139560"/>
                </a:moveTo>
                <a:lnTo>
                  <a:pt x="96285" y="139560"/>
                </a:lnTo>
                <a:lnTo>
                  <a:pt x="98304" y="140144"/>
                </a:lnTo>
                <a:lnTo>
                  <a:pt x="100666" y="140538"/>
                </a:lnTo>
                <a:lnTo>
                  <a:pt x="106025" y="140970"/>
                </a:lnTo>
                <a:lnTo>
                  <a:pt x="118167" y="141084"/>
                </a:lnTo>
                <a:lnTo>
                  <a:pt x="124860" y="139750"/>
                </a:lnTo>
                <a:lnTo>
                  <a:pt x="125307" y="139560"/>
                </a:lnTo>
                <a:close/>
              </a:path>
              <a:path w="163218" h="160858">
                <a:moveTo>
                  <a:pt x="107359" y="41300"/>
                </a:moveTo>
                <a:lnTo>
                  <a:pt x="49828" y="41300"/>
                </a:lnTo>
                <a:lnTo>
                  <a:pt x="61144" y="41338"/>
                </a:lnTo>
                <a:lnTo>
                  <a:pt x="64903" y="41490"/>
                </a:lnTo>
                <a:lnTo>
                  <a:pt x="66567" y="41668"/>
                </a:lnTo>
                <a:lnTo>
                  <a:pt x="68027" y="41960"/>
                </a:lnTo>
                <a:lnTo>
                  <a:pt x="68027" y="116090"/>
                </a:lnTo>
                <a:lnTo>
                  <a:pt x="66440" y="116649"/>
                </a:lnTo>
                <a:lnTo>
                  <a:pt x="64420" y="116992"/>
                </a:lnTo>
                <a:lnTo>
                  <a:pt x="56711" y="117170"/>
                </a:lnTo>
                <a:lnTo>
                  <a:pt x="97834" y="117170"/>
                </a:lnTo>
                <a:lnTo>
                  <a:pt x="96348" y="117017"/>
                </a:lnTo>
                <a:lnTo>
                  <a:pt x="95180" y="116738"/>
                </a:lnTo>
                <a:lnTo>
                  <a:pt x="95180" y="42418"/>
                </a:lnTo>
                <a:lnTo>
                  <a:pt x="96793" y="41960"/>
                </a:lnTo>
                <a:lnTo>
                  <a:pt x="98812" y="41668"/>
                </a:lnTo>
                <a:lnTo>
                  <a:pt x="103739" y="41389"/>
                </a:lnTo>
                <a:lnTo>
                  <a:pt x="107359" y="41300"/>
                </a:lnTo>
                <a:close/>
              </a:path>
              <a:path w="163218" h="160858">
                <a:moveTo>
                  <a:pt x="155480" y="41300"/>
                </a:moveTo>
                <a:lnTo>
                  <a:pt x="115487" y="41300"/>
                </a:lnTo>
                <a:lnTo>
                  <a:pt x="121850" y="44589"/>
                </a:lnTo>
                <a:lnTo>
                  <a:pt x="127807" y="53179"/>
                </a:lnTo>
                <a:lnTo>
                  <a:pt x="132033" y="64272"/>
                </a:lnTo>
                <a:lnTo>
                  <a:pt x="133445" y="78486"/>
                </a:lnTo>
                <a:lnTo>
                  <a:pt x="133445" y="85318"/>
                </a:lnTo>
                <a:lnTo>
                  <a:pt x="108896" y="117170"/>
                </a:lnTo>
                <a:lnTo>
                  <a:pt x="153386" y="117170"/>
                </a:lnTo>
                <a:lnTo>
                  <a:pt x="163218" y="76834"/>
                </a:lnTo>
                <a:lnTo>
                  <a:pt x="162217" y="63525"/>
                </a:lnTo>
                <a:lnTo>
                  <a:pt x="159531" y="51841"/>
                </a:lnTo>
                <a:lnTo>
                  <a:pt x="157067" y="44234"/>
                </a:lnTo>
                <a:lnTo>
                  <a:pt x="155480" y="41300"/>
                </a:lnTo>
                <a:close/>
              </a:path>
              <a:path w="163218" h="160858">
                <a:moveTo>
                  <a:pt x="121278" y="17411"/>
                </a:moveTo>
                <a:lnTo>
                  <a:pt x="109061" y="17500"/>
                </a:lnTo>
                <a:lnTo>
                  <a:pt x="101961" y="17932"/>
                </a:lnTo>
                <a:lnTo>
                  <a:pt x="98875" y="18415"/>
                </a:lnTo>
                <a:lnTo>
                  <a:pt x="96285" y="19138"/>
                </a:lnTo>
                <a:lnTo>
                  <a:pt x="128838" y="19138"/>
                </a:lnTo>
                <a:lnTo>
                  <a:pt x="127717" y="18656"/>
                </a:lnTo>
                <a:lnTo>
                  <a:pt x="121278" y="17411"/>
                </a:lnTo>
                <a:close/>
              </a:path>
              <a:path w="163218" h="160858">
                <a:moveTo>
                  <a:pt x="96285" y="0"/>
                </a:moveTo>
                <a:lnTo>
                  <a:pt x="66935" y="0"/>
                </a:lnTo>
                <a:lnTo>
                  <a:pt x="66935" y="18478"/>
                </a:lnTo>
                <a:lnTo>
                  <a:pt x="96285" y="18478"/>
                </a:lnTo>
                <a:lnTo>
                  <a:pt x="96285" y="0"/>
                </a:lnTo>
                <a:close/>
              </a:path>
            </a:pathLst>
          </a:custGeom>
          <a:solidFill>
            <a:srgbClr val="0055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331159" y="748186"/>
            <a:ext cx="0" cy="125641"/>
          </a:xfrm>
          <a:custGeom>
            <a:avLst/>
            <a:gdLst/>
            <a:ahLst/>
            <a:cxnLst/>
            <a:rect l="l" t="t" r="r" b="b"/>
            <a:pathLst>
              <a:path h="125641">
                <a:moveTo>
                  <a:pt x="0" y="0"/>
                </a:moveTo>
                <a:lnTo>
                  <a:pt x="0" y="125641"/>
                </a:lnTo>
              </a:path>
            </a:pathLst>
          </a:custGeom>
          <a:ln w="31038">
            <a:solidFill>
              <a:srgbClr val="00559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271712" y="734926"/>
            <a:ext cx="118681" cy="0"/>
          </a:xfrm>
          <a:custGeom>
            <a:avLst/>
            <a:gdLst/>
            <a:ahLst/>
            <a:cxnLst/>
            <a:rect l="l" t="t" r="r" b="b"/>
            <a:pathLst>
              <a:path w="118681">
                <a:moveTo>
                  <a:pt x="0" y="0"/>
                </a:moveTo>
                <a:lnTo>
                  <a:pt x="118681" y="0"/>
                </a:lnTo>
              </a:path>
            </a:pathLst>
          </a:custGeom>
          <a:ln w="27787">
            <a:solidFill>
              <a:srgbClr val="00559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393872" y="719490"/>
            <a:ext cx="111734" cy="154343"/>
          </a:xfrm>
          <a:custGeom>
            <a:avLst/>
            <a:gdLst/>
            <a:ahLst/>
            <a:cxnLst/>
            <a:rect l="l" t="t" r="r" b="b"/>
            <a:pathLst>
              <a:path w="111734" h="154343">
                <a:moveTo>
                  <a:pt x="74390" y="0"/>
                </a:moveTo>
                <a:lnTo>
                  <a:pt x="34556" y="6921"/>
                </a:lnTo>
                <a:lnTo>
                  <a:pt x="10858" y="39776"/>
                </a:lnTo>
                <a:lnTo>
                  <a:pt x="10858" y="55422"/>
                </a:lnTo>
                <a:lnTo>
                  <a:pt x="35356" y="91414"/>
                </a:lnTo>
                <a:lnTo>
                  <a:pt x="44335" y="94335"/>
                </a:lnTo>
                <a:lnTo>
                  <a:pt x="31305" y="103682"/>
                </a:lnTo>
                <a:lnTo>
                  <a:pt x="0" y="154343"/>
                </a:lnTo>
                <a:lnTo>
                  <a:pt x="34556" y="154343"/>
                </a:lnTo>
                <a:lnTo>
                  <a:pt x="66294" y="98247"/>
                </a:lnTo>
                <a:lnTo>
                  <a:pt x="81953" y="94119"/>
                </a:lnTo>
                <a:lnTo>
                  <a:pt x="111734" y="94119"/>
                </a:lnTo>
                <a:lnTo>
                  <a:pt x="111734" y="74790"/>
                </a:lnTo>
                <a:lnTo>
                  <a:pt x="66802" y="74790"/>
                </a:lnTo>
                <a:lnTo>
                  <a:pt x="63055" y="74345"/>
                </a:lnTo>
                <a:lnTo>
                  <a:pt x="42176" y="54711"/>
                </a:lnTo>
                <a:lnTo>
                  <a:pt x="42176" y="45440"/>
                </a:lnTo>
                <a:lnTo>
                  <a:pt x="66954" y="26517"/>
                </a:lnTo>
                <a:lnTo>
                  <a:pt x="111734" y="26517"/>
                </a:lnTo>
                <a:lnTo>
                  <a:pt x="111734" y="3695"/>
                </a:lnTo>
                <a:lnTo>
                  <a:pt x="79844" y="76"/>
                </a:lnTo>
                <a:lnTo>
                  <a:pt x="74390" y="0"/>
                </a:lnTo>
                <a:close/>
              </a:path>
              <a:path w="111734" h="154343">
                <a:moveTo>
                  <a:pt x="111734" y="94119"/>
                </a:moveTo>
                <a:lnTo>
                  <a:pt x="81953" y="94119"/>
                </a:lnTo>
                <a:lnTo>
                  <a:pt x="81953" y="154343"/>
                </a:lnTo>
                <a:lnTo>
                  <a:pt x="111734" y="154343"/>
                </a:lnTo>
                <a:lnTo>
                  <a:pt x="111734" y="94119"/>
                </a:lnTo>
                <a:close/>
              </a:path>
              <a:path w="111734" h="154343">
                <a:moveTo>
                  <a:pt x="111734" y="26517"/>
                </a:moveTo>
                <a:lnTo>
                  <a:pt x="70866" y="26517"/>
                </a:lnTo>
                <a:lnTo>
                  <a:pt x="75387" y="26619"/>
                </a:lnTo>
                <a:lnTo>
                  <a:pt x="77063" y="26835"/>
                </a:lnTo>
                <a:lnTo>
                  <a:pt x="80365" y="27317"/>
                </a:lnTo>
                <a:lnTo>
                  <a:pt x="81953" y="27609"/>
                </a:lnTo>
                <a:lnTo>
                  <a:pt x="81953" y="74790"/>
                </a:lnTo>
                <a:lnTo>
                  <a:pt x="111734" y="74790"/>
                </a:lnTo>
                <a:lnTo>
                  <a:pt x="111734" y="26517"/>
                </a:lnTo>
                <a:close/>
              </a:path>
            </a:pathLst>
          </a:custGeom>
          <a:solidFill>
            <a:srgbClr val="0055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531887" y="721663"/>
            <a:ext cx="115214" cy="152158"/>
          </a:xfrm>
          <a:custGeom>
            <a:avLst/>
            <a:gdLst/>
            <a:ahLst/>
            <a:cxnLst/>
            <a:rect l="l" t="t" r="r" b="b"/>
            <a:pathLst>
              <a:path w="115214" h="152158">
                <a:moveTo>
                  <a:pt x="29781" y="0"/>
                </a:moveTo>
                <a:lnTo>
                  <a:pt x="0" y="0"/>
                </a:lnTo>
                <a:lnTo>
                  <a:pt x="0" y="152158"/>
                </a:lnTo>
                <a:lnTo>
                  <a:pt x="29781" y="152158"/>
                </a:lnTo>
                <a:lnTo>
                  <a:pt x="29781" y="88468"/>
                </a:lnTo>
                <a:lnTo>
                  <a:pt x="115214" y="88468"/>
                </a:lnTo>
                <a:lnTo>
                  <a:pt x="115214" y="61950"/>
                </a:lnTo>
                <a:lnTo>
                  <a:pt x="29781" y="61950"/>
                </a:lnTo>
                <a:lnTo>
                  <a:pt x="29781" y="0"/>
                </a:lnTo>
                <a:close/>
              </a:path>
              <a:path w="115214" h="152158">
                <a:moveTo>
                  <a:pt x="115214" y="88468"/>
                </a:moveTo>
                <a:lnTo>
                  <a:pt x="85432" y="88468"/>
                </a:lnTo>
                <a:lnTo>
                  <a:pt x="85432" y="152158"/>
                </a:lnTo>
                <a:lnTo>
                  <a:pt x="115214" y="152158"/>
                </a:lnTo>
                <a:lnTo>
                  <a:pt x="115214" y="88468"/>
                </a:lnTo>
                <a:close/>
              </a:path>
              <a:path w="115214" h="152158">
                <a:moveTo>
                  <a:pt x="115214" y="0"/>
                </a:moveTo>
                <a:lnTo>
                  <a:pt x="85432" y="0"/>
                </a:lnTo>
                <a:lnTo>
                  <a:pt x="85432" y="61950"/>
                </a:lnTo>
                <a:lnTo>
                  <a:pt x="115214" y="61950"/>
                </a:lnTo>
                <a:lnTo>
                  <a:pt x="115214" y="0"/>
                </a:lnTo>
                <a:close/>
              </a:path>
            </a:pathLst>
          </a:custGeom>
          <a:solidFill>
            <a:srgbClr val="0055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668627" y="719108"/>
            <a:ext cx="129093" cy="157144"/>
          </a:xfrm>
          <a:custGeom>
            <a:avLst/>
            <a:gdLst/>
            <a:ahLst/>
            <a:cxnLst/>
            <a:rect l="l" t="t" r="r" b="b"/>
            <a:pathLst>
              <a:path w="129093" h="157144">
                <a:moveTo>
                  <a:pt x="55489" y="0"/>
                </a:moveTo>
                <a:lnTo>
                  <a:pt x="11617" y="27383"/>
                </a:lnTo>
                <a:lnTo>
                  <a:pt x="0" y="78640"/>
                </a:lnTo>
                <a:lnTo>
                  <a:pt x="361" y="88930"/>
                </a:lnTo>
                <a:lnTo>
                  <a:pt x="9628" y="126113"/>
                </a:lnTo>
                <a:lnTo>
                  <a:pt x="45379" y="155359"/>
                </a:lnTo>
                <a:lnTo>
                  <a:pt x="74526" y="157144"/>
                </a:lnTo>
                <a:lnTo>
                  <a:pt x="86070" y="154404"/>
                </a:lnTo>
                <a:lnTo>
                  <a:pt x="96977" y="149043"/>
                </a:lnTo>
                <a:lnTo>
                  <a:pt x="107565" y="140595"/>
                </a:lnTo>
                <a:lnTo>
                  <a:pt x="115817" y="131243"/>
                </a:lnTo>
                <a:lnTo>
                  <a:pt x="58750" y="131243"/>
                </a:lnTo>
                <a:lnTo>
                  <a:pt x="53759" y="129935"/>
                </a:lnTo>
                <a:lnTo>
                  <a:pt x="31940" y="93372"/>
                </a:lnTo>
                <a:lnTo>
                  <a:pt x="31292" y="86311"/>
                </a:lnTo>
                <a:lnTo>
                  <a:pt x="31412" y="72521"/>
                </a:lnTo>
                <a:lnTo>
                  <a:pt x="51493" y="28716"/>
                </a:lnTo>
                <a:lnTo>
                  <a:pt x="64566" y="26036"/>
                </a:lnTo>
                <a:lnTo>
                  <a:pt x="115848" y="26036"/>
                </a:lnTo>
                <a:lnTo>
                  <a:pt x="108394" y="15878"/>
                </a:lnTo>
                <a:lnTo>
                  <a:pt x="99070" y="9116"/>
                </a:lnTo>
                <a:lnTo>
                  <a:pt x="84151" y="2048"/>
                </a:lnTo>
                <a:lnTo>
                  <a:pt x="72301" y="284"/>
                </a:lnTo>
                <a:lnTo>
                  <a:pt x="55489" y="0"/>
                </a:lnTo>
                <a:close/>
              </a:path>
              <a:path w="129093" h="157144">
                <a:moveTo>
                  <a:pt x="115848" y="26036"/>
                </a:moveTo>
                <a:lnTo>
                  <a:pt x="70637" y="26036"/>
                </a:lnTo>
                <a:lnTo>
                  <a:pt x="75780" y="27383"/>
                </a:lnTo>
                <a:lnTo>
                  <a:pt x="84175" y="32742"/>
                </a:lnTo>
                <a:lnTo>
                  <a:pt x="97383" y="69537"/>
                </a:lnTo>
                <a:lnTo>
                  <a:pt x="97691" y="85013"/>
                </a:lnTo>
                <a:lnTo>
                  <a:pt x="96242" y="99079"/>
                </a:lnTo>
                <a:lnTo>
                  <a:pt x="92997" y="110870"/>
                </a:lnTo>
                <a:lnTo>
                  <a:pt x="87746" y="120668"/>
                </a:lnTo>
                <a:lnTo>
                  <a:pt x="77683" y="128597"/>
                </a:lnTo>
                <a:lnTo>
                  <a:pt x="64566" y="131243"/>
                </a:lnTo>
                <a:lnTo>
                  <a:pt x="115817" y="131243"/>
                </a:lnTo>
                <a:lnTo>
                  <a:pt x="128416" y="92190"/>
                </a:lnTo>
                <a:lnTo>
                  <a:pt x="129093" y="76521"/>
                </a:lnTo>
                <a:lnTo>
                  <a:pt x="128433" y="65397"/>
                </a:lnTo>
                <a:lnTo>
                  <a:pt x="126458" y="53233"/>
                </a:lnTo>
                <a:lnTo>
                  <a:pt x="122712" y="38626"/>
                </a:lnTo>
                <a:lnTo>
                  <a:pt x="117338" y="28067"/>
                </a:lnTo>
                <a:lnTo>
                  <a:pt x="115848" y="26036"/>
                </a:lnTo>
                <a:close/>
              </a:path>
            </a:pathLst>
          </a:custGeom>
          <a:solidFill>
            <a:srgbClr val="0055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819040" y="683850"/>
            <a:ext cx="118452" cy="189979"/>
          </a:xfrm>
          <a:custGeom>
            <a:avLst/>
            <a:gdLst/>
            <a:ahLst/>
            <a:cxnLst/>
            <a:rect l="l" t="t" r="r" b="b"/>
            <a:pathLst>
              <a:path w="118452" h="189979">
                <a:moveTo>
                  <a:pt x="46291" y="0"/>
                </a:moveTo>
                <a:lnTo>
                  <a:pt x="19329" y="4330"/>
                </a:lnTo>
                <a:lnTo>
                  <a:pt x="19913" y="9258"/>
                </a:lnTo>
                <a:lnTo>
                  <a:pt x="21399" y="13398"/>
                </a:lnTo>
                <a:lnTo>
                  <a:pt x="56222" y="30200"/>
                </a:lnTo>
                <a:lnTo>
                  <a:pt x="66090" y="30120"/>
                </a:lnTo>
                <a:lnTo>
                  <a:pt x="79605" y="28253"/>
                </a:lnTo>
                <a:lnTo>
                  <a:pt x="90093" y="23888"/>
                </a:lnTo>
                <a:lnTo>
                  <a:pt x="96824" y="19710"/>
                </a:lnTo>
                <a:lnTo>
                  <a:pt x="101003" y="13030"/>
                </a:lnTo>
                <a:lnTo>
                  <a:pt x="57873" y="13030"/>
                </a:lnTo>
                <a:lnTo>
                  <a:pt x="54229" y="12026"/>
                </a:lnTo>
                <a:lnTo>
                  <a:pt x="48577" y="7962"/>
                </a:lnTo>
                <a:lnTo>
                  <a:pt x="46875" y="4635"/>
                </a:lnTo>
                <a:lnTo>
                  <a:pt x="46291" y="0"/>
                </a:lnTo>
                <a:close/>
              </a:path>
              <a:path w="118452" h="189979">
                <a:moveTo>
                  <a:pt x="78473" y="215"/>
                </a:moveTo>
                <a:lnTo>
                  <a:pt x="77444" y="8763"/>
                </a:lnTo>
                <a:lnTo>
                  <a:pt x="72085" y="13030"/>
                </a:lnTo>
                <a:lnTo>
                  <a:pt x="101003" y="13030"/>
                </a:lnTo>
                <a:lnTo>
                  <a:pt x="102590" y="3898"/>
                </a:lnTo>
                <a:lnTo>
                  <a:pt x="78473" y="215"/>
                </a:lnTo>
                <a:close/>
              </a:path>
              <a:path w="118452" h="189979">
                <a:moveTo>
                  <a:pt x="29768" y="37820"/>
                </a:moveTo>
                <a:lnTo>
                  <a:pt x="0" y="37820"/>
                </a:lnTo>
                <a:lnTo>
                  <a:pt x="0" y="189979"/>
                </a:lnTo>
                <a:lnTo>
                  <a:pt x="22390" y="189979"/>
                </a:lnTo>
                <a:lnTo>
                  <a:pt x="55550" y="141058"/>
                </a:lnTo>
                <a:lnTo>
                  <a:pt x="27597" y="141058"/>
                </a:lnTo>
                <a:lnTo>
                  <a:pt x="29768" y="120624"/>
                </a:lnTo>
                <a:lnTo>
                  <a:pt x="29768" y="37820"/>
                </a:lnTo>
                <a:close/>
              </a:path>
              <a:path w="118452" h="189979">
                <a:moveTo>
                  <a:pt x="118452" y="85852"/>
                </a:moveTo>
                <a:lnTo>
                  <a:pt x="90424" y="85852"/>
                </a:lnTo>
                <a:lnTo>
                  <a:pt x="88684" y="105625"/>
                </a:lnTo>
                <a:lnTo>
                  <a:pt x="88684" y="189979"/>
                </a:lnTo>
                <a:lnTo>
                  <a:pt x="118452" y="189979"/>
                </a:lnTo>
                <a:lnTo>
                  <a:pt x="118452" y="85852"/>
                </a:lnTo>
                <a:close/>
              </a:path>
              <a:path w="118452" h="189979">
                <a:moveTo>
                  <a:pt x="118452" y="37820"/>
                </a:moveTo>
                <a:lnTo>
                  <a:pt x="96278" y="37820"/>
                </a:lnTo>
                <a:lnTo>
                  <a:pt x="39547" y="119976"/>
                </a:lnTo>
                <a:lnTo>
                  <a:pt x="28905" y="141058"/>
                </a:lnTo>
                <a:lnTo>
                  <a:pt x="55550" y="141058"/>
                </a:lnTo>
                <a:lnTo>
                  <a:pt x="79121" y="106286"/>
                </a:lnTo>
                <a:lnTo>
                  <a:pt x="89331" y="85852"/>
                </a:lnTo>
                <a:lnTo>
                  <a:pt x="118452" y="85852"/>
                </a:lnTo>
                <a:lnTo>
                  <a:pt x="118452" y="37820"/>
                </a:lnTo>
                <a:close/>
              </a:path>
            </a:pathLst>
          </a:custGeom>
          <a:solidFill>
            <a:srgbClr val="0055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086563" y="748186"/>
            <a:ext cx="0" cy="125641"/>
          </a:xfrm>
          <a:custGeom>
            <a:avLst/>
            <a:gdLst/>
            <a:ahLst/>
            <a:cxnLst/>
            <a:rect l="l" t="t" r="r" b="b"/>
            <a:pathLst>
              <a:path h="125641">
                <a:moveTo>
                  <a:pt x="0" y="0"/>
                </a:moveTo>
                <a:lnTo>
                  <a:pt x="0" y="125641"/>
                </a:lnTo>
              </a:path>
            </a:pathLst>
          </a:custGeom>
          <a:ln w="31051">
            <a:solidFill>
              <a:srgbClr val="00559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027121" y="734926"/>
            <a:ext cx="118668" cy="0"/>
          </a:xfrm>
          <a:custGeom>
            <a:avLst/>
            <a:gdLst/>
            <a:ahLst/>
            <a:cxnLst/>
            <a:rect l="l" t="t" r="r" b="b"/>
            <a:pathLst>
              <a:path w="118668">
                <a:moveTo>
                  <a:pt x="0" y="0"/>
                </a:moveTo>
                <a:lnTo>
                  <a:pt x="118668" y="0"/>
                </a:lnTo>
              </a:path>
            </a:pathLst>
          </a:custGeom>
          <a:ln w="27787">
            <a:solidFill>
              <a:srgbClr val="00559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161224" y="721669"/>
            <a:ext cx="91300" cy="152158"/>
          </a:xfrm>
          <a:custGeom>
            <a:avLst/>
            <a:gdLst/>
            <a:ahLst/>
            <a:cxnLst/>
            <a:rect l="l" t="t" r="r" b="b"/>
            <a:pathLst>
              <a:path w="91300" h="152158">
                <a:moveTo>
                  <a:pt x="90208" y="0"/>
                </a:moveTo>
                <a:lnTo>
                  <a:pt x="0" y="0"/>
                </a:lnTo>
                <a:lnTo>
                  <a:pt x="0" y="152158"/>
                </a:lnTo>
                <a:lnTo>
                  <a:pt x="91300" y="152158"/>
                </a:lnTo>
                <a:lnTo>
                  <a:pt x="91300" y="125641"/>
                </a:lnTo>
                <a:lnTo>
                  <a:pt x="29768" y="125641"/>
                </a:lnTo>
                <a:lnTo>
                  <a:pt x="29768" y="88468"/>
                </a:lnTo>
                <a:lnTo>
                  <a:pt x="84759" y="88468"/>
                </a:lnTo>
                <a:lnTo>
                  <a:pt x="84759" y="61937"/>
                </a:lnTo>
                <a:lnTo>
                  <a:pt x="29768" y="61937"/>
                </a:lnTo>
                <a:lnTo>
                  <a:pt x="29768" y="26517"/>
                </a:lnTo>
                <a:lnTo>
                  <a:pt x="90208" y="26517"/>
                </a:lnTo>
                <a:lnTo>
                  <a:pt x="90208" y="0"/>
                </a:lnTo>
                <a:close/>
              </a:path>
            </a:pathLst>
          </a:custGeom>
          <a:solidFill>
            <a:srgbClr val="0055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263822" y="721662"/>
            <a:ext cx="133032" cy="152171"/>
          </a:xfrm>
          <a:custGeom>
            <a:avLst/>
            <a:gdLst/>
            <a:ahLst/>
            <a:cxnLst/>
            <a:rect l="l" t="t" r="r" b="b"/>
            <a:pathLst>
              <a:path w="133032" h="152171">
                <a:moveTo>
                  <a:pt x="40220" y="0"/>
                </a:moveTo>
                <a:lnTo>
                  <a:pt x="4343" y="0"/>
                </a:lnTo>
                <a:lnTo>
                  <a:pt x="46736" y="74777"/>
                </a:lnTo>
                <a:lnTo>
                  <a:pt x="0" y="152171"/>
                </a:lnTo>
                <a:lnTo>
                  <a:pt x="32385" y="152171"/>
                </a:lnTo>
                <a:lnTo>
                  <a:pt x="59347" y="105206"/>
                </a:lnTo>
                <a:lnTo>
                  <a:pt x="64985" y="89128"/>
                </a:lnTo>
                <a:lnTo>
                  <a:pt x="96221" y="89128"/>
                </a:lnTo>
                <a:lnTo>
                  <a:pt x="86944" y="73240"/>
                </a:lnTo>
                <a:lnTo>
                  <a:pt x="95275" y="59347"/>
                </a:lnTo>
                <a:lnTo>
                  <a:pt x="68897" y="59347"/>
                </a:lnTo>
                <a:lnTo>
                  <a:pt x="63690" y="43916"/>
                </a:lnTo>
                <a:lnTo>
                  <a:pt x="40220" y="0"/>
                </a:lnTo>
                <a:close/>
              </a:path>
              <a:path w="133032" h="152171">
                <a:moveTo>
                  <a:pt x="96221" y="89128"/>
                </a:moveTo>
                <a:lnTo>
                  <a:pt x="64985" y="89128"/>
                </a:lnTo>
                <a:lnTo>
                  <a:pt x="70853" y="105206"/>
                </a:lnTo>
                <a:lnTo>
                  <a:pt x="97586" y="152171"/>
                </a:lnTo>
                <a:lnTo>
                  <a:pt x="133032" y="152171"/>
                </a:lnTo>
                <a:lnTo>
                  <a:pt x="96221" y="89128"/>
                </a:lnTo>
                <a:close/>
              </a:path>
              <a:path w="133032" h="152171">
                <a:moveTo>
                  <a:pt x="130860" y="0"/>
                </a:moveTo>
                <a:lnTo>
                  <a:pt x="98463" y="0"/>
                </a:lnTo>
                <a:lnTo>
                  <a:pt x="73901" y="43916"/>
                </a:lnTo>
                <a:lnTo>
                  <a:pt x="68897" y="59347"/>
                </a:lnTo>
                <a:lnTo>
                  <a:pt x="95275" y="59347"/>
                </a:lnTo>
                <a:lnTo>
                  <a:pt x="130860" y="0"/>
                </a:lnTo>
                <a:close/>
              </a:path>
            </a:pathLst>
          </a:custGeom>
          <a:solidFill>
            <a:srgbClr val="0055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412278" y="721663"/>
            <a:ext cx="115201" cy="152158"/>
          </a:xfrm>
          <a:custGeom>
            <a:avLst/>
            <a:gdLst/>
            <a:ahLst/>
            <a:cxnLst/>
            <a:rect l="l" t="t" r="r" b="b"/>
            <a:pathLst>
              <a:path w="115201" h="152158">
                <a:moveTo>
                  <a:pt x="29781" y="0"/>
                </a:moveTo>
                <a:lnTo>
                  <a:pt x="0" y="0"/>
                </a:lnTo>
                <a:lnTo>
                  <a:pt x="0" y="152158"/>
                </a:lnTo>
                <a:lnTo>
                  <a:pt x="29781" y="152158"/>
                </a:lnTo>
                <a:lnTo>
                  <a:pt x="29781" y="88468"/>
                </a:lnTo>
                <a:lnTo>
                  <a:pt x="115201" y="88468"/>
                </a:lnTo>
                <a:lnTo>
                  <a:pt x="115201" y="61950"/>
                </a:lnTo>
                <a:lnTo>
                  <a:pt x="29781" y="61950"/>
                </a:lnTo>
                <a:lnTo>
                  <a:pt x="29781" y="0"/>
                </a:lnTo>
                <a:close/>
              </a:path>
              <a:path w="115201" h="152158">
                <a:moveTo>
                  <a:pt x="115201" y="88468"/>
                </a:moveTo>
                <a:lnTo>
                  <a:pt x="85420" y="88468"/>
                </a:lnTo>
                <a:lnTo>
                  <a:pt x="85420" y="152158"/>
                </a:lnTo>
                <a:lnTo>
                  <a:pt x="115201" y="152158"/>
                </a:lnTo>
                <a:lnTo>
                  <a:pt x="115201" y="88468"/>
                </a:lnTo>
                <a:close/>
              </a:path>
              <a:path w="115201" h="152158">
                <a:moveTo>
                  <a:pt x="115201" y="0"/>
                </a:moveTo>
                <a:lnTo>
                  <a:pt x="85420" y="0"/>
                </a:lnTo>
                <a:lnTo>
                  <a:pt x="85420" y="61950"/>
                </a:lnTo>
                <a:lnTo>
                  <a:pt x="115201" y="61950"/>
                </a:lnTo>
                <a:lnTo>
                  <a:pt x="115201" y="0"/>
                </a:lnTo>
                <a:close/>
              </a:path>
            </a:pathLst>
          </a:custGeom>
          <a:solidFill>
            <a:srgbClr val="0055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553795" y="721674"/>
            <a:ext cx="118452" cy="152146"/>
          </a:xfrm>
          <a:custGeom>
            <a:avLst/>
            <a:gdLst/>
            <a:ahLst/>
            <a:cxnLst/>
            <a:rect l="l" t="t" r="r" b="b"/>
            <a:pathLst>
              <a:path w="118452" h="152146">
                <a:moveTo>
                  <a:pt x="29756" y="0"/>
                </a:moveTo>
                <a:lnTo>
                  <a:pt x="0" y="0"/>
                </a:lnTo>
                <a:lnTo>
                  <a:pt x="0" y="152145"/>
                </a:lnTo>
                <a:lnTo>
                  <a:pt x="22364" y="152145"/>
                </a:lnTo>
                <a:lnTo>
                  <a:pt x="55521" y="103238"/>
                </a:lnTo>
                <a:lnTo>
                  <a:pt x="27609" y="103238"/>
                </a:lnTo>
                <a:lnTo>
                  <a:pt x="29756" y="82803"/>
                </a:lnTo>
                <a:lnTo>
                  <a:pt x="29756" y="0"/>
                </a:lnTo>
                <a:close/>
              </a:path>
              <a:path w="118452" h="152146">
                <a:moveTo>
                  <a:pt x="118452" y="48018"/>
                </a:moveTo>
                <a:lnTo>
                  <a:pt x="90411" y="48018"/>
                </a:lnTo>
                <a:lnTo>
                  <a:pt x="88671" y="67805"/>
                </a:lnTo>
                <a:lnTo>
                  <a:pt x="88671" y="152145"/>
                </a:lnTo>
                <a:lnTo>
                  <a:pt x="118452" y="152145"/>
                </a:lnTo>
                <a:lnTo>
                  <a:pt x="118452" y="48018"/>
                </a:lnTo>
                <a:close/>
              </a:path>
              <a:path w="118452" h="152146">
                <a:moveTo>
                  <a:pt x="118452" y="0"/>
                </a:moveTo>
                <a:lnTo>
                  <a:pt x="96291" y="0"/>
                </a:lnTo>
                <a:lnTo>
                  <a:pt x="39560" y="82156"/>
                </a:lnTo>
                <a:lnTo>
                  <a:pt x="28905" y="103238"/>
                </a:lnTo>
                <a:lnTo>
                  <a:pt x="55521" y="103238"/>
                </a:lnTo>
                <a:lnTo>
                  <a:pt x="79095" y="68465"/>
                </a:lnTo>
                <a:lnTo>
                  <a:pt x="89331" y="48018"/>
                </a:lnTo>
                <a:lnTo>
                  <a:pt x="118452" y="48018"/>
                </a:lnTo>
                <a:lnTo>
                  <a:pt x="118452" y="0"/>
                </a:lnTo>
                <a:close/>
              </a:path>
            </a:pathLst>
          </a:custGeom>
          <a:solidFill>
            <a:srgbClr val="0055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695497" y="721669"/>
            <a:ext cx="108686" cy="152158"/>
          </a:xfrm>
          <a:custGeom>
            <a:avLst/>
            <a:gdLst/>
            <a:ahLst/>
            <a:cxnLst/>
            <a:rect l="l" t="t" r="r" b="b"/>
            <a:pathLst>
              <a:path w="108686" h="152158">
                <a:moveTo>
                  <a:pt x="108686" y="90868"/>
                </a:moveTo>
                <a:lnTo>
                  <a:pt x="78905" y="90868"/>
                </a:lnTo>
                <a:lnTo>
                  <a:pt x="78905" y="152158"/>
                </a:lnTo>
                <a:lnTo>
                  <a:pt x="108686" y="152158"/>
                </a:lnTo>
                <a:lnTo>
                  <a:pt x="108686" y="90868"/>
                </a:lnTo>
                <a:close/>
              </a:path>
              <a:path w="108686" h="152158">
                <a:moveTo>
                  <a:pt x="29781" y="0"/>
                </a:moveTo>
                <a:lnTo>
                  <a:pt x="0" y="0"/>
                </a:lnTo>
                <a:lnTo>
                  <a:pt x="0" y="65138"/>
                </a:lnTo>
                <a:lnTo>
                  <a:pt x="29679" y="98780"/>
                </a:lnTo>
                <a:lnTo>
                  <a:pt x="35217" y="99542"/>
                </a:lnTo>
                <a:lnTo>
                  <a:pt x="49999" y="99542"/>
                </a:lnTo>
                <a:lnTo>
                  <a:pt x="57505" y="98640"/>
                </a:lnTo>
                <a:lnTo>
                  <a:pt x="70103" y="95021"/>
                </a:lnTo>
                <a:lnTo>
                  <a:pt x="75133" y="93040"/>
                </a:lnTo>
                <a:lnTo>
                  <a:pt x="78905" y="90868"/>
                </a:lnTo>
                <a:lnTo>
                  <a:pt x="108686" y="90868"/>
                </a:lnTo>
                <a:lnTo>
                  <a:pt x="108686" y="74549"/>
                </a:lnTo>
                <a:lnTo>
                  <a:pt x="43903" y="74549"/>
                </a:lnTo>
                <a:lnTo>
                  <a:pt x="38290" y="72390"/>
                </a:lnTo>
                <a:lnTo>
                  <a:pt x="31470" y="63804"/>
                </a:lnTo>
                <a:lnTo>
                  <a:pt x="29781" y="57277"/>
                </a:lnTo>
                <a:lnTo>
                  <a:pt x="29781" y="0"/>
                </a:lnTo>
                <a:close/>
              </a:path>
              <a:path w="108686" h="152158">
                <a:moveTo>
                  <a:pt x="108686" y="0"/>
                </a:moveTo>
                <a:lnTo>
                  <a:pt x="78905" y="0"/>
                </a:lnTo>
                <a:lnTo>
                  <a:pt x="78905" y="67119"/>
                </a:lnTo>
                <a:lnTo>
                  <a:pt x="75996" y="69596"/>
                </a:lnTo>
                <a:lnTo>
                  <a:pt x="72135" y="71450"/>
                </a:lnTo>
                <a:lnTo>
                  <a:pt x="62420" y="73939"/>
                </a:lnTo>
                <a:lnTo>
                  <a:pt x="57238" y="74549"/>
                </a:lnTo>
                <a:lnTo>
                  <a:pt x="108686" y="74549"/>
                </a:lnTo>
                <a:lnTo>
                  <a:pt x="108686" y="0"/>
                </a:lnTo>
                <a:close/>
              </a:path>
            </a:pathLst>
          </a:custGeom>
          <a:solidFill>
            <a:srgbClr val="0055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830270" y="721669"/>
            <a:ext cx="91300" cy="152158"/>
          </a:xfrm>
          <a:custGeom>
            <a:avLst/>
            <a:gdLst/>
            <a:ahLst/>
            <a:cxnLst/>
            <a:rect l="l" t="t" r="r" b="b"/>
            <a:pathLst>
              <a:path w="91300" h="152158">
                <a:moveTo>
                  <a:pt x="90195" y="0"/>
                </a:moveTo>
                <a:lnTo>
                  <a:pt x="0" y="0"/>
                </a:lnTo>
                <a:lnTo>
                  <a:pt x="0" y="152158"/>
                </a:lnTo>
                <a:lnTo>
                  <a:pt x="91300" y="152158"/>
                </a:lnTo>
                <a:lnTo>
                  <a:pt x="91300" y="125641"/>
                </a:lnTo>
                <a:lnTo>
                  <a:pt x="29768" y="125641"/>
                </a:lnTo>
                <a:lnTo>
                  <a:pt x="29768" y="88468"/>
                </a:lnTo>
                <a:lnTo>
                  <a:pt x="84759" y="88468"/>
                </a:lnTo>
                <a:lnTo>
                  <a:pt x="84759" y="61937"/>
                </a:lnTo>
                <a:lnTo>
                  <a:pt x="29768" y="61937"/>
                </a:lnTo>
                <a:lnTo>
                  <a:pt x="29768" y="26517"/>
                </a:lnTo>
                <a:lnTo>
                  <a:pt x="90195" y="26517"/>
                </a:lnTo>
                <a:lnTo>
                  <a:pt x="90195" y="0"/>
                </a:lnTo>
                <a:close/>
              </a:path>
            </a:pathLst>
          </a:custGeom>
          <a:solidFill>
            <a:srgbClr val="0055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938973" y="718693"/>
            <a:ext cx="107795" cy="158165"/>
          </a:xfrm>
          <a:custGeom>
            <a:avLst/>
            <a:gdLst/>
            <a:ahLst/>
            <a:cxnLst/>
            <a:rect l="l" t="t" r="r" b="b"/>
            <a:pathLst>
              <a:path w="107795" h="158165">
                <a:moveTo>
                  <a:pt x="65390" y="0"/>
                </a:moveTo>
                <a:lnTo>
                  <a:pt x="18399" y="21219"/>
                </a:lnTo>
                <a:lnTo>
                  <a:pt x="556" y="67237"/>
                </a:lnTo>
                <a:lnTo>
                  <a:pt x="0" y="82613"/>
                </a:lnTo>
                <a:lnTo>
                  <a:pt x="903" y="95079"/>
                </a:lnTo>
                <a:lnTo>
                  <a:pt x="13277" y="131287"/>
                </a:lnTo>
                <a:lnTo>
                  <a:pt x="55123" y="157181"/>
                </a:lnTo>
                <a:lnTo>
                  <a:pt x="68006" y="158165"/>
                </a:lnTo>
                <a:lnTo>
                  <a:pt x="75537" y="158165"/>
                </a:lnTo>
                <a:lnTo>
                  <a:pt x="82903" y="157453"/>
                </a:lnTo>
                <a:lnTo>
                  <a:pt x="97254" y="154570"/>
                </a:lnTo>
                <a:lnTo>
                  <a:pt x="103160" y="152221"/>
                </a:lnTo>
                <a:lnTo>
                  <a:pt x="107795" y="148894"/>
                </a:lnTo>
                <a:lnTo>
                  <a:pt x="103453" y="131660"/>
                </a:lnTo>
                <a:lnTo>
                  <a:pt x="66482" y="131660"/>
                </a:lnTo>
                <a:lnTo>
                  <a:pt x="60361" y="130377"/>
                </a:lnTo>
                <a:lnTo>
                  <a:pt x="32981" y="96726"/>
                </a:lnTo>
                <a:lnTo>
                  <a:pt x="31725" y="69283"/>
                </a:lnTo>
                <a:lnTo>
                  <a:pt x="34073" y="56801"/>
                </a:lnTo>
                <a:lnTo>
                  <a:pt x="38953" y="45448"/>
                </a:lnTo>
                <a:lnTo>
                  <a:pt x="46922" y="34681"/>
                </a:lnTo>
                <a:lnTo>
                  <a:pt x="57962" y="28502"/>
                </a:lnTo>
                <a:lnTo>
                  <a:pt x="71283" y="26440"/>
                </a:lnTo>
                <a:lnTo>
                  <a:pt x="100820" y="26440"/>
                </a:lnTo>
                <a:lnTo>
                  <a:pt x="105624" y="5790"/>
                </a:lnTo>
                <a:lnTo>
                  <a:pt x="101699" y="4202"/>
                </a:lnTo>
                <a:lnTo>
                  <a:pt x="96746" y="2831"/>
                </a:lnTo>
                <a:lnTo>
                  <a:pt x="90725" y="1662"/>
                </a:lnTo>
                <a:lnTo>
                  <a:pt x="80300" y="369"/>
                </a:lnTo>
                <a:lnTo>
                  <a:pt x="65390" y="0"/>
                </a:lnTo>
                <a:close/>
              </a:path>
              <a:path w="107795" h="158165">
                <a:moveTo>
                  <a:pt x="101699" y="124700"/>
                </a:moveTo>
                <a:lnTo>
                  <a:pt x="98372" y="126732"/>
                </a:lnTo>
                <a:lnTo>
                  <a:pt x="94460" y="128396"/>
                </a:lnTo>
                <a:lnTo>
                  <a:pt x="85481" y="130999"/>
                </a:lnTo>
                <a:lnTo>
                  <a:pt x="79970" y="131660"/>
                </a:lnTo>
                <a:lnTo>
                  <a:pt x="103453" y="131660"/>
                </a:lnTo>
                <a:lnTo>
                  <a:pt x="101699" y="124700"/>
                </a:lnTo>
                <a:close/>
              </a:path>
              <a:path w="107795" h="158165">
                <a:moveTo>
                  <a:pt x="100820" y="26440"/>
                </a:moveTo>
                <a:lnTo>
                  <a:pt x="77798" y="26440"/>
                </a:lnTo>
                <a:lnTo>
                  <a:pt x="83348" y="26808"/>
                </a:lnTo>
                <a:lnTo>
                  <a:pt x="92466" y="28256"/>
                </a:lnTo>
                <a:lnTo>
                  <a:pt x="96429" y="29425"/>
                </a:lnTo>
                <a:lnTo>
                  <a:pt x="99756" y="31012"/>
                </a:lnTo>
                <a:lnTo>
                  <a:pt x="100820" y="26440"/>
                </a:lnTo>
                <a:close/>
              </a:path>
            </a:pathLst>
          </a:custGeom>
          <a:solidFill>
            <a:srgbClr val="0055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3065222" y="721674"/>
            <a:ext cx="119341" cy="152146"/>
          </a:xfrm>
          <a:custGeom>
            <a:avLst/>
            <a:gdLst/>
            <a:ahLst/>
            <a:cxnLst/>
            <a:rect l="l" t="t" r="r" b="b"/>
            <a:pathLst>
              <a:path w="119341" h="152146">
                <a:moveTo>
                  <a:pt x="29794" y="0"/>
                </a:moveTo>
                <a:lnTo>
                  <a:pt x="0" y="0"/>
                </a:lnTo>
                <a:lnTo>
                  <a:pt x="0" y="152146"/>
                </a:lnTo>
                <a:lnTo>
                  <a:pt x="29794" y="152146"/>
                </a:lnTo>
                <a:lnTo>
                  <a:pt x="29794" y="87160"/>
                </a:lnTo>
                <a:lnTo>
                  <a:pt x="73317" y="87160"/>
                </a:lnTo>
                <a:lnTo>
                  <a:pt x="68694" y="80632"/>
                </a:lnTo>
                <a:lnTo>
                  <a:pt x="56540" y="72161"/>
                </a:lnTo>
                <a:lnTo>
                  <a:pt x="63339" y="67373"/>
                </a:lnTo>
                <a:lnTo>
                  <a:pt x="29794" y="67373"/>
                </a:lnTo>
                <a:lnTo>
                  <a:pt x="29794" y="0"/>
                </a:lnTo>
                <a:close/>
              </a:path>
              <a:path w="119341" h="152146">
                <a:moveTo>
                  <a:pt x="73317" y="87160"/>
                </a:moveTo>
                <a:lnTo>
                  <a:pt x="37617" y="87160"/>
                </a:lnTo>
                <a:lnTo>
                  <a:pt x="82613" y="152146"/>
                </a:lnTo>
                <a:lnTo>
                  <a:pt x="119341" y="152146"/>
                </a:lnTo>
                <a:lnTo>
                  <a:pt x="73317" y="87160"/>
                </a:lnTo>
                <a:close/>
              </a:path>
              <a:path w="119341" h="152146">
                <a:moveTo>
                  <a:pt x="112610" y="0"/>
                </a:moveTo>
                <a:lnTo>
                  <a:pt x="78701" y="0"/>
                </a:lnTo>
                <a:lnTo>
                  <a:pt x="36753" y="64325"/>
                </a:lnTo>
                <a:lnTo>
                  <a:pt x="29794" y="67373"/>
                </a:lnTo>
                <a:lnTo>
                  <a:pt x="63339" y="67373"/>
                </a:lnTo>
                <a:lnTo>
                  <a:pt x="68262" y="63906"/>
                </a:lnTo>
                <a:lnTo>
                  <a:pt x="112610" y="0"/>
                </a:lnTo>
                <a:close/>
              </a:path>
            </a:pathLst>
          </a:custGeom>
          <a:solidFill>
            <a:srgbClr val="0055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3200020" y="721674"/>
            <a:ext cx="118452" cy="152146"/>
          </a:xfrm>
          <a:custGeom>
            <a:avLst/>
            <a:gdLst/>
            <a:ahLst/>
            <a:cxnLst/>
            <a:rect l="l" t="t" r="r" b="b"/>
            <a:pathLst>
              <a:path w="118452" h="152146">
                <a:moveTo>
                  <a:pt x="29756" y="0"/>
                </a:moveTo>
                <a:lnTo>
                  <a:pt x="0" y="0"/>
                </a:lnTo>
                <a:lnTo>
                  <a:pt x="0" y="152145"/>
                </a:lnTo>
                <a:lnTo>
                  <a:pt x="22364" y="152145"/>
                </a:lnTo>
                <a:lnTo>
                  <a:pt x="55521" y="103238"/>
                </a:lnTo>
                <a:lnTo>
                  <a:pt x="27597" y="103238"/>
                </a:lnTo>
                <a:lnTo>
                  <a:pt x="29756" y="82803"/>
                </a:lnTo>
                <a:lnTo>
                  <a:pt x="29756" y="0"/>
                </a:lnTo>
                <a:close/>
              </a:path>
              <a:path w="118452" h="152146">
                <a:moveTo>
                  <a:pt x="118452" y="48018"/>
                </a:moveTo>
                <a:lnTo>
                  <a:pt x="90411" y="48018"/>
                </a:lnTo>
                <a:lnTo>
                  <a:pt x="88671" y="67805"/>
                </a:lnTo>
                <a:lnTo>
                  <a:pt x="88671" y="152145"/>
                </a:lnTo>
                <a:lnTo>
                  <a:pt x="118452" y="152145"/>
                </a:lnTo>
                <a:lnTo>
                  <a:pt x="118452" y="48018"/>
                </a:lnTo>
                <a:close/>
              </a:path>
              <a:path w="118452" h="152146">
                <a:moveTo>
                  <a:pt x="118452" y="0"/>
                </a:moveTo>
                <a:lnTo>
                  <a:pt x="96278" y="0"/>
                </a:lnTo>
                <a:lnTo>
                  <a:pt x="39547" y="82156"/>
                </a:lnTo>
                <a:lnTo>
                  <a:pt x="28905" y="103238"/>
                </a:lnTo>
                <a:lnTo>
                  <a:pt x="55521" y="103238"/>
                </a:lnTo>
                <a:lnTo>
                  <a:pt x="79095" y="68465"/>
                </a:lnTo>
                <a:lnTo>
                  <a:pt x="89319" y="48018"/>
                </a:lnTo>
                <a:lnTo>
                  <a:pt x="118452" y="48018"/>
                </a:lnTo>
                <a:lnTo>
                  <a:pt x="118452" y="0"/>
                </a:lnTo>
                <a:close/>
              </a:path>
            </a:pathLst>
          </a:custGeom>
          <a:solidFill>
            <a:srgbClr val="0055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3344787" y="683850"/>
            <a:ext cx="118452" cy="189979"/>
          </a:xfrm>
          <a:custGeom>
            <a:avLst/>
            <a:gdLst/>
            <a:ahLst/>
            <a:cxnLst/>
            <a:rect l="l" t="t" r="r" b="b"/>
            <a:pathLst>
              <a:path w="118452" h="189979">
                <a:moveTo>
                  <a:pt x="46278" y="0"/>
                </a:moveTo>
                <a:lnTo>
                  <a:pt x="19329" y="4330"/>
                </a:lnTo>
                <a:lnTo>
                  <a:pt x="19900" y="9258"/>
                </a:lnTo>
                <a:lnTo>
                  <a:pt x="21399" y="13398"/>
                </a:lnTo>
                <a:lnTo>
                  <a:pt x="56210" y="30200"/>
                </a:lnTo>
                <a:lnTo>
                  <a:pt x="66081" y="30120"/>
                </a:lnTo>
                <a:lnTo>
                  <a:pt x="79602" y="28253"/>
                </a:lnTo>
                <a:lnTo>
                  <a:pt x="90081" y="23888"/>
                </a:lnTo>
                <a:lnTo>
                  <a:pt x="96824" y="19710"/>
                </a:lnTo>
                <a:lnTo>
                  <a:pt x="100990" y="13030"/>
                </a:lnTo>
                <a:lnTo>
                  <a:pt x="57873" y="13030"/>
                </a:lnTo>
                <a:lnTo>
                  <a:pt x="54216" y="12026"/>
                </a:lnTo>
                <a:lnTo>
                  <a:pt x="48564" y="7962"/>
                </a:lnTo>
                <a:lnTo>
                  <a:pt x="46863" y="4635"/>
                </a:lnTo>
                <a:lnTo>
                  <a:pt x="46278" y="0"/>
                </a:lnTo>
                <a:close/>
              </a:path>
              <a:path w="118452" h="189979">
                <a:moveTo>
                  <a:pt x="78460" y="215"/>
                </a:moveTo>
                <a:lnTo>
                  <a:pt x="77431" y="8763"/>
                </a:lnTo>
                <a:lnTo>
                  <a:pt x="72085" y="13030"/>
                </a:lnTo>
                <a:lnTo>
                  <a:pt x="100990" y="13030"/>
                </a:lnTo>
                <a:lnTo>
                  <a:pt x="102577" y="3898"/>
                </a:lnTo>
                <a:lnTo>
                  <a:pt x="78460" y="215"/>
                </a:lnTo>
                <a:close/>
              </a:path>
              <a:path w="118452" h="189979">
                <a:moveTo>
                  <a:pt x="29756" y="37820"/>
                </a:moveTo>
                <a:lnTo>
                  <a:pt x="0" y="37820"/>
                </a:lnTo>
                <a:lnTo>
                  <a:pt x="0" y="189979"/>
                </a:lnTo>
                <a:lnTo>
                  <a:pt x="22377" y="189979"/>
                </a:lnTo>
                <a:lnTo>
                  <a:pt x="55537" y="141058"/>
                </a:lnTo>
                <a:lnTo>
                  <a:pt x="27597" y="141058"/>
                </a:lnTo>
                <a:lnTo>
                  <a:pt x="29756" y="120624"/>
                </a:lnTo>
                <a:lnTo>
                  <a:pt x="29756" y="37820"/>
                </a:lnTo>
                <a:close/>
              </a:path>
              <a:path w="118452" h="189979">
                <a:moveTo>
                  <a:pt x="118452" y="85852"/>
                </a:moveTo>
                <a:lnTo>
                  <a:pt x="90411" y="85852"/>
                </a:lnTo>
                <a:lnTo>
                  <a:pt x="88671" y="105625"/>
                </a:lnTo>
                <a:lnTo>
                  <a:pt x="88671" y="189979"/>
                </a:lnTo>
                <a:lnTo>
                  <a:pt x="118452" y="189979"/>
                </a:lnTo>
                <a:lnTo>
                  <a:pt x="118452" y="85852"/>
                </a:lnTo>
                <a:close/>
              </a:path>
              <a:path w="118452" h="189979">
                <a:moveTo>
                  <a:pt x="118452" y="37820"/>
                </a:moveTo>
                <a:lnTo>
                  <a:pt x="96278" y="37820"/>
                </a:lnTo>
                <a:lnTo>
                  <a:pt x="39535" y="119976"/>
                </a:lnTo>
                <a:lnTo>
                  <a:pt x="28905" y="141058"/>
                </a:lnTo>
                <a:lnTo>
                  <a:pt x="55537" y="141058"/>
                </a:lnTo>
                <a:lnTo>
                  <a:pt x="79108" y="106286"/>
                </a:lnTo>
                <a:lnTo>
                  <a:pt x="89319" y="85852"/>
                </a:lnTo>
                <a:lnTo>
                  <a:pt x="118452" y="85852"/>
                </a:lnTo>
                <a:lnTo>
                  <a:pt x="118452" y="37820"/>
                </a:lnTo>
                <a:close/>
              </a:path>
            </a:pathLst>
          </a:custGeom>
          <a:solidFill>
            <a:srgbClr val="0055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3551007" y="723901"/>
            <a:ext cx="128460" cy="153669"/>
          </a:xfrm>
          <a:custGeom>
            <a:avLst/>
            <a:gdLst/>
            <a:ahLst/>
            <a:cxnLst/>
            <a:rect l="l" t="t" r="r" b="b"/>
            <a:pathLst>
              <a:path w="128460" h="153669">
                <a:moveTo>
                  <a:pt x="29336" y="124320"/>
                </a:moveTo>
                <a:lnTo>
                  <a:pt x="21729" y="148462"/>
                </a:lnTo>
                <a:lnTo>
                  <a:pt x="25209" y="150634"/>
                </a:lnTo>
                <a:lnTo>
                  <a:pt x="28447" y="152044"/>
                </a:lnTo>
                <a:lnTo>
                  <a:pt x="34366" y="153352"/>
                </a:lnTo>
                <a:lnTo>
                  <a:pt x="38252" y="153669"/>
                </a:lnTo>
                <a:lnTo>
                  <a:pt x="48679" y="153669"/>
                </a:lnTo>
                <a:lnTo>
                  <a:pt x="78575" y="127165"/>
                </a:lnTo>
                <a:lnTo>
                  <a:pt x="40271" y="127165"/>
                </a:lnTo>
                <a:lnTo>
                  <a:pt x="38099" y="127012"/>
                </a:lnTo>
                <a:lnTo>
                  <a:pt x="34048" y="126428"/>
                </a:lnTo>
                <a:lnTo>
                  <a:pt x="31800" y="125641"/>
                </a:lnTo>
                <a:lnTo>
                  <a:pt x="29336" y="124320"/>
                </a:lnTo>
                <a:close/>
              </a:path>
              <a:path w="128460" h="153669">
                <a:moveTo>
                  <a:pt x="35001" y="0"/>
                </a:moveTo>
                <a:lnTo>
                  <a:pt x="0" y="0"/>
                </a:lnTo>
                <a:lnTo>
                  <a:pt x="56946" y="111074"/>
                </a:lnTo>
                <a:lnTo>
                  <a:pt x="54190" y="121792"/>
                </a:lnTo>
                <a:lnTo>
                  <a:pt x="49402" y="127165"/>
                </a:lnTo>
                <a:lnTo>
                  <a:pt x="78575" y="127165"/>
                </a:lnTo>
                <a:lnTo>
                  <a:pt x="81749" y="120624"/>
                </a:lnTo>
                <a:lnTo>
                  <a:pt x="84848" y="113449"/>
                </a:lnTo>
                <a:lnTo>
                  <a:pt x="95037" y="86944"/>
                </a:lnTo>
                <a:lnTo>
                  <a:pt x="70192" y="86944"/>
                </a:lnTo>
                <a:lnTo>
                  <a:pt x="65862" y="67170"/>
                </a:lnTo>
                <a:lnTo>
                  <a:pt x="35001" y="0"/>
                </a:lnTo>
                <a:close/>
              </a:path>
              <a:path w="128460" h="153669">
                <a:moveTo>
                  <a:pt x="128460" y="0"/>
                </a:moveTo>
                <a:lnTo>
                  <a:pt x="97802" y="0"/>
                </a:lnTo>
                <a:lnTo>
                  <a:pt x="74993" y="66509"/>
                </a:lnTo>
                <a:lnTo>
                  <a:pt x="71513" y="86944"/>
                </a:lnTo>
                <a:lnTo>
                  <a:pt x="95037" y="86944"/>
                </a:lnTo>
                <a:lnTo>
                  <a:pt x="128460" y="0"/>
                </a:lnTo>
                <a:close/>
              </a:path>
            </a:pathLst>
          </a:custGeom>
          <a:solidFill>
            <a:srgbClr val="0055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3692003" y="723892"/>
            <a:ext cx="115201" cy="152158"/>
          </a:xfrm>
          <a:custGeom>
            <a:avLst/>
            <a:gdLst/>
            <a:ahLst/>
            <a:cxnLst/>
            <a:rect l="l" t="t" r="r" b="b"/>
            <a:pathLst>
              <a:path w="115201" h="152158">
                <a:moveTo>
                  <a:pt x="29781" y="0"/>
                </a:moveTo>
                <a:lnTo>
                  <a:pt x="0" y="0"/>
                </a:lnTo>
                <a:lnTo>
                  <a:pt x="0" y="152158"/>
                </a:lnTo>
                <a:lnTo>
                  <a:pt x="29781" y="152158"/>
                </a:lnTo>
                <a:lnTo>
                  <a:pt x="29781" y="88468"/>
                </a:lnTo>
                <a:lnTo>
                  <a:pt x="115201" y="88468"/>
                </a:lnTo>
                <a:lnTo>
                  <a:pt x="115201" y="61950"/>
                </a:lnTo>
                <a:lnTo>
                  <a:pt x="29781" y="61950"/>
                </a:lnTo>
                <a:lnTo>
                  <a:pt x="29781" y="0"/>
                </a:lnTo>
                <a:close/>
              </a:path>
              <a:path w="115201" h="152158">
                <a:moveTo>
                  <a:pt x="115201" y="88468"/>
                </a:moveTo>
                <a:lnTo>
                  <a:pt x="85445" y="88468"/>
                </a:lnTo>
                <a:lnTo>
                  <a:pt x="85445" y="152158"/>
                </a:lnTo>
                <a:lnTo>
                  <a:pt x="115201" y="152158"/>
                </a:lnTo>
                <a:lnTo>
                  <a:pt x="115201" y="88468"/>
                </a:lnTo>
                <a:close/>
              </a:path>
              <a:path w="115201" h="152158">
                <a:moveTo>
                  <a:pt x="115201" y="0"/>
                </a:moveTo>
                <a:lnTo>
                  <a:pt x="85445" y="0"/>
                </a:lnTo>
                <a:lnTo>
                  <a:pt x="85445" y="61950"/>
                </a:lnTo>
                <a:lnTo>
                  <a:pt x="115201" y="61950"/>
                </a:lnTo>
                <a:lnTo>
                  <a:pt x="115201" y="0"/>
                </a:lnTo>
                <a:close/>
              </a:path>
            </a:pathLst>
          </a:custGeom>
          <a:solidFill>
            <a:srgbClr val="0055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3833520" y="723902"/>
            <a:ext cx="118452" cy="152146"/>
          </a:xfrm>
          <a:custGeom>
            <a:avLst/>
            <a:gdLst/>
            <a:ahLst/>
            <a:cxnLst/>
            <a:rect l="l" t="t" r="r" b="b"/>
            <a:pathLst>
              <a:path w="118452" h="152146">
                <a:moveTo>
                  <a:pt x="29768" y="0"/>
                </a:moveTo>
                <a:lnTo>
                  <a:pt x="0" y="0"/>
                </a:lnTo>
                <a:lnTo>
                  <a:pt x="0" y="152145"/>
                </a:lnTo>
                <a:lnTo>
                  <a:pt x="22377" y="152145"/>
                </a:lnTo>
                <a:lnTo>
                  <a:pt x="55525" y="103250"/>
                </a:lnTo>
                <a:lnTo>
                  <a:pt x="27597" y="103250"/>
                </a:lnTo>
                <a:lnTo>
                  <a:pt x="29768" y="82803"/>
                </a:lnTo>
                <a:lnTo>
                  <a:pt x="29768" y="0"/>
                </a:lnTo>
                <a:close/>
              </a:path>
              <a:path w="118452" h="152146">
                <a:moveTo>
                  <a:pt x="118452" y="48031"/>
                </a:moveTo>
                <a:lnTo>
                  <a:pt x="90424" y="48031"/>
                </a:lnTo>
                <a:lnTo>
                  <a:pt x="88684" y="67805"/>
                </a:lnTo>
                <a:lnTo>
                  <a:pt x="88684" y="152145"/>
                </a:lnTo>
                <a:lnTo>
                  <a:pt x="118452" y="152145"/>
                </a:lnTo>
                <a:lnTo>
                  <a:pt x="118452" y="48031"/>
                </a:lnTo>
                <a:close/>
              </a:path>
              <a:path w="118452" h="152146">
                <a:moveTo>
                  <a:pt x="118452" y="0"/>
                </a:moveTo>
                <a:lnTo>
                  <a:pt x="96278" y="0"/>
                </a:lnTo>
                <a:lnTo>
                  <a:pt x="39547" y="82168"/>
                </a:lnTo>
                <a:lnTo>
                  <a:pt x="28905" y="103250"/>
                </a:lnTo>
                <a:lnTo>
                  <a:pt x="55525" y="103250"/>
                </a:lnTo>
                <a:lnTo>
                  <a:pt x="79108" y="68465"/>
                </a:lnTo>
                <a:lnTo>
                  <a:pt x="89344" y="48031"/>
                </a:lnTo>
                <a:lnTo>
                  <a:pt x="118452" y="48031"/>
                </a:lnTo>
                <a:lnTo>
                  <a:pt x="118452" y="0"/>
                </a:lnTo>
                <a:close/>
              </a:path>
            </a:pathLst>
          </a:custGeom>
          <a:solidFill>
            <a:srgbClr val="0055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3978285" y="721716"/>
            <a:ext cx="107162" cy="156514"/>
          </a:xfrm>
          <a:custGeom>
            <a:avLst/>
            <a:gdLst/>
            <a:ahLst/>
            <a:cxnLst/>
            <a:rect l="l" t="t" r="r" b="b"/>
            <a:pathLst>
              <a:path w="107162" h="156514">
                <a:moveTo>
                  <a:pt x="53162" y="0"/>
                </a:moveTo>
                <a:lnTo>
                  <a:pt x="12992" y="1523"/>
                </a:lnTo>
                <a:lnTo>
                  <a:pt x="0" y="3263"/>
                </a:lnTo>
                <a:lnTo>
                  <a:pt x="0" y="153250"/>
                </a:lnTo>
                <a:lnTo>
                  <a:pt x="55346" y="156514"/>
                </a:lnTo>
                <a:lnTo>
                  <a:pt x="62661" y="155638"/>
                </a:lnTo>
                <a:lnTo>
                  <a:pt x="98818" y="137566"/>
                </a:lnTo>
                <a:lnTo>
                  <a:pt x="102337" y="131521"/>
                </a:lnTo>
                <a:lnTo>
                  <a:pt x="48031" y="131521"/>
                </a:lnTo>
                <a:lnTo>
                  <a:pt x="42913" y="131406"/>
                </a:lnTo>
                <a:lnTo>
                  <a:pt x="35458" y="131127"/>
                </a:lnTo>
                <a:lnTo>
                  <a:pt x="30556" y="130733"/>
                </a:lnTo>
                <a:lnTo>
                  <a:pt x="29413" y="130517"/>
                </a:lnTo>
                <a:lnTo>
                  <a:pt x="28689" y="130225"/>
                </a:lnTo>
                <a:lnTo>
                  <a:pt x="28689" y="88684"/>
                </a:lnTo>
                <a:lnTo>
                  <a:pt x="101092" y="88684"/>
                </a:lnTo>
                <a:lnTo>
                  <a:pt x="100698" y="88049"/>
                </a:lnTo>
                <a:lnTo>
                  <a:pt x="75209" y="74129"/>
                </a:lnTo>
                <a:lnTo>
                  <a:pt x="75209" y="72821"/>
                </a:lnTo>
                <a:lnTo>
                  <a:pt x="80124" y="71666"/>
                </a:lnTo>
                <a:lnTo>
                  <a:pt x="84340" y="69888"/>
                </a:lnTo>
                <a:lnTo>
                  <a:pt x="89864" y="66090"/>
                </a:lnTo>
                <a:lnTo>
                  <a:pt x="28689" y="66090"/>
                </a:lnTo>
                <a:lnTo>
                  <a:pt x="28689" y="25882"/>
                </a:lnTo>
                <a:lnTo>
                  <a:pt x="30416" y="25577"/>
                </a:lnTo>
                <a:lnTo>
                  <a:pt x="32880" y="25361"/>
                </a:lnTo>
                <a:lnTo>
                  <a:pt x="39268" y="25082"/>
                </a:lnTo>
                <a:lnTo>
                  <a:pt x="101076" y="24993"/>
                </a:lnTo>
                <a:lnTo>
                  <a:pt x="100787" y="23850"/>
                </a:lnTo>
                <a:lnTo>
                  <a:pt x="60083" y="546"/>
                </a:lnTo>
                <a:lnTo>
                  <a:pt x="53162" y="0"/>
                </a:lnTo>
                <a:close/>
              </a:path>
              <a:path w="107162" h="156514">
                <a:moveTo>
                  <a:pt x="101092" y="88684"/>
                </a:moveTo>
                <a:lnTo>
                  <a:pt x="48310" y="88684"/>
                </a:lnTo>
                <a:lnTo>
                  <a:pt x="52095" y="88899"/>
                </a:lnTo>
                <a:lnTo>
                  <a:pt x="59613" y="89776"/>
                </a:lnTo>
                <a:lnTo>
                  <a:pt x="76301" y="105028"/>
                </a:lnTo>
                <a:lnTo>
                  <a:pt x="76301" y="113499"/>
                </a:lnTo>
                <a:lnTo>
                  <a:pt x="51650" y="131521"/>
                </a:lnTo>
                <a:lnTo>
                  <a:pt x="102337" y="131521"/>
                </a:lnTo>
                <a:lnTo>
                  <a:pt x="105486" y="126110"/>
                </a:lnTo>
                <a:lnTo>
                  <a:pt x="107162" y="119329"/>
                </a:lnTo>
                <a:lnTo>
                  <a:pt x="107070" y="105028"/>
                </a:lnTo>
                <a:lnTo>
                  <a:pt x="106311" y="100431"/>
                </a:lnTo>
                <a:lnTo>
                  <a:pt x="102984" y="91732"/>
                </a:lnTo>
                <a:lnTo>
                  <a:pt x="101092" y="88684"/>
                </a:lnTo>
                <a:close/>
              </a:path>
              <a:path w="107162" h="156514">
                <a:moveTo>
                  <a:pt x="101076" y="24993"/>
                </a:moveTo>
                <a:lnTo>
                  <a:pt x="49847" y="24993"/>
                </a:lnTo>
                <a:lnTo>
                  <a:pt x="53035" y="25285"/>
                </a:lnTo>
                <a:lnTo>
                  <a:pt x="56070" y="25882"/>
                </a:lnTo>
                <a:lnTo>
                  <a:pt x="72161" y="40195"/>
                </a:lnTo>
                <a:lnTo>
                  <a:pt x="72161" y="49529"/>
                </a:lnTo>
                <a:lnTo>
                  <a:pt x="38252" y="66090"/>
                </a:lnTo>
                <a:lnTo>
                  <a:pt x="89864" y="66090"/>
                </a:lnTo>
                <a:lnTo>
                  <a:pt x="102361" y="41389"/>
                </a:lnTo>
                <a:lnTo>
                  <a:pt x="102361" y="30073"/>
                </a:lnTo>
                <a:lnTo>
                  <a:pt x="101076" y="24993"/>
                </a:lnTo>
                <a:close/>
              </a:path>
            </a:pathLst>
          </a:custGeom>
          <a:solidFill>
            <a:srgbClr val="0055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106740" y="723900"/>
            <a:ext cx="91300" cy="152158"/>
          </a:xfrm>
          <a:custGeom>
            <a:avLst/>
            <a:gdLst/>
            <a:ahLst/>
            <a:cxnLst/>
            <a:rect l="l" t="t" r="r" b="b"/>
            <a:pathLst>
              <a:path w="91300" h="152158">
                <a:moveTo>
                  <a:pt x="90195" y="0"/>
                </a:moveTo>
                <a:lnTo>
                  <a:pt x="0" y="0"/>
                </a:lnTo>
                <a:lnTo>
                  <a:pt x="0" y="152158"/>
                </a:lnTo>
                <a:lnTo>
                  <a:pt x="91300" y="152158"/>
                </a:lnTo>
                <a:lnTo>
                  <a:pt x="91300" y="125641"/>
                </a:lnTo>
                <a:lnTo>
                  <a:pt x="29781" y="125641"/>
                </a:lnTo>
                <a:lnTo>
                  <a:pt x="29781" y="88468"/>
                </a:lnTo>
                <a:lnTo>
                  <a:pt x="84772" y="88468"/>
                </a:lnTo>
                <a:lnTo>
                  <a:pt x="84772" y="61950"/>
                </a:lnTo>
                <a:lnTo>
                  <a:pt x="29781" y="61950"/>
                </a:lnTo>
                <a:lnTo>
                  <a:pt x="29781" y="26517"/>
                </a:lnTo>
                <a:lnTo>
                  <a:pt x="90195" y="26517"/>
                </a:lnTo>
                <a:lnTo>
                  <a:pt x="90195" y="0"/>
                </a:lnTo>
                <a:close/>
              </a:path>
            </a:pathLst>
          </a:custGeom>
          <a:solidFill>
            <a:srgbClr val="0055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220194" y="721713"/>
            <a:ext cx="105871" cy="154343"/>
          </a:xfrm>
          <a:custGeom>
            <a:avLst/>
            <a:gdLst/>
            <a:ahLst/>
            <a:cxnLst/>
            <a:rect l="l" t="t" r="r" b="b"/>
            <a:pathLst>
              <a:path w="105871" h="154343">
                <a:moveTo>
                  <a:pt x="49491" y="0"/>
                </a:moveTo>
                <a:lnTo>
                  <a:pt x="34721" y="0"/>
                </a:lnTo>
                <a:lnTo>
                  <a:pt x="27432" y="342"/>
                </a:lnTo>
                <a:lnTo>
                  <a:pt x="12801" y="1651"/>
                </a:lnTo>
                <a:lnTo>
                  <a:pt x="6108" y="2540"/>
                </a:lnTo>
                <a:lnTo>
                  <a:pt x="0" y="3708"/>
                </a:lnTo>
                <a:lnTo>
                  <a:pt x="0" y="154343"/>
                </a:lnTo>
                <a:lnTo>
                  <a:pt x="29794" y="154343"/>
                </a:lnTo>
                <a:lnTo>
                  <a:pt x="29794" y="101955"/>
                </a:lnTo>
                <a:lnTo>
                  <a:pt x="61274" y="101955"/>
                </a:lnTo>
                <a:lnTo>
                  <a:pt x="97548" y="81267"/>
                </a:lnTo>
                <a:lnTo>
                  <a:pt x="99712" y="76962"/>
                </a:lnTo>
                <a:lnTo>
                  <a:pt x="46520" y="76962"/>
                </a:lnTo>
                <a:lnTo>
                  <a:pt x="36093" y="76847"/>
                </a:lnTo>
                <a:lnTo>
                  <a:pt x="33566" y="76682"/>
                </a:lnTo>
                <a:lnTo>
                  <a:pt x="30378" y="76238"/>
                </a:lnTo>
                <a:lnTo>
                  <a:pt x="29794" y="76085"/>
                </a:lnTo>
                <a:lnTo>
                  <a:pt x="29794" y="26746"/>
                </a:lnTo>
                <a:lnTo>
                  <a:pt x="31394" y="26454"/>
                </a:lnTo>
                <a:lnTo>
                  <a:pt x="33477" y="26212"/>
                </a:lnTo>
                <a:lnTo>
                  <a:pt x="38709" y="25768"/>
                </a:lnTo>
                <a:lnTo>
                  <a:pt x="44348" y="25666"/>
                </a:lnTo>
                <a:lnTo>
                  <a:pt x="100497" y="25666"/>
                </a:lnTo>
                <a:lnTo>
                  <a:pt x="100114" y="24676"/>
                </a:lnTo>
                <a:lnTo>
                  <a:pt x="57073" y="622"/>
                </a:lnTo>
                <a:lnTo>
                  <a:pt x="49491" y="0"/>
                </a:lnTo>
                <a:close/>
              </a:path>
              <a:path w="105871" h="154343">
                <a:moveTo>
                  <a:pt x="61274" y="101955"/>
                </a:moveTo>
                <a:lnTo>
                  <a:pt x="29794" y="101955"/>
                </a:lnTo>
                <a:lnTo>
                  <a:pt x="30505" y="102108"/>
                </a:lnTo>
                <a:lnTo>
                  <a:pt x="31724" y="102247"/>
                </a:lnTo>
                <a:lnTo>
                  <a:pt x="36753" y="102654"/>
                </a:lnTo>
                <a:lnTo>
                  <a:pt x="54495" y="102819"/>
                </a:lnTo>
                <a:lnTo>
                  <a:pt x="61274" y="101955"/>
                </a:lnTo>
                <a:close/>
              </a:path>
              <a:path w="105871" h="154343">
                <a:moveTo>
                  <a:pt x="100497" y="25666"/>
                </a:moveTo>
                <a:lnTo>
                  <a:pt x="48120" y="25666"/>
                </a:lnTo>
                <a:lnTo>
                  <a:pt x="51816" y="26022"/>
                </a:lnTo>
                <a:lnTo>
                  <a:pt x="59067" y="27470"/>
                </a:lnTo>
                <a:lnTo>
                  <a:pt x="74561" y="45212"/>
                </a:lnTo>
                <a:lnTo>
                  <a:pt x="74561" y="55664"/>
                </a:lnTo>
                <a:lnTo>
                  <a:pt x="46520" y="76962"/>
                </a:lnTo>
                <a:lnTo>
                  <a:pt x="99712" y="76962"/>
                </a:lnTo>
                <a:lnTo>
                  <a:pt x="101063" y="74275"/>
                </a:lnTo>
                <a:lnTo>
                  <a:pt x="104673" y="63265"/>
                </a:lnTo>
                <a:lnTo>
                  <a:pt x="105871" y="49244"/>
                </a:lnTo>
                <a:lnTo>
                  <a:pt x="104328" y="35576"/>
                </a:lnTo>
                <a:lnTo>
                  <a:pt x="100497" y="25666"/>
                </a:lnTo>
                <a:close/>
              </a:path>
            </a:pathLst>
          </a:custGeom>
          <a:solidFill>
            <a:srgbClr val="0055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337380" y="720858"/>
            <a:ext cx="107795" cy="158229"/>
          </a:xfrm>
          <a:custGeom>
            <a:avLst/>
            <a:gdLst/>
            <a:ahLst/>
            <a:cxnLst/>
            <a:rect l="l" t="t" r="r" b="b"/>
            <a:pathLst>
              <a:path w="107795" h="158229">
                <a:moveTo>
                  <a:pt x="77366" y="0"/>
                </a:moveTo>
                <a:lnTo>
                  <a:pt x="29907" y="11450"/>
                </a:lnTo>
                <a:lnTo>
                  <a:pt x="5196" y="44176"/>
                </a:lnTo>
                <a:lnTo>
                  <a:pt x="0" y="82685"/>
                </a:lnTo>
                <a:lnTo>
                  <a:pt x="903" y="95153"/>
                </a:lnTo>
                <a:lnTo>
                  <a:pt x="13282" y="131358"/>
                </a:lnTo>
                <a:lnTo>
                  <a:pt x="55131" y="157246"/>
                </a:lnTo>
                <a:lnTo>
                  <a:pt x="68019" y="158229"/>
                </a:lnTo>
                <a:lnTo>
                  <a:pt x="75537" y="158229"/>
                </a:lnTo>
                <a:lnTo>
                  <a:pt x="82916" y="157530"/>
                </a:lnTo>
                <a:lnTo>
                  <a:pt x="97254" y="154647"/>
                </a:lnTo>
                <a:lnTo>
                  <a:pt x="103160" y="152285"/>
                </a:lnTo>
                <a:lnTo>
                  <a:pt x="107795" y="148971"/>
                </a:lnTo>
                <a:lnTo>
                  <a:pt x="103461" y="131724"/>
                </a:lnTo>
                <a:lnTo>
                  <a:pt x="66495" y="131724"/>
                </a:lnTo>
                <a:lnTo>
                  <a:pt x="60361" y="130454"/>
                </a:lnTo>
                <a:lnTo>
                  <a:pt x="32989" y="96798"/>
                </a:lnTo>
                <a:lnTo>
                  <a:pt x="31724" y="69363"/>
                </a:lnTo>
                <a:lnTo>
                  <a:pt x="34071" y="56878"/>
                </a:lnTo>
                <a:lnTo>
                  <a:pt x="38951" y="45522"/>
                </a:lnTo>
                <a:lnTo>
                  <a:pt x="46920" y="34758"/>
                </a:lnTo>
                <a:lnTo>
                  <a:pt x="57962" y="28579"/>
                </a:lnTo>
                <a:lnTo>
                  <a:pt x="71270" y="26517"/>
                </a:lnTo>
                <a:lnTo>
                  <a:pt x="100817" y="26517"/>
                </a:lnTo>
                <a:lnTo>
                  <a:pt x="105623" y="5854"/>
                </a:lnTo>
                <a:lnTo>
                  <a:pt x="101712" y="4279"/>
                </a:lnTo>
                <a:lnTo>
                  <a:pt x="96759" y="2895"/>
                </a:lnTo>
                <a:lnTo>
                  <a:pt x="84719" y="584"/>
                </a:lnTo>
                <a:lnTo>
                  <a:pt x="77366" y="0"/>
                </a:lnTo>
                <a:close/>
              </a:path>
              <a:path w="107795" h="158229">
                <a:moveTo>
                  <a:pt x="101712" y="124764"/>
                </a:moveTo>
                <a:lnTo>
                  <a:pt x="98372" y="126796"/>
                </a:lnTo>
                <a:lnTo>
                  <a:pt x="94460" y="128460"/>
                </a:lnTo>
                <a:lnTo>
                  <a:pt x="85494" y="131076"/>
                </a:lnTo>
                <a:lnTo>
                  <a:pt x="79957" y="131724"/>
                </a:lnTo>
                <a:lnTo>
                  <a:pt x="103461" y="131724"/>
                </a:lnTo>
                <a:lnTo>
                  <a:pt x="101712" y="124764"/>
                </a:lnTo>
                <a:close/>
              </a:path>
              <a:path w="107795" h="158229">
                <a:moveTo>
                  <a:pt x="100817" y="26517"/>
                </a:moveTo>
                <a:lnTo>
                  <a:pt x="77798" y="26517"/>
                </a:lnTo>
                <a:lnTo>
                  <a:pt x="83360" y="26873"/>
                </a:lnTo>
                <a:lnTo>
                  <a:pt x="92479" y="28321"/>
                </a:lnTo>
                <a:lnTo>
                  <a:pt x="96416" y="29489"/>
                </a:lnTo>
                <a:lnTo>
                  <a:pt x="99756" y="31076"/>
                </a:lnTo>
                <a:lnTo>
                  <a:pt x="100817" y="26517"/>
                </a:lnTo>
                <a:close/>
              </a:path>
            </a:pathLst>
          </a:custGeom>
          <a:solidFill>
            <a:srgbClr val="0055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4463659" y="723902"/>
            <a:ext cx="118452" cy="152146"/>
          </a:xfrm>
          <a:custGeom>
            <a:avLst/>
            <a:gdLst/>
            <a:ahLst/>
            <a:cxnLst/>
            <a:rect l="l" t="t" r="r" b="b"/>
            <a:pathLst>
              <a:path w="118452" h="152146">
                <a:moveTo>
                  <a:pt x="29756" y="0"/>
                </a:moveTo>
                <a:lnTo>
                  <a:pt x="0" y="0"/>
                </a:lnTo>
                <a:lnTo>
                  <a:pt x="0" y="152145"/>
                </a:lnTo>
                <a:lnTo>
                  <a:pt x="22364" y="152145"/>
                </a:lnTo>
                <a:lnTo>
                  <a:pt x="55512" y="103250"/>
                </a:lnTo>
                <a:lnTo>
                  <a:pt x="27609" y="103250"/>
                </a:lnTo>
                <a:lnTo>
                  <a:pt x="29756" y="82803"/>
                </a:lnTo>
                <a:lnTo>
                  <a:pt x="29756" y="0"/>
                </a:lnTo>
                <a:close/>
              </a:path>
              <a:path w="118452" h="152146">
                <a:moveTo>
                  <a:pt x="118452" y="48031"/>
                </a:moveTo>
                <a:lnTo>
                  <a:pt x="90411" y="48031"/>
                </a:lnTo>
                <a:lnTo>
                  <a:pt x="88671" y="67805"/>
                </a:lnTo>
                <a:lnTo>
                  <a:pt x="88671" y="152145"/>
                </a:lnTo>
                <a:lnTo>
                  <a:pt x="118452" y="152145"/>
                </a:lnTo>
                <a:lnTo>
                  <a:pt x="118452" y="48031"/>
                </a:lnTo>
                <a:close/>
              </a:path>
              <a:path w="118452" h="152146">
                <a:moveTo>
                  <a:pt x="118452" y="0"/>
                </a:moveTo>
                <a:lnTo>
                  <a:pt x="96291" y="0"/>
                </a:lnTo>
                <a:lnTo>
                  <a:pt x="39560" y="82168"/>
                </a:lnTo>
                <a:lnTo>
                  <a:pt x="28905" y="103250"/>
                </a:lnTo>
                <a:lnTo>
                  <a:pt x="55512" y="103250"/>
                </a:lnTo>
                <a:lnTo>
                  <a:pt x="79095" y="68465"/>
                </a:lnTo>
                <a:lnTo>
                  <a:pt x="89331" y="48031"/>
                </a:lnTo>
                <a:lnTo>
                  <a:pt x="118452" y="48031"/>
                </a:lnTo>
                <a:lnTo>
                  <a:pt x="118452" y="0"/>
                </a:lnTo>
                <a:close/>
              </a:path>
            </a:pathLst>
          </a:custGeom>
          <a:solidFill>
            <a:srgbClr val="0055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657214" y="750415"/>
            <a:ext cx="0" cy="125641"/>
          </a:xfrm>
          <a:custGeom>
            <a:avLst/>
            <a:gdLst/>
            <a:ahLst/>
            <a:cxnLst/>
            <a:rect l="l" t="t" r="r" b="b"/>
            <a:pathLst>
              <a:path h="125641">
                <a:moveTo>
                  <a:pt x="0" y="0"/>
                </a:moveTo>
                <a:lnTo>
                  <a:pt x="0" y="125641"/>
                </a:lnTo>
              </a:path>
            </a:pathLst>
          </a:custGeom>
          <a:ln w="31038">
            <a:solidFill>
              <a:srgbClr val="00559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4597767" y="737155"/>
            <a:ext cx="118681" cy="0"/>
          </a:xfrm>
          <a:custGeom>
            <a:avLst/>
            <a:gdLst/>
            <a:ahLst/>
            <a:cxnLst/>
            <a:rect l="l" t="t" r="r" b="b"/>
            <a:pathLst>
              <a:path w="118681">
                <a:moveTo>
                  <a:pt x="0" y="0"/>
                </a:moveTo>
                <a:lnTo>
                  <a:pt x="118681" y="0"/>
                </a:lnTo>
              </a:path>
            </a:pathLst>
          </a:custGeom>
          <a:ln w="27787">
            <a:solidFill>
              <a:srgbClr val="00559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4731870" y="723900"/>
            <a:ext cx="91300" cy="152158"/>
          </a:xfrm>
          <a:custGeom>
            <a:avLst/>
            <a:gdLst/>
            <a:ahLst/>
            <a:cxnLst/>
            <a:rect l="l" t="t" r="r" b="b"/>
            <a:pathLst>
              <a:path w="91300" h="152158">
                <a:moveTo>
                  <a:pt x="90208" y="0"/>
                </a:moveTo>
                <a:lnTo>
                  <a:pt x="0" y="0"/>
                </a:lnTo>
                <a:lnTo>
                  <a:pt x="0" y="152158"/>
                </a:lnTo>
                <a:lnTo>
                  <a:pt x="91300" y="152158"/>
                </a:lnTo>
                <a:lnTo>
                  <a:pt x="91300" y="125641"/>
                </a:lnTo>
                <a:lnTo>
                  <a:pt x="29768" y="125641"/>
                </a:lnTo>
                <a:lnTo>
                  <a:pt x="29768" y="88468"/>
                </a:lnTo>
                <a:lnTo>
                  <a:pt x="84759" y="88468"/>
                </a:lnTo>
                <a:lnTo>
                  <a:pt x="84759" y="61950"/>
                </a:lnTo>
                <a:lnTo>
                  <a:pt x="29768" y="61950"/>
                </a:lnTo>
                <a:lnTo>
                  <a:pt x="29768" y="26517"/>
                </a:lnTo>
                <a:lnTo>
                  <a:pt x="90208" y="26517"/>
                </a:lnTo>
                <a:lnTo>
                  <a:pt x="90208" y="0"/>
                </a:lnTo>
                <a:close/>
              </a:path>
            </a:pathLst>
          </a:custGeom>
          <a:solidFill>
            <a:srgbClr val="0055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4894138" y="750415"/>
            <a:ext cx="0" cy="125641"/>
          </a:xfrm>
          <a:custGeom>
            <a:avLst/>
            <a:gdLst/>
            <a:ahLst/>
            <a:cxnLst/>
            <a:rect l="l" t="t" r="r" b="b"/>
            <a:pathLst>
              <a:path h="125641">
                <a:moveTo>
                  <a:pt x="0" y="0"/>
                </a:moveTo>
                <a:lnTo>
                  <a:pt x="0" y="125641"/>
                </a:lnTo>
              </a:path>
            </a:pathLst>
          </a:custGeom>
          <a:ln w="31026">
            <a:solidFill>
              <a:srgbClr val="00559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4834696" y="737155"/>
            <a:ext cx="118668" cy="0"/>
          </a:xfrm>
          <a:custGeom>
            <a:avLst/>
            <a:gdLst/>
            <a:ahLst/>
            <a:cxnLst/>
            <a:rect l="l" t="t" r="r" b="b"/>
            <a:pathLst>
              <a:path w="118668">
                <a:moveTo>
                  <a:pt x="0" y="0"/>
                </a:moveTo>
                <a:lnTo>
                  <a:pt x="118668" y="0"/>
                </a:lnTo>
              </a:path>
            </a:pathLst>
          </a:custGeom>
          <a:ln w="27787">
            <a:solidFill>
              <a:srgbClr val="00559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30690" y="383093"/>
            <a:ext cx="516409" cy="516534"/>
          </a:xfrm>
          <a:custGeom>
            <a:avLst/>
            <a:gdLst/>
            <a:ahLst/>
            <a:cxnLst/>
            <a:rect l="l" t="t" r="r" b="b"/>
            <a:pathLst>
              <a:path w="516409" h="516534">
                <a:moveTo>
                  <a:pt x="148196" y="24612"/>
                </a:moveTo>
                <a:lnTo>
                  <a:pt x="110735" y="46389"/>
                </a:lnTo>
                <a:lnTo>
                  <a:pt x="77585" y="73912"/>
                </a:lnTo>
                <a:lnTo>
                  <a:pt x="49431" y="106500"/>
                </a:lnTo>
                <a:lnTo>
                  <a:pt x="26956" y="143470"/>
                </a:lnTo>
                <a:lnTo>
                  <a:pt x="10846" y="184143"/>
                </a:lnTo>
                <a:lnTo>
                  <a:pt x="1786" y="227835"/>
                </a:lnTo>
                <a:lnTo>
                  <a:pt x="0" y="258305"/>
                </a:lnTo>
                <a:lnTo>
                  <a:pt x="857" y="279455"/>
                </a:lnTo>
                <a:lnTo>
                  <a:pt x="7544" y="320382"/>
                </a:lnTo>
                <a:lnTo>
                  <a:pt x="20326" y="358730"/>
                </a:lnTo>
                <a:lnTo>
                  <a:pt x="38745" y="394235"/>
                </a:lnTo>
                <a:lnTo>
                  <a:pt x="62239" y="426271"/>
                </a:lnTo>
                <a:lnTo>
                  <a:pt x="90272" y="454303"/>
                </a:lnTo>
                <a:lnTo>
                  <a:pt x="122309" y="477795"/>
                </a:lnTo>
                <a:lnTo>
                  <a:pt x="157814" y="496211"/>
                </a:lnTo>
                <a:lnTo>
                  <a:pt x="196250" y="509017"/>
                </a:lnTo>
                <a:lnTo>
                  <a:pt x="237082" y="515676"/>
                </a:lnTo>
                <a:lnTo>
                  <a:pt x="258229" y="516534"/>
                </a:lnTo>
                <a:lnTo>
                  <a:pt x="260515" y="516534"/>
                </a:lnTo>
                <a:lnTo>
                  <a:pt x="260515" y="474408"/>
                </a:lnTo>
                <a:lnTo>
                  <a:pt x="226910" y="474408"/>
                </a:lnTo>
                <a:lnTo>
                  <a:pt x="211241" y="471558"/>
                </a:lnTo>
                <a:lnTo>
                  <a:pt x="166852" y="456611"/>
                </a:lnTo>
                <a:lnTo>
                  <a:pt x="127289" y="432969"/>
                </a:lnTo>
                <a:lnTo>
                  <a:pt x="93708" y="401789"/>
                </a:lnTo>
                <a:lnTo>
                  <a:pt x="67264" y="364232"/>
                </a:lnTo>
                <a:lnTo>
                  <a:pt x="49111" y="321456"/>
                </a:lnTo>
                <a:lnTo>
                  <a:pt x="40405" y="274619"/>
                </a:lnTo>
                <a:lnTo>
                  <a:pt x="39801" y="258305"/>
                </a:lnTo>
                <a:lnTo>
                  <a:pt x="40243" y="244347"/>
                </a:lnTo>
                <a:lnTo>
                  <a:pt x="46653" y="203971"/>
                </a:lnTo>
                <a:lnTo>
                  <a:pt x="60126" y="166394"/>
                </a:lnTo>
                <a:lnTo>
                  <a:pt x="79934" y="132331"/>
                </a:lnTo>
                <a:lnTo>
                  <a:pt x="105351" y="102500"/>
                </a:lnTo>
                <a:lnTo>
                  <a:pt x="135650" y="77613"/>
                </a:lnTo>
                <a:lnTo>
                  <a:pt x="146638" y="70586"/>
                </a:lnTo>
                <a:lnTo>
                  <a:pt x="148196" y="24612"/>
                </a:lnTo>
                <a:close/>
              </a:path>
              <a:path w="516409" h="516534">
                <a:moveTo>
                  <a:pt x="393736" y="320382"/>
                </a:moveTo>
                <a:lnTo>
                  <a:pt x="353898" y="320382"/>
                </a:lnTo>
                <a:lnTo>
                  <a:pt x="391985" y="456349"/>
                </a:lnTo>
                <a:lnTo>
                  <a:pt x="392188" y="456349"/>
                </a:lnTo>
                <a:lnTo>
                  <a:pt x="397433" y="475703"/>
                </a:lnTo>
                <a:lnTo>
                  <a:pt x="428647" y="452193"/>
                </a:lnTo>
                <a:lnTo>
                  <a:pt x="455938" y="424309"/>
                </a:lnTo>
                <a:lnTo>
                  <a:pt x="469233" y="406971"/>
                </a:lnTo>
                <a:lnTo>
                  <a:pt x="417995" y="406971"/>
                </a:lnTo>
                <a:lnTo>
                  <a:pt x="393736" y="320382"/>
                </a:lnTo>
                <a:close/>
              </a:path>
              <a:path w="516409" h="516534">
                <a:moveTo>
                  <a:pt x="260515" y="286664"/>
                </a:moveTo>
                <a:lnTo>
                  <a:pt x="226910" y="286664"/>
                </a:lnTo>
                <a:lnTo>
                  <a:pt x="226910" y="474408"/>
                </a:lnTo>
                <a:lnTo>
                  <a:pt x="260515" y="474408"/>
                </a:lnTo>
                <a:lnTo>
                  <a:pt x="260515" y="417360"/>
                </a:lnTo>
                <a:lnTo>
                  <a:pt x="306142" y="369976"/>
                </a:lnTo>
                <a:lnTo>
                  <a:pt x="260515" y="369976"/>
                </a:lnTo>
                <a:lnTo>
                  <a:pt x="260515" y="286664"/>
                </a:lnTo>
                <a:close/>
              </a:path>
              <a:path w="516409" h="516534">
                <a:moveTo>
                  <a:pt x="395226" y="39827"/>
                </a:moveTo>
                <a:lnTo>
                  <a:pt x="258229" y="39827"/>
                </a:lnTo>
                <a:lnTo>
                  <a:pt x="276125" y="40552"/>
                </a:lnTo>
                <a:lnTo>
                  <a:pt x="293625" y="42692"/>
                </a:lnTo>
                <a:lnTo>
                  <a:pt x="343193" y="57024"/>
                </a:lnTo>
                <a:lnTo>
                  <a:pt x="387170" y="82039"/>
                </a:lnTo>
                <a:lnTo>
                  <a:pt x="424031" y="116204"/>
                </a:lnTo>
                <a:lnTo>
                  <a:pt x="452250" y="157991"/>
                </a:lnTo>
                <a:lnTo>
                  <a:pt x="470300" y="205868"/>
                </a:lnTo>
                <a:lnTo>
                  <a:pt x="476656" y="258305"/>
                </a:lnTo>
                <a:lnTo>
                  <a:pt x="476238" y="271873"/>
                </a:lnTo>
                <a:lnTo>
                  <a:pt x="470169" y="311193"/>
                </a:lnTo>
                <a:lnTo>
                  <a:pt x="457389" y="347906"/>
                </a:lnTo>
                <a:lnTo>
                  <a:pt x="438560" y="381333"/>
                </a:lnTo>
                <a:lnTo>
                  <a:pt x="417995" y="406971"/>
                </a:lnTo>
                <a:lnTo>
                  <a:pt x="469233" y="406971"/>
                </a:lnTo>
                <a:lnTo>
                  <a:pt x="491317" y="369522"/>
                </a:lnTo>
                <a:lnTo>
                  <a:pt x="505650" y="332499"/>
                </a:lnTo>
                <a:lnTo>
                  <a:pt x="514188" y="292995"/>
                </a:lnTo>
                <a:lnTo>
                  <a:pt x="516409" y="265535"/>
                </a:lnTo>
                <a:lnTo>
                  <a:pt x="515602" y="244347"/>
                </a:lnTo>
                <a:lnTo>
                  <a:pt x="508923" y="200766"/>
                </a:lnTo>
                <a:lnTo>
                  <a:pt x="496125" y="160934"/>
                </a:lnTo>
                <a:lnTo>
                  <a:pt x="477710" y="124355"/>
                </a:lnTo>
                <a:lnTo>
                  <a:pt x="454214" y="91524"/>
                </a:lnTo>
                <a:lnTo>
                  <a:pt x="426177" y="62934"/>
                </a:lnTo>
                <a:lnTo>
                  <a:pt x="410623" y="50384"/>
                </a:lnTo>
                <a:lnTo>
                  <a:pt x="395226" y="39827"/>
                </a:lnTo>
                <a:close/>
              </a:path>
              <a:path w="516409" h="516534">
                <a:moveTo>
                  <a:pt x="384289" y="286664"/>
                </a:moveTo>
                <a:lnTo>
                  <a:pt x="340715" y="286664"/>
                </a:lnTo>
                <a:lnTo>
                  <a:pt x="260515" y="369976"/>
                </a:lnTo>
                <a:lnTo>
                  <a:pt x="306142" y="369976"/>
                </a:lnTo>
                <a:lnTo>
                  <a:pt x="353898" y="320382"/>
                </a:lnTo>
                <a:lnTo>
                  <a:pt x="393736" y="320382"/>
                </a:lnTo>
                <a:lnTo>
                  <a:pt x="384289" y="286664"/>
                </a:lnTo>
                <a:close/>
              </a:path>
              <a:path w="516409" h="516534">
                <a:moveTo>
                  <a:pt x="399986" y="213817"/>
                </a:moveTo>
                <a:lnTo>
                  <a:pt x="196913" y="213817"/>
                </a:lnTo>
                <a:lnTo>
                  <a:pt x="196913" y="286664"/>
                </a:lnTo>
                <a:lnTo>
                  <a:pt x="399986" y="286664"/>
                </a:lnTo>
                <a:lnTo>
                  <a:pt x="399986" y="213817"/>
                </a:lnTo>
                <a:close/>
              </a:path>
              <a:path w="516409" h="516534">
                <a:moveTo>
                  <a:pt x="260515" y="105829"/>
                </a:moveTo>
                <a:lnTo>
                  <a:pt x="226910" y="105829"/>
                </a:lnTo>
                <a:lnTo>
                  <a:pt x="226910" y="213817"/>
                </a:lnTo>
                <a:lnTo>
                  <a:pt x="278625" y="213817"/>
                </a:lnTo>
                <a:lnTo>
                  <a:pt x="306081" y="185293"/>
                </a:lnTo>
                <a:lnTo>
                  <a:pt x="260515" y="185293"/>
                </a:lnTo>
                <a:lnTo>
                  <a:pt x="260515" y="105829"/>
                </a:lnTo>
                <a:close/>
              </a:path>
              <a:path w="516409" h="516534">
                <a:moveTo>
                  <a:pt x="353720" y="177177"/>
                </a:moveTo>
                <a:lnTo>
                  <a:pt x="313893" y="177177"/>
                </a:lnTo>
                <a:lnTo>
                  <a:pt x="324167" y="213817"/>
                </a:lnTo>
                <a:lnTo>
                  <a:pt x="363943" y="213817"/>
                </a:lnTo>
                <a:lnTo>
                  <a:pt x="353720" y="177177"/>
                </a:lnTo>
                <a:close/>
              </a:path>
              <a:path w="516409" h="516534">
                <a:moveTo>
                  <a:pt x="258229" y="0"/>
                </a:moveTo>
                <a:lnTo>
                  <a:pt x="220000" y="2895"/>
                </a:lnTo>
                <a:lnTo>
                  <a:pt x="203606" y="105829"/>
                </a:lnTo>
                <a:lnTo>
                  <a:pt x="293890" y="105829"/>
                </a:lnTo>
                <a:lnTo>
                  <a:pt x="303580" y="140436"/>
                </a:lnTo>
                <a:lnTo>
                  <a:pt x="260515" y="185293"/>
                </a:lnTo>
                <a:lnTo>
                  <a:pt x="306081" y="185293"/>
                </a:lnTo>
                <a:lnTo>
                  <a:pt x="313893" y="177177"/>
                </a:lnTo>
                <a:lnTo>
                  <a:pt x="353720" y="177177"/>
                </a:lnTo>
                <a:lnTo>
                  <a:pt x="323977" y="70586"/>
                </a:lnTo>
                <a:lnTo>
                  <a:pt x="239039" y="70497"/>
                </a:lnTo>
                <a:lnTo>
                  <a:pt x="239039" y="40754"/>
                </a:lnTo>
                <a:lnTo>
                  <a:pt x="245363" y="40220"/>
                </a:lnTo>
                <a:lnTo>
                  <a:pt x="251752" y="39827"/>
                </a:lnTo>
                <a:lnTo>
                  <a:pt x="395226" y="39827"/>
                </a:lnTo>
                <a:lnTo>
                  <a:pt x="394135" y="39079"/>
                </a:lnTo>
                <a:lnTo>
                  <a:pt x="358628" y="20452"/>
                </a:lnTo>
                <a:lnTo>
                  <a:pt x="320193" y="7548"/>
                </a:lnTo>
                <a:lnTo>
                  <a:pt x="279369" y="859"/>
                </a:lnTo>
                <a:lnTo>
                  <a:pt x="258229" y="0"/>
                </a:lnTo>
                <a:close/>
              </a:path>
            </a:pathLst>
          </a:custGeom>
          <a:solidFill>
            <a:srgbClr val="0055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 flipV="1">
            <a:off x="230682" y="1079623"/>
            <a:ext cx="11805167" cy="45719"/>
          </a:xfrm>
          <a:custGeom>
            <a:avLst/>
            <a:gdLst/>
            <a:ahLst/>
            <a:cxnLst/>
            <a:rect l="l" t="t" r="r" b="b"/>
            <a:pathLst>
              <a:path w="8064004">
                <a:moveTo>
                  <a:pt x="0" y="0"/>
                </a:moveTo>
                <a:lnTo>
                  <a:pt x="8064004" y="0"/>
                </a:lnTo>
              </a:path>
            </a:pathLst>
          </a:custGeom>
          <a:ln w="63500">
            <a:solidFill>
              <a:srgbClr val="C1C6C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30683" y="1209986"/>
            <a:ext cx="11805166" cy="45719"/>
          </a:xfrm>
          <a:custGeom>
            <a:avLst/>
            <a:gdLst/>
            <a:ahLst/>
            <a:cxnLst/>
            <a:rect l="l" t="t" r="r" b="b"/>
            <a:pathLst>
              <a:path w="8064004">
                <a:moveTo>
                  <a:pt x="0" y="0"/>
                </a:moveTo>
                <a:lnTo>
                  <a:pt x="8064004" y="0"/>
                </a:lnTo>
              </a:path>
            </a:pathLst>
          </a:custGeom>
          <a:ln w="21209">
            <a:solidFill>
              <a:srgbClr val="C1C6C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78385" y="5765790"/>
            <a:ext cx="11757464" cy="95260"/>
          </a:xfrm>
          <a:custGeom>
            <a:avLst/>
            <a:gdLst/>
            <a:ahLst/>
            <a:cxnLst/>
            <a:rect l="l" t="t" r="r" b="b"/>
            <a:pathLst>
              <a:path w="8064004">
                <a:moveTo>
                  <a:pt x="0" y="0"/>
                </a:moveTo>
                <a:lnTo>
                  <a:pt x="8064004" y="0"/>
                </a:lnTo>
              </a:path>
            </a:pathLst>
          </a:custGeom>
          <a:ln w="63500">
            <a:solidFill>
              <a:srgbClr val="C1C6C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 flipV="1">
            <a:off x="278385" y="5635427"/>
            <a:ext cx="11757464" cy="45719"/>
          </a:xfrm>
          <a:custGeom>
            <a:avLst/>
            <a:gdLst/>
            <a:ahLst/>
            <a:cxnLst/>
            <a:rect l="l" t="t" r="r" b="b"/>
            <a:pathLst>
              <a:path w="8064004">
                <a:moveTo>
                  <a:pt x="0" y="0"/>
                </a:moveTo>
                <a:lnTo>
                  <a:pt x="8064004" y="0"/>
                </a:lnTo>
              </a:path>
            </a:pathLst>
          </a:custGeom>
          <a:ln w="21209">
            <a:solidFill>
              <a:srgbClr val="C1C6C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Прямоугольник 11">
            <a:extLst>
              <a:ext uri="{FF2B5EF4-FFF2-40B4-BE49-F238E27FC236}">
                <a16:creationId xmlns:a16="http://schemas.microsoft.com/office/drawing/2014/main" id="{83E08850-0D84-4722-87A8-4DA3CE6035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9692" y="4414877"/>
            <a:ext cx="771151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Докладчик: к.т.н., доцент кафедры электротехники и электрооборудования предприятий, </a:t>
            </a:r>
            <a:r>
              <a:rPr lang="ru-RU" altLang="ru-RU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директор </a:t>
            </a:r>
            <a:r>
              <a:rPr lang="ru-RU" altLang="ru-RU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центра цифровых технологий и робототехники ФГБОУ ВО «УГНТУ»</a:t>
            </a:r>
          </a:p>
          <a:p>
            <a:r>
              <a:rPr lang="ru-RU" altLang="ru-RU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Хлюпин Павел Александрович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7" name="Rectangle 18"/>
          <p:cNvSpPr>
            <a:spLocks noChangeArrowheads="1"/>
          </p:cNvSpPr>
          <p:nvPr/>
        </p:nvSpPr>
        <p:spPr bwMode="auto">
          <a:xfrm flipV="1">
            <a:off x="5332728" y="2662818"/>
            <a:ext cx="907451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sp>
        <p:nvSpPr>
          <p:cNvPr id="13" name="object 2">
            <a:extLst>
              <a:ext uri="{FF2B5EF4-FFF2-40B4-BE49-F238E27FC236}">
                <a16:creationId xmlns:a16="http://schemas.microsoft.com/office/drawing/2014/main" id="{59C48C6D-70A0-40E7-BCF5-5C39E7B81EBF}"/>
              </a:ext>
            </a:extLst>
          </p:cNvPr>
          <p:cNvSpPr/>
          <p:nvPr/>
        </p:nvSpPr>
        <p:spPr>
          <a:xfrm flipV="1">
            <a:off x="369887" y="6195659"/>
            <a:ext cx="11542364" cy="86965"/>
          </a:xfrm>
          <a:custGeom>
            <a:avLst/>
            <a:gdLst/>
            <a:ahLst/>
            <a:cxnLst/>
            <a:rect l="l" t="t" r="r" b="b"/>
            <a:pathLst>
              <a:path w="8423998">
                <a:moveTo>
                  <a:pt x="0" y="0"/>
                </a:moveTo>
                <a:lnTo>
                  <a:pt x="8423998" y="0"/>
                </a:lnTo>
              </a:path>
            </a:pathLst>
          </a:custGeom>
          <a:ln w="12700">
            <a:solidFill>
              <a:srgbClr val="00568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9">
            <a:extLst>
              <a:ext uri="{FF2B5EF4-FFF2-40B4-BE49-F238E27FC236}">
                <a16:creationId xmlns:a16="http://schemas.microsoft.com/office/drawing/2014/main" id="{E7DAAED5-071E-4DBF-B983-87E382AC728B}"/>
              </a:ext>
            </a:extLst>
          </p:cNvPr>
          <p:cNvSpPr txBox="1">
            <a:spLocks/>
          </p:cNvSpPr>
          <p:nvPr/>
        </p:nvSpPr>
        <p:spPr>
          <a:xfrm>
            <a:off x="8142287" y="6421721"/>
            <a:ext cx="3769964" cy="1251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tabLst>
                <a:tab pos="3582670" algn="l"/>
              </a:tabLst>
            </a:pPr>
            <a:r>
              <a:rPr lang="ru-RU" sz="900" dirty="0">
                <a:solidFill>
                  <a:srgbClr val="6D6E71"/>
                </a:solidFill>
                <a:latin typeface="Arial"/>
                <a:cs typeface="Arial"/>
              </a:rPr>
              <a:t>Уфимский </a:t>
            </a:r>
            <a:r>
              <a:rPr lang="ru-RU" sz="900" spc="-25" dirty="0">
                <a:solidFill>
                  <a:srgbClr val="6D6E71"/>
                </a:solidFill>
                <a:latin typeface="Arial"/>
                <a:cs typeface="Arial"/>
              </a:rPr>
              <a:t>г</a:t>
            </a:r>
            <a:r>
              <a:rPr lang="ru-RU" sz="900" dirty="0">
                <a:solidFill>
                  <a:srgbClr val="6D6E71"/>
                </a:solidFill>
                <a:latin typeface="Arial"/>
                <a:cs typeface="Arial"/>
              </a:rPr>
              <a:t>ос</a:t>
            </a:r>
            <a:r>
              <a:rPr lang="ru-RU" sz="900" spc="-30" dirty="0">
                <a:solidFill>
                  <a:srgbClr val="6D6E71"/>
                </a:solidFill>
                <a:latin typeface="Arial"/>
                <a:cs typeface="Arial"/>
              </a:rPr>
              <a:t>у</a:t>
            </a:r>
            <a:r>
              <a:rPr lang="ru-RU" sz="900" dirty="0">
                <a:solidFill>
                  <a:srgbClr val="6D6E71"/>
                </a:solidFill>
                <a:latin typeface="Arial"/>
                <a:cs typeface="Arial"/>
              </a:rPr>
              <a:t>дарст</a:t>
            </a:r>
            <a:r>
              <a:rPr lang="ru-RU" sz="900" spc="-10" dirty="0">
                <a:solidFill>
                  <a:srgbClr val="6D6E71"/>
                </a:solidFill>
                <a:latin typeface="Arial"/>
                <a:cs typeface="Arial"/>
              </a:rPr>
              <a:t>в</a:t>
            </a:r>
            <a:r>
              <a:rPr lang="ru-RU" sz="900" dirty="0">
                <a:solidFill>
                  <a:srgbClr val="6D6E71"/>
                </a:solidFill>
                <a:latin typeface="Arial"/>
                <a:cs typeface="Arial"/>
              </a:rPr>
              <a:t>енный не</a:t>
            </a:r>
            <a:r>
              <a:rPr lang="ru-RU" sz="900" spc="-20" dirty="0">
                <a:solidFill>
                  <a:srgbClr val="6D6E71"/>
                </a:solidFill>
                <a:latin typeface="Arial"/>
                <a:cs typeface="Arial"/>
              </a:rPr>
              <a:t>ф</a:t>
            </a:r>
            <a:r>
              <a:rPr lang="ru-RU" sz="900" dirty="0">
                <a:solidFill>
                  <a:srgbClr val="6D6E71"/>
                </a:solidFill>
                <a:latin typeface="Arial"/>
                <a:cs typeface="Arial"/>
              </a:rPr>
              <a:t>тяной </a:t>
            </a:r>
            <a:r>
              <a:rPr lang="ru-RU" sz="900" spc="-15" dirty="0">
                <a:solidFill>
                  <a:srgbClr val="6D6E71"/>
                </a:solidFill>
                <a:latin typeface="Arial"/>
                <a:cs typeface="Arial"/>
              </a:rPr>
              <a:t>т</a:t>
            </a:r>
            <a:r>
              <a:rPr lang="ru-RU" sz="900" spc="-20" dirty="0">
                <a:solidFill>
                  <a:srgbClr val="6D6E71"/>
                </a:solidFill>
                <a:latin typeface="Arial"/>
                <a:cs typeface="Arial"/>
              </a:rPr>
              <a:t>е</a:t>
            </a:r>
            <a:r>
              <a:rPr lang="ru-RU" sz="900" dirty="0">
                <a:solidFill>
                  <a:srgbClr val="6D6E71"/>
                </a:solidFill>
                <a:latin typeface="Arial"/>
                <a:cs typeface="Arial"/>
              </a:rPr>
              <a:t>хнический уни</a:t>
            </a:r>
            <a:r>
              <a:rPr lang="ru-RU" sz="900" spc="-15" dirty="0">
                <a:solidFill>
                  <a:srgbClr val="6D6E71"/>
                </a:solidFill>
                <a:latin typeface="Arial"/>
                <a:cs typeface="Arial"/>
              </a:rPr>
              <a:t>в</a:t>
            </a:r>
            <a:r>
              <a:rPr lang="ru-RU" sz="900" dirty="0">
                <a:solidFill>
                  <a:srgbClr val="6D6E71"/>
                </a:solidFill>
                <a:latin typeface="Arial"/>
                <a:cs typeface="Arial"/>
              </a:rPr>
              <a:t>ерси</a:t>
            </a:r>
            <a:r>
              <a:rPr lang="ru-RU" sz="900" spc="-15" dirty="0">
                <a:solidFill>
                  <a:srgbClr val="6D6E71"/>
                </a:solidFill>
                <a:latin typeface="Arial"/>
                <a:cs typeface="Arial"/>
              </a:rPr>
              <a:t>т</a:t>
            </a:r>
            <a:r>
              <a:rPr lang="ru-RU" sz="900" spc="-30" dirty="0">
                <a:solidFill>
                  <a:srgbClr val="6D6E71"/>
                </a:solidFill>
                <a:latin typeface="Arial"/>
                <a:cs typeface="Arial"/>
              </a:rPr>
              <a:t>е</a:t>
            </a:r>
            <a:r>
              <a:rPr lang="ru-RU" sz="900" dirty="0">
                <a:solidFill>
                  <a:srgbClr val="6D6E71"/>
                </a:solidFill>
                <a:latin typeface="Arial"/>
                <a:cs typeface="Arial"/>
              </a:rPr>
              <a:t>т	</a:t>
            </a:r>
            <a:fld id="{81D60167-4931-47E6-BA6A-407CBD079E47}" type="slidenum">
              <a:rPr lang="ru-RU" sz="1650" b="1" baseline="2525" smtClean="0">
                <a:solidFill>
                  <a:srgbClr val="6D6E71"/>
                </a:solidFill>
                <a:latin typeface="Arial"/>
                <a:cs typeface="Arial"/>
              </a:rPr>
              <a:pPr marL="12700">
                <a:tabLst>
                  <a:tab pos="3582670" algn="l"/>
                </a:tabLst>
              </a:pPr>
              <a:t>2</a:t>
            </a:fld>
            <a:endParaRPr lang="ru-RU" sz="1650" baseline="2525" dirty="0">
              <a:latin typeface="Arial"/>
              <a:cs typeface="Arial"/>
            </a:endParaRPr>
          </a:p>
        </p:txBody>
      </p:sp>
      <p:sp>
        <p:nvSpPr>
          <p:cNvPr id="15" name="Rectangle 2">
            <a:extLst>
              <a:ext uri="{FF2B5EF4-FFF2-40B4-BE49-F238E27FC236}">
                <a16:creationId xmlns:a16="http://schemas.microsoft.com/office/drawing/2014/main" id="{14605299-9F28-4CC7-94E4-4443F082F4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08182"/>
            <a:ext cx="8874708" cy="416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eaLnBrk="1" hangingPunct="1">
              <a:defRPr/>
            </a:pPr>
            <a:r>
              <a:rPr lang="ru-RU" altLang="ru-RU" sz="2800" b="1" kern="0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2432" y="780058"/>
            <a:ext cx="4437506" cy="25968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2" descr="Медучреждения Москвы получат около 6000 единиц оборудования до конца 2023  года — РТ на русском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67" y="774130"/>
            <a:ext cx="4748064" cy="26697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Университет из России вошел в топ-100 лучших бизнес-вузов мира — РБК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1432" y="3458603"/>
            <a:ext cx="4536515" cy="28064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689" y="3413161"/>
            <a:ext cx="4384798" cy="28694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8" name="Группа 17"/>
          <p:cNvGrpSpPr/>
          <p:nvPr/>
        </p:nvGrpSpPr>
        <p:grpSpPr>
          <a:xfrm>
            <a:off x="3646487" y="2127251"/>
            <a:ext cx="4648200" cy="2819400"/>
            <a:chOff x="2825644" y="-642940"/>
            <a:chExt cx="5115850" cy="2855198"/>
          </a:xfrm>
        </p:grpSpPr>
        <p:pic>
          <p:nvPicPr>
            <p:cNvPr id="19" name="Picture 6" descr="Движение бактерий"/>
            <p:cNvPicPr>
              <a:picLocks noChangeAspect="1" noChangeArrowheads="1"/>
            </p:cNvPicPr>
            <p:nvPr/>
          </p:nvPicPr>
          <p:blipFill>
            <a:blip r:embed="rId6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4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25644" y="-642940"/>
              <a:ext cx="5115850" cy="285519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Рисунок 19"/>
            <p:cNvPicPr>
              <a:picLocks noChangeAspect="1"/>
            </p:cNvPicPr>
            <p:nvPr/>
          </p:nvPicPr>
          <p:blipFill rotWithShape="1">
            <a:blip r:embed="rId8">
              <a:duotone>
                <a:prstClr val="black"/>
                <a:srgbClr val="00B0F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40000" contrast="-40000"/>
                      </a14:imgEffect>
                    </a14:imgLayer>
                  </a14:imgProps>
                </a:ext>
              </a:extLst>
            </a:blip>
            <a:srcRect l="2145" t="9949" r="34643" b="1347"/>
            <a:stretch/>
          </p:blipFill>
          <p:spPr>
            <a:xfrm>
              <a:off x="4632226" y="-359256"/>
              <a:ext cx="3016447" cy="2431351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</p:spTree>
    <p:extLst>
      <p:ext uri="{BB962C8B-B14F-4D97-AF65-F5344CB8AC3E}">
        <p14:creationId xmlns:p14="http://schemas.microsoft.com/office/powerpoint/2010/main" val="20716196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2">
            <a:extLst>
              <a:ext uri="{FF2B5EF4-FFF2-40B4-BE49-F238E27FC236}">
                <a16:creationId xmlns:a16="http://schemas.microsoft.com/office/drawing/2014/main" id="{DB9514D5-637F-4FE2-BD2A-6CCC585BDA94}"/>
              </a:ext>
            </a:extLst>
          </p:cNvPr>
          <p:cNvSpPr/>
          <p:nvPr/>
        </p:nvSpPr>
        <p:spPr>
          <a:xfrm flipV="1">
            <a:off x="369887" y="6253079"/>
            <a:ext cx="11542364" cy="86965"/>
          </a:xfrm>
          <a:custGeom>
            <a:avLst/>
            <a:gdLst/>
            <a:ahLst/>
            <a:cxnLst/>
            <a:rect l="l" t="t" r="r" b="b"/>
            <a:pathLst>
              <a:path w="8423998">
                <a:moveTo>
                  <a:pt x="0" y="0"/>
                </a:moveTo>
                <a:lnTo>
                  <a:pt x="8423998" y="0"/>
                </a:lnTo>
              </a:path>
            </a:pathLst>
          </a:custGeom>
          <a:ln w="12700">
            <a:solidFill>
              <a:srgbClr val="00568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9">
            <a:extLst>
              <a:ext uri="{FF2B5EF4-FFF2-40B4-BE49-F238E27FC236}">
                <a16:creationId xmlns:a16="http://schemas.microsoft.com/office/drawing/2014/main" id="{B0B2CDFA-B1CA-4C20-BF5B-766EE517AA6C}"/>
              </a:ext>
            </a:extLst>
          </p:cNvPr>
          <p:cNvSpPr txBox="1">
            <a:spLocks/>
          </p:cNvSpPr>
          <p:nvPr/>
        </p:nvSpPr>
        <p:spPr>
          <a:xfrm>
            <a:off x="8142287" y="6421721"/>
            <a:ext cx="3769964" cy="1251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tabLst>
                <a:tab pos="3582670" algn="l"/>
              </a:tabLst>
            </a:pP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Уфимский </a:t>
            </a:r>
            <a:r>
              <a:rPr lang="ru-RU" sz="900" spc="-25">
                <a:solidFill>
                  <a:srgbClr val="6D6E71"/>
                </a:solidFill>
                <a:latin typeface="Arial"/>
                <a:cs typeface="Arial"/>
              </a:rPr>
              <a:t>г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ос</a:t>
            </a:r>
            <a:r>
              <a:rPr lang="ru-RU" sz="900" spc="-30">
                <a:solidFill>
                  <a:srgbClr val="6D6E71"/>
                </a:solidFill>
                <a:latin typeface="Arial"/>
                <a:cs typeface="Arial"/>
              </a:rPr>
              <a:t>у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дарст</a:t>
            </a:r>
            <a:r>
              <a:rPr lang="ru-RU" sz="900" spc="-10">
                <a:solidFill>
                  <a:srgbClr val="6D6E71"/>
                </a:solidFill>
                <a:latin typeface="Arial"/>
                <a:cs typeface="Arial"/>
              </a:rPr>
              <a:t>в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енный не</a:t>
            </a:r>
            <a:r>
              <a:rPr lang="ru-RU" sz="900" spc="-20">
                <a:solidFill>
                  <a:srgbClr val="6D6E71"/>
                </a:solidFill>
                <a:latin typeface="Arial"/>
                <a:cs typeface="Arial"/>
              </a:rPr>
              <a:t>ф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тяной </a:t>
            </a:r>
            <a:r>
              <a:rPr lang="ru-RU" sz="900" spc="-15">
                <a:solidFill>
                  <a:srgbClr val="6D6E71"/>
                </a:solidFill>
                <a:latin typeface="Arial"/>
                <a:cs typeface="Arial"/>
              </a:rPr>
              <a:t>т</a:t>
            </a:r>
            <a:r>
              <a:rPr lang="ru-RU" sz="900" spc="-20">
                <a:solidFill>
                  <a:srgbClr val="6D6E71"/>
                </a:solidFill>
                <a:latin typeface="Arial"/>
                <a:cs typeface="Arial"/>
              </a:rPr>
              <a:t>е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хнический уни</a:t>
            </a:r>
            <a:r>
              <a:rPr lang="ru-RU" sz="900" spc="-15">
                <a:solidFill>
                  <a:srgbClr val="6D6E71"/>
                </a:solidFill>
                <a:latin typeface="Arial"/>
                <a:cs typeface="Arial"/>
              </a:rPr>
              <a:t>в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ерси</a:t>
            </a:r>
            <a:r>
              <a:rPr lang="ru-RU" sz="900" spc="-15">
                <a:solidFill>
                  <a:srgbClr val="6D6E71"/>
                </a:solidFill>
                <a:latin typeface="Arial"/>
                <a:cs typeface="Arial"/>
              </a:rPr>
              <a:t>т</a:t>
            </a:r>
            <a:r>
              <a:rPr lang="ru-RU" sz="900" spc="-30">
                <a:solidFill>
                  <a:srgbClr val="6D6E71"/>
                </a:solidFill>
                <a:latin typeface="Arial"/>
                <a:cs typeface="Arial"/>
              </a:rPr>
              <a:t>е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т	</a:t>
            </a:r>
            <a:fld id="{81D60167-4931-47E6-BA6A-407CBD079E47}" type="slidenum">
              <a:rPr lang="ru-RU" sz="1650" b="1" baseline="2525" smtClean="0">
                <a:solidFill>
                  <a:srgbClr val="6D6E71"/>
                </a:solidFill>
                <a:latin typeface="Arial"/>
                <a:cs typeface="Arial"/>
              </a:rPr>
              <a:pPr marL="12700">
                <a:tabLst>
                  <a:tab pos="3582670" algn="l"/>
                </a:tabLst>
              </a:pPr>
              <a:t>3</a:t>
            </a:fld>
            <a:endParaRPr lang="ru-RU" sz="1650" baseline="2525" dirty="0">
              <a:latin typeface="Arial"/>
              <a:cs typeface="Arial"/>
            </a:endParaRPr>
          </a:p>
        </p:txBody>
      </p:sp>
      <p:sp>
        <p:nvSpPr>
          <p:cNvPr id="8" name="Google Shape;86;p1"/>
          <p:cNvSpPr txBox="1"/>
          <p:nvPr/>
        </p:nvSpPr>
        <p:spPr>
          <a:xfrm>
            <a:off x="0" y="0"/>
            <a:ext cx="5752800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cap="all" dirty="0" smtClean="0">
                <a:solidFill>
                  <a:srgbClr val="2A4BA0"/>
                </a:solidFill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Обоснование проблемы</a:t>
            </a:r>
            <a:endParaRPr sz="2800" b="1" cap="all" dirty="0">
              <a:solidFill>
                <a:srgbClr val="2A4BA0"/>
              </a:solidFill>
              <a:latin typeface="Times New Roman" panose="02020603050405020304" pitchFamily="18" charset="0"/>
              <a:ea typeface="Roboto"/>
              <a:cs typeface="Times New Roman" panose="02020603050405020304" pitchFamily="18" charset="0"/>
              <a:sym typeface="Roboto"/>
            </a:endParaRPr>
          </a:p>
        </p:txBody>
      </p:sp>
      <p:sp>
        <p:nvSpPr>
          <p:cNvPr id="12" name="Google Shape;86;p1"/>
          <p:cNvSpPr txBox="1"/>
          <p:nvPr/>
        </p:nvSpPr>
        <p:spPr>
          <a:xfrm>
            <a:off x="234145" y="533104"/>
            <a:ext cx="11678105" cy="2400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just"/>
            <a:endParaRPr lang="ru-RU" sz="1800" dirty="0" smtClean="0">
              <a:solidFill>
                <a:srgbClr val="2A4BA0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marL="342900" lvl="0" indent="-342900" algn="just">
              <a:buAutoNum type="arabicPeriod"/>
            </a:pPr>
            <a:r>
              <a:rPr lang="ru-RU" sz="1800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Рост числа заболевших в сезон распространения инфекции среди студентов и сотрудников университета</a:t>
            </a:r>
          </a:p>
          <a:p>
            <a:pPr marL="342900" lvl="0" indent="-342900" algn="just">
              <a:buAutoNum type="arabicPeriod"/>
            </a:pPr>
            <a:endParaRPr lang="ru-RU" sz="1800" dirty="0" smtClean="0">
              <a:solidFill>
                <a:srgbClr val="2A4BA0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marL="342900" lvl="0" indent="-342900" algn="just">
              <a:buAutoNum type="arabicPeriod"/>
            </a:pPr>
            <a:r>
              <a:rPr lang="ru-RU" sz="1800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Низкая эффективность средств дезинфекции</a:t>
            </a:r>
          </a:p>
          <a:p>
            <a:pPr marL="342900" lvl="0" indent="-342900" algn="just">
              <a:buAutoNum type="arabicPeriod"/>
            </a:pPr>
            <a:endParaRPr lang="ru-RU" sz="1800" dirty="0" smtClean="0">
              <a:solidFill>
                <a:srgbClr val="2A4BA0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marL="342900" lvl="0" indent="-342900" algn="just">
              <a:buAutoNum type="arabicPeriod"/>
            </a:pPr>
            <a:r>
              <a:rPr lang="ru-RU" sz="1800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Отсутствие 100% гарантии уничтожения болезнетворных бактерий и вирусов, а также грибка плесени.</a:t>
            </a:r>
          </a:p>
          <a:p>
            <a:pPr lvl="0" algn="just"/>
            <a:endParaRPr lang="ru-RU" sz="1800" dirty="0" smtClean="0">
              <a:solidFill>
                <a:srgbClr val="2A4BA0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pic>
        <p:nvPicPr>
          <p:cNvPr id="13" name="Picture 2" descr="В Сеченовском Университете прошел первый федеральный вебинар по борьбе с  COVID-1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9487" y="3889129"/>
            <a:ext cx="3545924" cy="236394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9287" y="3737995"/>
            <a:ext cx="3650110" cy="24334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4" descr="Минобрнауки рекомендовало перевести непривитых студентов на удаленку - РИА  Новости, 09.08.202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144" y="2677730"/>
            <a:ext cx="3488543" cy="19623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Женщина-домработница в белых перчатках чистит дверную ручку тряпкой. новый  нормальный коронавирус covid 19 в дезинфекции поверхностей. очистка ручки  входной двери антибактериальным спиртовым средством. | Премиум Фото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7165" y="2579543"/>
            <a:ext cx="3240607" cy="21586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10783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2">
            <a:extLst>
              <a:ext uri="{FF2B5EF4-FFF2-40B4-BE49-F238E27FC236}">
                <a16:creationId xmlns:a16="http://schemas.microsoft.com/office/drawing/2014/main" id="{DB9514D5-637F-4FE2-BD2A-6CCC585BDA94}"/>
              </a:ext>
            </a:extLst>
          </p:cNvPr>
          <p:cNvSpPr/>
          <p:nvPr/>
        </p:nvSpPr>
        <p:spPr>
          <a:xfrm flipV="1">
            <a:off x="369887" y="6253079"/>
            <a:ext cx="11542364" cy="86965"/>
          </a:xfrm>
          <a:custGeom>
            <a:avLst/>
            <a:gdLst/>
            <a:ahLst/>
            <a:cxnLst/>
            <a:rect l="l" t="t" r="r" b="b"/>
            <a:pathLst>
              <a:path w="8423998">
                <a:moveTo>
                  <a:pt x="0" y="0"/>
                </a:moveTo>
                <a:lnTo>
                  <a:pt x="8423998" y="0"/>
                </a:lnTo>
              </a:path>
            </a:pathLst>
          </a:custGeom>
          <a:ln w="12700">
            <a:solidFill>
              <a:srgbClr val="00568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9">
            <a:extLst>
              <a:ext uri="{FF2B5EF4-FFF2-40B4-BE49-F238E27FC236}">
                <a16:creationId xmlns:a16="http://schemas.microsoft.com/office/drawing/2014/main" id="{B0B2CDFA-B1CA-4C20-BF5B-766EE517AA6C}"/>
              </a:ext>
            </a:extLst>
          </p:cNvPr>
          <p:cNvSpPr txBox="1">
            <a:spLocks/>
          </p:cNvSpPr>
          <p:nvPr/>
        </p:nvSpPr>
        <p:spPr>
          <a:xfrm>
            <a:off x="8142287" y="6421721"/>
            <a:ext cx="3769964" cy="1251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tabLst>
                <a:tab pos="3582670" algn="l"/>
              </a:tabLst>
            </a:pP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Уфимский </a:t>
            </a:r>
            <a:r>
              <a:rPr lang="ru-RU" sz="900" spc="-25">
                <a:solidFill>
                  <a:srgbClr val="6D6E71"/>
                </a:solidFill>
                <a:latin typeface="Arial"/>
                <a:cs typeface="Arial"/>
              </a:rPr>
              <a:t>г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ос</a:t>
            </a:r>
            <a:r>
              <a:rPr lang="ru-RU" sz="900" spc="-30">
                <a:solidFill>
                  <a:srgbClr val="6D6E71"/>
                </a:solidFill>
                <a:latin typeface="Arial"/>
                <a:cs typeface="Arial"/>
              </a:rPr>
              <a:t>у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дарст</a:t>
            </a:r>
            <a:r>
              <a:rPr lang="ru-RU" sz="900" spc="-10">
                <a:solidFill>
                  <a:srgbClr val="6D6E71"/>
                </a:solidFill>
                <a:latin typeface="Arial"/>
                <a:cs typeface="Arial"/>
              </a:rPr>
              <a:t>в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енный не</a:t>
            </a:r>
            <a:r>
              <a:rPr lang="ru-RU" sz="900" spc="-20">
                <a:solidFill>
                  <a:srgbClr val="6D6E71"/>
                </a:solidFill>
                <a:latin typeface="Arial"/>
                <a:cs typeface="Arial"/>
              </a:rPr>
              <a:t>ф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тяной </a:t>
            </a:r>
            <a:r>
              <a:rPr lang="ru-RU" sz="900" spc="-15">
                <a:solidFill>
                  <a:srgbClr val="6D6E71"/>
                </a:solidFill>
                <a:latin typeface="Arial"/>
                <a:cs typeface="Arial"/>
              </a:rPr>
              <a:t>т</a:t>
            </a:r>
            <a:r>
              <a:rPr lang="ru-RU" sz="900" spc="-20">
                <a:solidFill>
                  <a:srgbClr val="6D6E71"/>
                </a:solidFill>
                <a:latin typeface="Arial"/>
                <a:cs typeface="Arial"/>
              </a:rPr>
              <a:t>е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хнический уни</a:t>
            </a:r>
            <a:r>
              <a:rPr lang="ru-RU" sz="900" spc="-15">
                <a:solidFill>
                  <a:srgbClr val="6D6E71"/>
                </a:solidFill>
                <a:latin typeface="Arial"/>
                <a:cs typeface="Arial"/>
              </a:rPr>
              <a:t>в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ерси</a:t>
            </a:r>
            <a:r>
              <a:rPr lang="ru-RU" sz="900" spc="-15">
                <a:solidFill>
                  <a:srgbClr val="6D6E71"/>
                </a:solidFill>
                <a:latin typeface="Arial"/>
                <a:cs typeface="Arial"/>
              </a:rPr>
              <a:t>т</a:t>
            </a:r>
            <a:r>
              <a:rPr lang="ru-RU" sz="900" spc="-30">
                <a:solidFill>
                  <a:srgbClr val="6D6E71"/>
                </a:solidFill>
                <a:latin typeface="Arial"/>
                <a:cs typeface="Arial"/>
              </a:rPr>
              <a:t>е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т	</a:t>
            </a:r>
            <a:fld id="{81D60167-4931-47E6-BA6A-407CBD079E47}" type="slidenum">
              <a:rPr lang="ru-RU" sz="1650" b="1" baseline="2525" smtClean="0">
                <a:solidFill>
                  <a:srgbClr val="6D6E71"/>
                </a:solidFill>
                <a:latin typeface="Arial"/>
                <a:cs typeface="Arial"/>
              </a:rPr>
              <a:pPr marL="12700">
                <a:tabLst>
                  <a:tab pos="3582670" algn="l"/>
                </a:tabLst>
              </a:pPr>
              <a:t>4</a:t>
            </a:fld>
            <a:endParaRPr lang="ru-RU" sz="1650" baseline="2525" dirty="0">
              <a:latin typeface="Arial"/>
              <a:cs typeface="Arial"/>
            </a:endParaRPr>
          </a:p>
        </p:txBody>
      </p:sp>
      <p:sp>
        <p:nvSpPr>
          <p:cNvPr id="14" name="Google Shape;86;p1"/>
          <p:cNvSpPr txBox="1"/>
          <p:nvPr/>
        </p:nvSpPr>
        <p:spPr>
          <a:xfrm>
            <a:off x="0" y="0"/>
            <a:ext cx="5752800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ru-RU" sz="2800" b="1" dirty="0" smtClean="0">
                <a:solidFill>
                  <a:srgbClr val="2A4BA0"/>
                </a:solidFill>
                <a:latin typeface="Times New Roman" panose="02020603050405020304" pitchFamily="18" charset="0"/>
                <a:ea typeface="Roboto Black"/>
                <a:cs typeface="Times New Roman" panose="02020603050405020304" pitchFamily="18" charset="0"/>
                <a:sym typeface="Roboto Black"/>
              </a:rPr>
              <a:t>РЕШЕНИЕ ПРОБЛЕМЫ</a:t>
            </a:r>
            <a:endParaRPr lang="ru-RU" sz="2800" b="1" dirty="0">
              <a:solidFill>
                <a:srgbClr val="2A4BA0"/>
              </a:solidFill>
              <a:latin typeface="Times New Roman" panose="02020603050405020304" pitchFamily="18" charset="0"/>
              <a:ea typeface="Roboto Black"/>
              <a:cs typeface="Times New Roman" panose="02020603050405020304" pitchFamily="18" charset="0"/>
              <a:sym typeface="Roboto Black"/>
            </a:endParaRPr>
          </a:p>
        </p:txBody>
      </p:sp>
      <p:sp>
        <p:nvSpPr>
          <p:cNvPr id="15" name="Google Shape;86;p1"/>
          <p:cNvSpPr txBox="1"/>
          <p:nvPr/>
        </p:nvSpPr>
        <p:spPr>
          <a:xfrm>
            <a:off x="375339" y="798650"/>
            <a:ext cx="11536912" cy="5447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ru-RU" sz="2000" dirty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Наименование продукта</a:t>
            </a:r>
          </a:p>
          <a:p>
            <a:pPr lvl="0"/>
            <a:r>
              <a:rPr lang="ru-RU" sz="4000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Робот-дезинфектор</a:t>
            </a:r>
          </a:p>
          <a:p>
            <a:pPr lvl="0"/>
            <a:endParaRPr lang="ru-RU" sz="800" dirty="0" smtClean="0">
              <a:solidFill>
                <a:srgbClr val="2A4BA0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lvl="0"/>
            <a:endParaRPr lang="ru-RU" sz="800" dirty="0" smtClean="0">
              <a:solidFill>
                <a:srgbClr val="2A4BA0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lvl="0"/>
            <a:r>
              <a:rPr lang="ru-RU" sz="2000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Общие </a:t>
            </a:r>
            <a:r>
              <a:rPr lang="ru-RU" sz="2000" dirty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характеристики</a:t>
            </a:r>
          </a:p>
          <a:p>
            <a:pPr marL="285750" lvl="0" indent="-285750" algn="just">
              <a:buFontTx/>
              <a:buChar char="-"/>
            </a:pPr>
            <a:r>
              <a:rPr lang="ru-RU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Генерация озона 1000 м3/ч</a:t>
            </a:r>
          </a:p>
          <a:p>
            <a:pPr marL="285750" lvl="0" indent="-285750" algn="just">
              <a:buFontTx/>
              <a:buChar char="-"/>
            </a:pPr>
            <a:r>
              <a:rPr lang="ru-RU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Мониторинг остаточной концентрации озона</a:t>
            </a:r>
          </a:p>
          <a:p>
            <a:pPr marL="285750" lvl="0" indent="-285750" algn="just">
              <a:buFontTx/>
              <a:buChar char="-"/>
            </a:pPr>
            <a:r>
              <a:rPr lang="ru-RU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Датчик </a:t>
            </a:r>
            <a:r>
              <a:rPr lang="ru-RU" dirty="0" err="1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лидар</a:t>
            </a:r>
            <a:endParaRPr lang="ru-RU" dirty="0" smtClean="0">
              <a:solidFill>
                <a:srgbClr val="2A4BA0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marL="285750" lvl="0" indent="-285750" algn="just">
              <a:buFontTx/>
              <a:buChar char="-"/>
            </a:pPr>
            <a:r>
              <a:rPr lang="ru-RU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Дистанционная работа</a:t>
            </a:r>
          </a:p>
          <a:p>
            <a:pPr marL="285750" lvl="0" indent="-285750" algn="just">
              <a:buFontTx/>
              <a:buChar char="-"/>
            </a:pPr>
            <a:r>
              <a:rPr lang="ru-RU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Автоматизированная работа по заданному алгоритму</a:t>
            </a:r>
          </a:p>
          <a:p>
            <a:pPr marL="285750" lvl="0" indent="-285750" algn="just">
              <a:buFontTx/>
              <a:buChar char="-"/>
            </a:pPr>
            <a:r>
              <a:rPr lang="ru-RU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Безопасен для человека</a:t>
            </a:r>
          </a:p>
          <a:p>
            <a:pPr lvl="0"/>
            <a:endParaRPr lang="ru-RU" sz="800" dirty="0">
              <a:solidFill>
                <a:srgbClr val="2A4BA0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lvl="0" algn="just"/>
            <a:r>
              <a:rPr lang="ru-RU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Стадия: сборка опытного образца </a:t>
            </a:r>
          </a:p>
          <a:p>
            <a:pPr lvl="0" algn="just"/>
            <a:endParaRPr lang="ru-RU" dirty="0" smtClean="0">
              <a:solidFill>
                <a:srgbClr val="2A4BA0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lvl="0"/>
            <a:r>
              <a:rPr lang="ru-RU" sz="2000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Ключевые </a:t>
            </a:r>
            <a:r>
              <a:rPr lang="ru-RU" sz="2000" dirty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особенности продукта </a:t>
            </a:r>
            <a:endParaRPr lang="ru-RU" sz="2000" dirty="0" smtClean="0">
              <a:solidFill>
                <a:srgbClr val="2A4BA0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lvl="0"/>
            <a:r>
              <a:rPr lang="ru-RU" dirty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Позволяет на 100% уничтожать вирусы, бактерии и </a:t>
            </a:r>
            <a:r>
              <a:rPr lang="ru-RU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грибы с высокой энергетической эффективностью</a:t>
            </a:r>
          </a:p>
          <a:p>
            <a:pPr lvl="0"/>
            <a:endParaRPr lang="ru-RU" dirty="0">
              <a:solidFill>
                <a:srgbClr val="2A4BA0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lvl="0"/>
            <a:r>
              <a:rPr lang="ru-RU" sz="2000" dirty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С</a:t>
            </a:r>
            <a:r>
              <a:rPr lang="ru-RU" sz="2000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рок </a:t>
            </a:r>
            <a:r>
              <a:rPr lang="ru-RU" sz="2000" dirty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создания прототипа </a:t>
            </a:r>
            <a:endParaRPr lang="ru-RU" sz="2000" dirty="0" smtClean="0">
              <a:solidFill>
                <a:srgbClr val="2A4BA0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lvl="0"/>
            <a:r>
              <a:rPr lang="ru-RU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6 месяцев</a:t>
            </a:r>
            <a:endParaRPr lang="ru-RU" dirty="0">
              <a:solidFill>
                <a:srgbClr val="2A4BA0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0687" y="87850"/>
            <a:ext cx="5399088" cy="37261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118569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2">
            <a:extLst>
              <a:ext uri="{FF2B5EF4-FFF2-40B4-BE49-F238E27FC236}">
                <a16:creationId xmlns:a16="http://schemas.microsoft.com/office/drawing/2014/main" id="{D7351078-00D9-499B-B1CA-6875A858C338}"/>
              </a:ext>
            </a:extLst>
          </p:cNvPr>
          <p:cNvSpPr/>
          <p:nvPr/>
        </p:nvSpPr>
        <p:spPr>
          <a:xfrm flipV="1">
            <a:off x="369887" y="6253079"/>
            <a:ext cx="11542364" cy="86965"/>
          </a:xfrm>
          <a:custGeom>
            <a:avLst/>
            <a:gdLst/>
            <a:ahLst/>
            <a:cxnLst/>
            <a:rect l="l" t="t" r="r" b="b"/>
            <a:pathLst>
              <a:path w="8423998">
                <a:moveTo>
                  <a:pt x="0" y="0"/>
                </a:moveTo>
                <a:lnTo>
                  <a:pt x="8423998" y="0"/>
                </a:lnTo>
              </a:path>
            </a:pathLst>
          </a:custGeom>
          <a:ln w="12700">
            <a:solidFill>
              <a:srgbClr val="00568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9">
            <a:extLst>
              <a:ext uri="{FF2B5EF4-FFF2-40B4-BE49-F238E27FC236}">
                <a16:creationId xmlns:a16="http://schemas.microsoft.com/office/drawing/2014/main" id="{AE0D5F2D-FC1E-4499-9849-BB62561CD965}"/>
              </a:ext>
            </a:extLst>
          </p:cNvPr>
          <p:cNvSpPr txBox="1">
            <a:spLocks/>
          </p:cNvSpPr>
          <p:nvPr/>
        </p:nvSpPr>
        <p:spPr>
          <a:xfrm>
            <a:off x="8142287" y="6421721"/>
            <a:ext cx="3769964" cy="1251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tabLst>
                <a:tab pos="3582670" algn="l"/>
              </a:tabLst>
            </a:pP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Уфимский </a:t>
            </a:r>
            <a:r>
              <a:rPr lang="ru-RU" sz="900" spc="-25">
                <a:solidFill>
                  <a:srgbClr val="6D6E71"/>
                </a:solidFill>
                <a:latin typeface="Arial"/>
                <a:cs typeface="Arial"/>
              </a:rPr>
              <a:t>г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ос</a:t>
            </a:r>
            <a:r>
              <a:rPr lang="ru-RU" sz="900" spc="-30">
                <a:solidFill>
                  <a:srgbClr val="6D6E71"/>
                </a:solidFill>
                <a:latin typeface="Arial"/>
                <a:cs typeface="Arial"/>
              </a:rPr>
              <a:t>у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дарст</a:t>
            </a:r>
            <a:r>
              <a:rPr lang="ru-RU" sz="900" spc="-10">
                <a:solidFill>
                  <a:srgbClr val="6D6E71"/>
                </a:solidFill>
                <a:latin typeface="Arial"/>
                <a:cs typeface="Arial"/>
              </a:rPr>
              <a:t>в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енный не</a:t>
            </a:r>
            <a:r>
              <a:rPr lang="ru-RU" sz="900" spc="-20">
                <a:solidFill>
                  <a:srgbClr val="6D6E71"/>
                </a:solidFill>
                <a:latin typeface="Arial"/>
                <a:cs typeface="Arial"/>
              </a:rPr>
              <a:t>ф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тяной </a:t>
            </a:r>
            <a:r>
              <a:rPr lang="ru-RU" sz="900" spc="-15">
                <a:solidFill>
                  <a:srgbClr val="6D6E71"/>
                </a:solidFill>
                <a:latin typeface="Arial"/>
                <a:cs typeface="Arial"/>
              </a:rPr>
              <a:t>т</a:t>
            </a:r>
            <a:r>
              <a:rPr lang="ru-RU" sz="900" spc="-20">
                <a:solidFill>
                  <a:srgbClr val="6D6E71"/>
                </a:solidFill>
                <a:latin typeface="Arial"/>
                <a:cs typeface="Arial"/>
              </a:rPr>
              <a:t>е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хнический уни</a:t>
            </a:r>
            <a:r>
              <a:rPr lang="ru-RU" sz="900" spc="-15">
                <a:solidFill>
                  <a:srgbClr val="6D6E71"/>
                </a:solidFill>
                <a:latin typeface="Arial"/>
                <a:cs typeface="Arial"/>
              </a:rPr>
              <a:t>в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ерси</a:t>
            </a:r>
            <a:r>
              <a:rPr lang="ru-RU" sz="900" spc="-15">
                <a:solidFill>
                  <a:srgbClr val="6D6E71"/>
                </a:solidFill>
                <a:latin typeface="Arial"/>
                <a:cs typeface="Arial"/>
              </a:rPr>
              <a:t>т</a:t>
            </a:r>
            <a:r>
              <a:rPr lang="ru-RU" sz="900" spc="-30">
                <a:solidFill>
                  <a:srgbClr val="6D6E71"/>
                </a:solidFill>
                <a:latin typeface="Arial"/>
                <a:cs typeface="Arial"/>
              </a:rPr>
              <a:t>е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т	</a:t>
            </a:r>
            <a:fld id="{81D60167-4931-47E6-BA6A-407CBD079E47}" type="slidenum">
              <a:rPr lang="ru-RU" sz="1650" b="1" baseline="2525" smtClean="0">
                <a:solidFill>
                  <a:srgbClr val="6D6E71"/>
                </a:solidFill>
                <a:latin typeface="Arial"/>
                <a:cs typeface="Arial"/>
              </a:rPr>
              <a:pPr marL="12700">
                <a:tabLst>
                  <a:tab pos="3582670" algn="l"/>
                </a:tabLst>
              </a:pPr>
              <a:t>5</a:t>
            </a:fld>
            <a:endParaRPr lang="ru-RU" sz="1650" baseline="2525" dirty="0">
              <a:latin typeface="Arial"/>
              <a:cs typeface="Arial"/>
            </a:endParaRPr>
          </a:p>
        </p:txBody>
      </p:sp>
      <p:sp>
        <p:nvSpPr>
          <p:cNvPr id="15" name="Google Shape;86;p1"/>
          <p:cNvSpPr txBox="1"/>
          <p:nvPr/>
        </p:nvSpPr>
        <p:spPr>
          <a:xfrm>
            <a:off x="0" y="0"/>
            <a:ext cx="5752800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ru-RU" sz="2800" b="1" dirty="0" smtClean="0">
                <a:solidFill>
                  <a:srgbClr val="2A4BA0"/>
                </a:solidFill>
                <a:latin typeface="Times New Roman" panose="02020603050405020304" pitchFamily="18" charset="0"/>
                <a:ea typeface="Roboto Black"/>
                <a:cs typeface="Times New Roman" panose="02020603050405020304" pitchFamily="18" charset="0"/>
                <a:sym typeface="Roboto Black"/>
              </a:rPr>
              <a:t>ТЕХНОЛОГИЯ</a:t>
            </a:r>
            <a:endParaRPr lang="ru-RU" sz="2800" b="1" dirty="0">
              <a:solidFill>
                <a:srgbClr val="2A4BA0"/>
              </a:solidFill>
              <a:latin typeface="Times New Roman" panose="02020603050405020304" pitchFamily="18" charset="0"/>
              <a:ea typeface="Roboto"/>
              <a:cs typeface="Times New Roman" panose="02020603050405020304" pitchFamily="18" charset="0"/>
              <a:sym typeface="Roboto"/>
            </a:endParaRPr>
          </a:p>
        </p:txBody>
      </p:sp>
      <p:sp>
        <p:nvSpPr>
          <p:cNvPr id="17" name="Google Shape;86;p1"/>
          <p:cNvSpPr txBox="1"/>
          <p:nvPr/>
        </p:nvSpPr>
        <p:spPr>
          <a:xfrm>
            <a:off x="217487" y="2748072"/>
            <a:ext cx="11734800" cy="3570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ru-RU" sz="2000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Параметры </a:t>
            </a:r>
            <a:r>
              <a:rPr lang="ru-RU" sz="2000" dirty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продукта</a:t>
            </a:r>
          </a:p>
          <a:p>
            <a:pPr lvl="0"/>
            <a:r>
              <a:rPr lang="ru-RU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Объем </a:t>
            </a:r>
            <a:r>
              <a:rPr lang="ru-RU" dirty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генерируемого О</a:t>
            </a:r>
            <a:r>
              <a:rPr lang="ru-RU" sz="1100" dirty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3</a:t>
            </a:r>
            <a:r>
              <a:rPr lang="ru-RU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 – не более 1000 м3/ч; </a:t>
            </a:r>
          </a:p>
          <a:p>
            <a:pPr lvl="0"/>
            <a:r>
              <a:rPr lang="ru-RU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Время автономной работы – не более 1 часа;</a:t>
            </a:r>
          </a:p>
          <a:p>
            <a:pPr lvl="0"/>
            <a:r>
              <a:rPr lang="ru-RU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Система ориентирования в пространстве и мониторинга – Да; </a:t>
            </a:r>
          </a:p>
          <a:p>
            <a:pPr lvl="0"/>
            <a:r>
              <a:rPr lang="ru-RU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Распознавание образов с технологией </a:t>
            </a:r>
            <a:r>
              <a:rPr lang="en-US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AI</a:t>
            </a:r>
            <a:r>
              <a:rPr lang="ru-RU" dirty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 </a:t>
            </a:r>
            <a:r>
              <a:rPr lang="ru-RU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– Да;</a:t>
            </a:r>
          </a:p>
          <a:p>
            <a:pPr lvl="0"/>
            <a:r>
              <a:rPr lang="ru-RU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Анализ состояния и мониторинг с технологией </a:t>
            </a:r>
            <a:r>
              <a:rPr lang="en-US" dirty="0" err="1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IoT</a:t>
            </a:r>
            <a:r>
              <a:rPr lang="en-US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 – </a:t>
            </a:r>
            <a:r>
              <a:rPr lang="ru-RU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Да.</a:t>
            </a:r>
          </a:p>
          <a:p>
            <a:pPr lvl="0"/>
            <a:endParaRPr lang="ru-RU" dirty="0">
              <a:solidFill>
                <a:srgbClr val="2A4BA0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lvl="0"/>
            <a:r>
              <a:rPr lang="ru-RU" sz="2000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Новизна решения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Использование </a:t>
            </a:r>
            <a:r>
              <a:rPr lang="ru-RU" dirty="0" err="1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экологичного</a:t>
            </a:r>
            <a:r>
              <a:rPr lang="ru-RU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 </a:t>
            </a:r>
            <a:r>
              <a:rPr lang="ru-RU" dirty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О</a:t>
            </a:r>
            <a:r>
              <a:rPr lang="ru-RU" sz="1100" dirty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3</a:t>
            </a:r>
            <a:r>
              <a:rPr lang="ru-RU" dirty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 </a:t>
            </a:r>
            <a:r>
              <a:rPr lang="ru-RU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вместо химически агрессивных соединений;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Применение </a:t>
            </a:r>
            <a:r>
              <a:rPr lang="ru-RU" dirty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О</a:t>
            </a:r>
            <a:r>
              <a:rPr lang="ru-RU" sz="1100" dirty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3</a:t>
            </a:r>
            <a:r>
              <a:rPr lang="ru-RU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 для обработки </a:t>
            </a:r>
            <a:r>
              <a:rPr lang="ru-RU" dirty="0" err="1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агрокультур</a:t>
            </a:r>
            <a:r>
              <a:rPr lang="ru-RU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 в процессе выращивания и хранения; 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Применение генератора </a:t>
            </a:r>
            <a:r>
              <a:rPr lang="ru-RU" dirty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О</a:t>
            </a:r>
            <a:r>
              <a:rPr lang="ru-RU" sz="1100" dirty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3</a:t>
            </a:r>
            <a:r>
              <a:rPr lang="ru-RU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 на мобильной платформе;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Наличие системы анализа остаточной концентрации О</a:t>
            </a:r>
            <a:r>
              <a:rPr lang="ru-RU" sz="1100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3</a:t>
            </a:r>
            <a:r>
              <a:rPr lang="ru-RU" dirty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.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6999287" y="755650"/>
            <a:ext cx="4953000" cy="304800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dirty="0">
              <a:solidFill>
                <a:schemeClr val="bg1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algn="just"/>
            <a:endParaRPr lang="ru-RU" dirty="0">
              <a:solidFill>
                <a:schemeClr val="bg1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marL="285750" indent="-285750" algn="just">
              <a:buClr>
                <a:schemeClr val="bg1"/>
              </a:buCl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bg1"/>
                </a:solidFill>
                <a:latin typeface="Roboto Black"/>
                <a:ea typeface="Roboto Black"/>
                <a:cs typeface="Roboto Black"/>
                <a:sym typeface="Roboto Black"/>
              </a:rPr>
              <a:t>Высоковольтная генерация озона</a:t>
            </a:r>
          </a:p>
          <a:p>
            <a:pPr marL="285750" indent="-285750" algn="just">
              <a:buClr>
                <a:schemeClr val="bg1"/>
              </a:buCl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bg1"/>
                </a:solidFill>
                <a:latin typeface="Roboto Black"/>
                <a:ea typeface="Roboto Black"/>
                <a:cs typeface="Roboto Black"/>
                <a:sym typeface="Roboto Black"/>
              </a:rPr>
              <a:t>Аппаратно-программируемая роботизированная платформа</a:t>
            </a:r>
          </a:p>
          <a:p>
            <a:pPr marL="285750" indent="-285750" algn="just">
              <a:buClr>
                <a:schemeClr val="bg1"/>
              </a:buCl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bg1"/>
                </a:solidFill>
                <a:latin typeface="Roboto Black"/>
                <a:ea typeface="Roboto Black"/>
                <a:cs typeface="Roboto Black"/>
                <a:sym typeface="Roboto Black"/>
              </a:rPr>
              <a:t>Датчик озона и </a:t>
            </a:r>
            <a:r>
              <a:rPr lang="ru-RU" dirty="0" err="1">
                <a:solidFill>
                  <a:schemeClr val="bg1"/>
                </a:solidFill>
                <a:latin typeface="Roboto Black"/>
                <a:ea typeface="Roboto Black"/>
                <a:cs typeface="Roboto Black"/>
                <a:sym typeface="Roboto Black"/>
              </a:rPr>
              <a:t>лидар</a:t>
            </a:r>
            <a:r>
              <a:rPr lang="ru-RU" dirty="0">
                <a:solidFill>
                  <a:schemeClr val="bg1"/>
                </a:solidFill>
                <a:latin typeface="Roboto Black"/>
                <a:ea typeface="Roboto Black"/>
                <a:cs typeface="Roboto Black"/>
                <a:sym typeface="Roboto Black"/>
              </a:rPr>
              <a:t> </a:t>
            </a:r>
          </a:p>
          <a:p>
            <a:pPr marL="285750" indent="-285750" algn="just">
              <a:buClr>
                <a:schemeClr val="bg1"/>
              </a:buCl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bg1"/>
                </a:solidFill>
                <a:latin typeface="Roboto Black"/>
                <a:ea typeface="Roboto Black"/>
                <a:cs typeface="Roboto Black"/>
                <a:sym typeface="Roboto Black"/>
              </a:rPr>
              <a:t>Связь </a:t>
            </a:r>
          </a:p>
          <a:p>
            <a:pPr marL="285750" indent="-285750" algn="just">
              <a:buClr>
                <a:schemeClr val="bg1"/>
              </a:buCl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bg1"/>
                </a:solidFill>
                <a:latin typeface="Roboto Black"/>
                <a:ea typeface="Roboto Black"/>
                <a:cs typeface="Roboto Black"/>
                <a:sym typeface="Roboto Black"/>
              </a:rPr>
              <a:t>Камера</a:t>
            </a:r>
          </a:p>
          <a:p>
            <a:pPr marL="285750" indent="-285750" algn="just">
              <a:buClr>
                <a:schemeClr val="bg1"/>
              </a:buClr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bg1"/>
                </a:solidFill>
                <a:latin typeface="Roboto Black"/>
                <a:ea typeface="Roboto Black"/>
                <a:cs typeface="Roboto Black"/>
                <a:sym typeface="Roboto Black"/>
              </a:rPr>
              <a:t>Программное обеспечение </a:t>
            </a:r>
            <a:r>
              <a:rPr lang="en-US" dirty="0" smtClean="0">
                <a:solidFill>
                  <a:schemeClr val="bg1"/>
                </a:solidFill>
                <a:latin typeface="Roboto Black"/>
                <a:ea typeface="Roboto Black"/>
                <a:cs typeface="Roboto Black"/>
                <a:sym typeface="Roboto Black"/>
              </a:rPr>
              <a:t>AI</a:t>
            </a:r>
            <a:endParaRPr lang="ru-RU" dirty="0">
              <a:solidFill>
                <a:schemeClr val="bg1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marL="285750" indent="-285750" algn="just">
              <a:buClr>
                <a:schemeClr val="bg1"/>
              </a:buCl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bg1"/>
                </a:solidFill>
                <a:latin typeface="Roboto Black"/>
                <a:ea typeface="Roboto Black"/>
                <a:cs typeface="Roboto Black"/>
                <a:sym typeface="Roboto Black"/>
              </a:rPr>
              <a:t>Технология </a:t>
            </a:r>
            <a:r>
              <a:rPr lang="en-US" dirty="0" err="1" smtClean="0">
                <a:solidFill>
                  <a:schemeClr val="bg1"/>
                </a:solidFill>
                <a:latin typeface="Roboto Black"/>
                <a:ea typeface="Roboto Black"/>
                <a:cs typeface="Roboto Black"/>
                <a:sym typeface="Roboto Black"/>
              </a:rPr>
              <a:t>IoT</a:t>
            </a:r>
            <a:endParaRPr lang="ru-RU" dirty="0">
              <a:solidFill>
                <a:schemeClr val="bg1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429695" y="757539"/>
            <a:ext cx="5197991" cy="152057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Clr>
                <a:schemeClr val="bg1"/>
              </a:buClr>
              <a:buFont typeface="Wingdings" panose="05000000000000000000" pitchFamily="2" charset="2"/>
              <a:buChar char="Ø"/>
            </a:pPr>
            <a:endParaRPr lang="ru-RU" dirty="0" smtClean="0">
              <a:solidFill>
                <a:schemeClr val="bg1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marL="285750" indent="-285750" algn="just">
              <a:buClr>
                <a:schemeClr val="bg1"/>
              </a:buClr>
              <a:buFont typeface="Wingdings" panose="05000000000000000000" pitchFamily="2" charset="2"/>
              <a:buChar char="Ø"/>
            </a:pPr>
            <a:endParaRPr lang="ru-RU" dirty="0" smtClean="0">
              <a:solidFill>
                <a:schemeClr val="bg1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marL="285750" indent="-285750" algn="just">
              <a:buClr>
                <a:schemeClr val="bg1"/>
              </a:buClr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bg1"/>
                </a:solidFill>
                <a:latin typeface="Roboto Black"/>
                <a:ea typeface="Roboto Black"/>
                <a:cs typeface="Roboto Black"/>
                <a:sym typeface="Roboto Black"/>
              </a:rPr>
              <a:t>Жидкие </a:t>
            </a:r>
            <a:r>
              <a:rPr lang="ru-RU" dirty="0" err="1">
                <a:solidFill>
                  <a:schemeClr val="bg1"/>
                </a:solidFill>
                <a:latin typeface="Roboto Black"/>
                <a:ea typeface="Roboto Black"/>
                <a:cs typeface="Roboto Black"/>
                <a:sym typeface="Roboto Black"/>
              </a:rPr>
              <a:t>дезрастворы</a:t>
            </a:r>
            <a:endParaRPr lang="ru-RU" dirty="0">
              <a:solidFill>
                <a:schemeClr val="bg1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marL="285750" indent="-285750" algn="just">
              <a:buClr>
                <a:schemeClr val="bg1"/>
              </a:buCl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bg1"/>
                </a:solidFill>
                <a:latin typeface="Roboto Black"/>
                <a:ea typeface="Roboto Black"/>
                <a:cs typeface="Roboto Black"/>
                <a:sym typeface="Roboto Black"/>
              </a:rPr>
              <a:t>Парообразные </a:t>
            </a:r>
            <a:r>
              <a:rPr lang="ru-RU" dirty="0" err="1">
                <a:solidFill>
                  <a:schemeClr val="bg1"/>
                </a:solidFill>
                <a:latin typeface="Roboto Black"/>
                <a:ea typeface="Roboto Black"/>
                <a:cs typeface="Roboto Black"/>
                <a:sym typeface="Roboto Black"/>
              </a:rPr>
              <a:t>дезрастворы</a:t>
            </a:r>
            <a:endParaRPr lang="ru-RU" dirty="0">
              <a:solidFill>
                <a:schemeClr val="bg1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marL="285750" indent="-285750" algn="just">
              <a:buClr>
                <a:schemeClr val="bg1"/>
              </a:buCl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bg1"/>
                </a:solidFill>
                <a:latin typeface="Roboto Black"/>
                <a:ea typeface="Roboto Black"/>
                <a:cs typeface="Roboto Black"/>
                <a:sym typeface="Roboto Black"/>
              </a:rPr>
              <a:t>UV</a:t>
            </a:r>
            <a:r>
              <a:rPr lang="ru-RU" dirty="0" smtClean="0">
                <a:solidFill>
                  <a:schemeClr val="bg1"/>
                </a:solidFill>
                <a:latin typeface="Roboto Black"/>
                <a:ea typeface="Roboto Black"/>
                <a:cs typeface="Roboto Black"/>
                <a:sym typeface="Roboto Black"/>
              </a:rPr>
              <a:t>-излучение</a:t>
            </a:r>
            <a:endParaRPr lang="ru-RU" sz="800" dirty="0">
              <a:solidFill>
                <a:schemeClr val="bg1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94359" y="869528"/>
            <a:ext cx="4880927" cy="495722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70C0"/>
                </a:solidFill>
                <a:latin typeface="Roboto Black"/>
                <a:ea typeface="Roboto Black"/>
                <a:cs typeface="Roboto Black"/>
                <a:sym typeface="Roboto Black"/>
              </a:rPr>
              <a:t>Текущие </a:t>
            </a:r>
            <a:r>
              <a:rPr lang="ru-RU" b="1" dirty="0" smtClean="0">
                <a:solidFill>
                  <a:srgbClr val="0070C0"/>
                </a:solidFill>
                <a:latin typeface="Roboto Black"/>
                <a:ea typeface="Roboto Black"/>
                <a:cs typeface="Roboto Black"/>
                <a:sym typeface="Roboto Black"/>
              </a:rPr>
              <a:t>технологии</a:t>
            </a:r>
            <a:endParaRPr lang="ru-RU" b="1" dirty="0">
              <a:solidFill>
                <a:srgbClr val="0070C0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7304087" y="869528"/>
            <a:ext cx="4419599" cy="495722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Roboto Black"/>
                <a:ea typeface="Roboto Black"/>
                <a:cs typeface="Roboto Black"/>
                <a:sym typeface="Roboto Black"/>
              </a:rPr>
              <a:t>Предлагаемая технологии</a:t>
            </a:r>
            <a:endParaRPr lang="ru-RU" b="1" dirty="0">
              <a:solidFill>
                <a:srgbClr val="0070C0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</p:spTree>
    <p:extLst>
      <p:ext uri="{BB962C8B-B14F-4D97-AF65-F5344CB8AC3E}">
        <p14:creationId xmlns:p14="http://schemas.microsoft.com/office/powerpoint/2010/main" val="117895169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bject 2">
            <a:extLst>
              <a:ext uri="{FF2B5EF4-FFF2-40B4-BE49-F238E27FC236}">
                <a16:creationId xmlns:a16="http://schemas.microsoft.com/office/drawing/2014/main" id="{2071FD7D-B6A5-4157-A002-DBEDC6F86B0A}"/>
              </a:ext>
            </a:extLst>
          </p:cNvPr>
          <p:cNvSpPr/>
          <p:nvPr/>
        </p:nvSpPr>
        <p:spPr>
          <a:xfrm flipV="1">
            <a:off x="369887" y="6253079"/>
            <a:ext cx="11542364" cy="86965"/>
          </a:xfrm>
          <a:custGeom>
            <a:avLst/>
            <a:gdLst/>
            <a:ahLst/>
            <a:cxnLst/>
            <a:rect l="l" t="t" r="r" b="b"/>
            <a:pathLst>
              <a:path w="8423998">
                <a:moveTo>
                  <a:pt x="0" y="0"/>
                </a:moveTo>
                <a:lnTo>
                  <a:pt x="8423998" y="0"/>
                </a:lnTo>
              </a:path>
            </a:pathLst>
          </a:custGeom>
          <a:ln w="12700">
            <a:solidFill>
              <a:srgbClr val="00568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19">
            <a:extLst>
              <a:ext uri="{FF2B5EF4-FFF2-40B4-BE49-F238E27FC236}">
                <a16:creationId xmlns:a16="http://schemas.microsoft.com/office/drawing/2014/main" id="{00208377-CE0B-4F70-9602-EDF09A758759}"/>
              </a:ext>
            </a:extLst>
          </p:cNvPr>
          <p:cNvSpPr txBox="1">
            <a:spLocks/>
          </p:cNvSpPr>
          <p:nvPr/>
        </p:nvSpPr>
        <p:spPr>
          <a:xfrm>
            <a:off x="8142287" y="6421721"/>
            <a:ext cx="3769964" cy="1251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tabLst>
                <a:tab pos="3582670" algn="l"/>
              </a:tabLst>
            </a:pP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Уфимский </a:t>
            </a:r>
            <a:r>
              <a:rPr lang="ru-RU" sz="900" spc="-25">
                <a:solidFill>
                  <a:srgbClr val="6D6E71"/>
                </a:solidFill>
                <a:latin typeface="Arial"/>
                <a:cs typeface="Arial"/>
              </a:rPr>
              <a:t>г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ос</a:t>
            </a:r>
            <a:r>
              <a:rPr lang="ru-RU" sz="900" spc="-30">
                <a:solidFill>
                  <a:srgbClr val="6D6E71"/>
                </a:solidFill>
                <a:latin typeface="Arial"/>
                <a:cs typeface="Arial"/>
              </a:rPr>
              <a:t>у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дарст</a:t>
            </a:r>
            <a:r>
              <a:rPr lang="ru-RU" sz="900" spc="-10">
                <a:solidFill>
                  <a:srgbClr val="6D6E71"/>
                </a:solidFill>
                <a:latin typeface="Arial"/>
                <a:cs typeface="Arial"/>
              </a:rPr>
              <a:t>в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енный не</a:t>
            </a:r>
            <a:r>
              <a:rPr lang="ru-RU" sz="900" spc="-20">
                <a:solidFill>
                  <a:srgbClr val="6D6E71"/>
                </a:solidFill>
                <a:latin typeface="Arial"/>
                <a:cs typeface="Arial"/>
              </a:rPr>
              <a:t>ф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тяной </a:t>
            </a:r>
            <a:r>
              <a:rPr lang="ru-RU" sz="900" spc="-15">
                <a:solidFill>
                  <a:srgbClr val="6D6E71"/>
                </a:solidFill>
                <a:latin typeface="Arial"/>
                <a:cs typeface="Arial"/>
              </a:rPr>
              <a:t>т</a:t>
            </a:r>
            <a:r>
              <a:rPr lang="ru-RU" sz="900" spc="-20">
                <a:solidFill>
                  <a:srgbClr val="6D6E71"/>
                </a:solidFill>
                <a:latin typeface="Arial"/>
                <a:cs typeface="Arial"/>
              </a:rPr>
              <a:t>е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хнический уни</a:t>
            </a:r>
            <a:r>
              <a:rPr lang="ru-RU" sz="900" spc="-15">
                <a:solidFill>
                  <a:srgbClr val="6D6E71"/>
                </a:solidFill>
                <a:latin typeface="Arial"/>
                <a:cs typeface="Arial"/>
              </a:rPr>
              <a:t>в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ерси</a:t>
            </a:r>
            <a:r>
              <a:rPr lang="ru-RU" sz="900" spc="-15">
                <a:solidFill>
                  <a:srgbClr val="6D6E71"/>
                </a:solidFill>
                <a:latin typeface="Arial"/>
                <a:cs typeface="Arial"/>
              </a:rPr>
              <a:t>т</a:t>
            </a:r>
            <a:r>
              <a:rPr lang="ru-RU" sz="900" spc="-30">
                <a:solidFill>
                  <a:srgbClr val="6D6E71"/>
                </a:solidFill>
                <a:latin typeface="Arial"/>
                <a:cs typeface="Arial"/>
              </a:rPr>
              <a:t>е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т	</a:t>
            </a:r>
            <a:fld id="{81D60167-4931-47E6-BA6A-407CBD079E47}" type="slidenum">
              <a:rPr lang="ru-RU" sz="1650" b="1" baseline="2525" smtClean="0">
                <a:solidFill>
                  <a:srgbClr val="6D6E71"/>
                </a:solidFill>
                <a:latin typeface="Arial"/>
                <a:cs typeface="Arial"/>
              </a:rPr>
              <a:pPr marL="12700">
                <a:tabLst>
                  <a:tab pos="3582670" algn="l"/>
                </a:tabLst>
              </a:pPr>
              <a:t>6</a:t>
            </a:fld>
            <a:endParaRPr lang="ru-RU" sz="1650" baseline="2525" dirty="0">
              <a:latin typeface="Arial"/>
              <a:cs typeface="Arial"/>
            </a:endParaRPr>
          </a:p>
        </p:txBody>
      </p:sp>
      <p:sp>
        <p:nvSpPr>
          <p:cNvPr id="28" name="Google Shape;86;p1"/>
          <p:cNvSpPr txBox="1"/>
          <p:nvPr/>
        </p:nvSpPr>
        <p:spPr>
          <a:xfrm>
            <a:off x="0" y="0"/>
            <a:ext cx="5752800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 smtClean="0">
                <a:solidFill>
                  <a:srgbClr val="2A4BA0"/>
                </a:solidFill>
                <a:latin typeface="Times New Roman" panose="02020603050405020304" pitchFamily="18" charset="0"/>
                <a:ea typeface="Roboto Black"/>
                <a:cs typeface="Times New Roman" panose="02020603050405020304" pitchFamily="18" charset="0"/>
                <a:sym typeface="Roboto Black"/>
              </a:rPr>
              <a:t>ПОТРЕБИТЕЛИ</a:t>
            </a:r>
            <a:endParaRPr sz="2800" b="1" dirty="0">
              <a:solidFill>
                <a:srgbClr val="2A4BA0"/>
              </a:solidFill>
              <a:latin typeface="Times New Roman" panose="02020603050405020304" pitchFamily="18" charset="0"/>
              <a:ea typeface="Roboto"/>
              <a:cs typeface="Times New Roman" panose="02020603050405020304" pitchFamily="18" charset="0"/>
              <a:sym typeface="Roboto"/>
            </a:endParaRPr>
          </a:p>
        </p:txBody>
      </p:sp>
      <p:sp>
        <p:nvSpPr>
          <p:cNvPr id="29" name="Google Shape;86;p1"/>
          <p:cNvSpPr txBox="1"/>
          <p:nvPr/>
        </p:nvSpPr>
        <p:spPr>
          <a:xfrm>
            <a:off x="141287" y="694902"/>
            <a:ext cx="7406612" cy="3693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ru-RU" sz="2000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Целевая аудитория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Объекты общественного пользования </a:t>
            </a:r>
            <a:br>
              <a:rPr lang="ru-RU" sz="1600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</a:br>
            <a:r>
              <a:rPr lang="ru-RU" sz="1600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(школы, вузы, торговые площадки и т.д.)</a:t>
            </a:r>
          </a:p>
          <a:p>
            <a:pPr marL="171450" lvl="0" indent="-171450">
              <a:buFont typeface="Wingdings" panose="05000000000000000000" pitchFamily="2" charset="2"/>
              <a:buChar char="Ø"/>
            </a:pPr>
            <a:endParaRPr lang="ru-RU" sz="800" dirty="0" smtClean="0">
              <a:solidFill>
                <a:srgbClr val="2A4BA0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Агропромышленный комплекс </a:t>
            </a:r>
            <a:br>
              <a:rPr lang="ru-RU" sz="1600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</a:br>
            <a:r>
              <a:rPr lang="ru-RU" sz="1600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(теплицы, склады хранения, фермерские плантации)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endParaRPr lang="ru-RU" sz="800" dirty="0" smtClean="0">
              <a:solidFill>
                <a:srgbClr val="2A4BA0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Пищевая промышленность </a:t>
            </a:r>
            <a:br>
              <a:rPr lang="ru-RU" sz="1600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</a:br>
            <a:r>
              <a:rPr lang="ru-RU" sz="1600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(производственные цеха, склады и т.д.)</a:t>
            </a:r>
            <a:endParaRPr lang="ru-RU" sz="1600" dirty="0">
              <a:solidFill>
                <a:srgbClr val="2A4BA0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lvl="0"/>
            <a:endParaRPr lang="ru-RU" sz="800" dirty="0">
              <a:solidFill>
                <a:srgbClr val="2A4BA0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lvl="0"/>
            <a:endParaRPr lang="ru-RU" sz="2000" dirty="0" smtClean="0">
              <a:solidFill>
                <a:srgbClr val="2A4BA0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lvl="0"/>
            <a:r>
              <a:rPr lang="ru-RU" sz="2000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Оценка </a:t>
            </a:r>
            <a:r>
              <a:rPr lang="ru-RU" sz="2000" dirty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рынка </a:t>
            </a:r>
            <a:r>
              <a:rPr lang="ru-RU" sz="2000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продукта</a:t>
            </a:r>
          </a:p>
          <a:p>
            <a:pPr lvl="0"/>
            <a:endParaRPr lang="ru-RU" sz="1600" dirty="0" smtClean="0">
              <a:solidFill>
                <a:srgbClr val="2A4BA0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lvl="0"/>
            <a:r>
              <a:rPr lang="ru-RU" sz="1600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РФ – 100 млн. рублей в год  (2023 год)</a:t>
            </a:r>
          </a:p>
          <a:p>
            <a:pPr lvl="0"/>
            <a:r>
              <a:rPr lang="ru-RU" sz="1600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Мир – 250 млн. евро в год (2023 год)</a:t>
            </a:r>
          </a:p>
        </p:txBody>
      </p:sp>
      <p:pic>
        <p:nvPicPr>
          <p:cNvPr id="30" name="Picture 2" descr="Детский сад на улице Интернациональной скоро возобновит работу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3800" y="251326"/>
            <a:ext cx="2923964" cy="172696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5888" y="248289"/>
            <a:ext cx="2552282" cy="17546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4" name="Picture 6" descr="Успешный ТЦ: концепты и акценты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3156" y="1981328"/>
            <a:ext cx="2965049" cy="19747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8" descr="Городская клиническая больница им. С.И. Спасокукоцкого (ГКБ 50) - Городская  клиническая больница им. С.И. Спасокукоцкого (ГКБ 50)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789"/>
          <a:stretch/>
        </p:blipFill>
        <p:spPr bwMode="auto">
          <a:xfrm>
            <a:off x="3844593" y="3090081"/>
            <a:ext cx="5135894" cy="32833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42599" y="4107894"/>
            <a:ext cx="2871453" cy="19143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793116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2">
            <a:extLst>
              <a:ext uri="{FF2B5EF4-FFF2-40B4-BE49-F238E27FC236}">
                <a16:creationId xmlns:a16="http://schemas.microsoft.com/office/drawing/2014/main" id="{9FC3CB14-0DB9-4E66-8A18-E48F298C0F72}"/>
              </a:ext>
            </a:extLst>
          </p:cNvPr>
          <p:cNvSpPr/>
          <p:nvPr/>
        </p:nvSpPr>
        <p:spPr>
          <a:xfrm flipV="1">
            <a:off x="369887" y="6253079"/>
            <a:ext cx="11542364" cy="86965"/>
          </a:xfrm>
          <a:custGeom>
            <a:avLst/>
            <a:gdLst/>
            <a:ahLst/>
            <a:cxnLst/>
            <a:rect l="l" t="t" r="r" b="b"/>
            <a:pathLst>
              <a:path w="8423998">
                <a:moveTo>
                  <a:pt x="0" y="0"/>
                </a:moveTo>
                <a:lnTo>
                  <a:pt x="8423998" y="0"/>
                </a:lnTo>
              </a:path>
            </a:pathLst>
          </a:custGeom>
          <a:ln w="12700">
            <a:solidFill>
              <a:srgbClr val="00568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9">
            <a:extLst>
              <a:ext uri="{FF2B5EF4-FFF2-40B4-BE49-F238E27FC236}">
                <a16:creationId xmlns:a16="http://schemas.microsoft.com/office/drawing/2014/main" id="{87359716-F559-48BF-9355-9E9717F6E216}"/>
              </a:ext>
            </a:extLst>
          </p:cNvPr>
          <p:cNvSpPr txBox="1">
            <a:spLocks/>
          </p:cNvSpPr>
          <p:nvPr/>
        </p:nvSpPr>
        <p:spPr>
          <a:xfrm>
            <a:off x="8142287" y="6421721"/>
            <a:ext cx="3769964" cy="1251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tabLst>
                <a:tab pos="3582670" algn="l"/>
              </a:tabLst>
            </a:pP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Уфимский </a:t>
            </a:r>
            <a:r>
              <a:rPr lang="ru-RU" sz="900" spc="-25">
                <a:solidFill>
                  <a:srgbClr val="6D6E71"/>
                </a:solidFill>
                <a:latin typeface="Arial"/>
                <a:cs typeface="Arial"/>
              </a:rPr>
              <a:t>г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ос</a:t>
            </a:r>
            <a:r>
              <a:rPr lang="ru-RU" sz="900" spc="-30">
                <a:solidFill>
                  <a:srgbClr val="6D6E71"/>
                </a:solidFill>
                <a:latin typeface="Arial"/>
                <a:cs typeface="Arial"/>
              </a:rPr>
              <a:t>у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дарст</a:t>
            </a:r>
            <a:r>
              <a:rPr lang="ru-RU" sz="900" spc="-10">
                <a:solidFill>
                  <a:srgbClr val="6D6E71"/>
                </a:solidFill>
                <a:latin typeface="Arial"/>
                <a:cs typeface="Arial"/>
              </a:rPr>
              <a:t>в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енный не</a:t>
            </a:r>
            <a:r>
              <a:rPr lang="ru-RU" sz="900" spc="-20">
                <a:solidFill>
                  <a:srgbClr val="6D6E71"/>
                </a:solidFill>
                <a:latin typeface="Arial"/>
                <a:cs typeface="Arial"/>
              </a:rPr>
              <a:t>ф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тяной </a:t>
            </a:r>
            <a:r>
              <a:rPr lang="ru-RU" sz="900" spc="-15">
                <a:solidFill>
                  <a:srgbClr val="6D6E71"/>
                </a:solidFill>
                <a:latin typeface="Arial"/>
                <a:cs typeface="Arial"/>
              </a:rPr>
              <a:t>т</a:t>
            </a:r>
            <a:r>
              <a:rPr lang="ru-RU" sz="900" spc="-20">
                <a:solidFill>
                  <a:srgbClr val="6D6E71"/>
                </a:solidFill>
                <a:latin typeface="Arial"/>
                <a:cs typeface="Arial"/>
              </a:rPr>
              <a:t>е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хнический уни</a:t>
            </a:r>
            <a:r>
              <a:rPr lang="ru-RU" sz="900" spc="-15">
                <a:solidFill>
                  <a:srgbClr val="6D6E71"/>
                </a:solidFill>
                <a:latin typeface="Arial"/>
                <a:cs typeface="Arial"/>
              </a:rPr>
              <a:t>в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ерси</a:t>
            </a:r>
            <a:r>
              <a:rPr lang="ru-RU" sz="900" spc="-15">
                <a:solidFill>
                  <a:srgbClr val="6D6E71"/>
                </a:solidFill>
                <a:latin typeface="Arial"/>
                <a:cs typeface="Arial"/>
              </a:rPr>
              <a:t>т</a:t>
            </a:r>
            <a:r>
              <a:rPr lang="ru-RU" sz="900" spc="-30">
                <a:solidFill>
                  <a:srgbClr val="6D6E71"/>
                </a:solidFill>
                <a:latin typeface="Arial"/>
                <a:cs typeface="Arial"/>
              </a:rPr>
              <a:t>е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т	</a:t>
            </a:r>
            <a:fld id="{81D60167-4931-47E6-BA6A-407CBD079E47}" type="slidenum">
              <a:rPr lang="ru-RU" sz="1650" b="1" baseline="2525" smtClean="0">
                <a:solidFill>
                  <a:srgbClr val="6D6E71"/>
                </a:solidFill>
                <a:latin typeface="Arial"/>
                <a:cs typeface="Arial"/>
              </a:rPr>
              <a:pPr marL="12700">
                <a:tabLst>
                  <a:tab pos="3582670" algn="l"/>
                </a:tabLst>
              </a:pPr>
              <a:t>7</a:t>
            </a:fld>
            <a:endParaRPr lang="ru-RU" sz="1650" baseline="2525" dirty="0">
              <a:latin typeface="Arial"/>
              <a:cs typeface="Arial"/>
            </a:endParaRPr>
          </a:p>
        </p:txBody>
      </p:sp>
      <p:sp>
        <p:nvSpPr>
          <p:cNvPr id="15" name="Google Shape;86;p1"/>
          <p:cNvSpPr txBox="1"/>
          <p:nvPr/>
        </p:nvSpPr>
        <p:spPr>
          <a:xfrm>
            <a:off x="12078" y="0"/>
            <a:ext cx="5752800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 smtClean="0">
                <a:solidFill>
                  <a:srgbClr val="2A4BA0"/>
                </a:solidFill>
                <a:latin typeface="Times New Roman" panose="02020603050405020304" pitchFamily="18" charset="0"/>
                <a:ea typeface="Roboto Black"/>
                <a:cs typeface="Times New Roman" panose="02020603050405020304" pitchFamily="18" charset="0"/>
                <a:sym typeface="Roboto Black"/>
              </a:rPr>
              <a:t>КОНКУРЕНТЫ</a:t>
            </a:r>
            <a:endParaRPr sz="2800" b="1" dirty="0">
              <a:solidFill>
                <a:srgbClr val="2A4BA0"/>
              </a:solidFill>
              <a:latin typeface="Times New Roman" panose="02020603050405020304" pitchFamily="18" charset="0"/>
              <a:ea typeface="Roboto"/>
              <a:cs typeface="Times New Roman" panose="02020603050405020304" pitchFamily="18" charset="0"/>
              <a:sym typeface="Roboto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9045445"/>
              </p:ext>
            </p:extLst>
          </p:nvPr>
        </p:nvGraphicFramePr>
        <p:xfrm>
          <a:off x="258407" y="1060450"/>
          <a:ext cx="11653843" cy="47299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16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72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161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59169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Характеристики продукта</a:t>
                      </a:r>
                      <a:endParaRPr lang="ru-RU" sz="1800" dirty="0"/>
                    </a:p>
                  </a:txBody>
                  <a:tcPr marL="36000" marR="36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Ваша разработка</a:t>
                      </a:r>
                      <a:endParaRPr lang="ru-RU" sz="1800" dirty="0"/>
                    </a:p>
                  </a:txBody>
                  <a:tcPr marL="36000" marR="36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Аналог 1 (Скорпион)</a:t>
                      </a:r>
                      <a:endParaRPr lang="ru-RU" sz="1800" dirty="0"/>
                    </a:p>
                  </a:txBody>
                  <a:tcPr marL="36000" marR="36000" marT="36000" marB="3600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dirty="0" smtClean="0"/>
                        <a:t>Аналог 2</a:t>
                      </a:r>
                      <a:r>
                        <a:rPr lang="ru-RU" sz="1800" baseline="0" dirty="0" smtClean="0"/>
                        <a:t>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dirty="0" smtClean="0"/>
                        <a:t>(робот Сбербанк)</a:t>
                      </a:r>
                    </a:p>
                  </a:txBody>
                  <a:tcPr marL="36000" marR="36000" marT="36000" marB="3600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dirty="0" smtClean="0"/>
                        <a:t>Аналог 3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dirty="0" smtClean="0"/>
                        <a:t> (Робот Капитан)</a:t>
                      </a:r>
                    </a:p>
                  </a:txBody>
                  <a:tcPr marL="36000" marR="36000" marT="36000" marB="360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0250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Уровень дезинфекции</a:t>
                      </a:r>
                      <a:endParaRPr lang="ru-RU" sz="1800" dirty="0"/>
                    </a:p>
                  </a:txBody>
                  <a:tcPr marL="36000" marR="36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100%</a:t>
                      </a:r>
                      <a:endParaRPr lang="ru-RU" sz="18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85%</a:t>
                      </a:r>
                      <a:endParaRPr lang="ru-RU" sz="18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99%</a:t>
                      </a:r>
                      <a:endParaRPr lang="ru-RU" sz="18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85%</a:t>
                      </a: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0250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Система безопасности</a:t>
                      </a:r>
                      <a:endParaRPr lang="ru-RU" sz="1800" dirty="0"/>
                    </a:p>
                  </a:txBody>
                  <a:tcPr marL="36000" marR="36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Да </a:t>
                      </a:r>
                      <a:endParaRPr lang="ru-RU" sz="18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Нет </a:t>
                      </a:r>
                      <a:endParaRPr lang="ru-RU" sz="18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Нет </a:t>
                      </a:r>
                      <a:endParaRPr lang="ru-RU" sz="18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Нет</a:t>
                      </a: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0250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Агент для обработки</a:t>
                      </a:r>
                      <a:endParaRPr lang="ru-RU" sz="1800" dirty="0"/>
                    </a:p>
                  </a:txBody>
                  <a:tcPr marL="36000" marR="36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ОЗОН</a:t>
                      </a:r>
                      <a:endParaRPr lang="ru-RU" sz="18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Химия </a:t>
                      </a:r>
                      <a:endParaRPr lang="ru-RU" sz="18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UV</a:t>
                      </a:r>
                      <a:r>
                        <a:rPr lang="ru-RU" sz="1800" dirty="0" smtClean="0"/>
                        <a:t>-С</a:t>
                      </a:r>
                      <a:endParaRPr lang="ru-RU" sz="18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Химия </a:t>
                      </a:r>
                      <a:endParaRPr lang="ru-RU" sz="1800" dirty="0"/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0250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Датчик озона</a:t>
                      </a:r>
                      <a:endParaRPr lang="ru-RU" sz="1800" dirty="0"/>
                    </a:p>
                  </a:txBody>
                  <a:tcPr marL="36000" marR="36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Да</a:t>
                      </a:r>
                      <a:endParaRPr lang="ru-RU" sz="18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Нет </a:t>
                      </a:r>
                      <a:endParaRPr lang="ru-RU" sz="18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Нет </a:t>
                      </a:r>
                      <a:endParaRPr lang="ru-RU" sz="18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Нет</a:t>
                      </a:r>
                      <a:r>
                        <a:rPr lang="ru-RU" sz="1800" baseline="0" dirty="0" smtClean="0"/>
                        <a:t> </a:t>
                      </a:r>
                      <a:endParaRPr lang="ru-RU" sz="1800" dirty="0"/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0250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Масса,</a:t>
                      </a:r>
                      <a:r>
                        <a:rPr lang="ru-RU" sz="1800" baseline="0" dirty="0" smtClean="0"/>
                        <a:t> кг</a:t>
                      </a:r>
                      <a:endParaRPr lang="ru-RU" sz="1800" dirty="0"/>
                    </a:p>
                  </a:txBody>
                  <a:tcPr marL="36000" marR="36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10 </a:t>
                      </a:r>
                      <a:endParaRPr lang="ru-RU" sz="18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130</a:t>
                      </a:r>
                      <a:endParaRPr lang="ru-RU" sz="18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45</a:t>
                      </a:r>
                      <a:endParaRPr lang="ru-RU" sz="18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35</a:t>
                      </a: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1100646798"/>
                  </a:ext>
                </a:extLst>
              </a:tr>
              <a:tr h="78701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dirty="0" smtClean="0"/>
                        <a:t>Обрабатываемое пространство, м3</a:t>
                      </a:r>
                      <a:endParaRPr lang="ru-RU" sz="1800" dirty="0"/>
                    </a:p>
                  </a:txBody>
                  <a:tcPr marL="36000" marR="36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1000</a:t>
                      </a:r>
                      <a:endParaRPr lang="ru-RU" sz="18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3000</a:t>
                      </a:r>
                      <a:endParaRPr lang="ru-RU" sz="18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2400</a:t>
                      </a:r>
                      <a:endParaRPr lang="ru-RU" sz="18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1500</a:t>
                      </a:r>
                      <a:endParaRPr lang="ru-RU" sz="1800" dirty="0"/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31942209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98280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2">
            <a:extLst>
              <a:ext uri="{FF2B5EF4-FFF2-40B4-BE49-F238E27FC236}">
                <a16:creationId xmlns:a16="http://schemas.microsoft.com/office/drawing/2014/main" id="{9FC3CB14-0DB9-4E66-8A18-E48F298C0F72}"/>
              </a:ext>
            </a:extLst>
          </p:cNvPr>
          <p:cNvSpPr/>
          <p:nvPr/>
        </p:nvSpPr>
        <p:spPr>
          <a:xfrm flipV="1">
            <a:off x="365399" y="6306305"/>
            <a:ext cx="11542364" cy="86965"/>
          </a:xfrm>
          <a:custGeom>
            <a:avLst/>
            <a:gdLst/>
            <a:ahLst/>
            <a:cxnLst/>
            <a:rect l="l" t="t" r="r" b="b"/>
            <a:pathLst>
              <a:path w="8423998">
                <a:moveTo>
                  <a:pt x="0" y="0"/>
                </a:moveTo>
                <a:lnTo>
                  <a:pt x="8423998" y="0"/>
                </a:lnTo>
              </a:path>
            </a:pathLst>
          </a:custGeom>
          <a:ln w="12700">
            <a:solidFill>
              <a:srgbClr val="00568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9">
            <a:extLst>
              <a:ext uri="{FF2B5EF4-FFF2-40B4-BE49-F238E27FC236}">
                <a16:creationId xmlns:a16="http://schemas.microsoft.com/office/drawing/2014/main" id="{87359716-F559-48BF-9355-9E9717F6E216}"/>
              </a:ext>
            </a:extLst>
          </p:cNvPr>
          <p:cNvSpPr txBox="1">
            <a:spLocks/>
          </p:cNvSpPr>
          <p:nvPr/>
        </p:nvSpPr>
        <p:spPr>
          <a:xfrm>
            <a:off x="8142287" y="6421721"/>
            <a:ext cx="3769964" cy="1251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tabLst>
                <a:tab pos="3582670" algn="l"/>
              </a:tabLst>
            </a:pP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Уфимский </a:t>
            </a:r>
            <a:r>
              <a:rPr lang="ru-RU" sz="900" spc="-25">
                <a:solidFill>
                  <a:srgbClr val="6D6E71"/>
                </a:solidFill>
                <a:latin typeface="Arial"/>
                <a:cs typeface="Arial"/>
              </a:rPr>
              <a:t>г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ос</a:t>
            </a:r>
            <a:r>
              <a:rPr lang="ru-RU" sz="900" spc="-30">
                <a:solidFill>
                  <a:srgbClr val="6D6E71"/>
                </a:solidFill>
                <a:latin typeface="Arial"/>
                <a:cs typeface="Arial"/>
              </a:rPr>
              <a:t>у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дарст</a:t>
            </a:r>
            <a:r>
              <a:rPr lang="ru-RU" sz="900" spc="-10">
                <a:solidFill>
                  <a:srgbClr val="6D6E71"/>
                </a:solidFill>
                <a:latin typeface="Arial"/>
                <a:cs typeface="Arial"/>
              </a:rPr>
              <a:t>в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енный не</a:t>
            </a:r>
            <a:r>
              <a:rPr lang="ru-RU" sz="900" spc="-20">
                <a:solidFill>
                  <a:srgbClr val="6D6E71"/>
                </a:solidFill>
                <a:latin typeface="Arial"/>
                <a:cs typeface="Arial"/>
              </a:rPr>
              <a:t>ф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тяной </a:t>
            </a:r>
            <a:r>
              <a:rPr lang="ru-RU" sz="900" spc="-15">
                <a:solidFill>
                  <a:srgbClr val="6D6E71"/>
                </a:solidFill>
                <a:latin typeface="Arial"/>
                <a:cs typeface="Arial"/>
              </a:rPr>
              <a:t>т</a:t>
            </a:r>
            <a:r>
              <a:rPr lang="ru-RU" sz="900" spc="-20">
                <a:solidFill>
                  <a:srgbClr val="6D6E71"/>
                </a:solidFill>
                <a:latin typeface="Arial"/>
                <a:cs typeface="Arial"/>
              </a:rPr>
              <a:t>е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хнический уни</a:t>
            </a:r>
            <a:r>
              <a:rPr lang="ru-RU" sz="900" spc="-15">
                <a:solidFill>
                  <a:srgbClr val="6D6E71"/>
                </a:solidFill>
                <a:latin typeface="Arial"/>
                <a:cs typeface="Arial"/>
              </a:rPr>
              <a:t>в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ерси</a:t>
            </a:r>
            <a:r>
              <a:rPr lang="ru-RU" sz="900" spc="-15">
                <a:solidFill>
                  <a:srgbClr val="6D6E71"/>
                </a:solidFill>
                <a:latin typeface="Arial"/>
                <a:cs typeface="Arial"/>
              </a:rPr>
              <a:t>т</a:t>
            </a:r>
            <a:r>
              <a:rPr lang="ru-RU" sz="900" spc="-30">
                <a:solidFill>
                  <a:srgbClr val="6D6E71"/>
                </a:solidFill>
                <a:latin typeface="Arial"/>
                <a:cs typeface="Arial"/>
              </a:rPr>
              <a:t>е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т	</a:t>
            </a:r>
            <a:fld id="{81D60167-4931-47E6-BA6A-407CBD079E47}" type="slidenum">
              <a:rPr lang="ru-RU" sz="1650" b="1" baseline="2525" smtClean="0">
                <a:solidFill>
                  <a:srgbClr val="6D6E71"/>
                </a:solidFill>
                <a:latin typeface="Arial"/>
                <a:cs typeface="Arial"/>
              </a:rPr>
              <a:pPr marL="12700">
                <a:tabLst>
                  <a:tab pos="3582670" algn="l"/>
                </a:tabLst>
              </a:pPr>
              <a:t>8</a:t>
            </a:fld>
            <a:endParaRPr lang="ru-RU" sz="1650" baseline="2525" dirty="0">
              <a:latin typeface="Arial"/>
              <a:cs typeface="Arial"/>
            </a:endParaRPr>
          </a:p>
        </p:txBody>
      </p:sp>
      <p:sp>
        <p:nvSpPr>
          <p:cNvPr id="4" name="Google Shape;86;p1"/>
          <p:cNvSpPr txBox="1"/>
          <p:nvPr/>
        </p:nvSpPr>
        <p:spPr>
          <a:xfrm>
            <a:off x="141287" y="26852"/>
            <a:ext cx="5752800" cy="754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700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КОМАНДА</a:t>
            </a:r>
            <a:endParaRPr sz="3500" b="1" dirty="0">
              <a:solidFill>
                <a:srgbClr val="2A4BA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" name="Google Shape;86;p1"/>
          <p:cNvSpPr txBox="1"/>
          <p:nvPr/>
        </p:nvSpPr>
        <p:spPr>
          <a:xfrm>
            <a:off x="1522610" y="606992"/>
            <a:ext cx="10656888" cy="1169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ru-RU" sz="1600" b="1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Хлюпин Павел</a:t>
            </a:r>
          </a:p>
          <a:p>
            <a:pPr lvl="0"/>
            <a:r>
              <a:rPr lang="ru-RU" sz="1600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Руководитель</a:t>
            </a:r>
            <a:r>
              <a:rPr lang="ru-RU" sz="1600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, разработчик технологии и общей концепции </a:t>
            </a:r>
          </a:p>
          <a:p>
            <a:pPr lvl="0"/>
            <a:r>
              <a:rPr lang="ru-RU" sz="1600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Опыт: Победитель </a:t>
            </a:r>
            <a:r>
              <a:rPr lang="ru-RU" sz="1600" dirty="0" err="1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Техностарт</a:t>
            </a:r>
            <a:r>
              <a:rPr lang="ru-RU" sz="1600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 – 2018 г., Победитель «Большая разведка» - 2019 г., </a:t>
            </a:r>
            <a:r>
              <a:rPr lang="ru-RU" sz="1600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Победитель </a:t>
            </a:r>
            <a:r>
              <a:rPr lang="ru-RU" sz="1600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Старт-1 – 2021 г.</a:t>
            </a:r>
            <a:endParaRPr lang="ru-RU" sz="1600" dirty="0">
              <a:solidFill>
                <a:srgbClr val="2A4BA0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6" name="Google Shape;86;p1"/>
          <p:cNvSpPr txBox="1"/>
          <p:nvPr/>
        </p:nvSpPr>
        <p:spPr>
          <a:xfrm>
            <a:off x="1512887" y="1732526"/>
            <a:ext cx="10656888" cy="1169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ru-RU" sz="1600" b="1" dirty="0" err="1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Афлятунов</a:t>
            </a:r>
            <a:r>
              <a:rPr lang="ru-RU" sz="1600" b="1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 </a:t>
            </a:r>
            <a:r>
              <a:rPr lang="ru-RU" sz="1600" b="1" dirty="0" err="1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Радмир</a:t>
            </a:r>
            <a:endParaRPr lang="ru-RU" sz="1600" b="1" dirty="0" smtClean="0">
              <a:solidFill>
                <a:srgbClr val="2A4BA0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lvl="0"/>
            <a:r>
              <a:rPr lang="ru-RU" sz="1600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Электронщик-электротехник</a:t>
            </a:r>
            <a:endParaRPr lang="ru-RU" sz="1600" dirty="0" smtClean="0">
              <a:solidFill>
                <a:srgbClr val="2A4BA0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lvl="0"/>
            <a:r>
              <a:rPr lang="ru-RU" sz="1600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Опыт: Разработка и создание исследовательских, учебных и выставочных стендов, </a:t>
            </a:r>
            <a:endParaRPr lang="ru-RU" sz="1600" dirty="0" smtClean="0">
              <a:solidFill>
                <a:srgbClr val="2A4BA0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lvl="0"/>
            <a:r>
              <a:rPr lang="ru-RU" sz="1600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победитель </a:t>
            </a:r>
            <a:r>
              <a:rPr lang="ru-RU" sz="1600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УМНИК 2021 г.</a:t>
            </a:r>
            <a:endParaRPr lang="ru-RU" sz="1600" dirty="0">
              <a:solidFill>
                <a:srgbClr val="2A4BA0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7" name="Google Shape;86;p1"/>
          <p:cNvSpPr txBox="1"/>
          <p:nvPr/>
        </p:nvSpPr>
        <p:spPr>
          <a:xfrm>
            <a:off x="1512885" y="2868243"/>
            <a:ext cx="10399365" cy="923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ru-RU" sz="1600" b="1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Киреев Ильшат</a:t>
            </a:r>
          </a:p>
          <a:p>
            <a:pPr lvl="0"/>
            <a:r>
              <a:rPr lang="ru-RU" sz="1600" dirty="0" err="1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Робототехник</a:t>
            </a:r>
            <a:r>
              <a:rPr lang="ru-RU" sz="1600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-программист </a:t>
            </a:r>
            <a:endParaRPr lang="ru-RU" sz="1600" dirty="0" smtClean="0">
              <a:solidFill>
                <a:srgbClr val="2A4BA0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lvl="0"/>
            <a:r>
              <a:rPr lang="ru-RU" sz="1600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Опыт: разработка и создание робототехнических устройств для региональных и всероссийских конкурсов</a:t>
            </a:r>
            <a:endParaRPr lang="ru-RU" sz="1600" dirty="0">
              <a:solidFill>
                <a:srgbClr val="2A4BA0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59" b="15759"/>
          <a:stretch>
            <a:fillRect/>
          </a:stretch>
        </p:blipFill>
        <p:spPr>
          <a:xfrm>
            <a:off x="204533" y="728441"/>
            <a:ext cx="1003554" cy="10040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63" b="16663"/>
          <a:stretch>
            <a:fillRect/>
          </a:stretch>
        </p:blipFill>
        <p:spPr>
          <a:xfrm>
            <a:off x="204532" y="1856630"/>
            <a:ext cx="1003555" cy="10040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2" descr="Ильшат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531" y="2984820"/>
            <a:ext cx="1003555" cy="10427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Google Shape;86;p1"/>
          <p:cNvSpPr txBox="1"/>
          <p:nvPr/>
        </p:nvSpPr>
        <p:spPr>
          <a:xfrm>
            <a:off x="1505085" y="4094083"/>
            <a:ext cx="10389640" cy="923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ru-RU" sz="1600" b="1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Акбаров Даниэль</a:t>
            </a:r>
            <a:endParaRPr lang="ru-RU" sz="1600" b="1" dirty="0" smtClean="0">
              <a:solidFill>
                <a:srgbClr val="2A4BA0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lvl="0"/>
            <a:r>
              <a:rPr lang="ru-RU" sz="1600" dirty="0" err="1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Робототехник</a:t>
            </a:r>
            <a:r>
              <a:rPr lang="ru-RU" sz="1600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-программист </a:t>
            </a:r>
            <a:endParaRPr lang="ru-RU" sz="1600" dirty="0" smtClean="0">
              <a:solidFill>
                <a:srgbClr val="2A4BA0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lvl="0"/>
            <a:r>
              <a:rPr lang="ru-RU" sz="1600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Опыт: разработка и создание робототехнических устройств для региональных и всероссийских конкурсов</a:t>
            </a:r>
            <a:endParaRPr lang="ru-RU" sz="1600" dirty="0">
              <a:solidFill>
                <a:srgbClr val="2A4BA0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77" t="18831" r="21585" b="8813"/>
          <a:stretch/>
        </p:blipFill>
        <p:spPr>
          <a:xfrm>
            <a:off x="214256" y="4145916"/>
            <a:ext cx="1003554" cy="9187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Google Shape;86;p1"/>
          <p:cNvSpPr txBox="1"/>
          <p:nvPr/>
        </p:nvSpPr>
        <p:spPr>
          <a:xfrm>
            <a:off x="1505085" y="5166351"/>
            <a:ext cx="10389640" cy="923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ru-RU" sz="1600" b="1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Федулов Михаил</a:t>
            </a:r>
            <a:endParaRPr lang="ru-RU" sz="1600" b="1" dirty="0" smtClean="0">
              <a:solidFill>
                <a:srgbClr val="2A4BA0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lvl="0"/>
            <a:r>
              <a:rPr lang="ru-RU" sz="1600" dirty="0" err="1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Робототехник</a:t>
            </a:r>
            <a:r>
              <a:rPr lang="ru-RU" sz="1600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-программист </a:t>
            </a:r>
            <a:endParaRPr lang="ru-RU" sz="1600" dirty="0" smtClean="0">
              <a:solidFill>
                <a:srgbClr val="2A4BA0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lvl="0"/>
            <a:r>
              <a:rPr lang="ru-RU" sz="1600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Опыт: разработка и создание робототехнических устройств для региональных и всероссийских конкурсов</a:t>
            </a:r>
            <a:endParaRPr lang="ru-RU" sz="1600" dirty="0">
              <a:solidFill>
                <a:srgbClr val="2A4BA0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13" t="27736" r="23256"/>
          <a:stretch/>
        </p:blipFill>
        <p:spPr>
          <a:xfrm>
            <a:off x="214257" y="5291545"/>
            <a:ext cx="1003554" cy="9580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439126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bject 2">
            <a:extLst>
              <a:ext uri="{FF2B5EF4-FFF2-40B4-BE49-F238E27FC236}">
                <a16:creationId xmlns:a16="http://schemas.microsoft.com/office/drawing/2014/main" id="{8097D28F-CDBA-4DD8-AB7F-0949B284F119}"/>
              </a:ext>
            </a:extLst>
          </p:cNvPr>
          <p:cNvSpPr/>
          <p:nvPr/>
        </p:nvSpPr>
        <p:spPr>
          <a:xfrm flipV="1">
            <a:off x="369887" y="6253079"/>
            <a:ext cx="11542364" cy="86965"/>
          </a:xfrm>
          <a:custGeom>
            <a:avLst/>
            <a:gdLst/>
            <a:ahLst/>
            <a:cxnLst/>
            <a:rect l="l" t="t" r="r" b="b"/>
            <a:pathLst>
              <a:path w="8423998">
                <a:moveTo>
                  <a:pt x="0" y="0"/>
                </a:moveTo>
                <a:lnTo>
                  <a:pt x="8423998" y="0"/>
                </a:lnTo>
              </a:path>
            </a:pathLst>
          </a:custGeom>
          <a:ln w="12700">
            <a:solidFill>
              <a:srgbClr val="00568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19">
            <a:extLst>
              <a:ext uri="{FF2B5EF4-FFF2-40B4-BE49-F238E27FC236}">
                <a16:creationId xmlns:a16="http://schemas.microsoft.com/office/drawing/2014/main" id="{F4576F12-4724-4D8A-9BFE-9D8A6558C321}"/>
              </a:ext>
            </a:extLst>
          </p:cNvPr>
          <p:cNvSpPr txBox="1">
            <a:spLocks/>
          </p:cNvSpPr>
          <p:nvPr/>
        </p:nvSpPr>
        <p:spPr>
          <a:xfrm>
            <a:off x="8142287" y="6421721"/>
            <a:ext cx="3769964" cy="1251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tabLst>
                <a:tab pos="3582670" algn="l"/>
              </a:tabLst>
            </a:pP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Уфимский </a:t>
            </a:r>
            <a:r>
              <a:rPr lang="ru-RU" sz="900" spc="-25">
                <a:solidFill>
                  <a:srgbClr val="6D6E71"/>
                </a:solidFill>
                <a:latin typeface="Arial"/>
                <a:cs typeface="Arial"/>
              </a:rPr>
              <a:t>г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ос</a:t>
            </a:r>
            <a:r>
              <a:rPr lang="ru-RU" sz="900" spc="-30">
                <a:solidFill>
                  <a:srgbClr val="6D6E71"/>
                </a:solidFill>
                <a:latin typeface="Arial"/>
                <a:cs typeface="Arial"/>
              </a:rPr>
              <a:t>у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дарст</a:t>
            </a:r>
            <a:r>
              <a:rPr lang="ru-RU" sz="900" spc="-10">
                <a:solidFill>
                  <a:srgbClr val="6D6E71"/>
                </a:solidFill>
                <a:latin typeface="Arial"/>
                <a:cs typeface="Arial"/>
              </a:rPr>
              <a:t>в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енный не</a:t>
            </a:r>
            <a:r>
              <a:rPr lang="ru-RU" sz="900" spc="-20">
                <a:solidFill>
                  <a:srgbClr val="6D6E71"/>
                </a:solidFill>
                <a:latin typeface="Arial"/>
                <a:cs typeface="Arial"/>
              </a:rPr>
              <a:t>ф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тяной </a:t>
            </a:r>
            <a:r>
              <a:rPr lang="ru-RU" sz="900" spc="-15">
                <a:solidFill>
                  <a:srgbClr val="6D6E71"/>
                </a:solidFill>
                <a:latin typeface="Arial"/>
                <a:cs typeface="Arial"/>
              </a:rPr>
              <a:t>т</a:t>
            </a:r>
            <a:r>
              <a:rPr lang="ru-RU" sz="900" spc="-20">
                <a:solidFill>
                  <a:srgbClr val="6D6E71"/>
                </a:solidFill>
                <a:latin typeface="Arial"/>
                <a:cs typeface="Arial"/>
              </a:rPr>
              <a:t>е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хнический уни</a:t>
            </a:r>
            <a:r>
              <a:rPr lang="ru-RU" sz="900" spc="-15">
                <a:solidFill>
                  <a:srgbClr val="6D6E71"/>
                </a:solidFill>
                <a:latin typeface="Arial"/>
                <a:cs typeface="Arial"/>
              </a:rPr>
              <a:t>в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ерси</a:t>
            </a:r>
            <a:r>
              <a:rPr lang="ru-RU" sz="900" spc="-15">
                <a:solidFill>
                  <a:srgbClr val="6D6E71"/>
                </a:solidFill>
                <a:latin typeface="Arial"/>
                <a:cs typeface="Arial"/>
              </a:rPr>
              <a:t>т</a:t>
            </a:r>
            <a:r>
              <a:rPr lang="ru-RU" sz="900" spc="-30">
                <a:solidFill>
                  <a:srgbClr val="6D6E71"/>
                </a:solidFill>
                <a:latin typeface="Arial"/>
                <a:cs typeface="Arial"/>
              </a:rPr>
              <a:t>е</a:t>
            </a:r>
            <a:r>
              <a:rPr lang="ru-RU" sz="900">
                <a:solidFill>
                  <a:srgbClr val="6D6E71"/>
                </a:solidFill>
                <a:latin typeface="Arial"/>
                <a:cs typeface="Arial"/>
              </a:rPr>
              <a:t>т	</a:t>
            </a:r>
            <a:fld id="{81D60167-4931-47E6-BA6A-407CBD079E47}" type="slidenum">
              <a:rPr lang="ru-RU" sz="1650" b="1" baseline="2525" smtClean="0">
                <a:solidFill>
                  <a:srgbClr val="6D6E71"/>
                </a:solidFill>
                <a:latin typeface="Arial"/>
                <a:cs typeface="Arial"/>
              </a:rPr>
              <a:pPr marL="12700">
                <a:tabLst>
                  <a:tab pos="3582670" algn="l"/>
                </a:tabLst>
              </a:pPr>
              <a:t>9</a:t>
            </a:fld>
            <a:endParaRPr lang="ru-RU" sz="1650" baseline="2525" dirty="0">
              <a:latin typeface="Arial"/>
              <a:cs typeface="Arial"/>
            </a:endParaRPr>
          </a:p>
        </p:txBody>
      </p:sp>
      <p:sp>
        <p:nvSpPr>
          <p:cNvPr id="18" name="Google Shape;86;p1"/>
          <p:cNvSpPr txBox="1"/>
          <p:nvPr/>
        </p:nvSpPr>
        <p:spPr>
          <a:xfrm>
            <a:off x="0" y="0"/>
            <a:ext cx="5752800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 smtClean="0">
                <a:solidFill>
                  <a:srgbClr val="2A4BA0"/>
                </a:solidFill>
                <a:latin typeface="Times New Roman" panose="02020603050405020304" pitchFamily="18" charset="0"/>
                <a:ea typeface="Roboto Black"/>
                <a:cs typeface="Times New Roman" panose="02020603050405020304" pitchFamily="18" charset="0"/>
                <a:sym typeface="Roboto Black"/>
              </a:rPr>
              <a:t>УРОВЕНЬ ГОТОВНОСТИ</a:t>
            </a:r>
            <a:endParaRPr sz="2800" b="1" dirty="0">
              <a:solidFill>
                <a:srgbClr val="2A4BA0"/>
              </a:solidFill>
              <a:latin typeface="Times New Roman" panose="02020603050405020304" pitchFamily="18" charset="0"/>
              <a:ea typeface="Roboto"/>
              <a:cs typeface="Times New Roman" panose="02020603050405020304" pitchFamily="18" charset="0"/>
              <a:sym typeface="Roboto"/>
            </a:endParaRPr>
          </a:p>
        </p:txBody>
      </p:sp>
      <p:sp>
        <p:nvSpPr>
          <p:cNvPr id="19" name="Google Shape;86;p1"/>
          <p:cNvSpPr txBox="1"/>
          <p:nvPr/>
        </p:nvSpPr>
        <p:spPr>
          <a:xfrm>
            <a:off x="217487" y="700789"/>
            <a:ext cx="11694764" cy="4905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30000"/>
              </a:lnSpc>
            </a:pPr>
            <a:r>
              <a:rPr lang="ru-RU" sz="2000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ГОТОВНОСТЬ</a:t>
            </a:r>
          </a:p>
          <a:p>
            <a:pPr lvl="0">
              <a:lnSpc>
                <a:spcPct val="130000"/>
              </a:lnSpc>
            </a:pPr>
            <a:endParaRPr lang="ru-RU" sz="800" dirty="0" smtClean="0">
              <a:solidFill>
                <a:srgbClr val="2A4BA0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marL="342900" lvl="0" indent="-342900">
              <a:lnSpc>
                <a:spcPct val="130000"/>
              </a:lnSpc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en-US" sz="1800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TRL5 </a:t>
            </a:r>
            <a:endParaRPr lang="ru-RU" sz="1800" dirty="0" smtClean="0">
              <a:solidFill>
                <a:srgbClr val="2A4BA0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marL="342900" lvl="0" indent="-342900">
              <a:lnSpc>
                <a:spcPct val="130000"/>
              </a:lnSpc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ru-RU" sz="1800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Осуществлена закупка</a:t>
            </a:r>
            <a:r>
              <a:rPr lang="en-US" sz="1800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 </a:t>
            </a:r>
            <a:r>
              <a:rPr lang="ru-RU" sz="1800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комплектующих</a:t>
            </a:r>
            <a:endParaRPr lang="ru-RU" sz="1800" dirty="0">
              <a:solidFill>
                <a:srgbClr val="2A4BA0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lvl="0">
              <a:lnSpc>
                <a:spcPct val="130000"/>
              </a:lnSpc>
            </a:pPr>
            <a:endParaRPr lang="ru-RU" dirty="0">
              <a:solidFill>
                <a:srgbClr val="2A4BA0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lvl="0">
              <a:lnSpc>
                <a:spcPct val="130000"/>
              </a:lnSpc>
            </a:pPr>
            <a:r>
              <a:rPr lang="ru-RU" sz="2000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ПЛАНЫ</a:t>
            </a:r>
          </a:p>
          <a:p>
            <a:pPr lvl="0">
              <a:lnSpc>
                <a:spcPct val="130000"/>
              </a:lnSpc>
            </a:pPr>
            <a:endParaRPr lang="ru-RU" sz="800" dirty="0" smtClean="0">
              <a:solidFill>
                <a:srgbClr val="2A4BA0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marL="342900" lvl="0" indent="-342900">
              <a:lnSpc>
                <a:spcPct val="130000"/>
              </a:lnSpc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ru-RU" sz="1800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Создание прототипа, </a:t>
            </a:r>
          </a:p>
          <a:p>
            <a:pPr marL="342900" lvl="0" indent="-342900">
              <a:lnSpc>
                <a:spcPct val="130000"/>
              </a:lnSpc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Н</a:t>
            </a:r>
            <a:r>
              <a:rPr lang="ru-RU" sz="1800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аписание программного обеспечения;</a:t>
            </a:r>
          </a:p>
          <a:p>
            <a:pPr marL="342900" lvl="0" indent="-342900">
              <a:lnSpc>
                <a:spcPct val="130000"/>
              </a:lnSpc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ru-RU" sz="1800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Проведение опытов;</a:t>
            </a:r>
          </a:p>
          <a:p>
            <a:pPr marL="342900" lvl="0" indent="-342900">
              <a:lnSpc>
                <a:spcPct val="130000"/>
              </a:lnSpc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ru-RU" sz="1800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Обучение робота двигаться в пространстве;</a:t>
            </a:r>
          </a:p>
          <a:p>
            <a:pPr marL="342900" lvl="0" indent="-342900">
              <a:lnSpc>
                <a:spcPct val="130000"/>
              </a:lnSpc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ru-RU" sz="1800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Демонстрация разработки в университетах и профессиональных лицеях;</a:t>
            </a:r>
          </a:p>
          <a:p>
            <a:pPr marL="342900" lvl="0" indent="-342900">
              <a:lnSpc>
                <a:spcPct val="130000"/>
              </a:lnSpc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ru-RU" sz="1800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Запуск сборочного цеха </a:t>
            </a:r>
          </a:p>
          <a:p>
            <a:pPr marL="342900" lvl="0" indent="-342900">
              <a:lnSpc>
                <a:spcPct val="130000"/>
              </a:lnSpc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ru-RU" sz="1800" dirty="0" smtClean="0">
                <a:solidFill>
                  <a:srgbClr val="2A4BA0"/>
                </a:solidFill>
                <a:latin typeface="Roboto Black"/>
                <a:ea typeface="Roboto Black"/>
                <a:cs typeface="Roboto Black"/>
                <a:sym typeface="Roboto Black"/>
              </a:rPr>
              <a:t>Первые продажи. </a:t>
            </a:r>
            <a:endParaRPr lang="ru-RU" sz="1800" dirty="0">
              <a:solidFill>
                <a:srgbClr val="2A4BA0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</p:spTree>
    <p:extLst>
      <p:ext uri="{BB962C8B-B14F-4D97-AF65-F5344CB8AC3E}">
        <p14:creationId xmlns:p14="http://schemas.microsoft.com/office/powerpoint/2010/main" val="374698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 flipV="1">
            <a:off x="369887" y="6253079"/>
            <a:ext cx="11542364" cy="86965"/>
          </a:xfrm>
          <a:custGeom>
            <a:avLst/>
            <a:gdLst/>
            <a:ahLst/>
            <a:cxnLst/>
            <a:rect l="l" t="t" r="r" b="b"/>
            <a:pathLst>
              <a:path w="8423998">
                <a:moveTo>
                  <a:pt x="0" y="0"/>
                </a:moveTo>
                <a:lnTo>
                  <a:pt x="8423998" y="0"/>
                </a:lnTo>
              </a:path>
            </a:pathLst>
          </a:custGeom>
          <a:ln w="12700">
            <a:solidFill>
              <a:srgbClr val="00568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69887" y="5327651"/>
            <a:ext cx="11542364" cy="91079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xfrm>
            <a:off x="8142287" y="6421721"/>
            <a:ext cx="3769964" cy="1251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tabLst>
                <a:tab pos="3582670" algn="l"/>
              </a:tabLst>
            </a:pPr>
            <a:r>
              <a:rPr sz="900" dirty="0">
                <a:solidFill>
                  <a:srgbClr val="6D6E71"/>
                </a:solidFill>
                <a:latin typeface="Arial"/>
                <a:cs typeface="Arial"/>
              </a:rPr>
              <a:t>Уфимский </a:t>
            </a:r>
            <a:r>
              <a:rPr sz="900" spc="-25" dirty="0">
                <a:solidFill>
                  <a:srgbClr val="6D6E71"/>
                </a:solidFill>
                <a:latin typeface="Arial"/>
                <a:cs typeface="Arial"/>
              </a:rPr>
              <a:t>г</a:t>
            </a:r>
            <a:r>
              <a:rPr sz="900" dirty="0">
                <a:solidFill>
                  <a:srgbClr val="6D6E71"/>
                </a:solidFill>
                <a:latin typeface="Arial"/>
                <a:cs typeface="Arial"/>
              </a:rPr>
              <a:t>ос</a:t>
            </a:r>
            <a:r>
              <a:rPr sz="900" spc="-30" dirty="0">
                <a:solidFill>
                  <a:srgbClr val="6D6E71"/>
                </a:solidFill>
                <a:latin typeface="Arial"/>
                <a:cs typeface="Arial"/>
              </a:rPr>
              <a:t>у</a:t>
            </a:r>
            <a:r>
              <a:rPr sz="900" dirty="0">
                <a:solidFill>
                  <a:srgbClr val="6D6E71"/>
                </a:solidFill>
                <a:latin typeface="Arial"/>
                <a:cs typeface="Arial"/>
              </a:rPr>
              <a:t>дарст</a:t>
            </a:r>
            <a:r>
              <a:rPr sz="900" spc="-10" dirty="0">
                <a:solidFill>
                  <a:srgbClr val="6D6E71"/>
                </a:solidFill>
                <a:latin typeface="Arial"/>
                <a:cs typeface="Arial"/>
              </a:rPr>
              <a:t>в</a:t>
            </a:r>
            <a:r>
              <a:rPr sz="900" dirty="0">
                <a:solidFill>
                  <a:srgbClr val="6D6E71"/>
                </a:solidFill>
                <a:latin typeface="Arial"/>
                <a:cs typeface="Arial"/>
              </a:rPr>
              <a:t>енный не</a:t>
            </a:r>
            <a:r>
              <a:rPr sz="900" spc="-20" dirty="0">
                <a:solidFill>
                  <a:srgbClr val="6D6E71"/>
                </a:solidFill>
                <a:latin typeface="Arial"/>
                <a:cs typeface="Arial"/>
              </a:rPr>
              <a:t>ф</a:t>
            </a:r>
            <a:r>
              <a:rPr sz="900" dirty="0">
                <a:solidFill>
                  <a:srgbClr val="6D6E71"/>
                </a:solidFill>
                <a:latin typeface="Arial"/>
                <a:cs typeface="Arial"/>
              </a:rPr>
              <a:t>тяной </a:t>
            </a:r>
            <a:r>
              <a:rPr sz="900" spc="-15" dirty="0">
                <a:solidFill>
                  <a:srgbClr val="6D6E71"/>
                </a:solidFill>
                <a:latin typeface="Arial"/>
                <a:cs typeface="Arial"/>
              </a:rPr>
              <a:t>т</a:t>
            </a:r>
            <a:r>
              <a:rPr sz="900" spc="-20" dirty="0">
                <a:solidFill>
                  <a:srgbClr val="6D6E71"/>
                </a:solidFill>
                <a:latin typeface="Arial"/>
                <a:cs typeface="Arial"/>
              </a:rPr>
              <a:t>е</a:t>
            </a:r>
            <a:r>
              <a:rPr sz="900" dirty="0">
                <a:solidFill>
                  <a:srgbClr val="6D6E71"/>
                </a:solidFill>
                <a:latin typeface="Arial"/>
                <a:cs typeface="Arial"/>
              </a:rPr>
              <a:t>хнический уни</a:t>
            </a:r>
            <a:r>
              <a:rPr sz="900" spc="-15" dirty="0">
                <a:solidFill>
                  <a:srgbClr val="6D6E71"/>
                </a:solidFill>
                <a:latin typeface="Arial"/>
                <a:cs typeface="Arial"/>
              </a:rPr>
              <a:t>в</a:t>
            </a:r>
            <a:r>
              <a:rPr sz="900" dirty="0">
                <a:solidFill>
                  <a:srgbClr val="6D6E71"/>
                </a:solidFill>
                <a:latin typeface="Arial"/>
                <a:cs typeface="Arial"/>
              </a:rPr>
              <a:t>ерси</a:t>
            </a:r>
            <a:r>
              <a:rPr sz="900" spc="-15" dirty="0">
                <a:solidFill>
                  <a:srgbClr val="6D6E71"/>
                </a:solidFill>
                <a:latin typeface="Arial"/>
                <a:cs typeface="Arial"/>
              </a:rPr>
              <a:t>т</a:t>
            </a:r>
            <a:r>
              <a:rPr sz="900" spc="-30" dirty="0">
                <a:solidFill>
                  <a:srgbClr val="6D6E71"/>
                </a:solidFill>
                <a:latin typeface="Arial"/>
                <a:cs typeface="Arial"/>
              </a:rPr>
              <a:t>е</a:t>
            </a:r>
            <a:r>
              <a:rPr sz="900" dirty="0">
                <a:solidFill>
                  <a:srgbClr val="6D6E71"/>
                </a:solidFill>
                <a:latin typeface="Arial"/>
                <a:cs typeface="Arial"/>
              </a:rPr>
              <a:t>т	</a:t>
            </a:r>
            <a:fld id="{81D60167-4931-47E6-BA6A-407CBD079E47}" type="slidenum">
              <a:rPr sz="1650" b="1" baseline="2525" dirty="0">
                <a:solidFill>
                  <a:srgbClr val="6D6E71"/>
                </a:solidFill>
                <a:latin typeface="Arial"/>
                <a:cs typeface="Arial"/>
              </a:rPr>
              <a:pPr marL="12700">
                <a:tabLst>
                  <a:tab pos="3582670" algn="l"/>
                </a:tabLst>
              </a:pPr>
              <a:t>10</a:t>
            </a:fld>
            <a:endParaRPr sz="1650" baseline="2525" dirty="0">
              <a:latin typeface="Arial"/>
              <a:cs typeface="Arial"/>
            </a:endParaRPr>
          </a:p>
        </p:txBody>
      </p:sp>
      <p:sp>
        <p:nvSpPr>
          <p:cNvPr id="21" name="Объект 2"/>
          <p:cNvSpPr txBox="1">
            <a:spLocks/>
          </p:cNvSpPr>
          <p:nvPr/>
        </p:nvSpPr>
        <p:spPr>
          <a:xfrm>
            <a:off x="4179887" y="3350151"/>
            <a:ext cx="5486400" cy="18958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600" b="1" u="sng" dirty="0"/>
              <a:t>Контактная информация</a:t>
            </a:r>
            <a:r>
              <a:rPr lang="en-US" sz="2600" b="1" u="sng" dirty="0"/>
              <a:t>: </a:t>
            </a:r>
            <a:endParaRPr lang="ru-RU" sz="2600" b="1" u="sng" dirty="0"/>
          </a:p>
          <a:p>
            <a:pPr marL="0" indent="0">
              <a:buNone/>
            </a:pPr>
            <a:r>
              <a:rPr lang="en-US" sz="2600" dirty="0"/>
              <a:t>Email: KhlupinPA@mail.ru </a:t>
            </a:r>
            <a:endParaRPr lang="ru-RU" sz="2600" dirty="0"/>
          </a:p>
          <a:p>
            <a:pPr marL="0" indent="0">
              <a:buNone/>
            </a:pPr>
            <a:r>
              <a:rPr lang="ru-RU" sz="2600" dirty="0"/>
              <a:t>телефон: +7</a:t>
            </a:r>
            <a:r>
              <a:rPr lang="en-US" sz="2600" dirty="0"/>
              <a:t> </a:t>
            </a:r>
            <a:r>
              <a:rPr lang="ru-RU" sz="2600" dirty="0"/>
              <a:t>(917)</a:t>
            </a:r>
            <a:r>
              <a:rPr lang="en-US" sz="2600" dirty="0"/>
              <a:t> 485-90-89</a:t>
            </a:r>
            <a:r>
              <a:rPr lang="ru-RU" sz="2600" dirty="0"/>
              <a:t>; </a:t>
            </a:r>
          </a:p>
          <a:p>
            <a:pPr marL="0" indent="0">
              <a:buNone/>
            </a:pPr>
            <a:r>
              <a:rPr lang="ru-RU" sz="2600" dirty="0"/>
              <a:t>Хлюпин Павел Александрович</a:t>
            </a: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4607" y="367589"/>
            <a:ext cx="3943737" cy="127702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629659" y="2096338"/>
            <a:ext cx="702282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4800" b="1" dirty="0">
                <a:solidFill>
                  <a:srgbClr val="2A4BA0"/>
                </a:solidFill>
                <a:latin typeface="Roboto"/>
                <a:ea typeface="Roboto"/>
                <a:cs typeface="Roboto"/>
                <a:sym typeface="Roboto"/>
              </a:rPr>
              <a:t>Спасибо за внимание!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2821</TotalTime>
  <Words>502</Words>
  <Application>Microsoft Office PowerPoint</Application>
  <PresentationFormat>Произвольный</PresentationFormat>
  <Paragraphs>158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Calibri</vt:lpstr>
      <vt:lpstr>Roboto</vt:lpstr>
      <vt:lpstr>Roboto Black</vt:lpstr>
      <vt:lpstr>Times New Roman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Презентация4.indd</dc:title>
  <dc:creator>1-313-4</dc:creator>
  <cp:lastModifiedBy>Павел</cp:lastModifiedBy>
  <cp:revision>162</cp:revision>
  <dcterms:created xsi:type="dcterms:W3CDTF">2016-04-08T15:35:50Z</dcterms:created>
  <dcterms:modified xsi:type="dcterms:W3CDTF">2023-05-27T21:01:33Z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2016-04-08T00:00:00Z</vt:filetime>
  </property>
  <property fmtid="{D5CDD505-2E9C-101B-9397-08002B2CF9AE}" pid="3" name="LastSaved">
    <vt:filetime>2016-04-08T00:00:00Z</vt:filetime>
  </property>
</Properties>
</file>