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5" roundtripDataSignature="AMtx7mjE3UcA6SsBF+WWL2W/76/f1APdd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257976E-AFE3-4E3D-8921-6DE55AB5EC49}">
  <a:tblStyle styleId="{1257976E-AFE3-4E3D-8921-6DE55AB5EC4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9e222c456b_0_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9e222c456b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8914c55730_0_20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28914c55730_0_2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29e222c456b_0_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29e222c456b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29f3cdd3704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g29f3cdd3704_0_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9f00922f1f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9f00922f1f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2978a7355a4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2978a7355a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29e222c456b_0_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29e222c456b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29f00922f1f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29f00922f1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29e222c456b_0_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29e222c456b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6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6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16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6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6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7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7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1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8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8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1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9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9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2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2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2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3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3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3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2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4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4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2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5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6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6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6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6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6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4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jpg"/><Relationship Id="rId4" Type="http://schemas.openxmlformats.org/officeDocument/2006/relationships/image" Target="../media/image10.jpg"/><Relationship Id="rId5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9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hyperlink" Target="mailto:darya.vodop@gmail.com" TargetMode="External"/><Relationship Id="rId4" Type="http://schemas.openxmlformats.org/officeDocument/2006/relationships/hyperlink" Target="mailto:sen.0arina@gmai.com" TargetMode="External"/><Relationship Id="rId5" Type="http://schemas.openxmlformats.org/officeDocument/2006/relationships/hyperlink" Target="mailto:s1magina.a@yandex.ru" TargetMode="External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0"/>
            <a:ext cx="12202975" cy="1925782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 txBox="1"/>
          <p:nvPr/>
        </p:nvSpPr>
        <p:spPr>
          <a:xfrm>
            <a:off x="3922000" y="1155950"/>
            <a:ext cx="4818600" cy="5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750" lIns="0" spcFirstLastPara="1" rIns="51525" wrap="square" tIns="257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600"/>
              <a:buFont typeface="Calibri"/>
              <a:buNone/>
            </a:pPr>
            <a:r>
              <a:rPr b="1" i="0" lang="ru-RU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Акселератор «</a:t>
            </a:r>
            <a:r>
              <a:rPr b="1" lang="ru-RU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AcademiaConnect</a:t>
            </a:r>
            <a:r>
              <a:rPr b="1" i="0" lang="ru-RU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»</a:t>
            </a:r>
            <a:br>
              <a:rPr b="1" i="0" lang="ru-RU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5914725" y="2756650"/>
            <a:ext cx="38088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900">
                <a:solidFill>
                  <a:srgbClr val="0C343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Бизнес-Проект “NEWSHOME”</a:t>
            </a:r>
            <a:endParaRPr b="1" sz="3900">
              <a:solidFill>
                <a:srgbClr val="0C343D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87" name="Google Shape;87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03550" y="2387525"/>
            <a:ext cx="2945425" cy="294545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"/>
          <p:cNvSpPr txBox="1"/>
          <p:nvPr/>
        </p:nvSpPr>
        <p:spPr>
          <a:xfrm>
            <a:off x="5914725" y="4849600"/>
            <a:ext cx="4517100" cy="122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rgbClr val="134F5C"/>
                </a:solidFill>
                <a:latin typeface="Calibri"/>
                <a:ea typeface="Calibri"/>
                <a:cs typeface="Calibri"/>
                <a:sym typeface="Calibri"/>
              </a:rPr>
              <a:t>Команда:</a:t>
            </a:r>
            <a:r>
              <a:rPr lang="ru-RU" sz="1600">
                <a:solidFill>
                  <a:srgbClr val="134F5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600">
              <a:solidFill>
                <a:srgbClr val="134F5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rgbClr val="134F5C"/>
                </a:solidFill>
                <a:latin typeface="Calibri"/>
                <a:ea typeface="Calibri"/>
                <a:cs typeface="Calibri"/>
                <a:sym typeface="Calibri"/>
              </a:rPr>
              <a:t>Сененкова Арина Андреевна, Водопьянова Дарья Алексеевна, Симагина Анастасия Александровна </a:t>
            </a:r>
            <a:endParaRPr sz="1600">
              <a:solidFill>
                <a:srgbClr val="134F5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/>
          <p:nvPr/>
        </p:nvSpPr>
        <p:spPr>
          <a:xfrm>
            <a:off x="0" y="4546100"/>
            <a:ext cx="2098200" cy="2311800"/>
          </a:xfrm>
          <a:prstGeom prst="rtTriangle">
            <a:avLst/>
          </a:prstGeom>
          <a:solidFill>
            <a:srgbClr val="8BA7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0" name="Google Shape;90;p1"/>
          <p:cNvCxnSpPr/>
          <p:nvPr/>
        </p:nvCxnSpPr>
        <p:spPr>
          <a:xfrm>
            <a:off x="5949225" y="4274125"/>
            <a:ext cx="3739800" cy="9600"/>
          </a:xfrm>
          <a:prstGeom prst="straightConnector1">
            <a:avLst/>
          </a:prstGeom>
          <a:noFill/>
          <a:ln cap="flat" cmpd="sng" w="28575">
            <a:solidFill>
              <a:srgbClr val="8BA79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1" name="Google Shape;91;p1"/>
          <p:cNvCxnSpPr/>
          <p:nvPr/>
        </p:nvCxnSpPr>
        <p:spPr>
          <a:xfrm>
            <a:off x="6706875" y="4497550"/>
            <a:ext cx="2224500" cy="0"/>
          </a:xfrm>
          <a:prstGeom prst="straightConnector1">
            <a:avLst/>
          </a:prstGeom>
          <a:noFill/>
          <a:ln cap="flat" cmpd="sng" w="19050">
            <a:solidFill>
              <a:srgbClr val="8BA79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2" name="Google Shape;92;p1"/>
          <p:cNvSpPr/>
          <p:nvPr/>
        </p:nvSpPr>
        <p:spPr>
          <a:xfrm rot="-5400000">
            <a:off x="10918800" y="5586000"/>
            <a:ext cx="1855500" cy="688500"/>
          </a:xfrm>
          <a:prstGeom prst="rtTriangle">
            <a:avLst/>
          </a:prstGeom>
          <a:solidFill>
            <a:srgbClr val="8BA79F"/>
          </a:solidFill>
          <a:ln cap="flat" cmpd="sng" w="9525">
            <a:solidFill>
              <a:srgbClr val="8BA79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e222c456b_0_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900">
                <a:solidFill>
                  <a:srgbClr val="0C343D"/>
                </a:solidFill>
              </a:rPr>
              <a:t>Уникальность проекта </a:t>
            </a:r>
            <a:endParaRPr b="1" sz="2900">
              <a:solidFill>
                <a:srgbClr val="0C343D"/>
              </a:solidFill>
            </a:endParaRPr>
          </a:p>
        </p:txBody>
      </p:sp>
      <p:sp>
        <p:nvSpPr>
          <p:cNvPr id="98" name="Google Shape;98;g29e222c456b_0_8"/>
          <p:cNvSpPr txBox="1"/>
          <p:nvPr>
            <p:ph idx="1" type="body"/>
          </p:nvPr>
        </p:nvSpPr>
        <p:spPr>
          <a:xfrm>
            <a:off x="3309300" y="1753075"/>
            <a:ext cx="55734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 fontScale="85000" lnSpcReduction="1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0" lang="ru-RU" sz="2300">
                <a:solidFill>
                  <a:srgbClr val="0F4040"/>
                </a:solidFill>
              </a:rPr>
              <a:t>Предлагаемый продукт - приложение для подбора недвижимости с использованием чат-бота , который строиться на уникальности используемой технологической основы. А также имеется расширенный функционал, который включает в себя отличительную функцию -  </a:t>
            </a:r>
            <a:r>
              <a:rPr b="0" lang="ru-RU" sz="2300">
                <a:solidFill>
                  <a:srgbClr val="0F4040"/>
                </a:solidFill>
              </a:rPr>
              <a:t>моделирование,</a:t>
            </a:r>
            <a:r>
              <a:rPr b="0" lang="ru-RU" sz="1600">
                <a:solidFill>
                  <a:srgbClr val="222222"/>
                </a:solidFill>
              </a:rPr>
              <a:t> </a:t>
            </a:r>
            <a:r>
              <a:rPr b="0" lang="ru-RU" sz="2250">
                <a:solidFill>
                  <a:srgbClr val="0F4040"/>
                </a:solidFill>
              </a:rPr>
              <a:t>перепланировка комнат в 3D конструкторе или генерация дизайна посредством AI (искусственного интеллекта).</a:t>
            </a:r>
            <a:endParaRPr b="0" sz="2250">
              <a:solidFill>
                <a:srgbClr val="0F404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0" lang="ru-RU" sz="2300">
                <a:solidFill>
                  <a:srgbClr val="0F4040"/>
                </a:solidFill>
              </a:rPr>
              <a:t>Наш проект действительно может быть </a:t>
            </a:r>
            <a:r>
              <a:rPr b="0" lang="ru-RU" sz="2300">
                <a:solidFill>
                  <a:srgbClr val="0F4040"/>
                </a:solidFill>
              </a:rPr>
              <a:t>реализован</a:t>
            </a:r>
            <a:r>
              <a:rPr b="0" lang="ru-RU" sz="2300">
                <a:solidFill>
                  <a:srgbClr val="0F4040"/>
                </a:solidFill>
              </a:rPr>
              <a:t>, так как мы выявили минусы конкурентов и по максимуму собираемся их </a:t>
            </a:r>
            <a:r>
              <a:rPr b="0" lang="ru-RU" sz="2300">
                <a:solidFill>
                  <a:srgbClr val="0F4040"/>
                </a:solidFill>
              </a:rPr>
              <a:t>устранить</a:t>
            </a:r>
            <a:r>
              <a:rPr b="0" lang="ru-RU" sz="2300">
                <a:solidFill>
                  <a:srgbClr val="0F4040"/>
                </a:solidFill>
              </a:rPr>
              <a:t>. Уверены, что он будет устойчивым,</a:t>
            </a:r>
            <a:r>
              <a:rPr lang="ru-RU" sz="2300">
                <a:solidFill>
                  <a:srgbClr val="0F4040"/>
                </a:solidFill>
              </a:rPr>
              <a:t> </a:t>
            </a:r>
            <a:r>
              <a:rPr b="0" lang="ru-RU" sz="2300">
                <a:solidFill>
                  <a:srgbClr val="0F4040"/>
                </a:solidFill>
              </a:rPr>
              <a:t>поскольку мы используем уникальные технологии, которые только появляются на рынке.</a:t>
            </a:r>
            <a:endParaRPr b="0" sz="2300">
              <a:solidFill>
                <a:srgbClr val="0F40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g29e222c456b_0_8"/>
          <p:cNvSpPr/>
          <p:nvPr/>
        </p:nvSpPr>
        <p:spPr>
          <a:xfrm rot="5400000">
            <a:off x="818475" y="-818400"/>
            <a:ext cx="1056600" cy="2693400"/>
          </a:xfrm>
          <a:prstGeom prst="rtTriangle">
            <a:avLst/>
          </a:prstGeom>
          <a:solidFill>
            <a:srgbClr val="8BA79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g29e222c456b_0_8"/>
          <p:cNvSpPr/>
          <p:nvPr/>
        </p:nvSpPr>
        <p:spPr>
          <a:xfrm>
            <a:off x="0" y="4944000"/>
            <a:ext cx="1429500" cy="1914000"/>
          </a:xfrm>
          <a:prstGeom prst="rtTriangle">
            <a:avLst/>
          </a:prstGeom>
          <a:solidFill>
            <a:srgbClr val="8BA79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g29e222c456b_0_8"/>
          <p:cNvSpPr/>
          <p:nvPr/>
        </p:nvSpPr>
        <p:spPr>
          <a:xfrm flipH="1">
            <a:off x="10090200" y="5583775"/>
            <a:ext cx="2101800" cy="1274100"/>
          </a:xfrm>
          <a:prstGeom prst="rtTriangle">
            <a:avLst/>
          </a:prstGeom>
          <a:solidFill>
            <a:srgbClr val="8BA79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g29e222c456b_0_8"/>
          <p:cNvSpPr/>
          <p:nvPr/>
        </p:nvSpPr>
        <p:spPr>
          <a:xfrm rot="10800000">
            <a:off x="10763700" y="25"/>
            <a:ext cx="1428300" cy="1657500"/>
          </a:xfrm>
          <a:prstGeom prst="rtTriangle">
            <a:avLst/>
          </a:prstGeom>
          <a:solidFill>
            <a:srgbClr val="8BA79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5EAE3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"/>
          <p:cNvSpPr txBox="1"/>
          <p:nvPr>
            <p:ph type="title"/>
          </p:nvPr>
        </p:nvSpPr>
        <p:spPr>
          <a:xfrm>
            <a:off x="3423750" y="340000"/>
            <a:ext cx="5344500" cy="60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60"/>
              <a:buFont typeface="Calibri"/>
              <a:buNone/>
            </a:pPr>
            <a:r>
              <a:rPr b="1" lang="ru-RU" sz="3259">
                <a:solidFill>
                  <a:srgbClr val="0C343D"/>
                </a:solidFill>
              </a:rPr>
              <a:t>Актуальность проекта</a:t>
            </a:r>
            <a:endParaRPr sz="3259">
              <a:solidFill>
                <a:srgbClr val="0C343D"/>
              </a:solidFill>
            </a:endParaRPr>
          </a:p>
        </p:txBody>
      </p:sp>
      <p:sp>
        <p:nvSpPr>
          <p:cNvPr id="108" name="Google Shape;108;p2"/>
          <p:cNvSpPr txBox="1"/>
          <p:nvPr/>
        </p:nvSpPr>
        <p:spPr>
          <a:xfrm>
            <a:off x="946425" y="2031675"/>
            <a:ext cx="3146400" cy="3706800"/>
          </a:xfrm>
          <a:prstGeom prst="rect">
            <a:avLst/>
          </a:prstGeom>
          <a:noFill/>
          <a:ln cap="flat" cmpd="sng" w="9525">
            <a:solidFill>
              <a:srgbClr val="0C34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3492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C343D"/>
              </a:buClr>
              <a:buSzPts val="1900"/>
              <a:buFont typeface="Calibri"/>
              <a:buChar char="•"/>
            </a:pPr>
            <a:r>
              <a:rPr lang="ru-RU" sz="1900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Спрос на рынке недвижимости зачастую выше предложения.</a:t>
            </a:r>
            <a:endParaRPr sz="1900">
              <a:solidFill>
                <a:srgbClr val="0C343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92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C343D"/>
              </a:buClr>
              <a:buSzPts val="1900"/>
              <a:buFont typeface="Calibri"/>
              <a:buChar char="•"/>
            </a:pPr>
            <a:r>
              <a:rPr lang="ru-RU" sz="1900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Низкое качество обслуживания клиентов.</a:t>
            </a:r>
            <a:endParaRPr sz="1900">
              <a:solidFill>
                <a:srgbClr val="0C343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92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C343D"/>
              </a:buClr>
              <a:buSzPts val="1900"/>
              <a:buFont typeface="Calibri"/>
              <a:buChar char="•"/>
            </a:pPr>
            <a:r>
              <a:rPr lang="ru-RU" sz="1900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Сложность в поиске достоверной информации об объекте.</a:t>
            </a:r>
            <a:endParaRPr sz="1900">
              <a:solidFill>
                <a:srgbClr val="0C343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2"/>
          <p:cNvSpPr txBox="1"/>
          <p:nvPr/>
        </p:nvSpPr>
        <p:spPr>
          <a:xfrm>
            <a:off x="4574700" y="2033213"/>
            <a:ext cx="3042600" cy="3706800"/>
          </a:xfrm>
          <a:prstGeom prst="rect">
            <a:avLst/>
          </a:prstGeom>
          <a:noFill/>
          <a:ln cap="flat" cmpd="sng" w="19050">
            <a:solidFill>
              <a:srgbClr val="134F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07975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C343D"/>
              </a:buClr>
              <a:buSzPts val="1250"/>
              <a:buFont typeface="Calibri"/>
              <a:buChar char="●"/>
            </a:pPr>
            <a:r>
              <a:rPr lang="ru-RU" sz="1750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Возможность комплексного удовлетворения потребностей клиентов.</a:t>
            </a:r>
            <a:endParaRPr sz="1750">
              <a:solidFill>
                <a:srgbClr val="0C343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7975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343D"/>
              </a:buClr>
              <a:buSzPts val="1250"/>
              <a:buFont typeface="Calibri"/>
              <a:buChar char="●"/>
            </a:pPr>
            <a:r>
              <a:rPr lang="ru-RU" sz="1750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Уникальность предлагаемого продукта.</a:t>
            </a:r>
            <a:endParaRPr sz="1750">
              <a:solidFill>
                <a:srgbClr val="0C343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7975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343D"/>
              </a:buClr>
              <a:buSzPts val="1250"/>
              <a:buFont typeface="Calibri"/>
              <a:buChar char="●"/>
            </a:pPr>
            <a:r>
              <a:rPr lang="ru-RU" sz="1750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Работа с объектами, прошедшими верификацию.</a:t>
            </a:r>
            <a:endParaRPr sz="1750">
              <a:solidFill>
                <a:srgbClr val="0C343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7975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343D"/>
              </a:buClr>
              <a:buSzPts val="1250"/>
              <a:buFont typeface="Calibri"/>
              <a:buChar char="●"/>
            </a:pPr>
            <a:r>
              <a:rPr lang="ru-RU" sz="1750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Многофункциональная платформа. </a:t>
            </a:r>
            <a:endParaRPr sz="1750">
              <a:solidFill>
                <a:srgbClr val="0C343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2"/>
          <p:cNvSpPr txBox="1"/>
          <p:nvPr/>
        </p:nvSpPr>
        <p:spPr>
          <a:xfrm>
            <a:off x="8099175" y="2033213"/>
            <a:ext cx="3146400" cy="3706800"/>
          </a:xfrm>
          <a:prstGeom prst="rect">
            <a:avLst/>
          </a:prstGeom>
          <a:noFill/>
          <a:ln cap="flat" cmpd="sng" w="9525">
            <a:solidFill>
              <a:srgbClr val="0C34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07975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C343D"/>
              </a:buClr>
              <a:buSzPts val="1250"/>
              <a:buFont typeface="Calibri"/>
              <a:buChar char="●"/>
            </a:pPr>
            <a:r>
              <a:rPr lang="ru-RU" sz="1800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Экономия издержек клиентов за счет комплексного платформенного предложения.</a:t>
            </a:r>
            <a:endParaRPr sz="1800">
              <a:solidFill>
                <a:srgbClr val="0C343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7975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C343D"/>
              </a:buClr>
              <a:buSzPts val="1250"/>
              <a:buFont typeface="Calibri"/>
              <a:buChar char="●"/>
            </a:pPr>
            <a:r>
              <a:rPr lang="ru-RU" sz="1800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Экосистемность операций на рынке недвижимости.</a:t>
            </a:r>
            <a:endParaRPr sz="1800">
              <a:solidFill>
                <a:srgbClr val="0C343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7975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C343D"/>
              </a:buClr>
              <a:buSzPts val="1250"/>
              <a:buFont typeface="Calibri"/>
              <a:buChar char="●"/>
            </a:pPr>
            <a:r>
              <a:rPr lang="ru-RU" sz="1800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Развитие сферы покупки, продажи и сдачи в аренду недвижимости. </a:t>
            </a:r>
            <a:endParaRPr sz="1800">
              <a:solidFill>
                <a:srgbClr val="0C343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7975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C343D"/>
              </a:buClr>
              <a:buSzPts val="1250"/>
              <a:buFont typeface="Calibri"/>
              <a:buChar char="●"/>
            </a:pPr>
            <a:r>
              <a:rPr lang="ru-RU" sz="1800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Доверие клиентов к интернет-ресурсам. </a:t>
            </a:r>
            <a:endParaRPr sz="1800">
              <a:solidFill>
                <a:srgbClr val="0C343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343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2"/>
          <p:cNvSpPr txBox="1"/>
          <p:nvPr/>
        </p:nvSpPr>
        <p:spPr>
          <a:xfrm>
            <a:off x="998325" y="1047935"/>
            <a:ext cx="3042600" cy="7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900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В каких условиях мы находимся?</a:t>
            </a:r>
            <a:endParaRPr b="1" sz="1900">
              <a:solidFill>
                <a:srgbClr val="0C343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2"/>
          <p:cNvSpPr txBox="1"/>
          <p:nvPr/>
        </p:nvSpPr>
        <p:spPr>
          <a:xfrm>
            <a:off x="4407000" y="1075225"/>
            <a:ext cx="3378000" cy="6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900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Преимущества создания нашего проекта:</a:t>
            </a:r>
            <a:endParaRPr b="1" sz="1900">
              <a:solidFill>
                <a:srgbClr val="0C343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2"/>
          <p:cNvSpPr txBox="1"/>
          <p:nvPr/>
        </p:nvSpPr>
        <p:spPr>
          <a:xfrm>
            <a:off x="8271075" y="1075225"/>
            <a:ext cx="2802600" cy="6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900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Какие результаты мы получим?</a:t>
            </a:r>
            <a:endParaRPr b="1" sz="1900">
              <a:solidFill>
                <a:srgbClr val="0C343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4" name="Google Shape;114;p2"/>
          <p:cNvCxnSpPr/>
          <p:nvPr/>
        </p:nvCxnSpPr>
        <p:spPr>
          <a:xfrm flipH="1" rot="10800000">
            <a:off x="3942300" y="6001725"/>
            <a:ext cx="4338600" cy="10800"/>
          </a:xfrm>
          <a:prstGeom prst="straightConnector1">
            <a:avLst/>
          </a:prstGeom>
          <a:noFill/>
          <a:ln cap="flat" cmpd="sng" w="2857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5" name="Google Shape;115;p2"/>
          <p:cNvCxnSpPr/>
          <p:nvPr/>
        </p:nvCxnSpPr>
        <p:spPr>
          <a:xfrm>
            <a:off x="4603050" y="6257700"/>
            <a:ext cx="3017100" cy="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"/>
          <p:cNvSpPr txBox="1"/>
          <p:nvPr>
            <p:ph type="title"/>
          </p:nvPr>
        </p:nvSpPr>
        <p:spPr>
          <a:xfrm>
            <a:off x="4226188" y="465175"/>
            <a:ext cx="3875700" cy="42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60"/>
              <a:buFont typeface="Calibri"/>
              <a:buNone/>
            </a:pPr>
            <a:r>
              <a:rPr b="1" lang="ru-RU" sz="3259">
                <a:solidFill>
                  <a:srgbClr val="0C343D"/>
                </a:solidFill>
              </a:rPr>
              <a:t>Клиент/ заказчик</a:t>
            </a:r>
            <a:endParaRPr sz="3259">
              <a:solidFill>
                <a:srgbClr val="0C343D"/>
              </a:solidFill>
            </a:endParaRPr>
          </a:p>
        </p:txBody>
      </p:sp>
      <p:sp>
        <p:nvSpPr>
          <p:cNvPr id="121" name="Google Shape;121;p3"/>
          <p:cNvSpPr txBox="1"/>
          <p:nvPr/>
        </p:nvSpPr>
        <p:spPr>
          <a:xfrm>
            <a:off x="1525075" y="1155950"/>
            <a:ext cx="961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3"/>
          <p:cNvSpPr/>
          <p:nvPr/>
        </p:nvSpPr>
        <p:spPr>
          <a:xfrm rot="5400000">
            <a:off x="573175" y="-582750"/>
            <a:ext cx="1583400" cy="2748900"/>
          </a:xfrm>
          <a:prstGeom prst="rtTriangle">
            <a:avLst/>
          </a:prstGeom>
          <a:solidFill>
            <a:srgbClr val="8BA7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3"/>
          <p:cNvSpPr/>
          <p:nvPr/>
        </p:nvSpPr>
        <p:spPr>
          <a:xfrm rot="-5400000">
            <a:off x="9835950" y="4501950"/>
            <a:ext cx="2321400" cy="2390700"/>
          </a:xfrm>
          <a:prstGeom prst="rtTriangle">
            <a:avLst/>
          </a:prstGeom>
          <a:solidFill>
            <a:srgbClr val="8BA7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4" name="Google Shape;124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33275" y="2166362"/>
            <a:ext cx="3817550" cy="381755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3"/>
          <p:cNvSpPr/>
          <p:nvPr/>
        </p:nvSpPr>
        <p:spPr>
          <a:xfrm>
            <a:off x="3035775" y="1442925"/>
            <a:ext cx="1612548" cy="641088"/>
          </a:xfrm>
          <a:prstGeom prst="flowChartTerminator">
            <a:avLst/>
          </a:prstGeom>
          <a:solidFill>
            <a:srgbClr val="E5EAE3"/>
          </a:solidFill>
          <a:ln cap="flat" cmpd="sng" w="9525">
            <a:solidFill>
              <a:srgbClr val="8BA79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Возраст 18+</a:t>
            </a:r>
            <a:endParaRPr sz="15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3"/>
          <p:cNvSpPr/>
          <p:nvPr/>
        </p:nvSpPr>
        <p:spPr>
          <a:xfrm>
            <a:off x="5289725" y="2084025"/>
            <a:ext cx="2112264" cy="641088"/>
          </a:xfrm>
          <a:prstGeom prst="flowChartTerminator">
            <a:avLst/>
          </a:prstGeom>
          <a:solidFill>
            <a:srgbClr val="E5EAE3"/>
          </a:solidFill>
          <a:ln cap="flat" cmpd="sng" w="9525">
            <a:solidFill>
              <a:srgbClr val="8BA79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Платежеспособность</a:t>
            </a:r>
            <a:endParaRPr sz="15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3"/>
          <p:cNvSpPr/>
          <p:nvPr/>
        </p:nvSpPr>
        <p:spPr>
          <a:xfrm>
            <a:off x="714175" y="2084025"/>
            <a:ext cx="1772712" cy="869022"/>
          </a:xfrm>
          <a:prstGeom prst="flowChartTerminator">
            <a:avLst/>
          </a:prstGeom>
          <a:solidFill>
            <a:srgbClr val="E5EAE3"/>
          </a:solidFill>
          <a:ln cap="flat" cmpd="sng" w="9525">
            <a:solidFill>
              <a:srgbClr val="8BA79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Потребность в быстром поиске недвижимости</a:t>
            </a:r>
            <a:r>
              <a:rPr lang="ru-RU" sz="16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6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3"/>
          <p:cNvSpPr/>
          <p:nvPr/>
        </p:nvSpPr>
        <p:spPr>
          <a:xfrm>
            <a:off x="714175" y="3720599"/>
            <a:ext cx="1722330" cy="922644"/>
          </a:xfrm>
          <a:prstGeom prst="flowChartTerminator">
            <a:avLst/>
          </a:prstGeom>
          <a:solidFill>
            <a:srgbClr val="E5EAE3"/>
          </a:solidFill>
          <a:ln cap="flat" cmpd="sng" w="9525">
            <a:solidFill>
              <a:srgbClr val="8BA79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Потребность в качественной работе</a:t>
            </a:r>
            <a:endParaRPr sz="15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3"/>
          <p:cNvSpPr/>
          <p:nvPr/>
        </p:nvSpPr>
        <p:spPr>
          <a:xfrm>
            <a:off x="5289725" y="3432700"/>
            <a:ext cx="2228850" cy="1375650"/>
          </a:xfrm>
          <a:prstGeom prst="flowChartTerminator">
            <a:avLst/>
          </a:prstGeom>
          <a:solidFill>
            <a:srgbClr val="E5EAE3"/>
          </a:solidFill>
          <a:ln cap="flat" cmpd="sng" w="9525">
            <a:solidFill>
              <a:srgbClr val="8BA79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Поиск удобного и простого в использовании сайта с актуальной информацией</a:t>
            </a:r>
            <a:endParaRPr sz="15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3"/>
          <p:cNvSpPr txBox="1"/>
          <p:nvPr/>
        </p:nvSpPr>
        <p:spPr>
          <a:xfrm>
            <a:off x="8011987" y="1728464"/>
            <a:ext cx="3875700" cy="14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Ожидаемая численность клиентов:</a:t>
            </a:r>
            <a:endParaRPr b="1" sz="1800">
              <a:solidFill>
                <a:srgbClr val="0C343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C343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C343D"/>
              </a:buClr>
              <a:buSzPts val="1800"/>
              <a:buFont typeface="Calibri"/>
              <a:buChar char="●"/>
            </a:pPr>
            <a:r>
              <a:rPr lang="ru-RU" sz="1800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2024 - 150 человек</a:t>
            </a:r>
            <a:endParaRPr sz="1800">
              <a:solidFill>
                <a:srgbClr val="0C343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C343D"/>
              </a:buClr>
              <a:buSzPts val="1800"/>
              <a:buFont typeface="Calibri"/>
              <a:buChar char="●"/>
            </a:pPr>
            <a:r>
              <a:rPr lang="ru-RU" sz="1800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2025 - 300 - 400 человек</a:t>
            </a:r>
            <a:endParaRPr sz="1800">
              <a:solidFill>
                <a:srgbClr val="0C343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C343D"/>
              </a:buClr>
              <a:buSzPts val="1800"/>
              <a:buFont typeface="Calibri"/>
              <a:buChar char="●"/>
            </a:pPr>
            <a:r>
              <a:rPr lang="ru-RU" sz="1800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2026 - +/- 1500 человек </a:t>
            </a:r>
            <a:endParaRPr sz="1800">
              <a:solidFill>
                <a:srgbClr val="0C343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31" name="Google Shape;131;p3"/>
          <p:cNvCxnSpPr>
            <a:stCxn id="125" idx="1"/>
            <a:endCxn id="127" idx="0"/>
          </p:cNvCxnSpPr>
          <p:nvPr/>
        </p:nvCxnSpPr>
        <p:spPr>
          <a:xfrm flipH="1">
            <a:off x="1600575" y="1763469"/>
            <a:ext cx="1435200" cy="320700"/>
          </a:xfrm>
          <a:prstGeom prst="curvedConnector2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2" name="Google Shape;132;p3"/>
          <p:cNvCxnSpPr>
            <a:stCxn id="126" idx="0"/>
            <a:endCxn id="125" idx="3"/>
          </p:cNvCxnSpPr>
          <p:nvPr/>
        </p:nvCxnSpPr>
        <p:spPr>
          <a:xfrm flipH="1" rot="5400000">
            <a:off x="5336807" y="1074975"/>
            <a:ext cx="320700" cy="1697400"/>
          </a:xfrm>
          <a:prstGeom prst="curvedConnector2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3" name="Google Shape;133;p3"/>
          <p:cNvCxnSpPr/>
          <p:nvPr/>
        </p:nvCxnSpPr>
        <p:spPr>
          <a:xfrm rot="-5400000">
            <a:off x="1216678" y="3148799"/>
            <a:ext cx="767700" cy="376200"/>
          </a:xfrm>
          <a:prstGeom prst="curvedConnector3">
            <a:avLst>
              <a:gd fmla="val 50000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4" name="Google Shape;134;p3"/>
          <p:cNvCxnSpPr>
            <a:endCxn id="126" idx="2"/>
          </p:cNvCxnSpPr>
          <p:nvPr/>
        </p:nvCxnSpPr>
        <p:spPr>
          <a:xfrm flipH="1" rot="5400000">
            <a:off x="6102857" y="2968113"/>
            <a:ext cx="713700" cy="227700"/>
          </a:xfrm>
          <a:prstGeom prst="curvedConnector3">
            <a:avLst>
              <a:gd fmla="val 50000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4"/>
          <p:cNvSpPr txBox="1"/>
          <p:nvPr>
            <p:ph type="title"/>
          </p:nvPr>
        </p:nvSpPr>
        <p:spPr>
          <a:xfrm>
            <a:off x="690775" y="845300"/>
            <a:ext cx="2789400" cy="42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60"/>
              <a:buFont typeface="Calibri"/>
              <a:buNone/>
            </a:pPr>
            <a:r>
              <a:rPr b="1" lang="ru-RU" sz="3259">
                <a:solidFill>
                  <a:srgbClr val="0C343D"/>
                </a:solidFill>
              </a:rPr>
              <a:t>Проблема</a:t>
            </a:r>
            <a:endParaRPr sz="3259">
              <a:solidFill>
                <a:srgbClr val="0C343D"/>
              </a:solidFill>
            </a:endParaRPr>
          </a:p>
        </p:txBody>
      </p:sp>
      <p:sp>
        <p:nvSpPr>
          <p:cNvPr id="140" name="Google Shape;140;p4"/>
          <p:cNvSpPr txBox="1"/>
          <p:nvPr/>
        </p:nvSpPr>
        <p:spPr>
          <a:xfrm>
            <a:off x="690774" y="1895775"/>
            <a:ext cx="52284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-3429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ru-RU" sz="1800">
                <a:latin typeface="Calibri"/>
                <a:ea typeface="Calibri"/>
                <a:cs typeface="Calibri"/>
                <a:sym typeface="Calibri"/>
              </a:rPr>
              <a:t>Фильтрация предложений: размещенная в интернете информация недостаточна для отбора подходящих вариантов.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ru-RU" sz="1800">
                <a:latin typeface="Calibri"/>
                <a:ea typeface="Calibri"/>
                <a:cs typeface="Calibri"/>
                <a:sym typeface="Calibri"/>
              </a:rPr>
              <a:t>Существенные временные издержки при самостоятельном поиске недвижимости.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ru-RU" sz="1800">
                <a:latin typeface="Calibri"/>
                <a:ea typeface="Calibri"/>
                <a:cs typeface="Calibri"/>
                <a:sym typeface="Calibri"/>
              </a:rPr>
              <a:t>Поиск специфических объектов: Сложность в подборе соответствующих особым требованиям клиента типов жилья, невозможность поиска редких или специализированных объектов.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ru-RU" sz="1800">
                <a:latin typeface="Calibri"/>
                <a:ea typeface="Calibri"/>
                <a:cs typeface="Calibri"/>
                <a:sym typeface="Calibri"/>
              </a:rPr>
              <a:t>Невозможность оптимального удовлетворения индивидуальных потребностей клиентов.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1" name="Google Shape;141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22975" y="503463"/>
            <a:ext cx="5695499" cy="58510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2" name="Google Shape;142;p4"/>
          <p:cNvCxnSpPr/>
          <p:nvPr/>
        </p:nvCxnSpPr>
        <p:spPr>
          <a:xfrm>
            <a:off x="984625" y="1411675"/>
            <a:ext cx="2201700" cy="0"/>
          </a:xfrm>
          <a:prstGeom prst="straightConnector1">
            <a:avLst/>
          </a:prstGeom>
          <a:noFill/>
          <a:ln cap="flat" cmpd="sng" w="28575">
            <a:solidFill>
              <a:srgbClr val="45818E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3" name="Google Shape;143;p4"/>
          <p:cNvCxnSpPr/>
          <p:nvPr/>
        </p:nvCxnSpPr>
        <p:spPr>
          <a:xfrm>
            <a:off x="1609225" y="1579475"/>
            <a:ext cx="952500" cy="9600"/>
          </a:xfrm>
          <a:prstGeom prst="straightConnector1">
            <a:avLst/>
          </a:prstGeom>
          <a:noFill/>
          <a:ln cap="flat" cmpd="sng" w="19050">
            <a:solidFill>
              <a:srgbClr val="45818E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5EAE3"/>
        </a:solidFill>
      </p:bgPr>
    </p:bg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8914c55730_0_204"/>
          <p:cNvSpPr txBox="1"/>
          <p:nvPr>
            <p:ph type="title"/>
          </p:nvPr>
        </p:nvSpPr>
        <p:spPr>
          <a:xfrm>
            <a:off x="4063050" y="684975"/>
            <a:ext cx="4065900" cy="621600"/>
          </a:xfrm>
          <a:prstGeom prst="rect">
            <a:avLst/>
          </a:prstGeom>
          <a:ln cap="flat" cmpd="sng" w="9525">
            <a:solidFill>
              <a:srgbClr val="0C34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>
                <a:solidFill>
                  <a:srgbClr val="0C343D"/>
                </a:solidFill>
              </a:rPr>
              <a:t>Решение</a:t>
            </a:r>
            <a:endParaRPr sz="3000">
              <a:solidFill>
                <a:srgbClr val="0C343D"/>
              </a:solidFill>
            </a:endParaRPr>
          </a:p>
        </p:txBody>
      </p:sp>
      <p:sp>
        <p:nvSpPr>
          <p:cNvPr id="149" name="Google Shape;149;g28914c55730_0_204"/>
          <p:cNvSpPr txBox="1"/>
          <p:nvPr>
            <p:ph idx="1" type="body"/>
          </p:nvPr>
        </p:nvSpPr>
        <p:spPr>
          <a:xfrm>
            <a:off x="841050" y="1805325"/>
            <a:ext cx="10509900" cy="4522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3655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700"/>
              <a:buFont typeface="Calibri"/>
              <a:buAutoNum type="arabicPeriod"/>
            </a:pPr>
            <a:r>
              <a:rPr b="0" lang="ru-RU" sz="1700"/>
              <a:t>Создание базы данных, которая содержит информацию о доступных квартирах на рынке недвижимости, включая данные о стоимости, размере, расположении и других характеристиках. </a:t>
            </a:r>
            <a:endParaRPr b="0"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Font typeface="Calibri"/>
              <a:buAutoNum type="arabicPeriod"/>
            </a:pPr>
            <a:r>
              <a:rPr b="0" lang="ru-RU" sz="1700"/>
              <a:t>Предоставление инструментов на сайте для визуализации и перепланировки квартир. Человек на сайте задает размер комнаты, выбирает мебель, потом сам, через 2D или 3D конструктор, либо при помощи AI-дизайнера создает интерьер комнаты и квартиры в целом.</a:t>
            </a:r>
            <a:endParaRPr b="0"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Font typeface="Calibri"/>
              <a:buAutoNum type="arabicPeriod"/>
            </a:pPr>
            <a:r>
              <a:rPr b="0" lang="ru-RU" sz="1700"/>
              <a:t>Установление партнерства с агентами недвижимости и разработка системы обратной связи между сайтом и агентами. </a:t>
            </a:r>
            <a:endParaRPr b="0"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Font typeface="Calibri"/>
              <a:buAutoNum type="arabicPeriod"/>
            </a:pPr>
            <a:r>
              <a:rPr b="0" lang="ru-RU" sz="1700"/>
              <a:t>Система анализа предпочтений</a:t>
            </a:r>
            <a:endParaRPr b="0"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Font typeface="Calibri"/>
              <a:buAutoNum type="arabicPeriod"/>
            </a:pPr>
            <a:r>
              <a:rPr b="0" lang="ru-RU" sz="1700"/>
              <a:t>На сайте доступен чат-бот, который может отвечать на вопросы клиента и предлагать наилучшие варианты и решения, исходя из его предпочтений.</a:t>
            </a:r>
            <a:endParaRPr b="0" sz="1700"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0" lang="ru-RU" sz="1800"/>
              <a:t>     </a:t>
            </a:r>
            <a:endParaRPr b="0" sz="18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6"/>
          <p:cNvPicPr preferRelativeResize="0"/>
          <p:nvPr/>
        </p:nvPicPr>
        <p:blipFill rotWithShape="1">
          <a:blip r:embed="rId3">
            <a:alphaModFix/>
          </a:blip>
          <a:srcRect b="1913" l="4346" r="4346" t="1923"/>
          <a:stretch/>
        </p:blipFill>
        <p:spPr>
          <a:xfrm>
            <a:off x="8602406" y="2264887"/>
            <a:ext cx="3016999" cy="3979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6"/>
          <p:cNvPicPr preferRelativeResize="0"/>
          <p:nvPr/>
        </p:nvPicPr>
        <p:blipFill rotWithShape="1">
          <a:blip r:embed="rId4">
            <a:alphaModFix/>
          </a:blip>
          <a:srcRect b="3503" l="0" r="10" t="3308"/>
          <a:stretch/>
        </p:blipFill>
        <p:spPr>
          <a:xfrm>
            <a:off x="4933550" y="613850"/>
            <a:ext cx="3016999" cy="397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6"/>
          <p:cNvPicPr preferRelativeResize="0"/>
          <p:nvPr/>
        </p:nvPicPr>
        <p:blipFill rotWithShape="1">
          <a:blip r:embed="rId5">
            <a:alphaModFix/>
          </a:blip>
          <a:srcRect b="9134" l="0" r="0" t="17498"/>
          <a:stretch/>
        </p:blipFill>
        <p:spPr>
          <a:xfrm>
            <a:off x="735850" y="701265"/>
            <a:ext cx="3545850" cy="563036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7" name="Google Shape;157;p6"/>
          <p:cNvCxnSpPr>
            <a:stCxn id="154" idx="0"/>
          </p:cNvCxnSpPr>
          <p:nvPr/>
        </p:nvCxnSpPr>
        <p:spPr>
          <a:xfrm flipH="1" rot="5400000">
            <a:off x="8519706" y="673687"/>
            <a:ext cx="1002900" cy="2179500"/>
          </a:xfrm>
          <a:prstGeom prst="curvedConnector2">
            <a:avLst/>
          </a:prstGeom>
          <a:noFill/>
          <a:ln cap="flat" cmpd="sng" w="47625">
            <a:solidFill>
              <a:srgbClr val="6AA84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8" name="Google Shape;158;p6"/>
          <p:cNvCxnSpPr>
            <a:stCxn id="154" idx="0"/>
          </p:cNvCxnSpPr>
          <p:nvPr/>
        </p:nvCxnSpPr>
        <p:spPr>
          <a:xfrm rot="10800000">
            <a:off x="9911106" y="2115787"/>
            <a:ext cx="199800" cy="149100"/>
          </a:xfrm>
          <a:prstGeom prst="straightConnector1">
            <a:avLst/>
          </a:prstGeom>
          <a:noFill/>
          <a:ln cap="flat" cmpd="sng" w="47625">
            <a:solidFill>
              <a:srgbClr val="6AA84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9" name="Google Shape;159;p6"/>
          <p:cNvCxnSpPr/>
          <p:nvPr/>
        </p:nvCxnSpPr>
        <p:spPr>
          <a:xfrm flipH="1" rot="10800000">
            <a:off x="10110892" y="2059237"/>
            <a:ext cx="147000" cy="229800"/>
          </a:xfrm>
          <a:prstGeom prst="straightConnector1">
            <a:avLst/>
          </a:prstGeom>
          <a:noFill/>
          <a:ln cap="flat" cmpd="sng" w="47625">
            <a:solidFill>
              <a:srgbClr val="6AA84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0" name="Google Shape;160;p6"/>
          <p:cNvSpPr txBox="1"/>
          <p:nvPr/>
        </p:nvSpPr>
        <p:spPr>
          <a:xfrm>
            <a:off x="658125" y="281700"/>
            <a:ext cx="4046700" cy="2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Calibri"/>
                <a:ea typeface="Calibri"/>
                <a:cs typeface="Calibri"/>
                <a:sym typeface="Calibri"/>
              </a:rPr>
              <a:t>Предполагаемый формат сайта: 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9e222c456b_0_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Конкуренты</a:t>
            </a:r>
            <a:r>
              <a:rPr lang="ru-RU"/>
              <a:t> </a:t>
            </a:r>
            <a:endParaRPr/>
          </a:p>
        </p:txBody>
      </p:sp>
      <p:sp>
        <p:nvSpPr>
          <p:cNvPr id="166" name="Google Shape;166;g29e222c456b_0_3"/>
          <p:cNvSpPr txBox="1"/>
          <p:nvPr>
            <p:ph idx="1" type="body"/>
          </p:nvPr>
        </p:nvSpPr>
        <p:spPr>
          <a:xfrm>
            <a:off x="838200" y="16908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AutoNum type="arabicPeriod"/>
            </a:pPr>
            <a:r>
              <a:rPr lang="ru-RU" sz="1800">
                <a:solidFill>
                  <a:srgbClr val="000000"/>
                </a:solidFill>
              </a:rPr>
              <a:t>ЦИАН </a:t>
            </a:r>
            <a:r>
              <a:rPr b="0" lang="ru-RU" sz="1800">
                <a:solidFill>
                  <a:srgbClr val="000000"/>
                </a:solidFill>
              </a:rPr>
              <a:t>- </a:t>
            </a:r>
            <a:r>
              <a:rPr b="0" lang="ru-RU" sz="1800">
                <a:solidFill>
                  <a:srgbClr val="000000"/>
                </a:solidFill>
                <a:highlight>
                  <a:srgbClr val="FFFFFF"/>
                </a:highlight>
              </a:rPr>
              <a:t>одна из самых больших, в ней найдутся предложения как от собственников, так и от агентств. Но предложения почти не фильтруются и существует риск мошенничества или завышенных цен. В приложении есть калькулятор ипотеки и удобный поиск по карте. Фильтров для поиска меньше, чем у некоторых других сервисов.</a:t>
            </a:r>
            <a:endParaRPr b="0" sz="1800">
              <a:solidFill>
                <a:srgbClr val="000000"/>
              </a:solidFill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AutoNum type="arabicPeriod"/>
            </a:pPr>
            <a:r>
              <a:rPr lang="ru-RU" sz="1800">
                <a:solidFill>
                  <a:srgbClr val="000000"/>
                </a:solidFill>
              </a:rPr>
              <a:t>ДомКлик </a:t>
            </a:r>
            <a:r>
              <a:rPr b="0" lang="ru-RU" sz="1800">
                <a:solidFill>
                  <a:srgbClr val="000000"/>
                </a:solidFill>
              </a:rPr>
              <a:t>- </a:t>
            </a:r>
            <a:r>
              <a:rPr b="0" lang="ru-RU" sz="1800">
                <a:solidFill>
                  <a:srgbClr val="000000"/>
                </a:solidFill>
                <a:highlight>
                  <a:srgbClr val="FFFFFF"/>
                </a:highlight>
              </a:rPr>
              <a:t>акцент сделан на интеграции с банковскими сервисами, в первую очередь — поиском и подбором ипотеки. Зарегистрироваться может лишь пользователь со Сбер.ID. Базы недвижимости немного меньше, чем у конкурентов, но здесь все предложения проходят проверку. Набор фильтров обширный, но картой пользоваться не удобно.</a:t>
            </a:r>
            <a:endParaRPr b="0" sz="1800">
              <a:solidFill>
                <a:srgbClr val="000000"/>
              </a:solidFill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AutoNum type="arabicPeriod"/>
            </a:pPr>
            <a:r>
              <a:rPr lang="ru-RU" sz="1800">
                <a:solidFill>
                  <a:srgbClr val="000000"/>
                </a:solidFill>
              </a:rPr>
              <a:t>Авито</a:t>
            </a:r>
            <a:r>
              <a:rPr b="0" lang="ru-RU" sz="1800">
                <a:solidFill>
                  <a:srgbClr val="000000"/>
                </a:solidFill>
              </a:rPr>
              <a:t> - </a:t>
            </a:r>
            <a:r>
              <a:rPr b="0" lang="ru-RU" sz="1800">
                <a:solidFill>
                  <a:srgbClr val="000000"/>
                </a:solidFill>
                <a:highlight>
                  <a:srgbClr val="FFFFFF"/>
                </a:highlight>
              </a:rPr>
              <a:t>база недвижимости обширная, но меньше, чем на ЦИАН. Большинство предложений от агентств, но можно найти и варианты от собственников. Платформа не проверяет объявления, поэтому надо помнить о рисках столкнуться с мошенниками. Цены также может быть завышена.</a:t>
            </a:r>
            <a:endParaRPr b="0" sz="1800">
              <a:solidFill>
                <a:srgbClr val="000000"/>
              </a:solidFill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AutoNum type="arabicPeriod"/>
            </a:pPr>
            <a:r>
              <a:rPr lang="ru-RU" sz="1800">
                <a:solidFill>
                  <a:srgbClr val="000000"/>
                </a:solidFill>
              </a:rPr>
              <a:t>Яндекс.Недвижимость</a:t>
            </a:r>
            <a:r>
              <a:rPr b="0" lang="ru-RU" sz="1800">
                <a:solidFill>
                  <a:srgbClr val="000000"/>
                </a:solidFill>
              </a:rPr>
              <a:t> - </a:t>
            </a:r>
            <a:r>
              <a:rPr b="0" lang="ru-RU" sz="1800">
                <a:solidFill>
                  <a:srgbClr val="000000"/>
                </a:solidFill>
                <a:highlight>
                  <a:srgbClr val="FFFFFF"/>
                </a:highlight>
              </a:rPr>
              <a:t>на платформе «Яндекса» можно снять или арендовать квартиру, офис или гараж. В приложении есть поиск по карте, и множество удобных фильтров. База квартир на покупку довольно большая, а вот жилья в аренду немного.</a:t>
            </a:r>
            <a:endParaRPr sz="18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1"/>
          <p:cNvSpPr txBox="1"/>
          <p:nvPr/>
        </p:nvSpPr>
        <p:spPr>
          <a:xfrm>
            <a:off x="6498250" y="1203375"/>
            <a:ext cx="5265600" cy="209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lang="ru-RU" sz="1600">
                <a:latin typeface="Calibri"/>
                <a:ea typeface="Calibri"/>
                <a:cs typeface="Calibri"/>
                <a:sym typeface="Calibri"/>
              </a:rPr>
              <a:t>Возникновение факторов, влияющих на спрос, но невозможность их прогнозирования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lang="ru-RU" sz="1600">
                <a:latin typeface="Calibri"/>
                <a:ea typeface="Calibri"/>
                <a:cs typeface="Calibri"/>
                <a:sym typeface="Calibri"/>
              </a:rPr>
              <a:t>Сложность создания централизованной системы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lang="ru-RU" sz="1600">
                <a:latin typeface="Calibri"/>
                <a:ea typeface="Calibri"/>
                <a:cs typeface="Calibri"/>
                <a:sym typeface="Calibri"/>
              </a:rPr>
              <a:t>Искаженные и/или не структурированные данные 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lang="ru-RU" sz="1600">
                <a:latin typeface="Calibri"/>
                <a:ea typeface="Calibri"/>
                <a:cs typeface="Calibri"/>
                <a:sym typeface="Calibri"/>
              </a:rPr>
              <a:t>Взлом машинного обучения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lang="ru-RU" sz="1600">
                <a:latin typeface="Calibri"/>
                <a:ea typeface="Calibri"/>
                <a:cs typeface="Calibri"/>
                <a:sym typeface="Calibri"/>
              </a:rPr>
              <a:t>Ложные корреляции в модели 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lang="ru-RU" sz="1600">
                <a:latin typeface="Calibri"/>
                <a:ea typeface="Calibri"/>
                <a:cs typeface="Calibri"/>
                <a:sym typeface="Calibri"/>
              </a:rPr>
              <a:t>Недостаток доверия от предполагаемых клиентов 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lang="ru-RU" sz="1600">
                <a:latin typeface="Calibri"/>
                <a:ea typeface="Calibri"/>
                <a:cs typeface="Calibri"/>
                <a:sym typeface="Calibri"/>
              </a:rPr>
              <a:t>Финансовые риски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1"/>
          <p:cNvSpPr txBox="1"/>
          <p:nvPr/>
        </p:nvSpPr>
        <p:spPr>
          <a:xfrm>
            <a:off x="6498250" y="4110025"/>
            <a:ext cx="5313000" cy="209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lang="ru-RU" sz="1600">
                <a:latin typeface="Calibri"/>
                <a:ea typeface="Calibri"/>
                <a:cs typeface="Calibri"/>
                <a:sym typeface="Calibri"/>
              </a:rPr>
              <a:t>Использование альтернативных путей прогнозирования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lang="ru-RU" sz="1600">
                <a:latin typeface="Calibri"/>
                <a:ea typeface="Calibri"/>
                <a:cs typeface="Calibri"/>
                <a:sym typeface="Calibri"/>
              </a:rPr>
              <a:t>Применение иностранных технологий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lang="ru-RU" sz="1600">
                <a:latin typeface="Calibri"/>
                <a:ea typeface="Calibri"/>
                <a:cs typeface="Calibri"/>
                <a:sym typeface="Calibri"/>
              </a:rPr>
              <a:t>Договоры с партнерами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lang="ru-RU" sz="1600">
                <a:latin typeface="Calibri"/>
                <a:ea typeface="Calibri"/>
                <a:cs typeface="Calibri"/>
                <a:sym typeface="Calibri"/>
              </a:rPr>
              <a:t>Постоянное совершенствование системы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lang="ru-RU" sz="1600">
                <a:latin typeface="Calibri"/>
                <a:ea typeface="Calibri"/>
                <a:cs typeface="Calibri"/>
                <a:sym typeface="Calibri"/>
              </a:rPr>
              <a:t>Систематизация данных 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lang="ru-RU" sz="1600">
                <a:latin typeface="Calibri"/>
                <a:ea typeface="Calibri"/>
                <a:cs typeface="Calibri"/>
                <a:sym typeface="Calibri"/>
              </a:rPr>
              <a:t>Партнерство с техническими компаниями 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lang="ru-RU" sz="1600">
                <a:latin typeface="Calibri"/>
                <a:ea typeface="Calibri"/>
                <a:cs typeface="Calibri"/>
                <a:sym typeface="Calibri"/>
              </a:rPr>
              <a:t>Проведение успешной рекламной компании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11"/>
          <p:cNvSpPr txBox="1"/>
          <p:nvPr/>
        </p:nvSpPr>
        <p:spPr>
          <a:xfrm>
            <a:off x="6498250" y="688875"/>
            <a:ext cx="2638500" cy="5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134F5C"/>
                </a:solidFill>
                <a:latin typeface="Calibri"/>
                <a:ea typeface="Calibri"/>
                <a:cs typeface="Calibri"/>
                <a:sym typeface="Calibri"/>
              </a:rPr>
              <a:t>Риски </a:t>
            </a:r>
            <a:endParaRPr b="1" sz="2000">
              <a:solidFill>
                <a:srgbClr val="134F5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11"/>
          <p:cNvSpPr txBox="1"/>
          <p:nvPr/>
        </p:nvSpPr>
        <p:spPr>
          <a:xfrm>
            <a:off x="6498250" y="3519025"/>
            <a:ext cx="4401300" cy="5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134F5C"/>
                </a:solidFill>
                <a:latin typeface="Calibri"/>
                <a:ea typeface="Calibri"/>
                <a:cs typeface="Calibri"/>
                <a:sym typeface="Calibri"/>
              </a:rPr>
              <a:t>Пути нивелирования рисков </a:t>
            </a:r>
            <a:endParaRPr b="1" sz="2000">
              <a:solidFill>
                <a:srgbClr val="134F5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5" name="Google Shape;175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7075" y="480500"/>
            <a:ext cx="5896976" cy="589697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6" name="Google Shape;176;p11"/>
          <p:cNvCxnSpPr/>
          <p:nvPr/>
        </p:nvCxnSpPr>
        <p:spPr>
          <a:xfrm>
            <a:off x="6095850" y="780450"/>
            <a:ext cx="300" cy="5463300"/>
          </a:xfrm>
          <a:prstGeom prst="straightConnector1">
            <a:avLst/>
          </a:prstGeom>
          <a:noFill/>
          <a:ln cap="flat" cmpd="sng" w="19050">
            <a:solidFill>
              <a:srgbClr val="38761D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29f3cdd3704_0_8"/>
          <p:cNvSpPr txBox="1"/>
          <p:nvPr>
            <p:ph type="title"/>
          </p:nvPr>
        </p:nvSpPr>
        <p:spPr>
          <a:xfrm>
            <a:off x="854825" y="455450"/>
            <a:ext cx="7703100" cy="42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60"/>
              <a:buFont typeface="Calibri"/>
              <a:buNone/>
            </a:pPr>
            <a:r>
              <a:rPr b="1" lang="ru-RU" sz="3259">
                <a:solidFill>
                  <a:srgbClr val="0C343D"/>
                </a:solidFill>
              </a:rPr>
              <a:t>Бизнес-модель</a:t>
            </a:r>
            <a:endParaRPr sz="3259">
              <a:solidFill>
                <a:srgbClr val="0C343D"/>
              </a:solidFill>
            </a:endParaRPr>
          </a:p>
        </p:txBody>
      </p:sp>
      <p:sp>
        <p:nvSpPr>
          <p:cNvPr id="182" name="Google Shape;182;g29f3cdd3704_0_8"/>
          <p:cNvSpPr txBox="1"/>
          <p:nvPr/>
        </p:nvSpPr>
        <p:spPr>
          <a:xfrm>
            <a:off x="860250" y="942400"/>
            <a:ext cx="10471500" cy="541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Наша модель монетизации</a:t>
            </a:r>
            <a:endParaRPr b="1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solidFill>
                  <a:srgbClr val="262626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Мы продаем свой продукт клиентам (индивидуальным пользователям), агентствам недвижимости, девелоперам. </a:t>
            </a:r>
            <a:endParaRPr>
              <a:solidFill>
                <a:srgbClr val="262626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Каналы продвижения продукта:</a:t>
            </a:r>
            <a:endParaRPr b="1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Calibri"/>
              <a:buAutoNum type="arabicParenR"/>
            </a:pPr>
            <a:r>
              <a:rPr lang="ru-RU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реклама в соцсетях</a:t>
            </a:r>
            <a:endParaRPr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Calibri"/>
              <a:buAutoNum type="arabicParenR"/>
            </a:pPr>
            <a:r>
              <a:rPr lang="ru-RU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рассылки в крупные агентства недвижимости и застройщикам по электронной почте </a:t>
            </a:r>
            <a:endParaRPr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Calibri"/>
              <a:buAutoNum type="arabicParenR"/>
            </a:pPr>
            <a:r>
              <a:rPr lang="ru-RU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телевидение</a:t>
            </a:r>
            <a:endParaRPr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Мы будем получать доход от:</a:t>
            </a:r>
            <a:endParaRPr b="1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Calibri"/>
              <a:buAutoNum type="arabicPeriod"/>
            </a:pPr>
            <a:r>
              <a:rPr lang="ru-RU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Рекламы, размещенной на нашей платформе.</a:t>
            </a:r>
            <a:endParaRPr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Calibri"/>
              <a:buAutoNum type="arabicPeriod"/>
            </a:pPr>
            <a:r>
              <a:rPr lang="ru-RU">
                <a:solidFill>
                  <a:srgbClr val="262626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Платные подписки: предоставление дополнительных функций и возможностей платным пользователям, таким как расширенные фильтры в 3D конструкторе планировки, уведомления о новых объектах недвижимости и доступ к эксклюзивной информации.</a:t>
            </a:r>
            <a:endParaRPr>
              <a:solidFill>
                <a:srgbClr val="262626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Calibri"/>
              <a:buAutoNum type="arabicPeriod"/>
            </a:pPr>
            <a:r>
              <a:rPr lang="ru-RU">
                <a:solidFill>
                  <a:srgbClr val="262626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Платы за размещение на платформе объявлений.</a:t>
            </a:r>
            <a:endParaRPr>
              <a:solidFill>
                <a:srgbClr val="262626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Calibri"/>
              <a:buAutoNum type="arabicPeriod"/>
            </a:pPr>
            <a:r>
              <a:rPr lang="ru-RU">
                <a:solidFill>
                  <a:srgbClr val="262626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У</a:t>
            </a:r>
            <a:r>
              <a:rPr lang="ru-RU">
                <a:solidFill>
                  <a:srgbClr val="262626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стройства тематических семинаров и обучающих программ для агентств недвижимости и частных лиц, связанных с рынком недвижимости.</a:t>
            </a:r>
            <a:endParaRPr>
              <a:solidFill>
                <a:srgbClr val="262626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Calibri"/>
              <a:buAutoNum type="arabicPeriod"/>
            </a:pPr>
            <a:r>
              <a:rPr lang="ru-RU">
                <a:solidFill>
                  <a:srgbClr val="262626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Сайт может получать комиссионные платежи с недвижимостьи, продаваемой или арендуемой через платформу. </a:t>
            </a:r>
            <a:endParaRPr>
              <a:solidFill>
                <a:srgbClr val="262626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500"/>
              </a:spcBef>
              <a:spcAft>
                <a:spcPts val="0"/>
              </a:spcAft>
              <a:buNone/>
            </a:pPr>
            <a:r>
              <a:rPr b="1" lang="ru-RU">
                <a:solidFill>
                  <a:srgbClr val="262626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          Предполагаемая структура выручки:</a:t>
            </a:r>
            <a:endParaRPr b="1">
              <a:solidFill>
                <a:srgbClr val="262626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262626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Calibri"/>
              <a:buChar char="●"/>
            </a:pPr>
            <a:r>
              <a:rPr lang="ru-RU">
                <a:solidFill>
                  <a:srgbClr val="262626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Доход от размещения объявлений  - 60%</a:t>
            </a:r>
            <a:endParaRPr>
              <a:solidFill>
                <a:srgbClr val="262626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Calibri"/>
              <a:buChar char="●"/>
            </a:pPr>
            <a:r>
              <a:rPr lang="ru-RU">
                <a:solidFill>
                  <a:srgbClr val="262626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Доход от услуг по привлечению клиентов - 25%</a:t>
            </a:r>
            <a:endParaRPr>
              <a:solidFill>
                <a:srgbClr val="262626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Calibri"/>
              <a:buChar char="●"/>
            </a:pPr>
            <a:r>
              <a:rPr lang="ru-RU">
                <a:solidFill>
                  <a:srgbClr val="262626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Доход от медийной рекламы - 9% </a:t>
            </a:r>
            <a:endParaRPr>
              <a:solidFill>
                <a:srgbClr val="262626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Calibri"/>
              <a:buChar char="●"/>
            </a:pPr>
            <a:r>
              <a:rPr lang="ru-RU">
                <a:solidFill>
                  <a:srgbClr val="262626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Прочее - 6%</a:t>
            </a:r>
            <a:endParaRPr sz="1600"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g29f3cdd3704_0_8"/>
          <p:cNvSpPr/>
          <p:nvPr/>
        </p:nvSpPr>
        <p:spPr>
          <a:xfrm rot="10800000">
            <a:off x="8956200" y="0"/>
            <a:ext cx="3235800" cy="1078200"/>
          </a:xfrm>
          <a:prstGeom prst="rtTriangle">
            <a:avLst/>
          </a:prstGeom>
          <a:solidFill>
            <a:srgbClr val="8BA7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g29f3cdd3704_0_8"/>
          <p:cNvSpPr/>
          <p:nvPr/>
        </p:nvSpPr>
        <p:spPr>
          <a:xfrm>
            <a:off x="0" y="5637475"/>
            <a:ext cx="1827600" cy="1220400"/>
          </a:xfrm>
          <a:prstGeom prst="rtTriangle">
            <a:avLst/>
          </a:prstGeom>
          <a:solidFill>
            <a:srgbClr val="8BA7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29f00922f1f_0_5"/>
          <p:cNvSpPr txBox="1"/>
          <p:nvPr>
            <p:ph idx="1" type="body"/>
          </p:nvPr>
        </p:nvSpPr>
        <p:spPr>
          <a:xfrm>
            <a:off x="1074300" y="2082200"/>
            <a:ext cx="10279500" cy="4216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lang="ru-RU" sz="2100"/>
              <a:t>Для реализации проекта понадобится:</a:t>
            </a:r>
            <a:endParaRPr b="0" sz="2100"/>
          </a:p>
          <a:p>
            <a:pPr indent="-298450" lvl="0" marL="457200" rtl="0" algn="l">
              <a:spcBef>
                <a:spcPts val="1000"/>
              </a:spcBef>
              <a:spcAft>
                <a:spcPts val="0"/>
              </a:spcAft>
              <a:buSzPts val="1100"/>
              <a:buChar char="❖"/>
            </a:pPr>
            <a:r>
              <a:rPr b="0" lang="ru-RU" sz="2100"/>
              <a:t>инженер по программному обеспечению - отвечает за разработку и программирование программного обеспечения приложения</a:t>
            </a:r>
            <a:endParaRPr b="0" sz="2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❖"/>
            </a:pPr>
            <a:r>
              <a:rPr b="0" lang="ru-RU" sz="2100"/>
              <a:t>дизайнер - отвечает за формирование эстетического и удобного интерфейса приложения</a:t>
            </a:r>
            <a:endParaRPr b="0" sz="2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❖"/>
            </a:pPr>
            <a:r>
              <a:rPr b="0" lang="ru-RU" sz="2100"/>
              <a:t>проектный менеджер - отвечает за постановку задач и организацию коммуникации внутри команды</a:t>
            </a:r>
            <a:endParaRPr b="0" sz="2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❖"/>
            </a:pPr>
            <a:r>
              <a:rPr b="0" lang="ru-RU" sz="2100"/>
              <a:t>тестировщик - обеспечивает правильную работу приложения</a:t>
            </a:r>
            <a:endParaRPr b="0" sz="2100"/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0" sz="2100"/>
          </a:p>
        </p:txBody>
      </p:sp>
      <p:sp>
        <p:nvSpPr>
          <p:cNvPr id="190" name="Google Shape;190;g29f00922f1f_0_5"/>
          <p:cNvSpPr/>
          <p:nvPr/>
        </p:nvSpPr>
        <p:spPr>
          <a:xfrm>
            <a:off x="0" y="2182800"/>
            <a:ext cx="1297800" cy="4675200"/>
          </a:xfrm>
          <a:prstGeom prst="rtTriangle">
            <a:avLst/>
          </a:prstGeom>
          <a:solidFill>
            <a:srgbClr val="8BA79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g29f00922f1f_0_5"/>
          <p:cNvSpPr txBox="1"/>
          <p:nvPr>
            <p:ph type="title"/>
          </p:nvPr>
        </p:nvSpPr>
        <p:spPr>
          <a:xfrm>
            <a:off x="838200" y="464800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400">
                <a:solidFill>
                  <a:srgbClr val="0C343D"/>
                </a:solidFill>
              </a:rPr>
              <a:t>Организационные и производственные параметры бизнеса </a:t>
            </a:r>
            <a:endParaRPr b="1" sz="3400">
              <a:solidFill>
                <a:srgbClr val="0C343D"/>
              </a:solidFill>
            </a:endParaRPr>
          </a:p>
        </p:txBody>
      </p:sp>
      <p:sp>
        <p:nvSpPr>
          <p:cNvPr id="192" name="Google Shape;192;g29f00922f1f_0_5"/>
          <p:cNvSpPr/>
          <p:nvPr/>
        </p:nvSpPr>
        <p:spPr>
          <a:xfrm rot="10800000">
            <a:off x="10894200" y="0"/>
            <a:ext cx="1297800" cy="4675200"/>
          </a:xfrm>
          <a:prstGeom prst="rtTriangle">
            <a:avLst/>
          </a:prstGeom>
          <a:solidFill>
            <a:srgbClr val="8BA79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7" name="Google Shape;197;g2978a7355a4_0_0"/>
          <p:cNvGraphicFramePr/>
          <p:nvPr/>
        </p:nvGraphicFramePr>
        <p:xfrm>
          <a:off x="952500" y="2027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{1257976E-AFE3-4E3D-8921-6DE55AB5EC49}</a:tableStyleId>
              </a:tblPr>
              <a:tblGrid>
                <a:gridCol w="2571750"/>
                <a:gridCol w="2571750"/>
                <a:gridCol w="2571750"/>
                <a:gridCol w="2571750"/>
              </a:tblGrid>
              <a:tr h="226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Тип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Бесплатно для собственников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Публикация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Премиум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Городская (квартиры, комнаты)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1шт.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1300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150 в сутки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Квартира в новостройке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1шт.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1500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150 в сутки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Загородная (дом, коттеджи)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1шт.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1600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150 в сутки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Гаражи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1шт.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70 в сутки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Коммерческая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-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1700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150 в сутки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98" name="Google Shape;198;g2978a7355a4_0_0"/>
          <p:cNvSpPr txBox="1"/>
          <p:nvPr/>
        </p:nvSpPr>
        <p:spPr>
          <a:xfrm>
            <a:off x="952500" y="900950"/>
            <a:ext cx="3368400" cy="6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Платные услуги: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9e222c456b_0_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0C343D"/>
                </a:solidFill>
              </a:rPr>
              <a:t>UNIT - экономика</a:t>
            </a:r>
            <a:endParaRPr>
              <a:solidFill>
                <a:srgbClr val="0C343D"/>
              </a:solidFill>
            </a:endParaRPr>
          </a:p>
        </p:txBody>
      </p:sp>
      <p:sp>
        <p:nvSpPr>
          <p:cNvPr id="204" name="Google Shape;204;g29e222c456b_0_13"/>
          <p:cNvSpPr txBox="1"/>
          <p:nvPr>
            <p:ph idx="1" type="body"/>
          </p:nvPr>
        </p:nvSpPr>
        <p:spPr>
          <a:xfrm>
            <a:off x="838200" y="16908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lang="ru-RU" sz="1600">
                <a:solidFill>
                  <a:srgbClr val="333333"/>
                </a:solidFill>
                <a:highlight>
                  <a:srgbClr val="FFFFFF"/>
                </a:highlight>
              </a:rPr>
              <a:t>В среднем недвижимость на вторичном рынке продается за 157 дней после публикации объявления.</a:t>
            </a:r>
            <a:endParaRPr b="0" sz="16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lang="ru-RU" sz="1600">
                <a:solidFill>
                  <a:srgbClr val="333333"/>
                </a:solidFill>
                <a:highlight>
                  <a:srgbClr val="FFFFFF"/>
                </a:highlight>
              </a:rPr>
              <a:t>Подписка: 134 в среднем в день.</a:t>
            </a:r>
            <a:endParaRPr b="0" sz="16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sz="18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1800"/>
              <a:t>CAC </a:t>
            </a:r>
            <a:r>
              <a:rPr b="0" lang="ru-RU" sz="1800"/>
              <a:t>= 120.000/150 = 800 - </a:t>
            </a:r>
            <a:r>
              <a:rPr b="0" lang="ru-RU" sz="1800">
                <a:highlight>
                  <a:srgbClr val="FFFFFF"/>
                </a:highlight>
              </a:rPr>
              <a:t>стоимость привлечения одного клиента.</a:t>
            </a:r>
            <a:endParaRPr b="0"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1800"/>
              <a:t>ARPU</a:t>
            </a:r>
            <a:r>
              <a:rPr b="0" lang="ru-RU" sz="1800"/>
              <a:t> = 3.380.000/150 = 22.533 - </a:t>
            </a:r>
            <a:r>
              <a:rPr b="0" lang="ru-RU" sz="1800">
                <a:highlight>
                  <a:srgbClr val="FFFFFF"/>
                </a:highlight>
              </a:rPr>
              <a:t>сколько выручки в среднем приносит один пользователь за год.</a:t>
            </a:r>
            <a:endParaRPr b="0"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/>
              <a:t>LTV </a:t>
            </a:r>
            <a:r>
              <a:rPr b="0" lang="ru-RU" sz="1800"/>
              <a:t>= (22.533 - 800)*1 = 21.733 - </a:t>
            </a:r>
            <a:r>
              <a:rPr b="0" lang="ru-RU" sz="1800">
                <a:highlight>
                  <a:srgbClr val="FFFFFF"/>
                </a:highlight>
              </a:rPr>
              <a:t>столько прибыли в среднем приносит пользователь за весь срок жизни в сервисе.</a:t>
            </a:r>
            <a:endParaRPr b="0" sz="18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sz="18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333333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5EAE3"/>
        </a:solidFill>
      </p:bgPr>
    </p:bg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29f00922f1f_0_0"/>
          <p:cNvSpPr txBox="1"/>
          <p:nvPr>
            <p:ph type="title"/>
          </p:nvPr>
        </p:nvSpPr>
        <p:spPr>
          <a:xfrm>
            <a:off x="838200" y="334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262626"/>
                </a:solidFill>
              </a:rPr>
              <a:t>Рынок</a:t>
            </a:r>
            <a:endParaRPr>
              <a:solidFill>
                <a:srgbClr val="262626"/>
              </a:solidFill>
            </a:endParaRPr>
          </a:p>
        </p:txBody>
      </p:sp>
      <p:sp>
        <p:nvSpPr>
          <p:cNvPr id="210" name="Google Shape;210;g29f00922f1f_0_0"/>
          <p:cNvSpPr txBox="1"/>
          <p:nvPr>
            <p:ph idx="1" type="body"/>
          </p:nvPr>
        </p:nvSpPr>
        <p:spPr>
          <a:xfrm>
            <a:off x="838200" y="170117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lang="ru-RU"/>
              <a:t>   </a:t>
            </a:r>
            <a:endParaRPr b="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lang="ru-RU"/>
              <a:t>   </a:t>
            </a:r>
            <a:endParaRPr b="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lang="ru-RU"/>
              <a:t>   </a:t>
            </a:r>
            <a:r>
              <a:rPr b="0" lang="ru-RU"/>
              <a:t>PAM - </a:t>
            </a:r>
            <a:r>
              <a:rPr b="0" lang="ru-RU" sz="2400"/>
              <a:t>66 млн. рублей</a:t>
            </a:r>
            <a:endParaRPr b="0" sz="24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lang="ru-RU"/>
              <a:t>   TAM - </a:t>
            </a:r>
            <a:r>
              <a:rPr b="0" lang="ru-RU" sz="2400"/>
              <a:t>60 млн. рублей</a:t>
            </a:r>
            <a:endParaRPr b="0" sz="24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lang="ru-RU"/>
              <a:t>   SAM - </a:t>
            </a:r>
            <a:r>
              <a:rPr b="0" lang="ru-RU" sz="2400"/>
              <a:t>24 млн. рублей</a:t>
            </a:r>
            <a:endParaRPr b="0" sz="24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lang="ru-RU"/>
              <a:t>   SOM - </a:t>
            </a:r>
            <a:r>
              <a:rPr b="0" lang="ru-RU" sz="2400"/>
              <a:t>3 млн. 600 т. рублей</a:t>
            </a:r>
            <a:r>
              <a:rPr b="0" lang="ru-RU"/>
              <a:t> </a:t>
            </a:r>
            <a:endParaRPr b="0"/>
          </a:p>
        </p:txBody>
      </p:sp>
      <p:pic>
        <p:nvPicPr>
          <p:cNvPr id="211" name="Google Shape;211;g29f00922f1f_0_0" title="Points scored"/>
          <p:cNvPicPr preferRelativeResize="0"/>
          <p:nvPr/>
        </p:nvPicPr>
        <p:blipFill rotWithShape="1">
          <a:blip r:embed="rId3">
            <a:alphaModFix amt="89000"/>
          </a:blip>
          <a:srcRect b="-2105" l="-32119" r="21132" t="-3147"/>
          <a:stretch/>
        </p:blipFill>
        <p:spPr>
          <a:xfrm>
            <a:off x="2734675" y="1659837"/>
            <a:ext cx="7945749" cy="4433875"/>
          </a:xfrm>
          <a:prstGeom prst="rect">
            <a:avLst/>
          </a:prstGeom>
          <a:noFill/>
          <a:ln>
            <a:noFill/>
          </a:ln>
          <a:effectLst>
            <a:outerShdw blurRad="185738" rotWithShape="0" algn="bl" dir="702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9"/>
          <p:cNvSpPr txBox="1"/>
          <p:nvPr>
            <p:ph type="title"/>
          </p:nvPr>
        </p:nvSpPr>
        <p:spPr>
          <a:xfrm>
            <a:off x="3821850" y="444525"/>
            <a:ext cx="4548300" cy="42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60"/>
              <a:buFont typeface="Calibri"/>
              <a:buNone/>
            </a:pPr>
            <a:r>
              <a:rPr b="1" lang="ru-RU" sz="3259">
                <a:solidFill>
                  <a:srgbClr val="0C343D"/>
                </a:solidFill>
              </a:rPr>
              <a:t>Финансы проекта</a:t>
            </a:r>
            <a:endParaRPr sz="3259">
              <a:solidFill>
                <a:srgbClr val="0C343D"/>
              </a:solidFill>
            </a:endParaRPr>
          </a:p>
        </p:txBody>
      </p:sp>
      <p:sp>
        <p:nvSpPr>
          <p:cNvPr id="217" name="Google Shape;217;p9"/>
          <p:cNvSpPr txBox="1"/>
          <p:nvPr/>
        </p:nvSpPr>
        <p:spPr>
          <a:xfrm>
            <a:off x="6155625" y="1626750"/>
            <a:ext cx="4852200" cy="30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 u="sng">
                <a:latin typeface="Calibri"/>
                <a:ea typeface="Calibri"/>
                <a:cs typeface="Calibri"/>
                <a:sym typeface="Calibri"/>
              </a:rPr>
              <a:t>Для реализации:</a:t>
            </a:r>
            <a:endParaRPr i="1" sz="1800" u="sng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●"/>
            </a:pPr>
            <a:r>
              <a:rPr lang="ru-RU" sz="1800">
                <a:latin typeface="Calibri"/>
                <a:ea typeface="Calibri"/>
                <a:cs typeface="Calibri"/>
                <a:sym typeface="Calibri"/>
              </a:rPr>
              <a:t>Сайт - 370.000 рублей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●"/>
            </a:pPr>
            <a:r>
              <a:rPr lang="ru-RU" sz="1800">
                <a:latin typeface="Calibri"/>
                <a:ea typeface="Calibri"/>
                <a:cs typeface="Calibri"/>
                <a:sym typeface="Calibri"/>
              </a:rPr>
              <a:t>Реклама - 120.000 рублей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●"/>
            </a:pPr>
            <a:r>
              <a:rPr lang="ru-RU" sz="1800">
                <a:latin typeface="Calibri"/>
                <a:ea typeface="Calibri"/>
                <a:cs typeface="Calibri"/>
                <a:sym typeface="Calibri"/>
              </a:rPr>
              <a:t>Программа для создания дизайна - 300.000 рублей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●"/>
            </a:pPr>
            <a:r>
              <a:rPr lang="ru-RU" sz="1800">
                <a:latin typeface="Calibri"/>
                <a:ea typeface="Calibri"/>
                <a:cs typeface="Calibri"/>
                <a:sym typeface="Calibri"/>
              </a:rPr>
              <a:t>Системы с использованием нейросети - 500.000 рублей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●"/>
            </a:pPr>
            <a:r>
              <a:rPr lang="ru-RU" sz="1800">
                <a:latin typeface="Calibri"/>
                <a:ea typeface="Calibri"/>
                <a:cs typeface="Calibri"/>
                <a:sym typeface="Calibri"/>
              </a:rPr>
              <a:t>Логотип - 1.000 рублей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●"/>
            </a:pPr>
            <a:r>
              <a:rPr lang="ru-RU" sz="1800">
                <a:latin typeface="Calibri"/>
                <a:ea typeface="Calibri"/>
                <a:cs typeface="Calibri"/>
                <a:sym typeface="Calibri"/>
              </a:rPr>
              <a:t>Компьютеры - 100.000 рублей 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9"/>
          <p:cNvSpPr txBox="1"/>
          <p:nvPr/>
        </p:nvSpPr>
        <p:spPr>
          <a:xfrm>
            <a:off x="6155625" y="4941700"/>
            <a:ext cx="4395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latin typeface="Calibri"/>
                <a:ea typeface="Calibri"/>
                <a:cs typeface="Calibri"/>
                <a:sym typeface="Calibri"/>
              </a:rPr>
              <a:t>Итоговые затраты:</a:t>
            </a:r>
            <a:r>
              <a:rPr lang="ru-RU" sz="1800">
                <a:latin typeface="Calibri"/>
                <a:ea typeface="Calibri"/>
                <a:cs typeface="Calibri"/>
                <a:sym typeface="Calibri"/>
              </a:rPr>
              <a:t> 1.391.000 рублей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9"/>
          <p:cNvSpPr/>
          <p:nvPr/>
        </p:nvSpPr>
        <p:spPr>
          <a:xfrm rot="5400000">
            <a:off x="-531075" y="531000"/>
            <a:ext cx="3470700" cy="2408700"/>
          </a:xfrm>
          <a:prstGeom prst="rtTriangle">
            <a:avLst/>
          </a:prstGeom>
          <a:solidFill>
            <a:srgbClr val="8BA7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9"/>
          <p:cNvSpPr/>
          <p:nvPr/>
        </p:nvSpPr>
        <p:spPr>
          <a:xfrm rot="-5400000">
            <a:off x="9798650" y="4466975"/>
            <a:ext cx="2726100" cy="2069100"/>
          </a:xfrm>
          <a:prstGeom prst="rtTriangle">
            <a:avLst/>
          </a:prstGeom>
          <a:solidFill>
            <a:srgbClr val="8BA7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1" name="Google Shape;221;p9"/>
          <p:cNvCxnSpPr/>
          <p:nvPr/>
        </p:nvCxnSpPr>
        <p:spPr>
          <a:xfrm flipH="1" rot="10800000">
            <a:off x="1138625" y="5069050"/>
            <a:ext cx="2386800" cy="10800"/>
          </a:xfrm>
          <a:prstGeom prst="straightConnector1">
            <a:avLst/>
          </a:prstGeom>
          <a:noFill/>
          <a:ln cap="flat" cmpd="sng" w="38100">
            <a:solidFill>
              <a:srgbClr val="45818E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2" name="Google Shape;222;p9"/>
          <p:cNvCxnSpPr/>
          <p:nvPr/>
        </p:nvCxnSpPr>
        <p:spPr>
          <a:xfrm>
            <a:off x="1138625" y="5403400"/>
            <a:ext cx="1740900" cy="0"/>
          </a:xfrm>
          <a:prstGeom prst="straightConnector1">
            <a:avLst/>
          </a:prstGeom>
          <a:noFill/>
          <a:ln cap="flat" cmpd="sng" w="19050">
            <a:solidFill>
              <a:srgbClr val="45818E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3" name="Google Shape;223;p9"/>
          <p:cNvCxnSpPr/>
          <p:nvPr/>
        </p:nvCxnSpPr>
        <p:spPr>
          <a:xfrm>
            <a:off x="1138625" y="5704050"/>
            <a:ext cx="1083900" cy="0"/>
          </a:xfrm>
          <a:prstGeom prst="straightConnector1">
            <a:avLst/>
          </a:prstGeom>
          <a:noFill/>
          <a:ln cap="flat" cmpd="sng" w="9525">
            <a:solidFill>
              <a:srgbClr val="45818E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24" name="Google Shape;224;p9" title="Points score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8625" y="1928876"/>
            <a:ext cx="4852200" cy="30002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5"/>
          <p:cNvSpPr txBox="1"/>
          <p:nvPr/>
        </p:nvSpPr>
        <p:spPr>
          <a:xfrm>
            <a:off x="914400" y="514775"/>
            <a:ext cx="6347400" cy="10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100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Используемые сквозные технологии/ рынки НТИ</a:t>
            </a:r>
            <a:endParaRPr sz="2100">
              <a:solidFill>
                <a:srgbClr val="0C343D"/>
              </a:solidFill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100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(описание основных технологических параметров) </a:t>
            </a:r>
            <a:endParaRPr sz="2100">
              <a:solidFill>
                <a:srgbClr val="0C343D"/>
              </a:solidFill>
            </a:endParaRPr>
          </a:p>
        </p:txBody>
      </p:sp>
      <p:sp>
        <p:nvSpPr>
          <p:cNvPr id="230" name="Google Shape;230;p5"/>
          <p:cNvSpPr txBox="1"/>
          <p:nvPr/>
        </p:nvSpPr>
        <p:spPr>
          <a:xfrm>
            <a:off x="914400" y="2359750"/>
            <a:ext cx="3805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5"/>
          <p:cNvSpPr txBox="1"/>
          <p:nvPr/>
        </p:nvSpPr>
        <p:spPr>
          <a:xfrm>
            <a:off x="914400" y="1878900"/>
            <a:ext cx="6347400" cy="31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C343D"/>
              </a:buClr>
              <a:buSzPts val="2000"/>
              <a:buFont typeface="Calibri"/>
              <a:buAutoNum type="arabicPeriod"/>
            </a:pPr>
            <a:r>
              <a:rPr lang="ru-RU" sz="2000">
                <a:solidFill>
                  <a:srgbClr val="0C343D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Геоинформационные системы (ГИС)</a:t>
            </a:r>
            <a:endParaRPr sz="2000">
              <a:solidFill>
                <a:srgbClr val="0C343D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C343D"/>
              </a:buClr>
              <a:buSzPts val="2000"/>
              <a:buFont typeface="Calibri"/>
              <a:buAutoNum type="arabicPeriod"/>
            </a:pPr>
            <a:r>
              <a:rPr lang="ru-RU" sz="2000">
                <a:solidFill>
                  <a:srgbClr val="0C343D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Большие данные и аналитика </a:t>
            </a:r>
            <a:endParaRPr sz="2000">
              <a:solidFill>
                <a:srgbClr val="0C343D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C343D"/>
              </a:buClr>
              <a:buSzPts val="2000"/>
              <a:buFont typeface="Calibri"/>
              <a:buAutoNum type="arabicPeriod"/>
            </a:pPr>
            <a:r>
              <a:rPr lang="ru-RU" sz="2000">
                <a:solidFill>
                  <a:srgbClr val="0C343D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Веб-технологии и мобильное приложение </a:t>
            </a:r>
            <a:endParaRPr sz="2000">
              <a:solidFill>
                <a:srgbClr val="0C343D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C343D"/>
              </a:buClr>
              <a:buSzPts val="2000"/>
              <a:buFont typeface="Calibri"/>
              <a:buAutoNum type="arabicPeriod"/>
            </a:pPr>
            <a:r>
              <a:rPr lang="ru-RU" sz="2000">
                <a:solidFill>
                  <a:srgbClr val="0C343D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Методы машинного обучения и искусственного интеллекта.</a:t>
            </a:r>
            <a:endParaRPr sz="2000">
              <a:solidFill>
                <a:srgbClr val="0C343D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C343D"/>
              </a:buClr>
              <a:buSzPts val="2000"/>
              <a:buFont typeface="Calibri"/>
              <a:buAutoNum type="arabicPeriod"/>
            </a:pPr>
            <a:r>
              <a:rPr lang="ru-RU" sz="2000">
                <a:solidFill>
                  <a:srgbClr val="0C343D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Использование виртуальной реальности для осмотра и демонстрации недвижимости на удаление.</a:t>
            </a:r>
            <a:endParaRPr sz="2000">
              <a:solidFill>
                <a:srgbClr val="0C343D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C343D"/>
              </a:buClr>
              <a:buSzPts val="2000"/>
              <a:buFont typeface="Calibri"/>
              <a:buAutoNum type="arabicPeriod"/>
            </a:pPr>
            <a:r>
              <a:rPr lang="ru-RU" sz="2000">
                <a:solidFill>
                  <a:srgbClr val="0C343D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3D моделирование и рендеринг.</a:t>
            </a:r>
            <a:endParaRPr sz="2000">
              <a:solidFill>
                <a:srgbClr val="0C343D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C343D"/>
              </a:buClr>
              <a:buSzPts val="2000"/>
              <a:buFont typeface="Calibri"/>
              <a:buAutoNum type="arabicPeriod"/>
            </a:pPr>
            <a:r>
              <a:rPr lang="ru-RU" sz="2000">
                <a:solidFill>
                  <a:srgbClr val="0C343D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Технологии искусственного интеллекта.</a:t>
            </a:r>
            <a:endParaRPr sz="2000">
              <a:solidFill>
                <a:srgbClr val="0C343D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32" name="Google Shape;232;p5"/>
          <p:cNvCxnSpPr/>
          <p:nvPr/>
        </p:nvCxnSpPr>
        <p:spPr>
          <a:xfrm>
            <a:off x="1019550" y="1612500"/>
            <a:ext cx="6137100" cy="9600"/>
          </a:xfrm>
          <a:prstGeom prst="straightConnector1">
            <a:avLst/>
          </a:prstGeom>
          <a:noFill/>
          <a:ln cap="flat" cmpd="sng" w="28575">
            <a:solidFill>
              <a:srgbClr val="45818E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3" name="Google Shape;233;p5"/>
          <p:cNvSpPr/>
          <p:nvPr/>
        </p:nvSpPr>
        <p:spPr>
          <a:xfrm>
            <a:off x="0" y="4531825"/>
            <a:ext cx="1284300" cy="2326200"/>
          </a:xfrm>
          <a:prstGeom prst="rtTriangle">
            <a:avLst/>
          </a:prstGeom>
          <a:solidFill>
            <a:srgbClr val="8BA7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4" name="Google Shape;234;p5"/>
          <p:cNvPicPr preferRelativeResize="0"/>
          <p:nvPr/>
        </p:nvPicPr>
        <p:blipFill rotWithShape="1">
          <a:blip r:embed="rId3">
            <a:alphaModFix/>
          </a:blip>
          <a:srcRect b="2884" l="4601" r="2444" t="4377"/>
          <a:stretch/>
        </p:blipFill>
        <p:spPr>
          <a:xfrm>
            <a:off x="7609300" y="0"/>
            <a:ext cx="4582700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9e222c456b_0_1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Показатели эффективности проекта </a:t>
            </a:r>
            <a:endParaRPr/>
          </a:p>
        </p:txBody>
      </p:sp>
      <p:sp>
        <p:nvSpPr>
          <p:cNvPr id="240" name="Google Shape;240;g29e222c456b_0_18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ru-RU" sz="1600">
                <a:solidFill>
                  <a:srgbClr val="000000"/>
                </a:solidFill>
              </a:rPr>
              <a:t>Общий объем рынка недвижимости — сайтов объявлений, с помощью которых можно найти квартиру для сделки </a:t>
            </a:r>
            <a:r>
              <a:rPr b="0" lang="ru-RU" sz="1600">
                <a:solidFill>
                  <a:srgbClr val="000000"/>
                </a:solidFill>
              </a:rPr>
              <a:t> составил </a:t>
            </a:r>
            <a:r>
              <a:rPr lang="ru-RU" sz="1600">
                <a:solidFill>
                  <a:srgbClr val="000000"/>
                </a:solidFill>
              </a:rPr>
              <a:t>8,9 миллиарда рублей.</a:t>
            </a:r>
            <a:endParaRPr sz="16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ru-RU" sz="1600" u="sng">
                <a:solidFill>
                  <a:srgbClr val="000000"/>
                </a:solidFill>
              </a:rPr>
              <a:t>Тренды, влияющие на расширение рынка в области продажи/покупки и сдачи в аренду недвижимости:</a:t>
            </a:r>
            <a:endParaRPr b="0" sz="1600" u="sng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600" u="sng">
              <a:solidFill>
                <a:srgbClr val="000000"/>
              </a:solidFill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AutoNum type="arabicParenR"/>
            </a:pPr>
            <a:r>
              <a:rPr b="0" lang="ru-RU" sz="1600">
                <a:solidFill>
                  <a:srgbClr val="000000"/>
                </a:solidFill>
                <a:highlight>
                  <a:srgbClr val="FFFFFF"/>
                </a:highlight>
              </a:rPr>
              <a:t>За последние три года средняя площадь квартир в российских новостройках сократилась на 0,83 кв. м. </a:t>
            </a:r>
            <a:endParaRPr b="0" sz="16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AutoNum type="arabicParenR"/>
            </a:pPr>
            <a:r>
              <a:rPr b="0" lang="ru-RU" sz="1600">
                <a:solidFill>
                  <a:srgbClr val="000000"/>
                </a:solidFill>
                <a:highlight>
                  <a:srgbClr val="FFFFFF"/>
                </a:highlight>
              </a:rPr>
              <a:t>С точки зрения финансовой выгоды, предложения на рынке вторички окажутся более привлекательными. </a:t>
            </a:r>
            <a:endParaRPr b="0" sz="16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AutoNum type="arabicParenR"/>
            </a:pPr>
            <a:r>
              <a:rPr b="0" lang="ru-RU" sz="1600">
                <a:solidFill>
                  <a:srgbClr val="000000"/>
                </a:solidFill>
                <a:highlight>
                  <a:srgbClr val="FFFFFF"/>
                </a:highlight>
              </a:rPr>
              <a:t>Рост цен на жилье. Экономика страны и переход на проектное финансирование существенно сказались на этой тенденции.</a:t>
            </a:r>
            <a:endParaRPr b="0" sz="16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AutoNum type="arabicParenR"/>
            </a:pPr>
            <a:r>
              <a:rPr b="0" lang="ru-RU" sz="1600">
                <a:solidFill>
                  <a:srgbClr val="000000"/>
                </a:solidFill>
              </a:rPr>
              <a:t>Уровень доверия технологиям искусственного интеллекта (ИИ) в России вырос по сравнению с 2021 годом и составил 55%</a:t>
            </a:r>
            <a:endParaRPr b="0" sz="16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6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5EAE3"/>
        </a:solidFill>
      </p:bgPr>
    </p:bg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2"/>
          <p:cNvSpPr txBox="1"/>
          <p:nvPr>
            <p:ph type="title"/>
          </p:nvPr>
        </p:nvSpPr>
        <p:spPr>
          <a:xfrm>
            <a:off x="0" y="1301013"/>
            <a:ext cx="12192000" cy="42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60"/>
              <a:buFont typeface="Calibri"/>
              <a:buNone/>
            </a:pPr>
            <a:r>
              <a:rPr b="1" lang="ru-RU" sz="3259"/>
              <a:t>План развития</a:t>
            </a:r>
            <a:endParaRPr sz="3259"/>
          </a:p>
        </p:txBody>
      </p:sp>
      <p:cxnSp>
        <p:nvCxnSpPr>
          <p:cNvPr id="246" name="Google Shape;246;p12"/>
          <p:cNvCxnSpPr/>
          <p:nvPr/>
        </p:nvCxnSpPr>
        <p:spPr>
          <a:xfrm>
            <a:off x="624520" y="3946358"/>
            <a:ext cx="10300200" cy="0"/>
          </a:xfrm>
          <a:prstGeom prst="straightConnector1">
            <a:avLst/>
          </a:prstGeom>
          <a:noFill/>
          <a:ln cap="flat" cmpd="sng" w="28575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47" name="Google Shape;247;p12"/>
          <p:cNvSpPr/>
          <p:nvPr/>
        </p:nvSpPr>
        <p:spPr>
          <a:xfrm>
            <a:off x="512798" y="3834636"/>
            <a:ext cx="223444" cy="223444"/>
          </a:xfrm>
          <a:prstGeom prst="ellipse">
            <a:avLst/>
          </a:prstGeom>
          <a:solidFill>
            <a:srgbClr val="54813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12"/>
          <p:cNvSpPr/>
          <p:nvPr/>
        </p:nvSpPr>
        <p:spPr>
          <a:xfrm>
            <a:off x="10812952" y="3834636"/>
            <a:ext cx="223444" cy="223444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12"/>
          <p:cNvSpPr/>
          <p:nvPr/>
        </p:nvSpPr>
        <p:spPr>
          <a:xfrm>
            <a:off x="8931671" y="3834636"/>
            <a:ext cx="223444" cy="223444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12"/>
          <p:cNvSpPr/>
          <p:nvPr/>
        </p:nvSpPr>
        <p:spPr>
          <a:xfrm>
            <a:off x="5401491" y="3821459"/>
            <a:ext cx="223444" cy="223444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12"/>
          <p:cNvSpPr/>
          <p:nvPr/>
        </p:nvSpPr>
        <p:spPr>
          <a:xfrm>
            <a:off x="7024723" y="3821459"/>
            <a:ext cx="223444" cy="223444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12"/>
          <p:cNvSpPr/>
          <p:nvPr/>
        </p:nvSpPr>
        <p:spPr>
          <a:xfrm>
            <a:off x="3778259" y="3834636"/>
            <a:ext cx="223444" cy="223444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12"/>
          <p:cNvSpPr/>
          <p:nvPr/>
        </p:nvSpPr>
        <p:spPr>
          <a:xfrm>
            <a:off x="2266749" y="3831657"/>
            <a:ext cx="223444" cy="223444"/>
          </a:xfrm>
          <a:prstGeom prst="ellipse">
            <a:avLst/>
          </a:prstGeom>
          <a:solidFill>
            <a:srgbClr val="54813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12"/>
          <p:cNvSpPr txBox="1"/>
          <p:nvPr/>
        </p:nvSpPr>
        <p:spPr>
          <a:xfrm>
            <a:off x="271225" y="3129600"/>
            <a:ext cx="816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Идея 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12"/>
          <p:cNvSpPr txBox="1"/>
          <p:nvPr/>
        </p:nvSpPr>
        <p:spPr>
          <a:xfrm>
            <a:off x="1562036" y="4365535"/>
            <a:ext cx="16329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Техническая разработка функционала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12"/>
          <p:cNvSpPr txBox="1"/>
          <p:nvPr/>
        </p:nvSpPr>
        <p:spPr>
          <a:xfrm>
            <a:off x="4518563" y="4365525"/>
            <a:ext cx="1989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Создание сайта/приложения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12"/>
          <p:cNvSpPr txBox="1"/>
          <p:nvPr/>
        </p:nvSpPr>
        <p:spPr>
          <a:xfrm>
            <a:off x="5189716" y="3256019"/>
            <a:ext cx="816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12"/>
          <p:cNvSpPr txBox="1"/>
          <p:nvPr/>
        </p:nvSpPr>
        <p:spPr>
          <a:xfrm>
            <a:off x="5342443" y="5149614"/>
            <a:ext cx="816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12"/>
          <p:cNvSpPr txBox="1"/>
          <p:nvPr/>
        </p:nvSpPr>
        <p:spPr>
          <a:xfrm>
            <a:off x="8635260" y="4264234"/>
            <a:ext cx="816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Calibri"/>
                <a:ea typeface="Calibri"/>
                <a:cs typeface="Calibri"/>
                <a:sym typeface="Calibri"/>
              </a:rPr>
              <a:t>Пиар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12"/>
          <p:cNvSpPr txBox="1"/>
          <p:nvPr/>
        </p:nvSpPr>
        <p:spPr>
          <a:xfrm>
            <a:off x="10108225" y="2898738"/>
            <a:ext cx="16329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Успешная реализация идеи</a:t>
            </a:r>
            <a:endParaRPr sz="1600"/>
          </a:p>
        </p:txBody>
      </p:sp>
      <p:sp>
        <p:nvSpPr>
          <p:cNvPr id="261" name="Google Shape;261;p12"/>
          <p:cNvSpPr txBox="1"/>
          <p:nvPr/>
        </p:nvSpPr>
        <p:spPr>
          <a:xfrm>
            <a:off x="3281961" y="4220251"/>
            <a:ext cx="1215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12"/>
          <p:cNvSpPr txBox="1"/>
          <p:nvPr/>
        </p:nvSpPr>
        <p:spPr>
          <a:xfrm>
            <a:off x="6528418" y="2990990"/>
            <a:ext cx="12159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Calibri"/>
                <a:ea typeface="Calibri"/>
                <a:cs typeface="Calibri"/>
                <a:sym typeface="Calibri"/>
              </a:rPr>
              <a:t>Внедрение в массы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12"/>
          <p:cNvSpPr txBox="1"/>
          <p:nvPr/>
        </p:nvSpPr>
        <p:spPr>
          <a:xfrm>
            <a:off x="6528425" y="4220251"/>
            <a:ext cx="1215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12"/>
          <p:cNvSpPr txBox="1"/>
          <p:nvPr/>
        </p:nvSpPr>
        <p:spPr>
          <a:xfrm>
            <a:off x="8422536" y="4294976"/>
            <a:ext cx="1215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12"/>
          <p:cNvSpPr txBox="1"/>
          <p:nvPr/>
        </p:nvSpPr>
        <p:spPr>
          <a:xfrm>
            <a:off x="10316654" y="4231990"/>
            <a:ext cx="1215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12"/>
          <p:cNvSpPr txBox="1"/>
          <p:nvPr/>
        </p:nvSpPr>
        <p:spPr>
          <a:xfrm>
            <a:off x="3103425" y="2870100"/>
            <a:ext cx="1563900" cy="76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Calibri"/>
                <a:ea typeface="Calibri"/>
                <a:cs typeface="Calibri"/>
                <a:sym typeface="Calibri"/>
              </a:rPr>
              <a:t>Тестирование системы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3"/>
          <p:cNvSpPr/>
          <p:nvPr/>
        </p:nvSpPr>
        <p:spPr>
          <a:xfrm>
            <a:off x="1388595" y="2127049"/>
            <a:ext cx="2090700" cy="2090700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13"/>
          <p:cNvSpPr/>
          <p:nvPr/>
        </p:nvSpPr>
        <p:spPr>
          <a:xfrm>
            <a:off x="5227981" y="2126973"/>
            <a:ext cx="2090833" cy="2090833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Фото</a:t>
            </a:r>
            <a:endParaRPr/>
          </a:p>
        </p:txBody>
      </p:sp>
      <p:sp>
        <p:nvSpPr>
          <p:cNvPr id="273" name="Google Shape;273;p13"/>
          <p:cNvSpPr/>
          <p:nvPr/>
        </p:nvSpPr>
        <p:spPr>
          <a:xfrm>
            <a:off x="9067497" y="2126972"/>
            <a:ext cx="2090833" cy="2090833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Фото</a:t>
            </a:r>
            <a:endParaRPr/>
          </a:p>
        </p:txBody>
      </p:sp>
      <p:sp>
        <p:nvSpPr>
          <p:cNvPr id="274" name="Google Shape;274;p13"/>
          <p:cNvSpPr txBox="1"/>
          <p:nvPr/>
        </p:nvSpPr>
        <p:spPr>
          <a:xfrm>
            <a:off x="1388604" y="4595385"/>
            <a:ext cx="2332500" cy="13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800"/>
              <a:buFont typeface="Arial"/>
              <a:buNone/>
            </a:pPr>
            <a:r>
              <a:rPr b="1" lang="ru-RU" sz="1916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Водопьянова Дарья</a:t>
            </a:r>
            <a:endParaRPr b="1" sz="1916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800"/>
              <a:buFont typeface="Arial"/>
              <a:buNone/>
            </a:pPr>
            <a:r>
              <a:rPr lang="ru-RU" sz="1500" u="sng">
                <a:solidFill>
                  <a:schemeClr val="hlink"/>
                </a:solidFill>
                <a:hlinkClick r:id="rId3"/>
              </a:rPr>
              <a:t>darya.vodop@gmail.com</a:t>
            </a:r>
            <a:endParaRPr sz="1500"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800"/>
              <a:buFont typeface="Arial"/>
              <a:buNone/>
            </a:pPr>
            <a:r>
              <a:rPr b="1" lang="ru-RU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8(920)011-62-99</a:t>
            </a:r>
            <a:endParaRPr b="1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13"/>
          <p:cNvSpPr txBox="1"/>
          <p:nvPr/>
        </p:nvSpPr>
        <p:spPr>
          <a:xfrm>
            <a:off x="5413913" y="4595385"/>
            <a:ext cx="2332500" cy="13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800"/>
              <a:buFont typeface="Arial"/>
              <a:buNone/>
            </a:pPr>
            <a:r>
              <a:rPr b="1" lang="ru-RU" sz="1929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Сененкова Арина</a:t>
            </a:r>
            <a:endParaRPr sz="1529"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800"/>
              <a:buFont typeface="Arial"/>
              <a:buNone/>
            </a:pPr>
            <a:r>
              <a:rPr lang="ru-RU" u="sng">
                <a:solidFill>
                  <a:schemeClr val="hlink"/>
                </a:solidFill>
                <a:hlinkClick r:id="rId4"/>
              </a:rPr>
              <a:t>sen.0arina@gmai.com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800"/>
              <a:buFont typeface="Arial"/>
              <a:buNone/>
            </a:pPr>
            <a:r>
              <a:rPr b="1" lang="ru-RU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8(982)648-33-33</a:t>
            </a:r>
            <a:r>
              <a:rPr b="1" lang="ru-RU">
                <a:solidFill>
                  <a:srgbClr val="999999"/>
                </a:solidFill>
              </a:rPr>
              <a:t> </a:t>
            </a:r>
            <a:endParaRPr b="1">
              <a:solidFill>
                <a:srgbClr val="999999"/>
              </a:solidFill>
            </a:endParaRPr>
          </a:p>
          <a:p>
            <a:pPr indent="-1143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13"/>
          <p:cNvSpPr txBox="1"/>
          <p:nvPr/>
        </p:nvSpPr>
        <p:spPr>
          <a:xfrm>
            <a:off x="8941200" y="4595375"/>
            <a:ext cx="2534400" cy="13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800"/>
              <a:buFont typeface="Arial"/>
              <a:buNone/>
            </a:pPr>
            <a:r>
              <a:rPr b="1" lang="ru-RU" sz="185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 Симагина Анастасия</a:t>
            </a:r>
            <a:endParaRPr sz="1850">
              <a:latin typeface="Calibri"/>
              <a:ea typeface="Calibri"/>
              <a:cs typeface="Calibri"/>
              <a:sym typeface="Calibri"/>
            </a:endParaRPr>
          </a:p>
          <a:p>
            <a:pPr indent="-1143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u="sng">
                <a:solidFill>
                  <a:schemeClr val="hlink"/>
                </a:solidFill>
                <a:hlinkClick r:id="rId5"/>
              </a:rPr>
              <a:t>s1magina.a@yandex.ru</a:t>
            </a:r>
            <a:r>
              <a:rPr lang="ru-RU">
                <a:solidFill>
                  <a:srgbClr val="7F7F7F"/>
                </a:solidFill>
              </a:rPr>
              <a:t> </a:t>
            </a:r>
            <a:endParaRPr>
              <a:solidFill>
                <a:srgbClr val="7F7F7F"/>
              </a:solidFill>
            </a:endParaRPr>
          </a:p>
          <a:p>
            <a:pPr indent="-1143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ru-RU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8(904) 047-21-37 </a:t>
            </a:r>
            <a:endParaRPr b="1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13"/>
          <p:cNvSpPr txBox="1"/>
          <p:nvPr/>
        </p:nvSpPr>
        <p:spPr>
          <a:xfrm>
            <a:off x="4410400" y="835425"/>
            <a:ext cx="3726000" cy="6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50">
                <a:solidFill>
                  <a:srgbClr val="274E13"/>
                </a:solidFill>
                <a:latin typeface="Calibri"/>
                <a:ea typeface="Calibri"/>
                <a:cs typeface="Calibri"/>
                <a:sym typeface="Calibri"/>
              </a:rPr>
              <a:t>Наша команда:</a:t>
            </a:r>
            <a:endParaRPr sz="3250">
              <a:solidFill>
                <a:srgbClr val="274E1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8" name="Google Shape;27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88450" y="2126950"/>
            <a:ext cx="2090699" cy="2090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27975" y="2126950"/>
            <a:ext cx="2090698" cy="2090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067500" y="2126950"/>
            <a:ext cx="2090851" cy="2090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2022-10-12T16:08:28Z</dcterms:created>
  <dc:creator>Microsoft Office User</dc:creator>
</cp:coreProperties>
</file>