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0"/>
  </p:notesMasterIdLst>
  <p:sldIdLst>
    <p:sldId id="256" r:id="rId2"/>
    <p:sldId id="267" r:id="rId3"/>
    <p:sldId id="259" r:id="rId4"/>
    <p:sldId id="257" r:id="rId5"/>
    <p:sldId id="258" r:id="rId6"/>
    <p:sldId id="260" r:id="rId7"/>
    <p:sldId id="277" r:id="rId8"/>
    <p:sldId id="265" r:id="rId9"/>
    <p:sldId id="262" r:id="rId10"/>
    <p:sldId id="278" r:id="rId11"/>
    <p:sldId id="276" r:id="rId12"/>
    <p:sldId id="284" r:id="rId13"/>
    <p:sldId id="283" r:id="rId14"/>
    <p:sldId id="287" r:id="rId15"/>
    <p:sldId id="280" r:id="rId16"/>
    <p:sldId id="263" r:id="rId17"/>
    <p:sldId id="285" r:id="rId18"/>
    <p:sldId id="286" r:id="rId19"/>
  </p:sldIdLst>
  <p:sldSz cx="18288000" cy="10287000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Helios" panose="020B0604020202020204" charset="0"/>
      <p:regular r:id="rId25"/>
    </p:embeddedFont>
    <p:embeddedFont>
      <p:font typeface="Helios Bold" panose="020B0604020202020204" charset="0"/>
      <p:regular r:id="rId26"/>
    </p:embeddedFont>
    <p:embeddedFont>
      <p:font typeface="MS Reference Sans Serif" panose="020B0604030504040204" pitchFamily="34" charset="0"/>
      <p:regular r:id="rId27"/>
    </p:embeddedFont>
    <p:embeddedFont>
      <p:font typeface="Nunito Sans Expanded Semi-Bold" panose="020B0604020202020204" charset="0"/>
      <p:regular r:id="rId28"/>
    </p:embeddedFont>
    <p:embeddedFont>
      <p:font typeface="TT Hoves Bold" panose="020B0604020202020204" charset="0"/>
      <p:regular r:id="rId29"/>
    </p:embeddedFont>
    <p:embeddedFont>
      <p:font typeface="Verdana" panose="020B0604030504040204" pitchFamily="34" charset="0"/>
      <p:regular r:id="rId30"/>
      <p:bold r:id="rId31"/>
      <p:italic r:id="rId32"/>
      <p:boldItalic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4E4"/>
    <a:srgbClr val="0C608E"/>
    <a:srgbClr val="000000"/>
    <a:srgbClr val="AACDE1"/>
    <a:srgbClr val="FFFFFF"/>
    <a:srgbClr val="A9CFE4"/>
    <a:srgbClr val="4693BE"/>
    <a:srgbClr val="61A6CD"/>
    <a:srgbClr val="4496C4"/>
    <a:srgbClr val="5E7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079" autoAdjust="0"/>
    <p:restoredTop sz="94622" autoAdjust="0"/>
  </p:normalViewPr>
  <p:slideViewPr>
    <p:cSldViewPr>
      <p:cViewPr varScale="1">
        <p:scale>
          <a:sx n="42" d="100"/>
          <a:sy n="42" d="100"/>
        </p:scale>
        <p:origin x="148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21" Type="http://schemas.openxmlformats.org/officeDocument/2006/relationships/font" Target="fonts/font1.fntdata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Т.безубыт!$B$8</c:f>
              <c:strCache>
                <c:ptCount val="1"/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Т.безубыт!$C$7:$G$7</c:f>
              <c:strCache>
                <c:ptCount val="5"/>
                <c:pt idx="0">
                  <c:v>1-й год</c:v>
                </c:pt>
                <c:pt idx="1">
                  <c:v>2-й год</c:v>
                </c:pt>
                <c:pt idx="2">
                  <c:v>3-й год</c:v>
                </c:pt>
                <c:pt idx="3">
                  <c:v>4-й год</c:v>
                </c:pt>
                <c:pt idx="4">
                  <c:v>5-й год</c:v>
                </c:pt>
              </c:strCache>
            </c:strRef>
          </c:cat>
          <c:val>
            <c:numRef>
              <c:f>Т.безубыт!$C$8:$G$8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0-C583-4725-9B6F-1182E8E61E79}"/>
            </c:ext>
          </c:extLst>
        </c:ser>
        <c:ser>
          <c:idx val="2"/>
          <c:order val="1"/>
          <c:tx>
            <c:strRef>
              <c:f>Т.безубыт!$B$9</c:f>
              <c:strCache>
                <c:ptCount val="1"/>
                <c:pt idx="0">
                  <c:v>Доход от основной деятельности                                   </c:v>
                </c:pt>
              </c:strCache>
            </c:strRef>
          </c:tx>
          <c:spPr>
            <a:solidFill>
              <a:srgbClr val="0C608E"/>
            </a:solidFill>
            <a:ln>
              <a:solidFill>
                <a:srgbClr val="FFFFFF"/>
              </a:solidFill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solidFill>
                <a:sysClr val="window" lastClr="FFFFFF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Т.безубыт!$C$7:$G$7</c:f>
              <c:strCache>
                <c:ptCount val="5"/>
                <c:pt idx="0">
                  <c:v>1-й год</c:v>
                </c:pt>
                <c:pt idx="1">
                  <c:v>2-й год</c:v>
                </c:pt>
                <c:pt idx="2">
                  <c:v>3-й год</c:v>
                </c:pt>
                <c:pt idx="3">
                  <c:v>4-й год</c:v>
                </c:pt>
                <c:pt idx="4">
                  <c:v>5-й год</c:v>
                </c:pt>
              </c:strCache>
            </c:strRef>
          </c:cat>
          <c:val>
            <c:numRef>
              <c:f>Т.безубыт!$C$9:$G$9</c:f>
              <c:numCache>
                <c:formatCode>_(* #\ ##0_);_(* \(#\ ##0\);_(* "-"??_);_(@_)</c:formatCode>
                <c:ptCount val="5"/>
                <c:pt idx="0">
                  <c:v>62500</c:v>
                </c:pt>
                <c:pt idx="1">
                  <c:v>93750</c:v>
                </c:pt>
                <c:pt idx="2">
                  <c:v>121875</c:v>
                </c:pt>
                <c:pt idx="3">
                  <c:v>146250</c:v>
                </c:pt>
                <c:pt idx="4">
                  <c:v>175500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583-4725-9B6F-1182E8E61E79}"/>
            </c:ext>
          </c:extLst>
        </c:ser>
        <c:ser>
          <c:idx val="3"/>
          <c:order val="2"/>
          <c:tx>
            <c:strRef>
              <c:f>Т.безубыт!$B$12</c:f>
              <c:strCache>
                <c:ptCount val="1"/>
                <c:pt idx="0">
                  <c:v>Операционные расходы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rgbClr val="FFFFFF"/>
              </a:solidFill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solidFill>
                <a:srgbClr val="E4E4E4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5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Т.безубыт!$C$7:$G$7</c:f>
              <c:strCache>
                <c:ptCount val="5"/>
                <c:pt idx="0">
                  <c:v>1-й год</c:v>
                </c:pt>
                <c:pt idx="1">
                  <c:v>2-й год</c:v>
                </c:pt>
                <c:pt idx="2">
                  <c:v>3-й год</c:v>
                </c:pt>
                <c:pt idx="3">
                  <c:v>4-й год</c:v>
                </c:pt>
                <c:pt idx="4">
                  <c:v>5-й год</c:v>
                </c:pt>
              </c:strCache>
            </c:strRef>
          </c:cat>
          <c:val>
            <c:numRef>
              <c:f>Т.безубыт!$C$12:$G$12</c:f>
              <c:numCache>
                <c:formatCode>_(* #\ ##0_);_(* \(#\ ##0\);_(* "-"??_);_(@_)</c:formatCode>
                <c:ptCount val="5"/>
                <c:pt idx="0">
                  <c:v>22032.58773333333</c:v>
                </c:pt>
                <c:pt idx="1">
                  <c:v>26439.105279999996</c:v>
                </c:pt>
                <c:pt idx="2">
                  <c:v>31726.926335999993</c:v>
                </c:pt>
                <c:pt idx="3">
                  <c:v>38072.311603199989</c:v>
                </c:pt>
                <c:pt idx="4">
                  <c:v>45686.773923839988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583-4725-9B6F-1182E8E61E7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191963672"/>
        <c:axId val="191964000"/>
      </c:barChart>
      <c:lineChart>
        <c:grouping val="standard"/>
        <c:varyColors val="0"/>
        <c:ser>
          <c:idx val="4"/>
          <c:order val="3"/>
          <c:tx>
            <c:strRef>
              <c:f>Т.безубыт!$B$14</c:f>
              <c:strCache>
                <c:ptCount val="1"/>
                <c:pt idx="0">
                  <c:v>Точка безубыточности</c:v>
                </c:pt>
              </c:strCache>
            </c:strRef>
          </c:tx>
          <c:spPr>
            <a:ln w="34925" cap="rnd">
              <a:solidFill>
                <a:srgbClr val="FF0000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dLbls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5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Т.безубыт!$C$7:$G$7</c:f>
              <c:strCache>
                <c:ptCount val="5"/>
                <c:pt idx="0">
                  <c:v>1-й год</c:v>
                </c:pt>
                <c:pt idx="1">
                  <c:v>2-й год</c:v>
                </c:pt>
                <c:pt idx="2">
                  <c:v>3-й год</c:v>
                </c:pt>
                <c:pt idx="3">
                  <c:v>4-й год</c:v>
                </c:pt>
                <c:pt idx="4">
                  <c:v>5-й год</c:v>
                </c:pt>
              </c:strCache>
            </c:strRef>
          </c:cat>
          <c:val>
            <c:numRef>
              <c:f>Т.безубыт!$C$14:$G$14</c:f>
              <c:numCache>
                <c:formatCode>_(* #\ ##0_);_(* \(#\ ##0\);_(* "-"??_);_(@_)</c:formatCode>
                <c:ptCount val="5"/>
                <c:pt idx="0">
                  <c:v>42370.361025641017</c:v>
                </c:pt>
                <c:pt idx="1">
                  <c:v>50844.433230769224</c:v>
                </c:pt>
                <c:pt idx="2">
                  <c:v>61013.319876923058</c:v>
                </c:pt>
                <c:pt idx="3">
                  <c:v>73215.983852307661</c:v>
                </c:pt>
                <c:pt idx="4">
                  <c:v>87859.1806227692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583-4725-9B6F-1182E8E61E7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91963672"/>
        <c:axId val="191964000"/>
      </c:lineChart>
      <c:catAx>
        <c:axId val="191963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1964000"/>
        <c:crosses val="autoZero"/>
        <c:auto val="1"/>
        <c:lblAlgn val="ctr"/>
        <c:lblOffset val="100"/>
        <c:noMultiLvlLbl val="0"/>
      </c:catAx>
      <c:valAx>
        <c:axId val="1919640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cap="none" spc="0" baseline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1963672"/>
        <c:crosses val="autoZero"/>
        <c:crossBetween val="between"/>
      </c:valAx>
      <c:spPr>
        <a:gradFill rotWithShape="1">
          <a:gsLst>
            <a:gs pos="0">
              <a:srgbClr val="4BACC6">
                <a:lumMod val="110000"/>
                <a:satMod val="105000"/>
                <a:tint val="67000"/>
              </a:srgbClr>
            </a:gs>
            <a:gs pos="50000">
              <a:srgbClr val="4BACC6">
                <a:lumMod val="105000"/>
                <a:satMod val="103000"/>
                <a:tint val="73000"/>
              </a:srgbClr>
            </a:gs>
            <a:gs pos="100000">
              <a:srgbClr val="4BACC6">
                <a:lumMod val="105000"/>
                <a:satMod val="109000"/>
                <a:tint val="81000"/>
              </a:srgbClr>
            </a:gs>
          </a:gsLst>
          <a:lin ang="5400000" scaled="0"/>
        </a:gradFill>
        <a:ln w="6350" cap="flat" cmpd="sng" algn="ctr">
          <a:solidFill>
            <a:srgbClr val="4BACC6"/>
          </a:solidFill>
          <a:prstDash val="solid"/>
          <a:miter lim="800000"/>
        </a:ln>
        <a:effectLst/>
      </c:spPr>
    </c:plotArea>
    <c:legend>
      <c:legendPos val="b"/>
      <c:legendEntry>
        <c:idx val="0"/>
        <c:delete val="1"/>
      </c:legendEntry>
      <c:overlay val="0"/>
      <c:spPr>
        <a:solidFill>
          <a:srgbClr val="4693BE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rgbClr val="E4E4E4"/>
    </a:solidFill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4509D2-4BB1-4360-8D53-0E7440CCEF0D}" type="datetimeFigureOut">
              <a:rPr lang="ru-RU" smtClean="0"/>
              <a:t>19.12.2023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E75969-30F2-46AC-9F17-45913FB0A3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5209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E75969-30F2-46AC-9F17-45913FB0A377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10202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E75969-30F2-46AC-9F17-45913FB0A377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03269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E75969-30F2-46AC-9F17-45913FB0A377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47829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Relationship Id="rId9" Type="http://schemas.openxmlformats.org/officeDocument/2006/relationships/image" Target="../media/image18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0.png"/><Relationship Id="rId7" Type="http://schemas.openxmlformats.org/officeDocument/2006/relationships/image" Target="../media/image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openxmlformats.org/officeDocument/2006/relationships/image" Target="../media/image34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sv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0" Type="http://schemas.openxmlformats.org/officeDocument/2006/relationships/image" Target="../media/image32.svg"/><Relationship Id="rId4" Type="http://schemas.openxmlformats.org/officeDocument/2006/relationships/image" Target="../media/image26.svg"/><Relationship Id="rId9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3.svg"/><Relationship Id="rId3" Type="http://schemas.openxmlformats.org/officeDocument/2006/relationships/image" Target="../media/image14.svg"/><Relationship Id="rId7" Type="http://schemas.openxmlformats.org/officeDocument/2006/relationships/image" Target="../media/image37.png"/><Relationship Id="rId12" Type="http://schemas.openxmlformats.org/officeDocument/2006/relationships/image" Target="../media/image4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11" Type="http://schemas.openxmlformats.org/officeDocument/2006/relationships/image" Target="../media/image41.sv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4.png"/><Relationship Id="rId9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sv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svg"/><Relationship Id="rId7" Type="http://schemas.openxmlformats.org/officeDocument/2006/relationships/image" Target="../media/image52.svg"/><Relationship Id="rId12" Type="http://schemas.openxmlformats.org/officeDocument/2006/relationships/image" Target="../media/image4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11" Type="http://schemas.openxmlformats.org/officeDocument/2006/relationships/image" Target="../media/image56.svg"/><Relationship Id="rId5" Type="http://schemas.openxmlformats.org/officeDocument/2006/relationships/image" Target="../media/image50.svg"/><Relationship Id="rId10" Type="http://schemas.openxmlformats.org/officeDocument/2006/relationships/image" Target="../media/image55.png"/><Relationship Id="rId4" Type="http://schemas.openxmlformats.org/officeDocument/2006/relationships/image" Target="../media/image49.png"/><Relationship Id="rId9" Type="http://schemas.openxmlformats.org/officeDocument/2006/relationships/image" Target="../media/image54.sv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jpeg"/><Relationship Id="rId5" Type="http://schemas.openxmlformats.org/officeDocument/2006/relationships/image" Target="../media/image60.png"/><Relationship Id="rId4" Type="http://schemas.openxmlformats.org/officeDocument/2006/relationships/image" Target="../media/image59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3.png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4.png"/><Relationship Id="rId9" Type="http://schemas.microsoft.com/office/2007/relationships/hdphoto" Target="../media/hdphoto3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">
            <a:extLst>
              <a:ext uri="{FF2B5EF4-FFF2-40B4-BE49-F238E27FC236}">
                <a16:creationId xmlns:a16="http://schemas.microsoft.com/office/drawing/2014/main" id="{8A879094-0790-393B-8C56-84D97D0BE9C5}"/>
              </a:ext>
            </a:extLst>
          </p:cNvPr>
          <p:cNvGrpSpPr/>
          <p:nvPr/>
        </p:nvGrpSpPr>
        <p:grpSpPr>
          <a:xfrm rot="16200000">
            <a:off x="14259445" y="2861651"/>
            <a:ext cx="6959155" cy="4259352"/>
            <a:chOff x="-40590" y="-38100"/>
            <a:chExt cx="406400" cy="238106"/>
          </a:xfrm>
          <a:solidFill>
            <a:srgbClr val="61A6CD"/>
          </a:solidFill>
        </p:grpSpPr>
        <p:sp>
          <p:nvSpPr>
            <p:cNvPr id="27" name="Freeform 3">
              <a:extLst>
                <a:ext uri="{FF2B5EF4-FFF2-40B4-BE49-F238E27FC236}">
                  <a16:creationId xmlns:a16="http://schemas.microsoft.com/office/drawing/2014/main" id="{79F03F60-1384-B404-14D0-8B0E4CDA3A9C}"/>
                </a:ext>
              </a:extLst>
            </p:cNvPr>
            <p:cNvSpPr/>
            <p:nvPr/>
          </p:nvSpPr>
          <p:spPr>
            <a:xfrm>
              <a:off x="-40590" y="12701"/>
              <a:ext cx="406400" cy="187305"/>
            </a:xfrm>
            <a:custGeom>
              <a:avLst/>
              <a:gdLst/>
              <a:ahLst/>
              <a:cxnLst/>
              <a:rect l="l" t="t" r="r" b="b"/>
              <a:pathLst>
                <a:path w="406400" h="187305">
                  <a:moveTo>
                    <a:pt x="203200" y="0"/>
                  </a:moveTo>
                  <a:lnTo>
                    <a:pt x="203200" y="0"/>
                  </a:lnTo>
                  <a:lnTo>
                    <a:pt x="406400" y="187305"/>
                  </a:lnTo>
                  <a:lnTo>
                    <a:pt x="0" y="187305"/>
                  </a:lnTo>
                  <a:lnTo>
                    <a:pt x="203200" y="0"/>
                  </a:lnTo>
                  <a:close/>
                </a:path>
              </a:pathLst>
            </a:custGeom>
            <a:grpFill/>
          </p:spPr>
        </p:sp>
        <p:sp>
          <p:nvSpPr>
            <p:cNvPr id="28" name="TextBox 4">
              <a:extLst>
                <a:ext uri="{FF2B5EF4-FFF2-40B4-BE49-F238E27FC236}">
                  <a16:creationId xmlns:a16="http://schemas.microsoft.com/office/drawing/2014/main" id="{8911B5FF-0E06-B93F-37B7-B0CAA977EE51}"/>
                </a:ext>
              </a:extLst>
            </p:cNvPr>
            <p:cNvSpPr txBox="1"/>
            <p:nvPr/>
          </p:nvSpPr>
          <p:spPr>
            <a:xfrm>
              <a:off x="127000" y="-38100"/>
              <a:ext cx="152400" cy="225405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2" name="Group 2"/>
          <p:cNvGrpSpPr/>
          <p:nvPr/>
        </p:nvGrpSpPr>
        <p:grpSpPr>
          <a:xfrm rot="-10800000">
            <a:off x="7042724" y="0"/>
            <a:ext cx="14963780" cy="9477129"/>
            <a:chOff x="-40590" y="-38100"/>
            <a:chExt cx="406400" cy="238106"/>
          </a:xfrm>
        </p:grpSpPr>
        <p:sp>
          <p:nvSpPr>
            <p:cNvPr id="3" name="Freeform 3"/>
            <p:cNvSpPr/>
            <p:nvPr/>
          </p:nvSpPr>
          <p:spPr>
            <a:xfrm>
              <a:off x="-40590" y="12701"/>
              <a:ext cx="406400" cy="187305"/>
            </a:xfrm>
            <a:custGeom>
              <a:avLst/>
              <a:gdLst/>
              <a:ahLst/>
              <a:cxnLst/>
              <a:rect l="l" t="t" r="r" b="b"/>
              <a:pathLst>
                <a:path w="406400" h="187305">
                  <a:moveTo>
                    <a:pt x="203200" y="0"/>
                  </a:moveTo>
                  <a:lnTo>
                    <a:pt x="203200" y="0"/>
                  </a:lnTo>
                  <a:lnTo>
                    <a:pt x="406400" y="187305"/>
                  </a:lnTo>
                  <a:lnTo>
                    <a:pt x="0" y="187305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0C608E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127000" y="-38100"/>
              <a:ext cx="152400" cy="2254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0338489" y="-81536"/>
            <a:ext cx="12239866" cy="10004110"/>
          </a:xfrm>
          <a:custGeom>
            <a:avLst/>
            <a:gdLst/>
            <a:ahLst/>
            <a:cxnLst/>
            <a:rect l="l" t="t" r="r" b="b"/>
            <a:pathLst>
              <a:path w="6184570" h="5088399">
                <a:moveTo>
                  <a:pt x="3433653" y="2544200"/>
                </a:moveTo>
                <a:lnTo>
                  <a:pt x="6184570" y="5088399"/>
                </a:lnTo>
                <a:lnTo>
                  <a:pt x="2750917" y="5088399"/>
                </a:lnTo>
                <a:lnTo>
                  <a:pt x="0" y="2544200"/>
                </a:lnTo>
                <a:lnTo>
                  <a:pt x="2750917" y="0"/>
                </a:lnTo>
                <a:lnTo>
                  <a:pt x="6184570" y="0"/>
                </a:lnTo>
                <a:lnTo>
                  <a:pt x="3433653" y="2544200"/>
                </a:lnTo>
                <a:close/>
              </a:path>
            </a:pathLst>
          </a:custGeom>
          <a:solidFill>
            <a:srgbClr val="FFFFFF"/>
          </a:solidFill>
        </p:spPr>
      </p:sp>
      <p:pic>
        <p:nvPicPr>
          <p:cNvPr id="22" name="Google Shape;90;p2">
            <a:extLst>
              <a:ext uri="{FF2B5EF4-FFF2-40B4-BE49-F238E27FC236}">
                <a16:creationId xmlns:a16="http://schemas.microsoft.com/office/drawing/2014/main" id="{E6523BC7-6B32-57BE-69C7-572CAD73138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453749" y="562610"/>
            <a:ext cx="1736863" cy="160928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91;p2">
            <a:extLst>
              <a:ext uri="{FF2B5EF4-FFF2-40B4-BE49-F238E27FC236}">
                <a16:creationId xmlns:a16="http://schemas.microsoft.com/office/drawing/2014/main" id="{2BAE1EEA-4563-CD57-1409-892D52377EE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58654" y="33250"/>
            <a:ext cx="3928961" cy="278011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5A6F7BF8-5840-368E-37EE-A0784707F98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4216" b="22640"/>
          <a:stretch/>
        </p:blipFill>
        <p:spPr>
          <a:xfrm>
            <a:off x="-62634" y="6014180"/>
            <a:ext cx="18288000" cy="4286080"/>
          </a:xfrm>
          <a:prstGeom prst="rect">
            <a:avLst/>
          </a:prstGeom>
        </p:spPr>
      </p:pic>
      <p:sp>
        <p:nvSpPr>
          <p:cNvPr id="17" name="TextBox 17"/>
          <p:cNvSpPr txBox="1"/>
          <p:nvPr/>
        </p:nvSpPr>
        <p:spPr>
          <a:xfrm>
            <a:off x="7239000" y="4152900"/>
            <a:ext cx="10820399" cy="33304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ru-RU" sz="4400" b="1" dirty="0" err="1">
                <a:solidFill>
                  <a:srgbClr val="2A2E3A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Уходовая</a:t>
            </a:r>
            <a:r>
              <a:rPr lang="ru-RU" sz="4400" b="1" dirty="0">
                <a:solidFill>
                  <a:srgbClr val="2A2E3A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косметика из Сибири</a:t>
            </a:r>
          </a:p>
          <a:p>
            <a:pPr>
              <a:lnSpc>
                <a:spcPct val="150000"/>
              </a:lnSpc>
            </a:pPr>
            <a:r>
              <a:rPr lang="ru-RU" sz="3500" b="1" dirty="0">
                <a:solidFill>
                  <a:srgbClr val="0C608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на основе органо-минерального комплекса возрастом 1 млн лет и алтайских трав </a:t>
            </a: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964CF18F-A310-11D2-3CC7-DFA17AD919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2005" y="4241483"/>
            <a:ext cx="5684682" cy="3064323"/>
          </a:xfrm>
          <a:prstGeom prst="rect">
            <a:avLst/>
          </a:prstGeom>
        </p:spPr>
      </p:pic>
      <p:grpSp>
        <p:nvGrpSpPr>
          <p:cNvPr id="5" name="Group 27">
            <a:extLst>
              <a:ext uri="{FF2B5EF4-FFF2-40B4-BE49-F238E27FC236}">
                <a16:creationId xmlns:a16="http://schemas.microsoft.com/office/drawing/2014/main" id="{A8BFE16C-234F-CFD0-6E32-887DA18FEC88}"/>
              </a:ext>
            </a:extLst>
          </p:cNvPr>
          <p:cNvGrpSpPr/>
          <p:nvPr/>
        </p:nvGrpSpPr>
        <p:grpSpPr>
          <a:xfrm>
            <a:off x="-2398711" y="8261181"/>
            <a:ext cx="12226114" cy="2010160"/>
            <a:chOff x="-40305" y="-278999"/>
            <a:chExt cx="7686674" cy="1650599"/>
          </a:xfrm>
        </p:grpSpPr>
        <p:grpSp>
          <p:nvGrpSpPr>
            <p:cNvPr id="7" name="Group 28">
              <a:extLst>
                <a:ext uri="{FF2B5EF4-FFF2-40B4-BE49-F238E27FC236}">
                  <a16:creationId xmlns:a16="http://schemas.microsoft.com/office/drawing/2014/main" id="{A1749C9B-C5FE-F4E7-889E-FD66269763F8}"/>
                </a:ext>
              </a:extLst>
            </p:cNvPr>
            <p:cNvGrpSpPr/>
            <p:nvPr/>
          </p:nvGrpSpPr>
          <p:grpSpPr>
            <a:xfrm>
              <a:off x="-40305" y="-278999"/>
              <a:ext cx="7686674" cy="1650599"/>
              <a:chOff x="-5504" y="-38100"/>
              <a:chExt cx="1049690" cy="225405"/>
            </a:xfrm>
          </p:grpSpPr>
          <p:sp>
            <p:nvSpPr>
              <p:cNvPr id="9" name="Freeform 29">
                <a:extLst>
                  <a:ext uri="{FF2B5EF4-FFF2-40B4-BE49-F238E27FC236}">
                    <a16:creationId xmlns:a16="http://schemas.microsoft.com/office/drawing/2014/main" id="{4943DC68-219A-D368-4E91-D4DF514A694F}"/>
                  </a:ext>
                </a:extLst>
              </p:cNvPr>
              <p:cNvSpPr/>
              <p:nvPr/>
            </p:nvSpPr>
            <p:spPr>
              <a:xfrm>
                <a:off x="-5504" y="0"/>
                <a:ext cx="1049690" cy="187305"/>
              </a:xfrm>
              <a:custGeom>
                <a:avLst/>
                <a:gdLst/>
                <a:ahLst/>
                <a:cxnLst/>
                <a:rect l="l" t="t" r="r" b="b"/>
                <a:pathLst>
                  <a:path w="1049690" h="187305">
                    <a:moveTo>
                      <a:pt x="203200" y="0"/>
                    </a:moveTo>
                    <a:lnTo>
                      <a:pt x="846490" y="0"/>
                    </a:lnTo>
                    <a:lnTo>
                      <a:pt x="1049690" y="187305"/>
                    </a:lnTo>
                    <a:lnTo>
                      <a:pt x="0" y="187305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0C608E"/>
              </a:solidFill>
            </p:spPr>
          </p:sp>
          <p:sp>
            <p:nvSpPr>
              <p:cNvPr id="10" name="TextBox 30">
                <a:extLst>
                  <a:ext uri="{FF2B5EF4-FFF2-40B4-BE49-F238E27FC236}">
                    <a16:creationId xmlns:a16="http://schemas.microsoft.com/office/drawing/2014/main" id="{B11A0F99-0BE6-E12F-EB69-46C4A7C6BE06}"/>
                  </a:ext>
                </a:extLst>
              </p:cNvPr>
              <p:cNvSpPr txBox="1"/>
              <p:nvPr/>
            </p:nvSpPr>
            <p:spPr>
              <a:xfrm>
                <a:off x="127000" y="-38100"/>
                <a:ext cx="795690" cy="22540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sp>
          <p:nvSpPr>
            <p:cNvPr id="8" name="TextBox 31">
              <a:extLst>
                <a:ext uri="{FF2B5EF4-FFF2-40B4-BE49-F238E27FC236}">
                  <a16:creationId xmlns:a16="http://schemas.microsoft.com/office/drawing/2014/main" id="{A8861E26-8AA3-35ED-29F8-348F78BB433F}"/>
                </a:ext>
              </a:extLst>
            </p:cNvPr>
            <p:cNvSpPr txBox="1"/>
            <p:nvPr/>
          </p:nvSpPr>
          <p:spPr>
            <a:xfrm>
              <a:off x="2318981" y="223024"/>
              <a:ext cx="3228404" cy="93929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>
                <a:lnSpc>
                  <a:spcPts val="2340"/>
                </a:lnSpc>
                <a:spcBef>
                  <a:spcPct val="0"/>
                </a:spcBef>
              </a:pPr>
              <a:r>
                <a:rPr lang="ru-RU" sz="3600" dirty="0">
                  <a:solidFill>
                    <a:srgbClr val="FFFFFF"/>
                  </a:solidFill>
                  <a:latin typeface="Helios Bold"/>
                </a:rPr>
                <a:t>Лидер команды</a:t>
              </a:r>
            </a:p>
            <a:p>
              <a:pPr marL="0" lvl="0" indent="0">
                <a:lnSpc>
                  <a:spcPts val="2340"/>
                </a:lnSpc>
                <a:spcBef>
                  <a:spcPct val="0"/>
                </a:spcBef>
              </a:pPr>
              <a:endParaRPr lang="ru-RU" sz="3600" dirty="0">
                <a:solidFill>
                  <a:srgbClr val="FFFFFF"/>
                </a:solidFill>
                <a:latin typeface="Helios Bold"/>
              </a:endParaRPr>
            </a:p>
            <a:p>
              <a:pPr marL="0" lvl="0" indent="0">
                <a:spcBef>
                  <a:spcPct val="0"/>
                </a:spcBef>
              </a:pPr>
              <a:r>
                <a:rPr lang="ru-RU" sz="3600" dirty="0">
                  <a:solidFill>
                    <a:srgbClr val="FFFFFF"/>
                  </a:solidFill>
                  <a:latin typeface="Helios Bold"/>
                </a:rPr>
                <a:t>Виктория Худякова</a:t>
              </a:r>
              <a:endParaRPr lang="en-US" sz="3600" dirty="0">
                <a:solidFill>
                  <a:srgbClr val="FFFFFF"/>
                </a:solidFill>
                <a:latin typeface="Helios Bold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EBA6542-ECDF-3301-E88E-960602353F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910426"/>
            <a:ext cx="18288000" cy="12198404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3467615" y="1028700"/>
            <a:ext cx="11326644" cy="7464836"/>
            <a:chOff x="0" y="0"/>
            <a:chExt cx="1298489" cy="102178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298489" cy="1021785"/>
            </a:xfrm>
            <a:custGeom>
              <a:avLst/>
              <a:gdLst/>
              <a:ahLst/>
              <a:cxnLst/>
              <a:rect l="l" t="t" r="r" b="b"/>
              <a:pathLst>
                <a:path w="1298489" h="1021785">
                  <a:moveTo>
                    <a:pt x="649245" y="0"/>
                  </a:moveTo>
                  <a:lnTo>
                    <a:pt x="1298489" y="203200"/>
                  </a:lnTo>
                  <a:lnTo>
                    <a:pt x="1298489" y="818585"/>
                  </a:lnTo>
                  <a:lnTo>
                    <a:pt x="649245" y="1021785"/>
                  </a:lnTo>
                  <a:lnTo>
                    <a:pt x="0" y="818585"/>
                  </a:lnTo>
                  <a:lnTo>
                    <a:pt x="0" y="203200"/>
                  </a:lnTo>
                  <a:lnTo>
                    <a:pt x="649245" y="0"/>
                  </a:lnTo>
                  <a:close/>
                </a:path>
              </a:pathLst>
            </a:custGeom>
            <a:solidFill>
              <a:srgbClr val="0C608E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111125"/>
              <a:ext cx="1298489" cy="770960"/>
            </a:xfrm>
            <a:prstGeom prst="rect">
              <a:avLst/>
            </a:prstGeom>
          </p:spPr>
          <p:txBody>
            <a:bodyPr lIns="40519" tIns="40519" rIns="40519" bIns="40519" rtlCol="0" anchor="ctr"/>
            <a:lstStyle/>
            <a:p>
              <a:pPr algn="ctr">
                <a:lnSpc>
                  <a:spcPts val="1674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7283118" y="2254888"/>
            <a:ext cx="3695637" cy="615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ru-RU" sz="5800" b="1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Цель</a:t>
            </a:r>
            <a:endParaRPr lang="en-US" sz="5800" b="1" u="none" dirty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pSp>
        <p:nvGrpSpPr>
          <p:cNvPr id="11" name="Group 11"/>
          <p:cNvGrpSpPr/>
          <p:nvPr/>
        </p:nvGrpSpPr>
        <p:grpSpPr>
          <a:xfrm>
            <a:off x="5151185" y="3125008"/>
            <a:ext cx="8244842" cy="4132234"/>
            <a:chOff x="-1" y="0"/>
            <a:chExt cx="11133898" cy="153131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1133897" cy="1531313"/>
            </a:xfrm>
            <a:custGeom>
              <a:avLst/>
              <a:gdLst/>
              <a:ahLst/>
              <a:cxnLst/>
              <a:rect l="l" t="t" r="r" b="b"/>
              <a:pathLst>
                <a:path w="11133897" h="1531313">
                  <a:moveTo>
                    <a:pt x="30924" y="0"/>
                  </a:moveTo>
                  <a:lnTo>
                    <a:pt x="11102973" y="0"/>
                  </a:lnTo>
                  <a:cubicBezTo>
                    <a:pt x="11120051" y="0"/>
                    <a:pt x="11133897" y="13845"/>
                    <a:pt x="11133897" y="30924"/>
                  </a:cubicBezTo>
                  <a:lnTo>
                    <a:pt x="11133897" y="1500389"/>
                  </a:lnTo>
                  <a:cubicBezTo>
                    <a:pt x="11133897" y="1517468"/>
                    <a:pt x="11120051" y="1531313"/>
                    <a:pt x="11102973" y="1531313"/>
                  </a:cubicBezTo>
                  <a:lnTo>
                    <a:pt x="30924" y="1531313"/>
                  </a:lnTo>
                  <a:cubicBezTo>
                    <a:pt x="13845" y="1531313"/>
                    <a:pt x="0" y="1517468"/>
                    <a:pt x="0" y="1500389"/>
                  </a:cubicBezTo>
                  <a:lnTo>
                    <a:pt x="0" y="30924"/>
                  </a:lnTo>
                  <a:cubicBezTo>
                    <a:pt x="0" y="13845"/>
                    <a:pt x="13845" y="0"/>
                    <a:pt x="30924" y="0"/>
                  </a:cubicBezTo>
                  <a:close/>
                </a:path>
              </a:pathLst>
            </a:custGeom>
            <a:solidFill>
              <a:srgbClr val="FFFFFF"/>
            </a:solidFill>
            <a:ln w="9525" cap="rnd">
              <a:solidFill>
                <a:srgbClr val="2A2E3A"/>
              </a:solidFill>
              <a:prstDash val="solid"/>
              <a:round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-1" y="102313"/>
              <a:ext cx="11037011" cy="1239323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algn="ctr">
                <a:lnSpc>
                  <a:spcPct val="150000"/>
                </a:lnSpc>
              </a:pPr>
              <a:r>
                <a:rPr lang="ru-RU" sz="3200" dirty="0">
                  <a:solidFill>
                    <a:srgbClr val="2A2E3A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Сделать кожу лица женщин молодой, здоровой и сияющей независимо от возраста</a:t>
              </a:r>
              <a:endParaRPr lang="en-US" sz="3200" dirty="0">
                <a:solidFill>
                  <a:srgbClr val="2A2E3A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70962E5A-978A-0257-4BDF-CD7D3DB3F9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9635" y="-30038"/>
            <a:ext cx="15422789" cy="10287000"/>
          </a:xfrm>
          <a:prstGeom prst="rect">
            <a:avLst/>
          </a:prstGeom>
        </p:spPr>
      </p:pic>
      <p:sp>
        <p:nvSpPr>
          <p:cNvPr id="29" name="Freeform 12">
            <a:extLst>
              <a:ext uri="{FF2B5EF4-FFF2-40B4-BE49-F238E27FC236}">
                <a16:creationId xmlns:a16="http://schemas.microsoft.com/office/drawing/2014/main" id="{05F2656C-A021-EB26-C566-387B615330F6}"/>
              </a:ext>
            </a:extLst>
          </p:cNvPr>
          <p:cNvSpPr/>
          <p:nvPr/>
        </p:nvSpPr>
        <p:spPr>
          <a:xfrm>
            <a:off x="-1066800" y="-1790700"/>
            <a:ext cx="16465165" cy="12496801"/>
          </a:xfrm>
          <a:custGeom>
            <a:avLst/>
            <a:gdLst/>
            <a:ahLst/>
            <a:cxnLst/>
            <a:rect l="l" t="t" r="r" b="b"/>
            <a:pathLst>
              <a:path w="812800" h="609600">
                <a:moveTo>
                  <a:pt x="203200" y="0"/>
                </a:moveTo>
                <a:lnTo>
                  <a:pt x="812800" y="0"/>
                </a:lnTo>
                <a:lnTo>
                  <a:pt x="609600" y="609600"/>
                </a:lnTo>
                <a:lnTo>
                  <a:pt x="0" y="609600"/>
                </a:lnTo>
                <a:lnTo>
                  <a:pt x="203200" y="0"/>
                </a:lnTo>
                <a:close/>
              </a:path>
            </a:pathLst>
          </a:custGeom>
          <a:solidFill>
            <a:schemeClr val="bg1"/>
          </a:solidFill>
        </p:spPr>
      </p:sp>
      <p:grpSp>
        <p:nvGrpSpPr>
          <p:cNvPr id="2" name="Group 2"/>
          <p:cNvGrpSpPr/>
          <p:nvPr/>
        </p:nvGrpSpPr>
        <p:grpSpPr>
          <a:xfrm>
            <a:off x="-1287623" y="8803449"/>
            <a:ext cx="7917022" cy="1483550"/>
            <a:chOff x="0" y="-606468"/>
            <a:chExt cx="10556027" cy="1978068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-606468"/>
              <a:ext cx="10556027" cy="1978068"/>
              <a:chOff x="0" y="-82819"/>
              <a:chExt cx="1441528" cy="270124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-82819"/>
                <a:ext cx="1441528" cy="270124"/>
              </a:xfrm>
              <a:custGeom>
                <a:avLst/>
                <a:gdLst/>
                <a:ahLst/>
                <a:cxnLst/>
                <a:rect l="l" t="t" r="r" b="b"/>
                <a:pathLst>
                  <a:path w="1049690" h="187305">
                    <a:moveTo>
                      <a:pt x="203200" y="0"/>
                    </a:moveTo>
                    <a:lnTo>
                      <a:pt x="846490" y="0"/>
                    </a:lnTo>
                    <a:lnTo>
                      <a:pt x="1049690" y="187305"/>
                    </a:lnTo>
                    <a:lnTo>
                      <a:pt x="0" y="187305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0C608E"/>
              </a:solidFill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127000" y="-38100"/>
                <a:ext cx="795690" cy="22540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2237378" y="-45545"/>
              <a:ext cx="6286035" cy="115407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>
                <a:lnSpc>
                  <a:spcPts val="2340"/>
                </a:lnSpc>
                <a:spcBef>
                  <a:spcPct val="0"/>
                </a:spcBef>
              </a:pPr>
              <a:r>
                <a:rPr lang="ru-RU" dirty="0">
                  <a:solidFill>
                    <a:srgbClr val="FFFFFF"/>
                  </a:solidFill>
                  <a:latin typeface="Helios Bold"/>
                </a:rPr>
                <a:t>Данные получены из исследований проведенных </a:t>
              </a:r>
              <a:r>
                <a:rPr lang="ru-RU" sz="1800" dirty="0">
                  <a:solidFill>
                    <a:srgbClr val="FFFFFF"/>
                  </a:solidFill>
                  <a:latin typeface="Helios Bold"/>
                </a:rPr>
                <a:t> РБК, РСХБ, Минпромторг, «Свое Родное»</a:t>
              </a:r>
              <a:endParaRPr lang="en-US" sz="1800" dirty="0">
                <a:solidFill>
                  <a:srgbClr val="FFFFFF"/>
                </a:solidFill>
                <a:latin typeface="Helios Bold"/>
              </a:endParaRP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00470" y="4252733"/>
            <a:ext cx="6390439" cy="1483551"/>
            <a:chOff x="0" y="-30273"/>
            <a:chExt cx="1236889" cy="33042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205814" cy="282700"/>
            </a:xfrm>
            <a:custGeom>
              <a:avLst/>
              <a:gdLst/>
              <a:ahLst/>
              <a:cxnLst/>
              <a:rect l="l" t="t" r="r" b="b"/>
              <a:pathLst>
                <a:path w="1205814" h="282700">
                  <a:moveTo>
                    <a:pt x="0" y="0"/>
                  </a:moveTo>
                  <a:lnTo>
                    <a:pt x="1205814" y="0"/>
                  </a:lnTo>
                  <a:lnTo>
                    <a:pt x="1205814" y="282700"/>
                  </a:lnTo>
                  <a:lnTo>
                    <a:pt x="0" y="282700"/>
                  </a:lnTo>
                  <a:close/>
                </a:path>
              </a:pathLst>
            </a:custGeom>
            <a:solidFill>
              <a:srgbClr val="E4E4E4"/>
            </a:solidFill>
            <a:ln w="9525" cap="sq">
              <a:solidFill>
                <a:srgbClr val="2A2E3A"/>
              </a:solidFill>
              <a:prstDash val="solid"/>
              <a:miter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48985" y="-30273"/>
              <a:ext cx="1187904" cy="3304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>
                <a:lnSpc>
                  <a:spcPts val="4199"/>
                </a:lnSpc>
              </a:pPr>
              <a:r>
                <a:rPr lang="ru-RU" sz="2999" dirty="0">
                  <a:solidFill>
                    <a:srgbClr val="0C608E"/>
                  </a:solidFill>
                  <a:latin typeface="Helios Bold"/>
                </a:rPr>
                <a:t>Персонализация подбора средств по уходу за кожей</a:t>
              </a:r>
              <a:endParaRPr lang="en-US" sz="2999" dirty="0">
                <a:solidFill>
                  <a:srgbClr val="0C608E"/>
                </a:solidFill>
                <a:latin typeface="Helios Bold"/>
              </a:endParaRP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0471" y="5919570"/>
            <a:ext cx="6280580" cy="1768982"/>
            <a:chOff x="0" y="-51338"/>
            <a:chExt cx="1236889" cy="337091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205814" cy="282700"/>
            </a:xfrm>
            <a:custGeom>
              <a:avLst/>
              <a:gdLst/>
              <a:ahLst/>
              <a:cxnLst/>
              <a:rect l="l" t="t" r="r" b="b"/>
              <a:pathLst>
                <a:path w="1205814" h="282700">
                  <a:moveTo>
                    <a:pt x="0" y="0"/>
                  </a:moveTo>
                  <a:lnTo>
                    <a:pt x="1205814" y="0"/>
                  </a:lnTo>
                  <a:lnTo>
                    <a:pt x="1205814" y="282700"/>
                  </a:lnTo>
                  <a:lnTo>
                    <a:pt x="0" y="282700"/>
                  </a:lnTo>
                  <a:close/>
                </a:path>
              </a:pathLst>
            </a:custGeom>
            <a:solidFill>
              <a:srgbClr val="E4E4E4"/>
            </a:solidFill>
            <a:ln w="9525" cap="sq">
              <a:solidFill>
                <a:srgbClr val="2A2E3A"/>
              </a:solidFill>
              <a:prstDash val="solid"/>
              <a:miter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49707" y="-51338"/>
              <a:ext cx="1187182" cy="3370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>
                <a:lnSpc>
                  <a:spcPts val="4199"/>
                </a:lnSpc>
              </a:pPr>
              <a:r>
                <a:rPr lang="ru-RU" sz="2999" dirty="0">
                  <a:solidFill>
                    <a:srgbClr val="0C608E"/>
                  </a:solidFill>
                  <a:latin typeface="Helios Bold"/>
                </a:rPr>
                <a:t>Импортозамещение</a:t>
              </a:r>
              <a:endParaRPr lang="en-US" sz="2999" dirty="0">
                <a:solidFill>
                  <a:srgbClr val="0C608E"/>
                </a:solidFill>
                <a:latin typeface="Helios Bold"/>
              </a:endParaRPr>
            </a:p>
          </p:txBody>
        </p:sp>
      </p:grpSp>
      <p:grpSp>
        <p:nvGrpSpPr>
          <p:cNvPr id="21" name="Group 21"/>
          <p:cNvGrpSpPr/>
          <p:nvPr/>
        </p:nvGrpSpPr>
        <p:grpSpPr>
          <a:xfrm rot="-10800000">
            <a:off x="14859000" y="-60076"/>
            <a:ext cx="8877858" cy="5170170"/>
            <a:chOff x="0" y="0"/>
            <a:chExt cx="406400" cy="187305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406400" cy="187305"/>
            </a:xfrm>
            <a:custGeom>
              <a:avLst/>
              <a:gdLst/>
              <a:ahLst/>
              <a:cxnLst/>
              <a:rect l="l" t="t" r="r" b="b"/>
              <a:pathLst>
                <a:path w="406400" h="187305">
                  <a:moveTo>
                    <a:pt x="203200" y="0"/>
                  </a:moveTo>
                  <a:lnTo>
                    <a:pt x="203200" y="0"/>
                  </a:lnTo>
                  <a:lnTo>
                    <a:pt x="406400" y="187305"/>
                  </a:lnTo>
                  <a:lnTo>
                    <a:pt x="0" y="187305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61A6CD">
                <a:alpha val="80000"/>
              </a:srgbClr>
            </a:solidFill>
          </p:spPr>
        </p:sp>
        <p:sp>
          <p:nvSpPr>
            <p:cNvPr id="23" name="TextBox 23"/>
            <p:cNvSpPr txBox="1"/>
            <p:nvPr/>
          </p:nvSpPr>
          <p:spPr>
            <a:xfrm>
              <a:off x="127000" y="-38100"/>
              <a:ext cx="152400" cy="2254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7" name="Group 10">
            <a:extLst>
              <a:ext uri="{FF2B5EF4-FFF2-40B4-BE49-F238E27FC236}">
                <a16:creationId xmlns:a16="http://schemas.microsoft.com/office/drawing/2014/main" id="{BA056CFE-22F6-94B3-002F-77230199786F}"/>
              </a:ext>
            </a:extLst>
          </p:cNvPr>
          <p:cNvGrpSpPr/>
          <p:nvPr/>
        </p:nvGrpSpPr>
        <p:grpSpPr>
          <a:xfrm>
            <a:off x="571317" y="505431"/>
            <a:ext cx="6667681" cy="1696177"/>
            <a:chOff x="-5909" y="-57150"/>
            <a:chExt cx="1274219" cy="339850"/>
          </a:xfrm>
        </p:grpSpPr>
        <p:sp>
          <p:nvSpPr>
            <p:cNvPr id="8" name="Freeform 11">
              <a:extLst>
                <a:ext uri="{FF2B5EF4-FFF2-40B4-BE49-F238E27FC236}">
                  <a16:creationId xmlns:a16="http://schemas.microsoft.com/office/drawing/2014/main" id="{59105581-B567-2C72-0FED-4A33F1C8A379}"/>
                </a:ext>
              </a:extLst>
            </p:cNvPr>
            <p:cNvSpPr/>
            <p:nvPr/>
          </p:nvSpPr>
          <p:spPr>
            <a:xfrm>
              <a:off x="-5909" y="-6393"/>
              <a:ext cx="1205814" cy="282700"/>
            </a:xfrm>
            <a:custGeom>
              <a:avLst/>
              <a:gdLst/>
              <a:ahLst/>
              <a:cxnLst/>
              <a:rect l="l" t="t" r="r" b="b"/>
              <a:pathLst>
                <a:path w="1205814" h="282700">
                  <a:moveTo>
                    <a:pt x="0" y="0"/>
                  </a:moveTo>
                  <a:lnTo>
                    <a:pt x="1205814" y="0"/>
                  </a:lnTo>
                  <a:lnTo>
                    <a:pt x="1205814" y="282700"/>
                  </a:lnTo>
                  <a:lnTo>
                    <a:pt x="0" y="282700"/>
                  </a:lnTo>
                  <a:close/>
                </a:path>
              </a:pathLst>
            </a:custGeom>
            <a:solidFill>
              <a:srgbClr val="E4E4E4"/>
            </a:solidFill>
            <a:ln w="9525" cap="sq">
              <a:solidFill>
                <a:srgbClr val="2A2E3A"/>
              </a:solidFill>
              <a:prstDash val="solid"/>
              <a:miter/>
            </a:ln>
          </p:spPr>
        </p:sp>
        <p:sp>
          <p:nvSpPr>
            <p:cNvPr id="9" name="TextBox 12">
              <a:extLst>
                <a:ext uri="{FF2B5EF4-FFF2-40B4-BE49-F238E27FC236}">
                  <a16:creationId xmlns:a16="http://schemas.microsoft.com/office/drawing/2014/main" id="{330E6662-40F2-52CC-66EF-D6E014242F74}"/>
                </a:ext>
              </a:extLst>
            </p:cNvPr>
            <p:cNvSpPr txBox="1"/>
            <p:nvPr/>
          </p:nvSpPr>
          <p:spPr>
            <a:xfrm>
              <a:off x="17951" y="-57150"/>
              <a:ext cx="1250359" cy="339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>
                <a:lnSpc>
                  <a:spcPts val="4199"/>
                </a:lnSpc>
              </a:pPr>
              <a:r>
                <a:rPr lang="ru-RU" sz="2999" dirty="0">
                  <a:solidFill>
                    <a:srgbClr val="0C608E"/>
                  </a:solidFill>
                  <a:latin typeface="Helios Bold"/>
                </a:rPr>
                <a:t>Забота о внешнем виде и здоровье кожи</a:t>
              </a:r>
              <a:endParaRPr lang="en-US" sz="2999" dirty="0">
                <a:solidFill>
                  <a:srgbClr val="0C608E"/>
                </a:solidFill>
                <a:latin typeface="Helios Bold"/>
              </a:endParaRPr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1955676" y="-60076"/>
            <a:ext cx="11738298" cy="1165191"/>
          </a:xfrm>
          <a:prstGeom prst="rect">
            <a:avLst/>
          </a:prstGeom>
          <a:solidFill>
            <a:schemeClr val="bg1"/>
          </a:solidFill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0199"/>
              </a:lnSpc>
            </a:pPr>
            <a:r>
              <a:rPr lang="ru-RU" sz="5800" dirty="0">
                <a:solidFill>
                  <a:srgbClr val="0C608E"/>
                </a:solidFill>
                <a:latin typeface="TT Hoves Bold"/>
              </a:rPr>
              <a:t>Актуальность</a:t>
            </a:r>
            <a:endParaRPr lang="en-US" sz="5800" dirty="0">
              <a:solidFill>
                <a:srgbClr val="0C608E"/>
              </a:solidFill>
              <a:latin typeface="TT Hoves Bold"/>
            </a:endParaRPr>
          </a:p>
        </p:txBody>
      </p:sp>
      <p:grpSp>
        <p:nvGrpSpPr>
          <p:cNvPr id="24" name="Group 10">
            <a:extLst>
              <a:ext uri="{FF2B5EF4-FFF2-40B4-BE49-F238E27FC236}">
                <a16:creationId xmlns:a16="http://schemas.microsoft.com/office/drawing/2014/main" id="{43B29FF3-1665-5514-1F77-895C18DDB52B}"/>
              </a:ext>
            </a:extLst>
          </p:cNvPr>
          <p:cNvGrpSpPr/>
          <p:nvPr/>
        </p:nvGrpSpPr>
        <p:grpSpPr>
          <a:xfrm>
            <a:off x="569234" y="2305625"/>
            <a:ext cx="6669765" cy="1656046"/>
            <a:chOff x="-6251" y="-57150"/>
            <a:chExt cx="1258520" cy="339850"/>
          </a:xfrm>
        </p:grpSpPr>
        <p:sp>
          <p:nvSpPr>
            <p:cNvPr id="25" name="Freeform 11">
              <a:extLst>
                <a:ext uri="{FF2B5EF4-FFF2-40B4-BE49-F238E27FC236}">
                  <a16:creationId xmlns:a16="http://schemas.microsoft.com/office/drawing/2014/main" id="{562D9043-0B2A-3F3F-2733-674243FECE3D}"/>
                </a:ext>
              </a:extLst>
            </p:cNvPr>
            <p:cNvSpPr/>
            <p:nvPr/>
          </p:nvSpPr>
          <p:spPr>
            <a:xfrm>
              <a:off x="-6251" y="-6600"/>
              <a:ext cx="1205814" cy="282700"/>
            </a:xfrm>
            <a:custGeom>
              <a:avLst/>
              <a:gdLst/>
              <a:ahLst/>
              <a:cxnLst/>
              <a:rect l="l" t="t" r="r" b="b"/>
              <a:pathLst>
                <a:path w="1205814" h="282700">
                  <a:moveTo>
                    <a:pt x="0" y="0"/>
                  </a:moveTo>
                  <a:lnTo>
                    <a:pt x="1205814" y="0"/>
                  </a:lnTo>
                  <a:lnTo>
                    <a:pt x="1205814" y="282700"/>
                  </a:lnTo>
                  <a:lnTo>
                    <a:pt x="0" y="282700"/>
                  </a:lnTo>
                  <a:close/>
                </a:path>
              </a:pathLst>
            </a:custGeom>
            <a:solidFill>
              <a:srgbClr val="E4E4E4"/>
            </a:solidFill>
            <a:ln w="9525" cap="sq">
              <a:solidFill>
                <a:srgbClr val="2A2E3A"/>
              </a:solidFill>
              <a:prstDash val="solid"/>
              <a:miter/>
            </a:ln>
          </p:spPr>
        </p:sp>
        <p:sp>
          <p:nvSpPr>
            <p:cNvPr id="27" name="TextBox 12">
              <a:extLst>
                <a:ext uri="{FF2B5EF4-FFF2-40B4-BE49-F238E27FC236}">
                  <a16:creationId xmlns:a16="http://schemas.microsoft.com/office/drawing/2014/main" id="{97220404-2DC4-0080-0354-7E8BAA18C8C5}"/>
                </a:ext>
              </a:extLst>
            </p:cNvPr>
            <p:cNvSpPr txBox="1"/>
            <p:nvPr/>
          </p:nvSpPr>
          <p:spPr>
            <a:xfrm>
              <a:off x="17951" y="-57150"/>
              <a:ext cx="1234318" cy="339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>
                <a:lnSpc>
                  <a:spcPts val="4199"/>
                </a:lnSpc>
              </a:pPr>
              <a:r>
                <a:rPr lang="ru-RU" sz="2999" dirty="0">
                  <a:solidFill>
                    <a:srgbClr val="0C608E"/>
                  </a:solidFill>
                  <a:latin typeface="Helios Bold"/>
                </a:rPr>
                <a:t>Рост потребления косметики </a:t>
              </a:r>
            </a:p>
            <a:p>
              <a:pPr>
                <a:lnSpc>
                  <a:spcPts val="4199"/>
                </a:lnSpc>
              </a:pPr>
              <a:r>
                <a:rPr lang="ru-RU" sz="2999" dirty="0">
                  <a:solidFill>
                    <a:srgbClr val="0C608E"/>
                  </a:solidFill>
                  <a:latin typeface="Helios Bold"/>
                </a:rPr>
                <a:t>на натуральной основе</a:t>
              </a:r>
              <a:endParaRPr lang="en-US" sz="2999" dirty="0">
                <a:solidFill>
                  <a:srgbClr val="0C608E"/>
                </a:solidFill>
                <a:latin typeface="Helios Bold"/>
              </a:endParaRPr>
            </a:p>
          </p:txBody>
        </p:sp>
      </p:grp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B3277A70-0551-0CAD-BEB4-A5D63E27A6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4706" y="641291"/>
            <a:ext cx="2559633" cy="2559633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BFE725C9-1433-1A02-F477-118BBD3401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5033" y="3530003"/>
            <a:ext cx="2658978" cy="2658978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4B7FA74B-AD3D-E017-C08A-5C5FE09F29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34706" y="6461374"/>
            <a:ext cx="2630638" cy="263063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45209E8-FB69-C576-3CBD-EA23BC859D5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4216" b="22640"/>
          <a:stretch/>
        </p:blipFill>
        <p:spPr>
          <a:xfrm>
            <a:off x="6063376" y="-2"/>
            <a:ext cx="12224624" cy="2865032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 rot="-10800000">
            <a:off x="-3777921" y="2376440"/>
            <a:ext cx="7555842" cy="3482406"/>
            <a:chOff x="0" y="0"/>
            <a:chExt cx="406400" cy="18730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06400" cy="187305"/>
            </a:xfrm>
            <a:custGeom>
              <a:avLst/>
              <a:gdLst/>
              <a:ahLst/>
              <a:cxnLst/>
              <a:rect l="l" t="t" r="r" b="b"/>
              <a:pathLst>
                <a:path w="406400" h="187305">
                  <a:moveTo>
                    <a:pt x="203200" y="0"/>
                  </a:moveTo>
                  <a:lnTo>
                    <a:pt x="203200" y="0"/>
                  </a:lnTo>
                  <a:lnTo>
                    <a:pt x="406400" y="187305"/>
                  </a:lnTo>
                  <a:lnTo>
                    <a:pt x="0" y="187305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A9CFE4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127000" y="-38100"/>
              <a:ext cx="152400" cy="2254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 rot="-10800000">
            <a:off x="-4109936" y="0"/>
            <a:ext cx="13253936" cy="3370693"/>
            <a:chOff x="0" y="0"/>
            <a:chExt cx="736505" cy="18730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36505" cy="187305"/>
            </a:xfrm>
            <a:custGeom>
              <a:avLst/>
              <a:gdLst/>
              <a:ahLst/>
              <a:cxnLst/>
              <a:rect l="l" t="t" r="r" b="b"/>
              <a:pathLst>
                <a:path w="736505" h="187305">
                  <a:moveTo>
                    <a:pt x="203200" y="0"/>
                  </a:moveTo>
                  <a:lnTo>
                    <a:pt x="533305" y="0"/>
                  </a:lnTo>
                  <a:lnTo>
                    <a:pt x="736505" y="187305"/>
                  </a:lnTo>
                  <a:lnTo>
                    <a:pt x="0" y="187305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0C608E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127000" y="-38100"/>
              <a:ext cx="482505" cy="2254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>
                <a:solidFill>
                  <a:srgbClr val="0C608E"/>
                </a:solidFill>
              </a:endParaRPr>
            </a:p>
          </p:txBody>
        </p:sp>
      </p:grpSp>
      <p:graphicFrame>
        <p:nvGraphicFramePr>
          <p:cNvPr id="9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1939925"/>
              </p:ext>
            </p:extLst>
          </p:nvPr>
        </p:nvGraphicFramePr>
        <p:xfrm>
          <a:off x="914400" y="4248591"/>
          <a:ext cx="14633600" cy="5740192"/>
        </p:xfrm>
        <a:graphic>
          <a:graphicData uri="http://schemas.openxmlformats.org/drawingml/2006/table">
            <a:tbl>
              <a:tblPr/>
              <a:tblGrid>
                <a:gridCol w="6592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743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18449">
                <a:tc>
                  <a:txBody>
                    <a:bodyPr/>
                    <a:lstStyle/>
                    <a:p>
                      <a:pPr algn="ctr">
                        <a:lnSpc>
                          <a:spcPts val="3640"/>
                        </a:lnSpc>
                        <a:defRPr/>
                      </a:pPr>
                      <a:endParaRPr lang="en-US" sz="5400" dirty="0">
                        <a:solidFill>
                          <a:srgbClr val="0C608E"/>
                        </a:solidFill>
                      </a:endParaRPr>
                    </a:p>
                  </a:txBody>
                  <a:tcPr marL="211594" marR="211594" marT="211594" marB="211594" anchor="ctr">
                    <a:lnL w="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639"/>
                        </a:lnSpc>
                        <a:defRPr/>
                      </a:pPr>
                      <a:r>
                        <a:rPr lang="ru-RU" sz="5400" kern="1200" dirty="0">
                          <a:solidFill>
                            <a:srgbClr val="0C608E"/>
                          </a:solidFill>
                          <a:latin typeface="Helios Bold"/>
                          <a:ea typeface="+mn-ea"/>
                          <a:cs typeface="+mn-cs"/>
                        </a:rPr>
                        <a:t>90%</a:t>
                      </a:r>
                      <a:r>
                        <a:rPr lang="ru-RU" sz="3200" dirty="0">
                          <a:solidFill>
                            <a:srgbClr val="2A2E3A"/>
                          </a:solidFill>
                          <a:latin typeface="Helios"/>
                        </a:rPr>
                        <a:t> женщин хотят сохранить молодость, здоровье и тонус кожи</a:t>
                      </a:r>
                      <a:endParaRPr lang="en-US" sz="3200" dirty="0"/>
                    </a:p>
                  </a:txBody>
                  <a:tcPr marL="211594" marR="211594" marT="211594" marB="211594" anchor="ctr">
                    <a:lnL w="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18449">
                <a:tc>
                  <a:txBody>
                    <a:bodyPr/>
                    <a:lstStyle/>
                    <a:p>
                      <a:pPr algn="ctr">
                        <a:lnSpc>
                          <a:spcPts val="3640"/>
                        </a:lnSpc>
                        <a:defRPr/>
                      </a:pPr>
                      <a:endParaRPr lang="en-US" sz="5400" dirty="0">
                        <a:solidFill>
                          <a:srgbClr val="0C608E"/>
                        </a:solidFill>
                      </a:endParaRPr>
                    </a:p>
                  </a:txBody>
                  <a:tcPr marL="211594" marR="211594" marT="211594" marB="211594" anchor="ctr">
                    <a:lnL w="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639"/>
                        </a:lnSpc>
                        <a:defRPr/>
                      </a:pPr>
                      <a:r>
                        <a:rPr lang="ru-RU" sz="3200" dirty="0">
                          <a:solidFill>
                            <a:srgbClr val="2A2E3A"/>
                          </a:solidFill>
                          <a:latin typeface="Helios"/>
                        </a:rPr>
                        <a:t>У </a:t>
                      </a:r>
                      <a:r>
                        <a:rPr lang="ru-RU" sz="5400" kern="1200" dirty="0">
                          <a:solidFill>
                            <a:srgbClr val="0C608E"/>
                          </a:solidFill>
                          <a:latin typeface="Helios Bold"/>
                          <a:ea typeface="+mn-ea"/>
                          <a:cs typeface="+mn-cs"/>
                        </a:rPr>
                        <a:t>23 % </a:t>
                      </a:r>
                      <a:r>
                        <a:rPr lang="ru-RU" sz="3200" dirty="0">
                          <a:solidFill>
                            <a:srgbClr val="2A2E3A"/>
                          </a:solidFill>
                          <a:latin typeface="Helios"/>
                        </a:rPr>
                        <a:t>женщин бактериальная инфекция вызывает появление акне и воспаления кожи лица</a:t>
                      </a:r>
                      <a:endParaRPr lang="en-US" sz="3200" dirty="0"/>
                    </a:p>
                  </a:txBody>
                  <a:tcPr marL="211594" marR="211594" marT="211594" marB="211594" anchor="ctr">
                    <a:lnL w="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3288">
                <a:tc>
                  <a:txBody>
                    <a:bodyPr/>
                    <a:lstStyle/>
                    <a:p>
                      <a:pPr algn="ctr">
                        <a:lnSpc>
                          <a:spcPts val="3640"/>
                        </a:lnSpc>
                        <a:defRPr/>
                      </a:pPr>
                      <a:endParaRPr lang="en-US" sz="5400" dirty="0">
                        <a:solidFill>
                          <a:srgbClr val="0C608E"/>
                        </a:solidFill>
                      </a:endParaRPr>
                    </a:p>
                  </a:txBody>
                  <a:tcPr marL="211594" marR="211594" marT="211594" marB="211594" anchor="ctr">
                    <a:lnL w="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639"/>
                        </a:lnSpc>
                        <a:defRPr/>
                      </a:pPr>
                      <a:r>
                        <a:rPr lang="ru-RU" sz="3200" dirty="0">
                          <a:solidFill>
                            <a:srgbClr val="2A2E3A"/>
                          </a:solidFill>
                          <a:latin typeface="Helios"/>
                        </a:rPr>
                        <a:t>У </a:t>
                      </a:r>
                      <a:r>
                        <a:rPr lang="ru-RU" sz="5400" kern="1200" dirty="0">
                          <a:solidFill>
                            <a:srgbClr val="0C608E"/>
                          </a:solidFill>
                          <a:latin typeface="Helios Bold"/>
                          <a:ea typeface="+mn-ea"/>
                          <a:cs typeface="+mn-cs"/>
                        </a:rPr>
                        <a:t>20%</a:t>
                      </a:r>
                      <a:r>
                        <a:rPr lang="ru-RU" sz="3200" dirty="0">
                          <a:solidFill>
                            <a:srgbClr val="2A2E3A"/>
                          </a:solidFill>
                          <a:latin typeface="Helios"/>
                        </a:rPr>
                        <a:t> женщин в результате потери эластичности и нарушения обменных процессов в стенках  кровеносных сосудов кожи развивается </a:t>
                      </a:r>
                      <a:r>
                        <a:rPr lang="ru-RU" sz="3200" dirty="0" err="1">
                          <a:solidFill>
                            <a:srgbClr val="2A2E3A"/>
                          </a:solidFill>
                          <a:latin typeface="Helios"/>
                        </a:rPr>
                        <a:t>купероз</a:t>
                      </a:r>
                      <a:r>
                        <a:rPr lang="ru-RU" sz="3200" dirty="0">
                          <a:solidFill>
                            <a:srgbClr val="2A2E3A"/>
                          </a:solidFill>
                          <a:latin typeface="Helios"/>
                        </a:rPr>
                        <a:t> </a:t>
                      </a:r>
                      <a:endParaRPr lang="en-US" sz="3200" dirty="0"/>
                    </a:p>
                  </a:txBody>
                  <a:tcPr marL="211594" marR="211594" marT="211594" marB="211594" anchor="ctr">
                    <a:lnL w="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0006">
                <a:tc>
                  <a:txBody>
                    <a:bodyPr/>
                    <a:lstStyle/>
                    <a:p>
                      <a:pPr algn="ctr">
                        <a:lnSpc>
                          <a:spcPts val="3640"/>
                        </a:lnSpc>
                        <a:defRPr/>
                      </a:pPr>
                      <a:endParaRPr lang="en-US" sz="5400" dirty="0">
                        <a:solidFill>
                          <a:srgbClr val="0C608E"/>
                        </a:solidFill>
                      </a:endParaRPr>
                    </a:p>
                  </a:txBody>
                  <a:tcPr marL="211594" marR="211594" marT="211594" marB="211594" anchor="ctr">
                    <a:lnL w="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639"/>
                        </a:lnSpc>
                        <a:defRPr/>
                      </a:pPr>
                      <a:r>
                        <a:rPr lang="ru-RU" sz="5400" kern="1200" dirty="0">
                          <a:solidFill>
                            <a:srgbClr val="0C608E"/>
                          </a:solidFill>
                          <a:latin typeface="Helios Bold"/>
                          <a:ea typeface="+mn-ea"/>
                          <a:cs typeface="+mn-cs"/>
                        </a:rPr>
                        <a:t>24 %</a:t>
                      </a:r>
                      <a:r>
                        <a:rPr lang="ru-RU" sz="3200" dirty="0">
                          <a:solidFill>
                            <a:srgbClr val="2A2E3A"/>
                          </a:solidFill>
                          <a:latin typeface="Helios"/>
                        </a:rPr>
                        <a:t> женщин жалуются на снижение тонуса кожи</a:t>
                      </a:r>
                      <a:endParaRPr lang="en-US" sz="3200" dirty="0"/>
                    </a:p>
                  </a:txBody>
                  <a:tcPr marL="211594" marR="211594" marT="211594" marB="211594" anchor="ctr">
                    <a:lnL w="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TextBox 11"/>
          <p:cNvSpPr txBox="1"/>
          <p:nvPr/>
        </p:nvSpPr>
        <p:spPr>
          <a:xfrm>
            <a:off x="152400" y="672951"/>
            <a:ext cx="6237604" cy="11246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199"/>
              </a:lnSpc>
            </a:pPr>
            <a:r>
              <a:rPr lang="ru-RU" sz="5800" b="1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Проблема</a:t>
            </a:r>
            <a:endParaRPr lang="en-US" sz="5800" b="1" dirty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pSp>
        <p:nvGrpSpPr>
          <p:cNvPr id="12" name="Group 12"/>
          <p:cNvGrpSpPr/>
          <p:nvPr/>
        </p:nvGrpSpPr>
        <p:grpSpPr>
          <a:xfrm>
            <a:off x="5949688" y="1081242"/>
            <a:ext cx="12002740" cy="2760871"/>
            <a:chOff x="0" y="-224206"/>
            <a:chExt cx="7096210" cy="1480743"/>
          </a:xfrm>
        </p:grpSpPr>
        <p:sp>
          <p:nvSpPr>
            <p:cNvPr id="13" name="Freeform 13"/>
            <p:cNvSpPr/>
            <p:nvPr/>
          </p:nvSpPr>
          <p:spPr>
            <a:xfrm>
              <a:off x="0" y="-6718"/>
              <a:ext cx="7096210" cy="1263255"/>
            </a:xfrm>
            <a:custGeom>
              <a:avLst/>
              <a:gdLst/>
              <a:ahLst/>
              <a:cxnLst/>
              <a:rect l="l" t="t" r="r" b="b"/>
              <a:pathLst>
                <a:path w="5213448" h="1256537">
                  <a:moveTo>
                    <a:pt x="33609" y="0"/>
                  </a:moveTo>
                  <a:lnTo>
                    <a:pt x="5179839" y="0"/>
                  </a:lnTo>
                  <a:cubicBezTo>
                    <a:pt x="5198401" y="0"/>
                    <a:pt x="5213448" y="15047"/>
                    <a:pt x="5213448" y="33609"/>
                  </a:cubicBezTo>
                  <a:lnTo>
                    <a:pt x="5213448" y="1222928"/>
                  </a:lnTo>
                  <a:cubicBezTo>
                    <a:pt x="5213448" y="1241490"/>
                    <a:pt x="5198401" y="1256537"/>
                    <a:pt x="5179839" y="1256537"/>
                  </a:cubicBezTo>
                  <a:lnTo>
                    <a:pt x="33609" y="1256537"/>
                  </a:lnTo>
                  <a:cubicBezTo>
                    <a:pt x="15047" y="1256537"/>
                    <a:pt x="0" y="1241490"/>
                    <a:pt x="0" y="1222928"/>
                  </a:cubicBezTo>
                  <a:lnTo>
                    <a:pt x="0" y="33609"/>
                  </a:lnTo>
                  <a:cubicBezTo>
                    <a:pt x="0" y="15047"/>
                    <a:pt x="15047" y="0"/>
                    <a:pt x="33609" y="0"/>
                  </a:cubicBezTo>
                  <a:close/>
                </a:path>
              </a:pathLst>
            </a:custGeom>
            <a:solidFill>
              <a:srgbClr val="FFFFFF"/>
            </a:solidFill>
            <a:ln w="9525" cap="rnd">
              <a:solidFill>
                <a:srgbClr val="2A2E3A"/>
              </a:solidFill>
              <a:prstDash val="solid"/>
              <a:round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0" y="-224206"/>
              <a:ext cx="7096210" cy="1480743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>
                <a:lnSpc>
                  <a:spcPts val="2520"/>
                </a:lnSpc>
              </a:pPr>
              <a:r>
                <a:rPr lang="ru-RU" sz="3200" dirty="0">
                  <a:solidFill>
                    <a:srgbClr val="0C608E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Проведено исследование среди 179 женщин разного возраста, в результате которого выяснилось, что каждая вторая имеет проблемы с кожей</a:t>
              </a:r>
              <a:endParaRPr lang="en-US" sz="3200" dirty="0">
                <a:solidFill>
                  <a:srgbClr val="0C608E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</p:grp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6D4423B-810F-EFFC-5AA3-4767426BD1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5200" y="6957890"/>
            <a:ext cx="3157783" cy="315778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680381" y="1093531"/>
            <a:ext cx="12455217" cy="1170129"/>
            <a:chOff x="0" y="118919"/>
            <a:chExt cx="12027564" cy="1560173"/>
          </a:xfrm>
        </p:grpSpPr>
        <p:grpSp>
          <p:nvGrpSpPr>
            <p:cNvPr id="5" name="Group 5"/>
            <p:cNvGrpSpPr/>
            <p:nvPr/>
          </p:nvGrpSpPr>
          <p:grpSpPr>
            <a:xfrm rot="-5400000">
              <a:off x="-160710" y="535288"/>
              <a:ext cx="735898" cy="414478"/>
              <a:chOff x="0" y="0"/>
              <a:chExt cx="812800" cy="457791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812800" cy="457791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457791">
                    <a:moveTo>
                      <a:pt x="406400" y="457791"/>
                    </a:moveTo>
                    <a:lnTo>
                      <a:pt x="812800" y="0"/>
                    </a:lnTo>
                    <a:lnTo>
                      <a:pt x="0" y="0"/>
                    </a:lnTo>
                    <a:lnTo>
                      <a:pt x="406400" y="457791"/>
                    </a:lnTo>
                    <a:close/>
                  </a:path>
                </a:pathLst>
              </a:custGeom>
              <a:solidFill>
                <a:srgbClr val="4693BE"/>
              </a:solidFill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1" y="23173"/>
                <a:ext cx="558800" cy="22207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39"/>
                  </a:lnSpc>
                </a:pPr>
                <a:endParaRPr sz="2800"/>
              </a:p>
            </p:txBody>
          </p:sp>
        </p:grpSp>
        <p:sp>
          <p:nvSpPr>
            <p:cNvPr id="8" name="TextBox 8"/>
            <p:cNvSpPr txBox="1"/>
            <p:nvPr/>
          </p:nvSpPr>
          <p:spPr>
            <a:xfrm>
              <a:off x="681926" y="118919"/>
              <a:ext cx="11345638" cy="156017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4759"/>
                </a:lnSpc>
              </a:pPr>
              <a:r>
                <a:rPr lang="ru-RU" sz="3300" u="none" dirty="0">
                  <a:solidFill>
                    <a:srgbClr val="2A2E3A"/>
                  </a:solidFill>
                  <a:latin typeface="Helios"/>
                </a:rPr>
                <a:t>Женщины 20 – 60 лет, заботящиеся о своем здоровье, с медицинскими проблемами кожи (акне, </a:t>
              </a:r>
              <a:r>
                <a:rPr lang="ru-RU" sz="3300" u="none" dirty="0" err="1">
                  <a:solidFill>
                    <a:srgbClr val="2A2E3A"/>
                  </a:solidFill>
                  <a:latin typeface="Helios"/>
                </a:rPr>
                <a:t>купероз</a:t>
              </a:r>
              <a:r>
                <a:rPr lang="ru-RU" sz="3300" u="none" dirty="0">
                  <a:solidFill>
                    <a:srgbClr val="2A2E3A"/>
                  </a:solidFill>
                  <a:latin typeface="Helios"/>
                </a:rPr>
                <a:t>)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584593" y="6675538"/>
            <a:ext cx="12551005" cy="1785682"/>
            <a:chOff x="20981" y="366565"/>
            <a:chExt cx="11973370" cy="2380910"/>
          </a:xfrm>
        </p:grpSpPr>
        <p:sp>
          <p:nvSpPr>
            <p:cNvPr id="10" name="TextBox 10"/>
            <p:cNvSpPr txBox="1"/>
            <p:nvPr/>
          </p:nvSpPr>
          <p:spPr>
            <a:xfrm>
              <a:off x="702249" y="366565"/>
              <a:ext cx="11292102" cy="238091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4759"/>
                </a:lnSpc>
              </a:pPr>
              <a:r>
                <a:rPr lang="ru-RU" sz="3300" dirty="0">
                  <a:solidFill>
                    <a:srgbClr val="2A2E3A"/>
                  </a:solidFill>
                  <a:latin typeface="Helios"/>
                </a:rPr>
                <a:t>Косметологи, желающие использовать безопасные и  быстродействующие средства по уходу за кожей клиентов</a:t>
              </a:r>
            </a:p>
          </p:txBody>
        </p:sp>
        <p:grpSp>
          <p:nvGrpSpPr>
            <p:cNvPr id="11" name="Group 11"/>
            <p:cNvGrpSpPr/>
            <p:nvPr/>
          </p:nvGrpSpPr>
          <p:grpSpPr>
            <a:xfrm rot="-5400000">
              <a:off x="-253444" y="763987"/>
              <a:ext cx="1045154" cy="496304"/>
              <a:chOff x="-468574" y="23174"/>
              <a:chExt cx="1154374" cy="548168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-468574" y="113551"/>
                <a:ext cx="812800" cy="457791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457791">
                    <a:moveTo>
                      <a:pt x="406400" y="457791"/>
                    </a:moveTo>
                    <a:lnTo>
                      <a:pt x="812800" y="0"/>
                    </a:lnTo>
                    <a:lnTo>
                      <a:pt x="0" y="0"/>
                    </a:lnTo>
                    <a:lnTo>
                      <a:pt x="406400" y="457791"/>
                    </a:lnTo>
                    <a:close/>
                  </a:path>
                </a:pathLst>
              </a:custGeom>
              <a:solidFill>
                <a:srgbClr val="4693BE"/>
              </a:solidFill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127000" y="23174"/>
                <a:ext cx="558800" cy="22207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39"/>
                  </a:lnSpc>
                </a:pPr>
                <a:endParaRPr/>
              </a:p>
            </p:txBody>
          </p:sp>
        </p:grpSp>
      </p:grpSp>
      <p:grpSp>
        <p:nvGrpSpPr>
          <p:cNvPr id="14" name="Group 14"/>
          <p:cNvGrpSpPr/>
          <p:nvPr/>
        </p:nvGrpSpPr>
        <p:grpSpPr>
          <a:xfrm>
            <a:off x="12649201" y="8515360"/>
            <a:ext cx="6930035" cy="1858288"/>
            <a:chOff x="-1553372" y="-278999"/>
            <a:chExt cx="9240046" cy="1731328"/>
          </a:xfrm>
        </p:grpSpPr>
        <p:grpSp>
          <p:nvGrpSpPr>
            <p:cNvPr id="15" name="Group 15"/>
            <p:cNvGrpSpPr/>
            <p:nvPr/>
          </p:nvGrpSpPr>
          <p:grpSpPr>
            <a:xfrm>
              <a:off x="-1553372" y="-278999"/>
              <a:ext cx="9240046" cy="1650599"/>
              <a:chOff x="-212128" y="-38100"/>
              <a:chExt cx="1261818" cy="225405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-212128" y="0"/>
                <a:ext cx="1261818" cy="187305"/>
              </a:xfrm>
              <a:custGeom>
                <a:avLst/>
                <a:gdLst/>
                <a:ahLst/>
                <a:cxnLst/>
                <a:rect l="l" t="t" r="r" b="b"/>
                <a:pathLst>
                  <a:path w="1049690" h="187305">
                    <a:moveTo>
                      <a:pt x="203200" y="0"/>
                    </a:moveTo>
                    <a:lnTo>
                      <a:pt x="846490" y="0"/>
                    </a:lnTo>
                    <a:lnTo>
                      <a:pt x="1049690" y="187305"/>
                    </a:lnTo>
                    <a:lnTo>
                      <a:pt x="0" y="187305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0C608E"/>
              </a:solidFill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127000" y="-38100"/>
                <a:ext cx="795690" cy="22540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sp>
          <p:nvSpPr>
            <p:cNvPr id="18" name="TextBox 18"/>
            <p:cNvSpPr txBox="1"/>
            <p:nvPr/>
          </p:nvSpPr>
          <p:spPr>
            <a:xfrm>
              <a:off x="-943773" y="298251"/>
              <a:ext cx="6502400" cy="115407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r">
                <a:lnSpc>
                  <a:spcPts val="2340"/>
                </a:lnSpc>
                <a:spcBef>
                  <a:spcPct val="0"/>
                </a:spcBef>
              </a:pPr>
              <a:r>
                <a:rPr lang="ru-RU" sz="1800" dirty="0">
                  <a:solidFill>
                    <a:srgbClr val="FFFFFF"/>
                  </a:solidFill>
                  <a:latin typeface="Helios Bold"/>
                </a:rPr>
                <a:t>Данные получены из результатов </a:t>
              </a:r>
              <a:r>
                <a:rPr lang="en-US" sz="1800" dirty="0" err="1">
                  <a:solidFill>
                    <a:srgbClr val="FFFFFF"/>
                  </a:solidFill>
                  <a:latin typeface="Helios Bold"/>
                </a:rPr>
                <a:t>Custdev</a:t>
              </a:r>
              <a:r>
                <a:rPr lang="en-US" sz="1800" dirty="0">
                  <a:solidFill>
                    <a:srgbClr val="FFFFFF"/>
                  </a:solidFill>
                  <a:latin typeface="Helios Bold"/>
                </a:rPr>
                <a:t> </a:t>
              </a:r>
              <a:r>
                <a:rPr lang="ru-RU" sz="1800" dirty="0">
                  <a:solidFill>
                    <a:srgbClr val="FFFFFF"/>
                  </a:solidFill>
                  <a:latin typeface="Helios Bold"/>
                </a:rPr>
                <a:t>и тестирования линейки продукта</a:t>
              </a:r>
              <a:endParaRPr lang="en-US" sz="1800" dirty="0">
                <a:solidFill>
                  <a:srgbClr val="FFFFFF"/>
                </a:solidFill>
                <a:latin typeface="Helios Bold"/>
              </a:endParaRPr>
            </a:p>
          </p:txBody>
        </p:sp>
      </p:grp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F61AA5FE-A369-6F32-3BE9-169CA45055E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4921"/>
          <a:stretch/>
        </p:blipFill>
        <p:spPr>
          <a:xfrm>
            <a:off x="1" y="33747"/>
            <a:ext cx="5410200" cy="10287000"/>
          </a:xfrm>
          <a:prstGeom prst="rect">
            <a:avLst/>
          </a:prstGeom>
        </p:spPr>
      </p:pic>
      <p:grpSp>
        <p:nvGrpSpPr>
          <p:cNvPr id="2" name="Group 4">
            <a:extLst>
              <a:ext uri="{FF2B5EF4-FFF2-40B4-BE49-F238E27FC236}">
                <a16:creationId xmlns:a16="http://schemas.microsoft.com/office/drawing/2014/main" id="{E3F98444-8A5E-9278-4103-991354DCBC47}"/>
              </a:ext>
            </a:extLst>
          </p:cNvPr>
          <p:cNvGrpSpPr/>
          <p:nvPr/>
        </p:nvGrpSpPr>
        <p:grpSpPr>
          <a:xfrm>
            <a:off x="5660330" y="3826126"/>
            <a:ext cx="12397190" cy="1777281"/>
            <a:chOff x="20981" y="292870"/>
            <a:chExt cx="10173262" cy="2369710"/>
          </a:xfrm>
        </p:grpSpPr>
        <p:grpSp>
          <p:nvGrpSpPr>
            <p:cNvPr id="20" name="Group 5">
              <a:extLst>
                <a:ext uri="{FF2B5EF4-FFF2-40B4-BE49-F238E27FC236}">
                  <a16:creationId xmlns:a16="http://schemas.microsoft.com/office/drawing/2014/main" id="{5C0A80E2-F4D3-C77B-BDFB-3ED036C7832E}"/>
                </a:ext>
              </a:extLst>
            </p:cNvPr>
            <p:cNvGrpSpPr/>
            <p:nvPr/>
          </p:nvGrpSpPr>
          <p:grpSpPr>
            <a:xfrm rot="-5400000">
              <a:off x="-446442" y="956986"/>
              <a:ext cx="1356110" cy="421263"/>
              <a:chOff x="-812025" y="23174"/>
              <a:chExt cx="1497825" cy="465285"/>
            </a:xfrm>
          </p:grpSpPr>
          <p:sp>
            <p:nvSpPr>
              <p:cNvPr id="22" name="Freeform 6">
                <a:extLst>
                  <a:ext uri="{FF2B5EF4-FFF2-40B4-BE49-F238E27FC236}">
                    <a16:creationId xmlns:a16="http://schemas.microsoft.com/office/drawing/2014/main" id="{0F87EADE-C3A4-0F27-4A96-D0A8855D9145}"/>
                  </a:ext>
                </a:extLst>
              </p:cNvPr>
              <p:cNvSpPr/>
              <p:nvPr/>
            </p:nvSpPr>
            <p:spPr>
              <a:xfrm>
                <a:off x="-812025" y="30668"/>
                <a:ext cx="812800" cy="457791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457791">
                    <a:moveTo>
                      <a:pt x="406400" y="457791"/>
                    </a:moveTo>
                    <a:lnTo>
                      <a:pt x="812800" y="0"/>
                    </a:lnTo>
                    <a:lnTo>
                      <a:pt x="0" y="0"/>
                    </a:lnTo>
                    <a:lnTo>
                      <a:pt x="406400" y="457791"/>
                    </a:lnTo>
                    <a:close/>
                  </a:path>
                </a:pathLst>
              </a:custGeom>
              <a:solidFill>
                <a:srgbClr val="4693BE"/>
              </a:solidFill>
            </p:spPr>
          </p:sp>
          <p:sp>
            <p:nvSpPr>
              <p:cNvPr id="23" name="TextBox 7">
                <a:extLst>
                  <a:ext uri="{FF2B5EF4-FFF2-40B4-BE49-F238E27FC236}">
                    <a16:creationId xmlns:a16="http://schemas.microsoft.com/office/drawing/2014/main" id="{937C887A-739A-AE5B-FC46-FC4DEBF33B10}"/>
                  </a:ext>
                </a:extLst>
              </p:cNvPr>
              <p:cNvSpPr txBox="1"/>
              <p:nvPr/>
            </p:nvSpPr>
            <p:spPr>
              <a:xfrm>
                <a:off x="127000" y="23174"/>
                <a:ext cx="558800" cy="22207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39"/>
                  </a:lnSpc>
                </a:pPr>
                <a:endParaRPr/>
              </a:p>
            </p:txBody>
          </p:sp>
        </p:grpSp>
        <p:sp>
          <p:nvSpPr>
            <p:cNvPr id="21" name="TextBox 8">
              <a:extLst>
                <a:ext uri="{FF2B5EF4-FFF2-40B4-BE49-F238E27FC236}">
                  <a16:creationId xmlns:a16="http://schemas.microsoft.com/office/drawing/2014/main" id="{818792B4-6583-428A-4753-0A7E7014DF46}"/>
                </a:ext>
              </a:extLst>
            </p:cNvPr>
            <p:cNvSpPr txBox="1"/>
            <p:nvPr/>
          </p:nvSpPr>
          <p:spPr>
            <a:xfrm>
              <a:off x="562101" y="292870"/>
              <a:ext cx="9632142" cy="236971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4759"/>
                </a:lnSpc>
              </a:pPr>
              <a:r>
                <a:rPr lang="ru-RU" sz="2800" u="none" dirty="0">
                  <a:solidFill>
                    <a:srgbClr val="2A2E3A"/>
                  </a:solidFill>
                  <a:latin typeface="Helios"/>
                </a:rPr>
                <a:t> </a:t>
              </a:r>
              <a:r>
                <a:rPr lang="ru-RU" sz="3300" u="none" dirty="0">
                  <a:solidFill>
                    <a:srgbClr val="2A2E3A"/>
                  </a:solidFill>
                  <a:latin typeface="Helios"/>
                </a:rPr>
                <a:t>Активные женщины 20 – 60 лет, заботятся о своем внешнем виде </a:t>
              </a:r>
              <a:r>
                <a:rPr lang="ru-RU" sz="3300" dirty="0">
                  <a:solidFill>
                    <a:srgbClr val="2A2E3A"/>
                  </a:solidFill>
                  <a:latin typeface="Helios"/>
                </a:rPr>
                <a:t>и хотят</a:t>
              </a:r>
              <a:r>
                <a:rPr lang="ru-RU" sz="3300" u="none" dirty="0">
                  <a:solidFill>
                    <a:srgbClr val="2A2E3A"/>
                  </a:solidFill>
                  <a:latin typeface="Helios"/>
                </a:rPr>
                <a:t> предотвратить снижение тонуса кожи или восстановить</a:t>
              </a:r>
            </a:p>
          </p:txBody>
        </p:sp>
      </p:grpSp>
      <p:sp>
        <p:nvSpPr>
          <p:cNvPr id="3" name="TextBox 3"/>
          <p:cNvSpPr txBox="1"/>
          <p:nvPr/>
        </p:nvSpPr>
        <p:spPr>
          <a:xfrm>
            <a:off x="304800" y="233751"/>
            <a:ext cx="4800600" cy="24668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199"/>
              </a:lnSpc>
            </a:pPr>
            <a:r>
              <a:rPr lang="ru-RU" sz="5800" dirty="0">
                <a:solidFill>
                  <a:srgbClr val="0C608E"/>
                </a:solidFill>
                <a:latin typeface="TT Hoves Bold"/>
              </a:rPr>
              <a:t>Целевая </a:t>
            </a:r>
          </a:p>
          <a:p>
            <a:pPr>
              <a:lnSpc>
                <a:spcPts val="10199"/>
              </a:lnSpc>
            </a:pPr>
            <a:r>
              <a:rPr lang="ru-RU" sz="5800" dirty="0">
                <a:solidFill>
                  <a:srgbClr val="0C608E"/>
                </a:solidFill>
                <a:latin typeface="TT Hoves Bold"/>
              </a:rPr>
              <a:t>аудитория</a:t>
            </a:r>
            <a:endParaRPr lang="en-US" sz="5800" dirty="0">
              <a:solidFill>
                <a:srgbClr val="0C608E"/>
              </a:solidFill>
              <a:latin typeface="TT Hoves Bo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Freeform 22">
            <a:extLst>
              <a:ext uri="{FF2B5EF4-FFF2-40B4-BE49-F238E27FC236}">
                <a16:creationId xmlns:a16="http://schemas.microsoft.com/office/drawing/2014/main" id="{F0A93B62-8A29-C053-1C94-E39BDE619C19}"/>
              </a:ext>
            </a:extLst>
          </p:cNvPr>
          <p:cNvSpPr/>
          <p:nvPr/>
        </p:nvSpPr>
        <p:spPr>
          <a:xfrm>
            <a:off x="13099568" y="5077496"/>
            <a:ext cx="3806998" cy="4979700"/>
          </a:xfrm>
          <a:custGeom>
            <a:avLst/>
            <a:gdLst/>
            <a:ahLst/>
            <a:cxnLst/>
            <a:rect l="l" t="t" r="r" b="b"/>
            <a:pathLst>
              <a:path w="1335319" h="1335744">
                <a:moveTo>
                  <a:pt x="0" y="0"/>
                </a:moveTo>
                <a:lnTo>
                  <a:pt x="1335319" y="0"/>
                </a:lnTo>
                <a:lnTo>
                  <a:pt x="1335319" y="1335744"/>
                </a:lnTo>
                <a:lnTo>
                  <a:pt x="0" y="1335744"/>
                </a:lnTo>
                <a:close/>
              </a:path>
            </a:pathLst>
          </a:custGeom>
          <a:solidFill>
            <a:srgbClr val="E4E4E4"/>
          </a:solidFill>
          <a:ln w="9525" cap="sq">
            <a:solidFill>
              <a:srgbClr val="2A2E3A"/>
            </a:solidFill>
            <a:prstDash val="solid"/>
            <a:miter/>
          </a:ln>
        </p:spPr>
      </p:sp>
      <p:grpSp>
        <p:nvGrpSpPr>
          <p:cNvPr id="2" name="Group 2"/>
          <p:cNvGrpSpPr/>
          <p:nvPr/>
        </p:nvGrpSpPr>
        <p:grpSpPr>
          <a:xfrm rot="-10800000">
            <a:off x="-324259" y="-2727870"/>
            <a:ext cx="21853498" cy="5455740"/>
            <a:chOff x="0" y="0"/>
            <a:chExt cx="1012092" cy="25267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12092" cy="252670"/>
            </a:xfrm>
            <a:custGeom>
              <a:avLst/>
              <a:gdLst/>
              <a:ahLst/>
              <a:cxnLst/>
              <a:rect l="l" t="t" r="r" b="b"/>
              <a:pathLst>
                <a:path w="1012092" h="252670">
                  <a:moveTo>
                    <a:pt x="203200" y="0"/>
                  </a:moveTo>
                  <a:lnTo>
                    <a:pt x="808892" y="0"/>
                  </a:lnTo>
                  <a:lnTo>
                    <a:pt x="1012092" y="252670"/>
                  </a:lnTo>
                  <a:lnTo>
                    <a:pt x="0" y="25267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61A6CD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127000" y="-38100"/>
              <a:ext cx="758092" cy="2907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52" name="Freeform 29">
            <a:extLst>
              <a:ext uri="{FF2B5EF4-FFF2-40B4-BE49-F238E27FC236}">
                <a16:creationId xmlns:a16="http://schemas.microsoft.com/office/drawing/2014/main" id="{256E9049-E667-FD09-292A-567D2AD0AA76}"/>
              </a:ext>
            </a:extLst>
          </p:cNvPr>
          <p:cNvSpPr/>
          <p:nvPr/>
        </p:nvSpPr>
        <p:spPr>
          <a:xfrm>
            <a:off x="14309157" y="4430362"/>
            <a:ext cx="1199685" cy="1199685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close/>
              </a:path>
            </a:pathLst>
          </a:custGeom>
          <a:solidFill>
            <a:srgbClr val="0C608E"/>
          </a:solidFill>
        </p:spPr>
      </p:sp>
      <p:grpSp>
        <p:nvGrpSpPr>
          <p:cNvPr id="5" name="Group 5"/>
          <p:cNvGrpSpPr/>
          <p:nvPr/>
        </p:nvGrpSpPr>
        <p:grpSpPr>
          <a:xfrm rot="-10800000">
            <a:off x="-6258005" y="-88241"/>
            <a:ext cx="15118279" cy="3185392"/>
            <a:chOff x="0" y="0"/>
            <a:chExt cx="1216146" cy="25624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16146" cy="256240"/>
            </a:xfrm>
            <a:custGeom>
              <a:avLst/>
              <a:gdLst/>
              <a:ahLst/>
              <a:cxnLst/>
              <a:rect l="l" t="t" r="r" b="b"/>
              <a:pathLst>
                <a:path w="1216146" h="256240">
                  <a:moveTo>
                    <a:pt x="203200" y="0"/>
                  </a:moveTo>
                  <a:lnTo>
                    <a:pt x="1012946" y="0"/>
                  </a:lnTo>
                  <a:lnTo>
                    <a:pt x="1216146" y="256240"/>
                  </a:lnTo>
                  <a:lnTo>
                    <a:pt x="0" y="25624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0C608E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127000" y="-38100"/>
              <a:ext cx="962146" cy="2943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302140" y="4867827"/>
            <a:ext cx="3560504" cy="5152473"/>
            <a:chOff x="0" y="-38100"/>
            <a:chExt cx="1335319" cy="137384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335319" cy="1335744"/>
            </a:xfrm>
            <a:custGeom>
              <a:avLst/>
              <a:gdLst/>
              <a:ahLst/>
              <a:cxnLst/>
              <a:rect l="l" t="t" r="r" b="b"/>
              <a:pathLst>
                <a:path w="1335319" h="1335744">
                  <a:moveTo>
                    <a:pt x="0" y="0"/>
                  </a:moveTo>
                  <a:lnTo>
                    <a:pt x="1335319" y="0"/>
                  </a:lnTo>
                  <a:lnTo>
                    <a:pt x="1335319" y="1335744"/>
                  </a:lnTo>
                  <a:lnTo>
                    <a:pt x="0" y="1335744"/>
                  </a:lnTo>
                  <a:close/>
                </a:path>
              </a:pathLst>
            </a:custGeom>
            <a:solidFill>
              <a:srgbClr val="E4E4E4"/>
            </a:solidFill>
            <a:ln w="9525" cap="sq">
              <a:solidFill>
                <a:srgbClr val="2A2E3A"/>
              </a:solidFill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335319" cy="13738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057662" y="882901"/>
            <a:ext cx="6211801" cy="11651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0199"/>
              </a:lnSpc>
            </a:pPr>
            <a:r>
              <a:rPr lang="ru-RU" sz="5800" dirty="0">
                <a:solidFill>
                  <a:srgbClr val="FFFFFF"/>
                </a:solidFill>
                <a:latin typeface="TT Hoves Bold"/>
              </a:rPr>
              <a:t>Решение</a:t>
            </a:r>
            <a:endParaRPr lang="en-US" sz="5800" dirty="0">
              <a:solidFill>
                <a:srgbClr val="FFFFFF"/>
              </a:solidFill>
              <a:latin typeface="TT Hoves Bold"/>
            </a:endParaRPr>
          </a:p>
        </p:txBody>
      </p:sp>
      <p:grpSp>
        <p:nvGrpSpPr>
          <p:cNvPr id="12" name="Group 12"/>
          <p:cNvGrpSpPr/>
          <p:nvPr/>
        </p:nvGrpSpPr>
        <p:grpSpPr>
          <a:xfrm>
            <a:off x="278992" y="5972394"/>
            <a:ext cx="3806998" cy="3016310"/>
            <a:chOff x="-246471" y="-299892"/>
            <a:chExt cx="5075997" cy="4021748"/>
          </a:xfrm>
        </p:grpSpPr>
        <p:sp>
          <p:nvSpPr>
            <p:cNvPr id="13" name="TextBox 13"/>
            <p:cNvSpPr txBox="1"/>
            <p:nvPr/>
          </p:nvSpPr>
          <p:spPr>
            <a:xfrm>
              <a:off x="-246471" y="-299892"/>
              <a:ext cx="5075997" cy="6629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079"/>
                </a:lnSpc>
                <a:spcBef>
                  <a:spcPct val="0"/>
                </a:spcBef>
              </a:pPr>
              <a:r>
                <a:rPr lang="en-US" sz="3399" u="none" dirty="0">
                  <a:solidFill>
                    <a:srgbClr val="2A2E3A"/>
                  </a:solidFill>
                  <a:latin typeface="Helios Bold"/>
                </a:rPr>
                <a:t> # 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36324" y="855258"/>
              <a:ext cx="4747340" cy="286659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457200" indent="-457200">
                <a:lnSpc>
                  <a:spcPts val="3359"/>
                </a:lnSpc>
                <a:buFont typeface="Arial" panose="020B0604020202020204" pitchFamily="34" charset="0"/>
                <a:buChar char="•"/>
              </a:pPr>
              <a:r>
                <a:rPr lang="ru-RU" sz="2800" u="none" dirty="0" err="1">
                  <a:solidFill>
                    <a:srgbClr val="2A2E3A"/>
                  </a:solidFill>
                  <a:latin typeface="Helios"/>
                </a:rPr>
                <a:t>Противо</a:t>
              </a:r>
              <a:r>
                <a:rPr lang="ru-RU" sz="2800" u="none" dirty="0">
                  <a:solidFill>
                    <a:srgbClr val="2A2E3A"/>
                  </a:solidFill>
                  <a:latin typeface="Helios"/>
                </a:rPr>
                <a:t>-воспалительное </a:t>
              </a:r>
              <a:r>
                <a:rPr lang="ru-RU" sz="2800" dirty="0">
                  <a:solidFill>
                    <a:srgbClr val="2A2E3A"/>
                  </a:solidFill>
                  <a:latin typeface="Helios"/>
                </a:rPr>
                <a:t>действие</a:t>
              </a:r>
              <a:endParaRPr lang="ru-RU" sz="2800" u="none" dirty="0">
                <a:solidFill>
                  <a:srgbClr val="2A2E3A"/>
                </a:solidFill>
                <a:latin typeface="Helios"/>
              </a:endParaRPr>
            </a:p>
            <a:p>
              <a:pPr marL="457200" indent="-457200">
                <a:lnSpc>
                  <a:spcPts val="3359"/>
                </a:lnSpc>
                <a:buFont typeface="Arial" panose="020B0604020202020204" pitchFamily="34" charset="0"/>
                <a:buChar char="•"/>
              </a:pPr>
              <a:r>
                <a:rPr lang="ru-RU" sz="2800" dirty="0">
                  <a:solidFill>
                    <a:srgbClr val="2A2E3A"/>
                  </a:solidFill>
                  <a:latin typeface="Helios"/>
                </a:rPr>
                <a:t>Б</a:t>
              </a:r>
              <a:r>
                <a:rPr lang="ru-RU" sz="2800" u="none" dirty="0">
                  <a:solidFill>
                    <a:srgbClr val="2A2E3A"/>
                  </a:solidFill>
                  <a:latin typeface="Helios"/>
                </a:rPr>
                <a:t>актерицидное действие</a:t>
              </a:r>
              <a:endParaRPr lang="en-US" sz="2800" u="none" dirty="0">
                <a:solidFill>
                  <a:srgbClr val="2A2E3A"/>
                </a:solidFill>
                <a:latin typeface="Helios"/>
              </a:endParaRP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4299538" y="5016946"/>
            <a:ext cx="3963121" cy="5003353"/>
            <a:chOff x="0" y="0"/>
            <a:chExt cx="1335319" cy="133574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335319" cy="1335744"/>
            </a:xfrm>
            <a:custGeom>
              <a:avLst/>
              <a:gdLst/>
              <a:ahLst/>
              <a:cxnLst/>
              <a:rect l="l" t="t" r="r" b="b"/>
              <a:pathLst>
                <a:path w="1335319" h="1335744">
                  <a:moveTo>
                    <a:pt x="0" y="0"/>
                  </a:moveTo>
                  <a:lnTo>
                    <a:pt x="1335319" y="0"/>
                  </a:lnTo>
                  <a:lnTo>
                    <a:pt x="1335319" y="1335744"/>
                  </a:lnTo>
                  <a:lnTo>
                    <a:pt x="0" y="1335744"/>
                  </a:lnTo>
                  <a:close/>
                </a:path>
              </a:pathLst>
            </a:custGeom>
            <a:solidFill>
              <a:srgbClr val="E4E4E4"/>
            </a:solidFill>
            <a:ln w="9525" cap="sq">
              <a:solidFill>
                <a:srgbClr val="2A2E3A"/>
              </a:solidFill>
              <a:prstDash val="solid"/>
              <a:miter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1335319" cy="13738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4355171" y="5883699"/>
            <a:ext cx="4177545" cy="3955320"/>
            <a:chOff x="-643398" y="-389195"/>
            <a:chExt cx="5719395" cy="5273759"/>
          </a:xfrm>
        </p:grpSpPr>
        <p:sp>
          <p:nvSpPr>
            <p:cNvPr id="19" name="TextBox 19"/>
            <p:cNvSpPr txBox="1"/>
            <p:nvPr/>
          </p:nvSpPr>
          <p:spPr>
            <a:xfrm>
              <a:off x="-643398" y="-389195"/>
              <a:ext cx="5075997" cy="6629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079"/>
                </a:lnSpc>
                <a:spcBef>
                  <a:spcPct val="0"/>
                </a:spcBef>
              </a:pPr>
              <a:r>
                <a:rPr lang="en-US" sz="3399" u="none" dirty="0">
                  <a:solidFill>
                    <a:srgbClr val="2A2E3A"/>
                  </a:solidFill>
                  <a:latin typeface="Helios Bold"/>
                </a:rPr>
                <a:t># 2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855257"/>
              <a:ext cx="5075997" cy="402930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457200" indent="-457200">
                <a:lnSpc>
                  <a:spcPts val="3359"/>
                </a:lnSpc>
                <a:buFont typeface="Arial" panose="020B0604020202020204" pitchFamily="34" charset="0"/>
                <a:buChar char="•"/>
              </a:pPr>
              <a:r>
                <a:rPr lang="ru-RU" sz="2800" dirty="0">
                  <a:solidFill>
                    <a:srgbClr val="2A2E3A"/>
                  </a:solidFill>
                  <a:latin typeface="Helios"/>
                </a:rPr>
                <a:t>У</a:t>
              </a:r>
              <a:r>
                <a:rPr lang="ru-RU" sz="2800" u="none" dirty="0">
                  <a:solidFill>
                    <a:srgbClr val="2A2E3A"/>
                  </a:solidFill>
                  <a:latin typeface="Helios"/>
                </a:rPr>
                <a:t>крепление иммунитета</a:t>
              </a:r>
            </a:p>
            <a:p>
              <a:pPr marL="457200" indent="-457200">
                <a:lnSpc>
                  <a:spcPts val="3359"/>
                </a:lnSpc>
                <a:buFont typeface="Arial" panose="020B0604020202020204" pitchFamily="34" charset="0"/>
                <a:buChar char="•"/>
              </a:pPr>
              <a:r>
                <a:rPr lang="ru-RU" sz="2800" u="none" dirty="0">
                  <a:solidFill>
                    <a:srgbClr val="2A2E3A"/>
                  </a:solidFill>
                  <a:latin typeface="Helios"/>
                </a:rPr>
                <a:t> Улучшение обменных процессов</a:t>
              </a:r>
            </a:p>
            <a:p>
              <a:pPr marL="457200" indent="-457200">
                <a:lnSpc>
                  <a:spcPts val="3359"/>
                </a:lnSpc>
                <a:buFont typeface="Arial" panose="020B0604020202020204" pitchFamily="34" charset="0"/>
                <a:buChar char="•"/>
              </a:pPr>
              <a:r>
                <a:rPr lang="ru-RU" sz="2800" dirty="0">
                  <a:solidFill>
                    <a:srgbClr val="2A2E3A"/>
                  </a:solidFill>
                  <a:latin typeface="Helios"/>
                </a:rPr>
                <a:t>Уменьшение </a:t>
              </a:r>
              <a:r>
                <a:rPr lang="ru-RU" sz="2800" u="none" dirty="0">
                  <a:solidFill>
                    <a:srgbClr val="2A2E3A"/>
                  </a:solidFill>
                  <a:latin typeface="Helios"/>
                </a:rPr>
                <a:t>отеков лица</a:t>
              </a:r>
              <a:endParaRPr lang="en-US" sz="2800" u="none" dirty="0">
                <a:solidFill>
                  <a:srgbClr val="2A2E3A"/>
                </a:solidFill>
                <a:latin typeface="Helios"/>
              </a:endParaRP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8699553" y="5079099"/>
            <a:ext cx="3963121" cy="4941200"/>
            <a:chOff x="0" y="0"/>
            <a:chExt cx="1335319" cy="1335744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335319" cy="1335744"/>
            </a:xfrm>
            <a:custGeom>
              <a:avLst/>
              <a:gdLst/>
              <a:ahLst/>
              <a:cxnLst/>
              <a:rect l="l" t="t" r="r" b="b"/>
              <a:pathLst>
                <a:path w="1335319" h="1335744">
                  <a:moveTo>
                    <a:pt x="0" y="0"/>
                  </a:moveTo>
                  <a:lnTo>
                    <a:pt x="1335319" y="0"/>
                  </a:lnTo>
                  <a:lnTo>
                    <a:pt x="1335319" y="1335744"/>
                  </a:lnTo>
                  <a:lnTo>
                    <a:pt x="0" y="1335744"/>
                  </a:lnTo>
                  <a:close/>
                </a:path>
              </a:pathLst>
            </a:custGeom>
            <a:solidFill>
              <a:srgbClr val="E4E4E4"/>
            </a:solidFill>
            <a:ln w="9525" cap="sq">
              <a:solidFill>
                <a:srgbClr val="2A2E3A"/>
              </a:solidFill>
              <a:prstDash val="solid"/>
              <a:miter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0" y="-38100"/>
              <a:ext cx="1335319" cy="13738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761590" y="5825015"/>
            <a:ext cx="3933910" cy="3940591"/>
            <a:chOff x="-202173" y="-840972"/>
            <a:chExt cx="5245213" cy="5254121"/>
          </a:xfrm>
        </p:grpSpPr>
        <p:sp>
          <p:nvSpPr>
            <p:cNvPr id="25" name="TextBox 25"/>
            <p:cNvSpPr txBox="1"/>
            <p:nvPr/>
          </p:nvSpPr>
          <p:spPr>
            <a:xfrm>
              <a:off x="-202173" y="-840972"/>
              <a:ext cx="5075997" cy="6629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079"/>
                </a:lnSpc>
                <a:spcBef>
                  <a:spcPct val="0"/>
                </a:spcBef>
              </a:pPr>
              <a:r>
                <a:rPr lang="en-US" sz="3399" u="none" dirty="0">
                  <a:solidFill>
                    <a:srgbClr val="2A2E3A"/>
                  </a:solidFill>
                  <a:latin typeface="Helios Bold"/>
                </a:rPr>
                <a:t># 3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93438" y="383841"/>
              <a:ext cx="4849602" cy="402930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457200" indent="-457200">
                <a:lnSpc>
                  <a:spcPts val="3359"/>
                </a:lnSpc>
                <a:buFont typeface="Arial" panose="020B0604020202020204" pitchFamily="34" charset="0"/>
                <a:buChar char="•"/>
              </a:pPr>
              <a:r>
                <a:rPr lang="ru-RU" sz="2800" dirty="0">
                  <a:solidFill>
                    <a:srgbClr val="2A2E3A"/>
                  </a:solidFill>
                  <a:latin typeface="Helios"/>
                </a:rPr>
                <a:t>У</a:t>
              </a:r>
              <a:r>
                <a:rPr lang="ru-RU" sz="2800" u="none" dirty="0">
                  <a:solidFill>
                    <a:srgbClr val="2A2E3A"/>
                  </a:solidFill>
                  <a:latin typeface="Helios"/>
                </a:rPr>
                <a:t>влажнение кожи</a:t>
              </a:r>
            </a:p>
            <a:p>
              <a:pPr marL="457200" indent="-457200">
                <a:lnSpc>
                  <a:spcPts val="3359"/>
                </a:lnSpc>
                <a:buFont typeface="Arial" panose="020B0604020202020204" pitchFamily="34" charset="0"/>
                <a:buChar char="•"/>
              </a:pPr>
              <a:r>
                <a:rPr lang="ru-RU" sz="2800" dirty="0">
                  <a:solidFill>
                    <a:srgbClr val="2A2E3A"/>
                  </a:solidFill>
                  <a:latin typeface="Helios"/>
                </a:rPr>
                <a:t>У</a:t>
              </a:r>
              <a:r>
                <a:rPr lang="ru-RU" sz="2800" u="none" dirty="0">
                  <a:solidFill>
                    <a:srgbClr val="2A2E3A"/>
                  </a:solidFill>
                  <a:latin typeface="Helios"/>
                </a:rPr>
                <a:t>лучшение выработки фибрина и эластина</a:t>
              </a:r>
            </a:p>
            <a:p>
              <a:pPr marL="457200" indent="-457200">
                <a:lnSpc>
                  <a:spcPts val="3359"/>
                </a:lnSpc>
                <a:buFont typeface="Arial" panose="020B0604020202020204" pitchFamily="34" charset="0"/>
                <a:buChar char="•"/>
              </a:pPr>
              <a:r>
                <a:rPr lang="ru-RU" sz="2800" dirty="0">
                  <a:solidFill>
                    <a:srgbClr val="2A2E3A"/>
                  </a:solidFill>
                  <a:latin typeface="Helios"/>
                </a:rPr>
                <a:t>О</a:t>
              </a:r>
              <a:r>
                <a:rPr lang="ru-RU" sz="2800" u="none" dirty="0">
                  <a:solidFill>
                    <a:srgbClr val="2A2E3A"/>
                  </a:solidFill>
                  <a:latin typeface="Helios"/>
                </a:rPr>
                <a:t>молаживающий эффект </a:t>
              </a:r>
              <a:endParaRPr lang="en-US" sz="2800" u="none" dirty="0">
                <a:solidFill>
                  <a:srgbClr val="2A2E3A"/>
                </a:solidFill>
                <a:latin typeface="Helios"/>
              </a:endParaRP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560805" y="4471281"/>
            <a:ext cx="13588753" cy="1221236"/>
            <a:chOff x="-432565" y="-178694"/>
            <a:chExt cx="18118335" cy="1628314"/>
          </a:xfrm>
        </p:grpSpPr>
        <p:grpSp>
          <p:nvGrpSpPr>
            <p:cNvPr id="28" name="Group 28"/>
            <p:cNvGrpSpPr/>
            <p:nvPr/>
          </p:nvGrpSpPr>
          <p:grpSpPr>
            <a:xfrm>
              <a:off x="-432565" y="-178694"/>
              <a:ext cx="1882185" cy="1628314"/>
              <a:chOff x="-219801" y="-90801"/>
              <a:chExt cx="956401" cy="827401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-219801" y="-90801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C608E"/>
              </a:solidFill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sp>
          <p:nvSpPr>
            <p:cNvPr id="31" name="Freeform 31"/>
            <p:cNvSpPr/>
            <p:nvPr/>
          </p:nvSpPr>
          <p:spPr>
            <a:xfrm>
              <a:off x="17044283" y="204790"/>
              <a:ext cx="641487" cy="805518"/>
            </a:xfrm>
            <a:custGeom>
              <a:avLst/>
              <a:gdLst/>
              <a:ahLst/>
              <a:cxnLst/>
              <a:rect l="l" t="t" r="r" b="b"/>
              <a:pathLst>
                <a:path w="641486" h="805519">
                  <a:moveTo>
                    <a:pt x="0" y="0"/>
                  </a:moveTo>
                  <a:lnTo>
                    <a:pt x="641486" y="0"/>
                  </a:lnTo>
                  <a:lnTo>
                    <a:pt x="641486" y="805519"/>
                  </a:lnTo>
                  <a:lnTo>
                    <a:pt x="0" y="8055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32" name="Group 32"/>
          <p:cNvGrpSpPr/>
          <p:nvPr/>
        </p:nvGrpSpPr>
        <p:grpSpPr>
          <a:xfrm>
            <a:off x="5640023" y="4442880"/>
            <a:ext cx="1199685" cy="1199685"/>
            <a:chOff x="0" y="0"/>
            <a:chExt cx="1599580" cy="1599580"/>
          </a:xfrm>
        </p:grpSpPr>
        <p:grpSp>
          <p:nvGrpSpPr>
            <p:cNvPr id="33" name="Group 33"/>
            <p:cNvGrpSpPr/>
            <p:nvPr/>
          </p:nvGrpSpPr>
          <p:grpSpPr>
            <a:xfrm>
              <a:off x="0" y="0"/>
              <a:ext cx="1599580" cy="1599580"/>
              <a:chOff x="0" y="0"/>
              <a:chExt cx="812800" cy="812800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C608E"/>
              </a:solidFill>
            </p:spPr>
          </p:sp>
          <p:sp>
            <p:nvSpPr>
              <p:cNvPr id="35" name="TextBox 35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 dirty="0"/>
              </a:p>
            </p:txBody>
          </p:sp>
        </p:grpSp>
        <p:sp>
          <p:nvSpPr>
            <p:cNvPr id="36" name="Freeform 36"/>
            <p:cNvSpPr/>
            <p:nvPr/>
          </p:nvSpPr>
          <p:spPr>
            <a:xfrm>
              <a:off x="408130" y="460826"/>
              <a:ext cx="783321" cy="677929"/>
            </a:xfrm>
            <a:custGeom>
              <a:avLst/>
              <a:gdLst/>
              <a:ahLst/>
              <a:cxnLst/>
              <a:rect l="l" t="t" r="r" b="b"/>
              <a:pathLst>
                <a:path w="783321" h="677929">
                  <a:moveTo>
                    <a:pt x="0" y="0"/>
                  </a:moveTo>
                  <a:lnTo>
                    <a:pt x="783321" y="0"/>
                  </a:lnTo>
                  <a:lnTo>
                    <a:pt x="783321" y="677929"/>
                  </a:lnTo>
                  <a:lnTo>
                    <a:pt x="0" y="6779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37" name="Group 37"/>
          <p:cNvGrpSpPr/>
          <p:nvPr/>
        </p:nvGrpSpPr>
        <p:grpSpPr>
          <a:xfrm>
            <a:off x="10034238" y="4431481"/>
            <a:ext cx="1199685" cy="1199685"/>
            <a:chOff x="-84285" y="24189"/>
            <a:chExt cx="1599580" cy="1599580"/>
          </a:xfrm>
        </p:grpSpPr>
        <p:grpSp>
          <p:nvGrpSpPr>
            <p:cNvPr id="38" name="Group 38"/>
            <p:cNvGrpSpPr/>
            <p:nvPr/>
          </p:nvGrpSpPr>
          <p:grpSpPr>
            <a:xfrm>
              <a:off x="-84285" y="24189"/>
              <a:ext cx="1599580" cy="1599580"/>
              <a:chOff x="-42828" y="12291"/>
              <a:chExt cx="812800" cy="812800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-42828" y="12291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C608E"/>
              </a:solidFill>
            </p:spPr>
          </p:sp>
          <p:sp>
            <p:nvSpPr>
              <p:cNvPr id="40" name="TextBox 40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sp>
          <p:nvSpPr>
            <p:cNvPr id="41" name="Freeform 41"/>
            <p:cNvSpPr/>
            <p:nvPr/>
          </p:nvSpPr>
          <p:spPr>
            <a:xfrm>
              <a:off x="367408" y="479827"/>
              <a:ext cx="864764" cy="639925"/>
            </a:xfrm>
            <a:custGeom>
              <a:avLst/>
              <a:gdLst/>
              <a:ahLst/>
              <a:cxnLst/>
              <a:rect l="l" t="t" r="r" b="b"/>
              <a:pathLst>
                <a:path w="864764" h="639925">
                  <a:moveTo>
                    <a:pt x="0" y="0"/>
                  </a:moveTo>
                  <a:lnTo>
                    <a:pt x="864764" y="0"/>
                  </a:lnTo>
                  <a:lnTo>
                    <a:pt x="864764" y="639926"/>
                  </a:lnTo>
                  <a:lnTo>
                    <a:pt x="0" y="6399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47" name="TextBox 47"/>
          <p:cNvSpPr txBox="1"/>
          <p:nvPr/>
        </p:nvSpPr>
        <p:spPr>
          <a:xfrm>
            <a:off x="8802147" y="154918"/>
            <a:ext cx="8534400" cy="24040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759"/>
              </a:lnSpc>
            </a:pPr>
            <a:r>
              <a:rPr lang="ru-RU" sz="3300" u="none" dirty="0">
                <a:solidFill>
                  <a:srgbClr val="FFFFFF"/>
                </a:solidFill>
                <a:latin typeface="Helios"/>
              </a:rPr>
              <a:t>Наша косметика позволяет справиться с такими проблемами кожи как увядание, снижение тонуса, акне</a:t>
            </a:r>
            <a:r>
              <a:rPr lang="ru-RU" sz="3300" dirty="0">
                <a:solidFill>
                  <a:srgbClr val="FFFFFF"/>
                </a:solidFill>
                <a:latin typeface="Helios"/>
              </a:rPr>
              <a:t>, </a:t>
            </a:r>
            <a:r>
              <a:rPr lang="ru-RU" sz="3300" dirty="0" err="1">
                <a:solidFill>
                  <a:srgbClr val="FFFFFF"/>
                </a:solidFill>
                <a:latin typeface="Helios"/>
              </a:rPr>
              <a:t>купероз</a:t>
            </a:r>
            <a:r>
              <a:rPr lang="ru-RU" sz="3300" dirty="0">
                <a:solidFill>
                  <a:srgbClr val="FFFFFF"/>
                </a:solidFill>
                <a:latin typeface="Helios"/>
              </a:rPr>
              <a:t>, тусклость цвета </a:t>
            </a:r>
            <a:r>
              <a:rPr lang="ru-RU" sz="3300" u="none" dirty="0">
                <a:solidFill>
                  <a:srgbClr val="FFFFFF"/>
                </a:solidFill>
                <a:latin typeface="Helios"/>
              </a:rPr>
              <a:t>и неровный цвет лица</a:t>
            </a:r>
            <a:endParaRPr lang="en-US" sz="3300" u="none" dirty="0">
              <a:solidFill>
                <a:srgbClr val="FFFFFF"/>
              </a:solidFill>
              <a:latin typeface="Helios"/>
            </a:endParaRPr>
          </a:p>
        </p:txBody>
      </p:sp>
      <p:grpSp>
        <p:nvGrpSpPr>
          <p:cNvPr id="49" name="Group 24">
            <a:extLst>
              <a:ext uri="{FF2B5EF4-FFF2-40B4-BE49-F238E27FC236}">
                <a16:creationId xmlns:a16="http://schemas.microsoft.com/office/drawing/2014/main" id="{AF6C164A-6410-0FEB-8858-6F6ED020ABB7}"/>
              </a:ext>
            </a:extLst>
          </p:cNvPr>
          <p:cNvGrpSpPr/>
          <p:nvPr/>
        </p:nvGrpSpPr>
        <p:grpSpPr>
          <a:xfrm>
            <a:off x="13005482" y="5825014"/>
            <a:ext cx="3818798" cy="3744678"/>
            <a:chOff x="-492314" y="-725402"/>
            <a:chExt cx="5091730" cy="4992903"/>
          </a:xfrm>
        </p:grpSpPr>
        <p:sp>
          <p:nvSpPr>
            <p:cNvPr id="50" name="TextBox 25">
              <a:extLst>
                <a:ext uri="{FF2B5EF4-FFF2-40B4-BE49-F238E27FC236}">
                  <a16:creationId xmlns:a16="http://schemas.microsoft.com/office/drawing/2014/main" id="{78642275-7AF0-163F-A3A2-2BB18657956D}"/>
                </a:ext>
              </a:extLst>
            </p:cNvPr>
            <p:cNvSpPr txBox="1"/>
            <p:nvPr/>
          </p:nvSpPr>
          <p:spPr>
            <a:xfrm>
              <a:off x="-492314" y="-725402"/>
              <a:ext cx="5075997" cy="6629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079"/>
                </a:lnSpc>
                <a:spcBef>
                  <a:spcPct val="0"/>
                </a:spcBef>
              </a:pPr>
              <a:r>
                <a:rPr lang="en-US" sz="3399" u="none" dirty="0">
                  <a:solidFill>
                    <a:srgbClr val="2A2E3A"/>
                  </a:solidFill>
                  <a:latin typeface="Helios Bold"/>
                </a:rPr>
                <a:t> # </a:t>
              </a:r>
              <a:r>
                <a:rPr lang="ru-RU" sz="3399" u="none" dirty="0">
                  <a:solidFill>
                    <a:srgbClr val="2A2E3A"/>
                  </a:solidFill>
                  <a:latin typeface="Helios Bold"/>
                </a:rPr>
                <a:t>4</a:t>
              </a:r>
              <a:endParaRPr lang="en-US" sz="3399" u="none" dirty="0">
                <a:solidFill>
                  <a:srgbClr val="2A2E3A"/>
                </a:solidFill>
                <a:latin typeface="Helios Bold"/>
              </a:endParaRPr>
            </a:p>
          </p:txBody>
        </p:sp>
        <p:sp>
          <p:nvSpPr>
            <p:cNvPr id="51" name="TextBox 26">
              <a:extLst>
                <a:ext uri="{FF2B5EF4-FFF2-40B4-BE49-F238E27FC236}">
                  <a16:creationId xmlns:a16="http://schemas.microsoft.com/office/drawing/2014/main" id="{A36F717C-0BD2-07E9-2688-65DFEF4B9F02}"/>
                </a:ext>
              </a:extLst>
            </p:cNvPr>
            <p:cNvSpPr txBox="1"/>
            <p:nvPr/>
          </p:nvSpPr>
          <p:spPr>
            <a:xfrm>
              <a:off x="-1442" y="238194"/>
              <a:ext cx="4600858" cy="402930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457200" indent="-457200">
                <a:lnSpc>
                  <a:spcPts val="3359"/>
                </a:lnSpc>
                <a:buFont typeface="Arial" panose="020B0604020202020204" pitchFamily="34" charset="0"/>
                <a:buChar char="•"/>
              </a:pPr>
              <a:r>
                <a:rPr lang="ru-RU" sz="2800" dirty="0">
                  <a:solidFill>
                    <a:srgbClr val="2A2E3A"/>
                  </a:solidFill>
                  <a:latin typeface="Helios"/>
                </a:rPr>
                <a:t>П</a:t>
              </a:r>
              <a:r>
                <a:rPr lang="ru-RU" sz="2800" u="none" dirty="0">
                  <a:solidFill>
                    <a:srgbClr val="2A2E3A"/>
                  </a:solidFill>
                  <a:latin typeface="Helios"/>
                </a:rPr>
                <a:t>одходит для всех возрастных групп</a:t>
              </a:r>
            </a:p>
            <a:p>
              <a:pPr marL="457200" indent="-457200">
                <a:lnSpc>
                  <a:spcPts val="3359"/>
                </a:lnSpc>
                <a:buFont typeface="Arial" panose="020B0604020202020204" pitchFamily="34" charset="0"/>
                <a:buChar char="•"/>
              </a:pPr>
              <a:r>
                <a:rPr lang="ru-RU" sz="2800" u="none" dirty="0" err="1">
                  <a:solidFill>
                    <a:srgbClr val="2A2E3A"/>
                  </a:solidFill>
                  <a:latin typeface="Helios"/>
                </a:rPr>
                <a:t>Противоаллергенное</a:t>
              </a:r>
              <a:r>
                <a:rPr lang="ru-RU" sz="2800" u="none" dirty="0">
                  <a:solidFill>
                    <a:srgbClr val="2A2E3A"/>
                  </a:solidFill>
                  <a:latin typeface="Helios"/>
                </a:rPr>
                <a:t> действие</a:t>
              </a:r>
            </a:p>
            <a:p>
              <a:pPr marL="457200" indent="-457200">
                <a:lnSpc>
                  <a:spcPts val="3359"/>
                </a:lnSpc>
                <a:buFont typeface="Arial" panose="020B0604020202020204" pitchFamily="34" charset="0"/>
                <a:buChar char="•"/>
              </a:pPr>
              <a:r>
                <a:rPr lang="ru-RU" sz="2800" dirty="0">
                  <a:solidFill>
                    <a:srgbClr val="2A2E3A"/>
                  </a:solidFill>
                  <a:latin typeface="Helios"/>
                </a:rPr>
                <a:t>Н</a:t>
              </a:r>
              <a:r>
                <a:rPr lang="ru-RU" sz="2800" u="none" dirty="0">
                  <a:solidFill>
                    <a:srgbClr val="2A2E3A"/>
                  </a:solidFill>
                  <a:latin typeface="Helios"/>
                </a:rPr>
                <a:t>е вызывает привыкания</a:t>
              </a:r>
              <a:endParaRPr lang="en-US" sz="2800" u="none" dirty="0">
                <a:solidFill>
                  <a:srgbClr val="2A2E3A"/>
                </a:solidFill>
                <a:latin typeface="Helios"/>
              </a:endParaRPr>
            </a:p>
          </p:txBody>
        </p:sp>
      </p:grpSp>
      <p:pic>
        <p:nvPicPr>
          <p:cNvPr id="54" name="Рисунок 53" descr="Медицина">
            <a:extLst>
              <a:ext uri="{FF2B5EF4-FFF2-40B4-BE49-F238E27FC236}">
                <a16:creationId xmlns:a16="http://schemas.microsoft.com/office/drawing/2014/main" id="{66A4504D-3C55-669A-EB43-80BD558F291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695319" y="4620296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Freeform 18">
            <a:extLst>
              <a:ext uri="{FF2B5EF4-FFF2-40B4-BE49-F238E27FC236}">
                <a16:creationId xmlns:a16="http://schemas.microsoft.com/office/drawing/2014/main" id="{564D5193-8B06-5A1B-A9C8-ACEB82F1E04B}"/>
              </a:ext>
            </a:extLst>
          </p:cNvPr>
          <p:cNvSpPr/>
          <p:nvPr/>
        </p:nvSpPr>
        <p:spPr>
          <a:xfrm>
            <a:off x="-2521219" y="1782284"/>
            <a:ext cx="8153587" cy="8504716"/>
          </a:xfrm>
          <a:custGeom>
            <a:avLst/>
            <a:gdLst/>
            <a:ahLst/>
            <a:cxnLst/>
            <a:rect l="l" t="t" r="r" b="b"/>
            <a:pathLst>
              <a:path w="812800" h="609600">
                <a:moveTo>
                  <a:pt x="203200" y="0"/>
                </a:moveTo>
                <a:lnTo>
                  <a:pt x="609600" y="0"/>
                </a:lnTo>
                <a:lnTo>
                  <a:pt x="812800" y="609600"/>
                </a:lnTo>
                <a:lnTo>
                  <a:pt x="0" y="609600"/>
                </a:lnTo>
                <a:lnTo>
                  <a:pt x="203200" y="0"/>
                </a:lnTo>
                <a:close/>
              </a:path>
            </a:pathLst>
          </a:custGeom>
          <a:solidFill>
            <a:srgbClr val="E4E4E4"/>
          </a:solidFill>
        </p:spPr>
      </p:sp>
      <p:grpSp>
        <p:nvGrpSpPr>
          <p:cNvPr id="5" name="Group 5"/>
          <p:cNvGrpSpPr/>
          <p:nvPr/>
        </p:nvGrpSpPr>
        <p:grpSpPr>
          <a:xfrm>
            <a:off x="5446631" y="4977661"/>
            <a:ext cx="3993217" cy="5309339"/>
            <a:chOff x="0" y="-38100"/>
            <a:chExt cx="1157655" cy="291206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57655" cy="2873964"/>
            </a:xfrm>
            <a:custGeom>
              <a:avLst/>
              <a:gdLst/>
              <a:ahLst/>
              <a:cxnLst/>
              <a:rect l="l" t="t" r="r" b="b"/>
              <a:pathLst>
                <a:path w="1157655" h="2873964">
                  <a:moveTo>
                    <a:pt x="76798" y="0"/>
                  </a:moveTo>
                  <a:lnTo>
                    <a:pt x="1080857" y="0"/>
                  </a:lnTo>
                  <a:cubicBezTo>
                    <a:pt x="1123271" y="0"/>
                    <a:pt x="1157655" y="34384"/>
                    <a:pt x="1157655" y="76798"/>
                  </a:cubicBezTo>
                  <a:lnTo>
                    <a:pt x="1157655" y="2797166"/>
                  </a:lnTo>
                  <a:cubicBezTo>
                    <a:pt x="1157655" y="2817534"/>
                    <a:pt x="1149564" y="2837068"/>
                    <a:pt x="1135161" y="2851471"/>
                  </a:cubicBezTo>
                  <a:cubicBezTo>
                    <a:pt x="1120759" y="2865873"/>
                    <a:pt x="1101225" y="2873964"/>
                    <a:pt x="1080857" y="2873964"/>
                  </a:cubicBezTo>
                  <a:lnTo>
                    <a:pt x="76798" y="2873964"/>
                  </a:lnTo>
                  <a:cubicBezTo>
                    <a:pt x="34384" y="2873964"/>
                    <a:pt x="0" y="2839581"/>
                    <a:pt x="0" y="2797166"/>
                  </a:cubicBezTo>
                  <a:lnTo>
                    <a:pt x="0" y="76798"/>
                  </a:lnTo>
                  <a:cubicBezTo>
                    <a:pt x="0" y="56430"/>
                    <a:pt x="8091" y="36896"/>
                    <a:pt x="22494" y="22494"/>
                  </a:cubicBezTo>
                  <a:cubicBezTo>
                    <a:pt x="36896" y="8091"/>
                    <a:pt x="56430" y="0"/>
                    <a:pt x="76798" y="0"/>
                  </a:cubicBezTo>
                  <a:close/>
                </a:path>
              </a:pathLst>
            </a:custGeom>
            <a:solidFill>
              <a:srgbClr val="F1F1F1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157655" cy="29120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16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567805" y="4977661"/>
            <a:ext cx="4140096" cy="5309338"/>
            <a:chOff x="0" y="0"/>
            <a:chExt cx="1157655" cy="287396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157655" cy="2873964"/>
            </a:xfrm>
            <a:custGeom>
              <a:avLst/>
              <a:gdLst/>
              <a:ahLst/>
              <a:cxnLst/>
              <a:rect l="l" t="t" r="r" b="b"/>
              <a:pathLst>
                <a:path w="1157655" h="2873964">
                  <a:moveTo>
                    <a:pt x="76798" y="0"/>
                  </a:moveTo>
                  <a:lnTo>
                    <a:pt x="1080857" y="0"/>
                  </a:lnTo>
                  <a:cubicBezTo>
                    <a:pt x="1123271" y="0"/>
                    <a:pt x="1157655" y="34384"/>
                    <a:pt x="1157655" y="76798"/>
                  </a:cubicBezTo>
                  <a:lnTo>
                    <a:pt x="1157655" y="2797166"/>
                  </a:lnTo>
                  <a:cubicBezTo>
                    <a:pt x="1157655" y="2817534"/>
                    <a:pt x="1149564" y="2837068"/>
                    <a:pt x="1135161" y="2851471"/>
                  </a:cubicBezTo>
                  <a:cubicBezTo>
                    <a:pt x="1120759" y="2865873"/>
                    <a:pt x="1101225" y="2873964"/>
                    <a:pt x="1080857" y="2873964"/>
                  </a:cubicBezTo>
                  <a:lnTo>
                    <a:pt x="76798" y="2873964"/>
                  </a:lnTo>
                  <a:cubicBezTo>
                    <a:pt x="34384" y="2873964"/>
                    <a:pt x="0" y="2839581"/>
                    <a:pt x="0" y="2797166"/>
                  </a:cubicBezTo>
                  <a:lnTo>
                    <a:pt x="0" y="76798"/>
                  </a:lnTo>
                  <a:cubicBezTo>
                    <a:pt x="0" y="56430"/>
                    <a:pt x="8091" y="36896"/>
                    <a:pt x="22494" y="22494"/>
                  </a:cubicBezTo>
                  <a:cubicBezTo>
                    <a:pt x="36896" y="8091"/>
                    <a:pt x="56430" y="0"/>
                    <a:pt x="76798" y="0"/>
                  </a:cubicBezTo>
                  <a:close/>
                </a:path>
              </a:pathLst>
            </a:custGeom>
            <a:solidFill>
              <a:srgbClr val="F1F1F1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157655" cy="29120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16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3647241" y="4966166"/>
            <a:ext cx="3993217" cy="5320834"/>
            <a:chOff x="0" y="-38100"/>
            <a:chExt cx="1157655" cy="2912064"/>
          </a:xfrm>
        </p:grpSpPr>
        <p:sp>
          <p:nvSpPr>
            <p:cNvPr id="12" name="Freeform 12"/>
            <p:cNvSpPr/>
            <p:nvPr/>
          </p:nvSpPr>
          <p:spPr>
            <a:xfrm>
              <a:off x="56994" y="0"/>
              <a:ext cx="1100661" cy="2873964"/>
            </a:xfrm>
            <a:custGeom>
              <a:avLst/>
              <a:gdLst/>
              <a:ahLst/>
              <a:cxnLst/>
              <a:rect l="l" t="t" r="r" b="b"/>
              <a:pathLst>
                <a:path w="1157655" h="2873964">
                  <a:moveTo>
                    <a:pt x="76798" y="0"/>
                  </a:moveTo>
                  <a:lnTo>
                    <a:pt x="1080857" y="0"/>
                  </a:lnTo>
                  <a:cubicBezTo>
                    <a:pt x="1123271" y="0"/>
                    <a:pt x="1157655" y="34384"/>
                    <a:pt x="1157655" y="76798"/>
                  </a:cubicBezTo>
                  <a:lnTo>
                    <a:pt x="1157655" y="2797166"/>
                  </a:lnTo>
                  <a:cubicBezTo>
                    <a:pt x="1157655" y="2817534"/>
                    <a:pt x="1149564" y="2837068"/>
                    <a:pt x="1135161" y="2851471"/>
                  </a:cubicBezTo>
                  <a:cubicBezTo>
                    <a:pt x="1120759" y="2865873"/>
                    <a:pt x="1101225" y="2873964"/>
                    <a:pt x="1080857" y="2873964"/>
                  </a:cubicBezTo>
                  <a:lnTo>
                    <a:pt x="76798" y="2873964"/>
                  </a:lnTo>
                  <a:cubicBezTo>
                    <a:pt x="34384" y="2873964"/>
                    <a:pt x="0" y="2839581"/>
                    <a:pt x="0" y="2797166"/>
                  </a:cubicBezTo>
                  <a:lnTo>
                    <a:pt x="0" y="76798"/>
                  </a:lnTo>
                  <a:cubicBezTo>
                    <a:pt x="0" y="56430"/>
                    <a:pt x="8091" y="36896"/>
                    <a:pt x="22494" y="22494"/>
                  </a:cubicBezTo>
                  <a:cubicBezTo>
                    <a:pt x="36896" y="8091"/>
                    <a:pt x="56430" y="0"/>
                    <a:pt x="76798" y="0"/>
                  </a:cubicBezTo>
                  <a:close/>
                </a:path>
              </a:pathLst>
            </a:custGeom>
            <a:solidFill>
              <a:srgbClr val="F1F1F1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1157655" cy="29120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16"/>
                </a:lnSpc>
              </a:pPr>
              <a:endParaRPr/>
            </a:p>
          </p:txBody>
        </p:sp>
      </p:grpSp>
      <p:sp>
        <p:nvSpPr>
          <p:cNvPr id="59" name="Freeform 7">
            <a:extLst>
              <a:ext uri="{FF2B5EF4-FFF2-40B4-BE49-F238E27FC236}">
                <a16:creationId xmlns:a16="http://schemas.microsoft.com/office/drawing/2014/main" id="{B26362E7-04FD-2557-4A41-0DD31138F234}"/>
              </a:ext>
            </a:extLst>
          </p:cNvPr>
          <p:cNvSpPr/>
          <p:nvPr/>
        </p:nvSpPr>
        <p:spPr>
          <a:xfrm rot="10800000">
            <a:off x="-5868433" y="-1111950"/>
            <a:ext cx="13253936" cy="3370693"/>
          </a:xfrm>
          <a:custGeom>
            <a:avLst/>
            <a:gdLst/>
            <a:ahLst/>
            <a:cxnLst/>
            <a:rect l="l" t="t" r="r" b="b"/>
            <a:pathLst>
              <a:path w="736505" h="187305">
                <a:moveTo>
                  <a:pt x="203200" y="0"/>
                </a:moveTo>
                <a:lnTo>
                  <a:pt x="533305" y="0"/>
                </a:lnTo>
                <a:lnTo>
                  <a:pt x="736505" y="187305"/>
                </a:lnTo>
                <a:lnTo>
                  <a:pt x="0" y="187305"/>
                </a:lnTo>
                <a:lnTo>
                  <a:pt x="203200" y="0"/>
                </a:lnTo>
                <a:close/>
              </a:path>
            </a:pathLst>
          </a:custGeom>
          <a:solidFill>
            <a:srgbClr val="0C608E"/>
          </a:solidFill>
        </p:spPr>
      </p:sp>
      <p:sp>
        <p:nvSpPr>
          <p:cNvPr id="60" name="TextBox 5">
            <a:extLst>
              <a:ext uri="{FF2B5EF4-FFF2-40B4-BE49-F238E27FC236}">
                <a16:creationId xmlns:a16="http://schemas.microsoft.com/office/drawing/2014/main" id="{1A721813-B7C8-60FA-49CE-F0271E6AD21D}"/>
              </a:ext>
            </a:extLst>
          </p:cNvPr>
          <p:cNvSpPr txBox="1"/>
          <p:nvPr/>
        </p:nvSpPr>
        <p:spPr>
          <a:xfrm>
            <a:off x="227464" y="-30079"/>
            <a:ext cx="5446632" cy="26776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5800" dirty="0">
                <a:solidFill>
                  <a:srgbClr val="FFFFFF"/>
                </a:solidFill>
                <a:latin typeface="TT Hoves Bold"/>
              </a:rPr>
              <a:t>Продуктовая линейка </a:t>
            </a:r>
            <a:endParaRPr lang="en-US" sz="5800" dirty="0">
              <a:solidFill>
                <a:srgbClr val="FFFFFF"/>
              </a:solidFill>
              <a:latin typeface="TT Hoves Bold"/>
            </a:endParaRPr>
          </a:p>
          <a:p>
            <a:endParaRPr lang="en-US" sz="5800" dirty="0">
              <a:solidFill>
                <a:srgbClr val="FFFFFF"/>
              </a:solidFill>
              <a:latin typeface="TT Hoves Bold"/>
            </a:endParaRPr>
          </a:p>
        </p:txBody>
      </p:sp>
      <p:grpSp>
        <p:nvGrpSpPr>
          <p:cNvPr id="44" name="Group 5">
            <a:extLst>
              <a:ext uri="{FF2B5EF4-FFF2-40B4-BE49-F238E27FC236}">
                <a16:creationId xmlns:a16="http://schemas.microsoft.com/office/drawing/2014/main" id="{2C7BCE36-FBD4-5CBC-E478-8BFCBCE96C0D}"/>
              </a:ext>
            </a:extLst>
          </p:cNvPr>
          <p:cNvGrpSpPr/>
          <p:nvPr/>
        </p:nvGrpSpPr>
        <p:grpSpPr>
          <a:xfrm>
            <a:off x="7159279" y="201290"/>
            <a:ext cx="3831132" cy="4642628"/>
            <a:chOff x="0" y="0"/>
            <a:chExt cx="1157655" cy="2873964"/>
          </a:xfrm>
        </p:grpSpPr>
        <p:sp>
          <p:nvSpPr>
            <p:cNvPr id="57" name="Freeform 6">
              <a:extLst>
                <a:ext uri="{FF2B5EF4-FFF2-40B4-BE49-F238E27FC236}">
                  <a16:creationId xmlns:a16="http://schemas.microsoft.com/office/drawing/2014/main" id="{CA50877F-A294-573E-9F4F-433CAD3B2A53}"/>
                </a:ext>
              </a:extLst>
            </p:cNvPr>
            <p:cNvSpPr/>
            <p:nvPr/>
          </p:nvSpPr>
          <p:spPr>
            <a:xfrm>
              <a:off x="0" y="0"/>
              <a:ext cx="1157655" cy="2873964"/>
            </a:xfrm>
            <a:custGeom>
              <a:avLst/>
              <a:gdLst/>
              <a:ahLst/>
              <a:cxnLst/>
              <a:rect l="l" t="t" r="r" b="b"/>
              <a:pathLst>
                <a:path w="1157655" h="2873964">
                  <a:moveTo>
                    <a:pt x="76798" y="0"/>
                  </a:moveTo>
                  <a:lnTo>
                    <a:pt x="1080857" y="0"/>
                  </a:lnTo>
                  <a:cubicBezTo>
                    <a:pt x="1123271" y="0"/>
                    <a:pt x="1157655" y="34384"/>
                    <a:pt x="1157655" y="76798"/>
                  </a:cubicBezTo>
                  <a:lnTo>
                    <a:pt x="1157655" y="2797166"/>
                  </a:lnTo>
                  <a:cubicBezTo>
                    <a:pt x="1157655" y="2817534"/>
                    <a:pt x="1149564" y="2837068"/>
                    <a:pt x="1135161" y="2851471"/>
                  </a:cubicBezTo>
                  <a:cubicBezTo>
                    <a:pt x="1120759" y="2865873"/>
                    <a:pt x="1101225" y="2873964"/>
                    <a:pt x="1080857" y="2873964"/>
                  </a:cubicBezTo>
                  <a:lnTo>
                    <a:pt x="76798" y="2873964"/>
                  </a:lnTo>
                  <a:cubicBezTo>
                    <a:pt x="34384" y="2873964"/>
                    <a:pt x="0" y="2839581"/>
                    <a:pt x="0" y="2797166"/>
                  </a:cubicBezTo>
                  <a:lnTo>
                    <a:pt x="0" y="76798"/>
                  </a:lnTo>
                  <a:cubicBezTo>
                    <a:pt x="0" y="56430"/>
                    <a:pt x="8091" y="36896"/>
                    <a:pt x="22494" y="22494"/>
                  </a:cubicBezTo>
                  <a:cubicBezTo>
                    <a:pt x="36896" y="8091"/>
                    <a:pt x="56430" y="0"/>
                    <a:pt x="76798" y="0"/>
                  </a:cubicBezTo>
                  <a:close/>
                </a:path>
              </a:pathLst>
            </a:custGeom>
            <a:solidFill>
              <a:srgbClr val="F1F1F1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62" name="TextBox 7">
              <a:extLst>
                <a:ext uri="{FF2B5EF4-FFF2-40B4-BE49-F238E27FC236}">
                  <a16:creationId xmlns:a16="http://schemas.microsoft.com/office/drawing/2014/main" id="{4F625E3D-4DA1-35E5-AB16-596CE878A946}"/>
                </a:ext>
              </a:extLst>
            </p:cNvPr>
            <p:cNvSpPr txBox="1"/>
            <p:nvPr/>
          </p:nvSpPr>
          <p:spPr>
            <a:xfrm>
              <a:off x="0" y="-38100"/>
              <a:ext cx="1157655" cy="29120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16"/>
                </a:lnSpc>
              </a:pPr>
              <a:endParaRPr/>
            </a:p>
          </p:txBody>
        </p:sp>
      </p:grpSp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AD5AFB9A-B818-6F1C-F7D3-08AA515EA6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405" t="25579" r="4497" b="19224"/>
          <a:stretch/>
        </p:blipFill>
        <p:spPr>
          <a:xfrm>
            <a:off x="7381616" y="470000"/>
            <a:ext cx="3195932" cy="2731066"/>
          </a:xfrm>
          <a:prstGeom prst="rect">
            <a:avLst/>
          </a:prstGeom>
        </p:spPr>
      </p:pic>
      <p:pic>
        <p:nvPicPr>
          <p:cNvPr id="66" name="Рисунок 65">
            <a:extLst>
              <a:ext uri="{FF2B5EF4-FFF2-40B4-BE49-F238E27FC236}">
                <a16:creationId xmlns:a16="http://schemas.microsoft.com/office/drawing/2014/main" id="{9CBD2CC9-4339-328D-0D1E-38540335C04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318" t="21956" r="4497" b="22719"/>
          <a:stretch/>
        </p:blipFill>
        <p:spPr>
          <a:xfrm>
            <a:off x="14051070" y="5176832"/>
            <a:ext cx="3225498" cy="2759954"/>
          </a:xfrm>
          <a:prstGeom prst="rect">
            <a:avLst/>
          </a:prstGeom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8DC15B13-2C4E-1431-B92D-288DC52785A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812" t="4075" r="13619" b="12229"/>
          <a:stretch/>
        </p:blipFill>
        <p:spPr>
          <a:xfrm>
            <a:off x="10325448" y="5059087"/>
            <a:ext cx="2281942" cy="3508156"/>
          </a:xfrm>
          <a:prstGeom prst="rect">
            <a:avLst/>
          </a:prstGeom>
        </p:spPr>
      </p:pic>
      <p:grpSp>
        <p:nvGrpSpPr>
          <p:cNvPr id="71" name="Group 7">
            <a:extLst>
              <a:ext uri="{FF2B5EF4-FFF2-40B4-BE49-F238E27FC236}">
                <a16:creationId xmlns:a16="http://schemas.microsoft.com/office/drawing/2014/main" id="{7AC85CBB-882B-AA53-F3D3-9B375FDC9FD4}"/>
              </a:ext>
            </a:extLst>
          </p:cNvPr>
          <p:cNvGrpSpPr/>
          <p:nvPr/>
        </p:nvGrpSpPr>
        <p:grpSpPr>
          <a:xfrm>
            <a:off x="7287387" y="3245244"/>
            <a:ext cx="3457379" cy="1521049"/>
            <a:chOff x="0" y="-19050"/>
            <a:chExt cx="1075555" cy="361545"/>
          </a:xfrm>
        </p:grpSpPr>
        <p:sp>
          <p:nvSpPr>
            <p:cNvPr id="72" name="Freeform 8">
              <a:extLst>
                <a:ext uri="{FF2B5EF4-FFF2-40B4-BE49-F238E27FC236}">
                  <a16:creationId xmlns:a16="http://schemas.microsoft.com/office/drawing/2014/main" id="{4224852C-22A7-B785-48F1-85177326EC12}"/>
                </a:ext>
              </a:extLst>
            </p:cNvPr>
            <p:cNvSpPr/>
            <p:nvPr/>
          </p:nvSpPr>
          <p:spPr>
            <a:xfrm>
              <a:off x="0" y="0"/>
              <a:ext cx="1075555" cy="342495"/>
            </a:xfrm>
            <a:custGeom>
              <a:avLst/>
              <a:gdLst/>
              <a:ahLst/>
              <a:cxnLst/>
              <a:rect l="l" t="t" r="r" b="b"/>
              <a:pathLst>
                <a:path w="1075555" h="310705">
                  <a:moveTo>
                    <a:pt x="81844" y="0"/>
                  </a:moveTo>
                  <a:lnTo>
                    <a:pt x="993712" y="0"/>
                  </a:lnTo>
                  <a:cubicBezTo>
                    <a:pt x="1015418" y="0"/>
                    <a:pt x="1036235" y="8623"/>
                    <a:pt x="1051584" y="23971"/>
                  </a:cubicBezTo>
                  <a:cubicBezTo>
                    <a:pt x="1066932" y="39320"/>
                    <a:pt x="1075555" y="60137"/>
                    <a:pt x="1075555" y="81844"/>
                  </a:cubicBezTo>
                  <a:lnTo>
                    <a:pt x="1075555" y="228861"/>
                  </a:lnTo>
                  <a:cubicBezTo>
                    <a:pt x="1075555" y="250567"/>
                    <a:pt x="1066932" y="271385"/>
                    <a:pt x="1051584" y="286733"/>
                  </a:cubicBezTo>
                  <a:cubicBezTo>
                    <a:pt x="1036235" y="302082"/>
                    <a:pt x="1015418" y="310705"/>
                    <a:pt x="993712" y="310705"/>
                  </a:cubicBezTo>
                  <a:lnTo>
                    <a:pt x="81844" y="310705"/>
                  </a:lnTo>
                  <a:cubicBezTo>
                    <a:pt x="36643" y="310705"/>
                    <a:pt x="0" y="274062"/>
                    <a:pt x="0" y="228861"/>
                  </a:cubicBezTo>
                  <a:lnTo>
                    <a:pt x="0" y="81844"/>
                  </a:lnTo>
                  <a:cubicBezTo>
                    <a:pt x="0" y="60137"/>
                    <a:pt x="8623" y="39320"/>
                    <a:pt x="23971" y="23971"/>
                  </a:cubicBezTo>
                  <a:cubicBezTo>
                    <a:pt x="39320" y="8623"/>
                    <a:pt x="60137" y="0"/>
                    <a:pt x="81844" y="0"/>
                  </a:cubicBezTo>
                  <a:close/>
                </a:path>
              </a:pathLst>
            </a:custGeom>
            <a:solidFill>
              <a:srgbClr val="0C608E">
                <a:alpha val="98824"/>
              </a:srgbClr>
            </a:solidFill>
            <a:ln>
              <a:solidFill>
                <a:srgbClr val="0C608E"/>
              </a:solidFill>
            </a:ln>
          </p:spPr>
          <p:txBody>
            <a:bodyPr/>
            <a:lstStyle/>
            <a:p>
              <a:pPr algn="ctr"/>
              <a:r>
                <a:rPr lang="ru-RU" sz="3200" dirty="0">
                  <a:solidFill>
                    <a:schemeClr val="bg1"/>
                  </a:solidFill>
                </a:rPr>
                <a:t>Дневной Крем</a:t>
              </a:r>
            </a:p>
            <a:p>
              <a:pPr algn="ctr"/>
              <a:r>
                <a:rPr lang="ru-RU" sz="3200" dirty="0">
                  <a:solidFill>
                    <a:schemeClr val="bg1"/>
                  </a:solidFill>
                </a:rPr>
                <a:t>50 мл</a:t>
              </a:r>
            </a:p>
            <a:p>
              <a:pPr algn="ctr"/>
              <a:r>
                <a:rPr lang="ru-RU" sz="3200" dirty="0">
                  <a:solidFill>
                    <a:schemeClr val="bg1"/>
                  </a:solidFill>
                </a:rPr>
                <a:t>3 000 рублей</a:t>
              </a:r>
            </a:p>
          </p:txBody>
        </p:sp>
        <p:sp>
          <p:nvSpPr>
            <p:cNvPr id="73" name="TextBox 9">
              <a:extLst>
                <a:ext uri="{FF2B5EF4-FFF2-40B4-BE49-F238E27FC236}">
                  <a16:creationId xmlns:a16="http://schemas.microsoft.com/office/drawing/2014/main" id="{B14868CB-A9C2-CF9C-7815-8A4ABD1E202C}"/>
                </a:ext>
              </a:extLst>
            </p:cNvPr>
            <p:cNvSpPr txBox="1"/>
            <p:nvPr/>
          </p:nvSpPr>
          <p:spPr>
            <a:xfrm>
              <a:off x="0" y="-19050"/>
              <a:ext cx="1075555" cy="3297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74" name="Group 7">
            <a:extLst>
              <a:ext uri="{FF2B5EF4-FFF2-40B4-BE49-F238E27FC236}">
                <a16:creationId xmlns:a16="http://schemas.microsoft.com/office/drawing/2014/main" id="{643B24F4-7859-8ACC-7DCD-48D5B48809B7}"/>
              </a:ext>
            </a:extLst>
          </p:cNvPr>
          <p:cNvGrpSpPr/>
          <p:nvPr/>
        </p:nvGrpSpPr>
        <p:grpSpPr>
          <a:xfrm>
            <a:off x="9764491" y="8540503"/>
            <a:ext cx="3835727" cy="1466709"/>
            <a:chOff x="0" y="-27453"/>
            <a:chExt cx="1075555" cy="374891"/>
          </a:xfrm>
        </p:grpSpPr>
        <p:sp>
          <p:nvSpPr>
            <p:cNvPr id="75" name="Freeform 8">
              <a:extLst>
                <a:ext uri="{FF2B5EF4-FFF2-40B4-BE49-F238E27FC236}">
                  <a16:creationId xmlns:a16="http://schemas.microsoft.com/office/drawing/2014/main" id="{A72C2840-4F60-0238-951A-B4C24939A973}"/>
                </a:ext>
              </a:extLst>
            </p:cNvPr>
            <p:cNvSpPr/>
            <p:nvPr/>
          </p:nvSpPr>
          <p:spPr>
            <a:xfrm>
              <a:off x="0" y="-27453"/>
              <a:ext cx="1073938" cy="374891"/>
            </a:xfrm>
            <a:custGeom>
              <a:avLst/>
              <a:gdLst/>
              <a:ahLst/>
              <a:cxnLst/>
              <a:rect l="l" t="t" r="r" b="b"/>
              <a:pathLst>
                <a:path w="1075555" h="310705">
                  <a:moveTo>
                    <a:pt x="81844" y="0"/>
                  </a:moveTo>
                  <a:lnTo>
                    <a:pt x="993712" y="0"/>
                  </a:lnTo>
                  <a:cubicBezTo>
                    <a:pt x="1015418" y="0"/>
                    <a:pt x="1036235" y="8623"/>
                    <a:pt x="1051584" y="23971"/>
                  </a:cubicBezTo>
                  <a:cubicBezTo>
                    <a:pt x="1066932" y="39320"/>
                    <a:pt x="1075555" y="60137"/>
                    <a:pt x="1075555" y="81844"/>
                  </a:cubicBezTo>
                  <a:lnTo>
                    <a:pt x="1075555" y="228861"/>
                  </a:lnTo>
                  <a:cubicBezTo>
                    <a:pt x="1075555" y="250567"/>
                    <a:pt x="1066932" y="271385"/>
                    <a:pt x="1051584" y="286733"/>
                  </a:cubicBezTo>
                  <a:cubicBezTo>
                    <a:pt x="1036235" y="302082"/>
                    <a:pt x="1015418" y="310705"/>
                    <a:pt x="993712" y="310705"/>
                  </a:cubicBezTo>
                  <a:lnTo>
                    <a:pt x="81844" y="310705"/>
                  </a:lnTo>
                  <a:cubicBezTo>
                    <a:pt x="36643" y="310705"/>
                    <a:pt x="0" y="274062"/>
                    <a:pt x="0" y="228861"/>
                  </a:cubicBezTo>
                  <a:lnTo>
                    <a:pt x="0" y="81844"/>
                  </a:lnTo>
                  <a:cubicBezTo>
                    <a:pt x="0" y="60137"/>
                    <a:pt x="8623" y="39320"/>
                    <a:pt x="23971" y="23971"/>
                  </a:cubicBezTo>
                  <a:cubicBezTo>
                    <a:pt x="39320" y="8623"/>
                    <a:pt x="60137" y="0"/>
                    <a:pt x="81844" y="0"/>
                  </a:cubicBezTo>
                  <a:close/>
                </a:path>
              </a:pathLst>
            </a:custGeom>
            <a:solidFill>
              <a:srgbClr val="0C608E">
                <a:alpha val="98824"/>
              </a:srgbClr>
            </a:solidFill>
            <a:ln>
              <a:solidFill>
                <a:srgbClr val="0C608E"/>
              </a:solidFill>
            </a:ln>
          </p:spPr>
          <p:txBody>
            <a:bodyPr/>
            <a:lstStyle/>
            <a:p>
              <a:pPr algn="ctr"/>
              <a:r>
                <a:rPr lang="ru-RU" sz="3200" dirty="0">
                  <a:solidFill>
                    <a:schemeClr val="bg1"/>
                  </a:solidFill>
                </a:rPr>
                <a:t>Крем для умывания</a:t>
              </a:r>
            </a:p>
            <a:p>
              <a:pPr algn="ctr"/>
              <a:r>
                <a:rPr lang="ru-RU" sz="3200" dirty="0">
                  <a:solidFill>
                    <a:schemeClr val="bg1"/>
                  </a:solidFill>
                </a:rPr>
                <a:t>50 мл</a:t>
              </a:r>
            </a:p>
            <a:p>
              <a:pPr algn="ctr"/>
              <a:r>
                <a:rPr lang="ru-RU" sz="3200" dirty="0">
                  <a:solidFill>
                    <a:schemeClr val="bg1"/>
                  </a:solidFill>
                </a:rPr>
                <a:t>3 000 рублей</a:t>
              </a:r>
            </a:p>
          </p:txBody>
        </p:sp>
        <p:sp>
          <p:nvSpPr>
            <p:cNvPr id="76" name="TextBox 9">
              <a:extLst>
                <a:ext uri="{FF2B5EF4-FFF2-40B4-BE49-F238E27FC236}">
                  <a16:creationId xmlns:a16="http://schemas.microsoft.com/office/drawing/2014/main" id="{62C3025B-E944-ABD0-E3B4-3A4D2E46B711}"/>
                </a:ext>
              </a:extLst>
            </p:cNvPr>
            <p:cNvSpPr txBox="1"/>
            <p:nvPr/>
          </p:nvSpPr>
          <p:spPr>
            <a:xfrm>
              <a:off x="0" y="-19050"/>
              <a:ext cx="1075555" cy="3297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77" name="Group 7">
            <a:extLst>
              <a:ext uri="{FF2B5EF4-FFF2-40B4-BE49-F238E27FC236}">
                <a16:creationId xmlns:a16="http://schemas.microsoft.com/office/drawing/2014/main" id="{068CD884-94B9-A631-5B5D-8FE78E34F9D5}"/>
              </a:ext>
            </a:extLst>
          </p:cNvPr>
          <p:cNvGrpSpPr/>
          <p:nvPr/>
        </p:nvGrpSpPr>
        <p:grpSpPr>
          <a:xfrm>
            <a:off x="13896515" y="8489373"/>
            <a:ext cx="3581859" cy="1495781"/>
            <a:chOff x="0" y="-32119"/>
            <a:chExt cx="1115401" cy="382322"/>
          </a:xfrm>
        </p:grpSpPr>
        <p:sp>
          <p:nvSpPr>
            <p:cNvPr id="78" name="Freeform 8">
              <a:extLst>
                <a:ext uri="{FF2B5EF4-FFF2-40B4-BE49-F238E27FC236}">
                  <a16:creationId xmlns:a16="http://schemas.microsoft.com/office/drawing/2014/main" id="{725EA470-9FB0-D975-813A-5E42F6DD9021}"/>
                </a:ext>
              </a:extLst>
            </p:cNvPr>
            <p:cNvSpPr/>
            <p:nvPr/>
          </p:nvSpPr>
          <p:spPr>
            <a:xfrm>
              <a:off x="0" y="-32119"/>
              <a:ext cx="1115401" cy="382322"/>
            </a:xfrm>
            <a:custGeom>
              <a:avLst/>
              <a:gdLst/>
              <a:ahLst/>
              <a:cxnLst/>
              <a:rect l="l" t="t" r="r" b="b"/>
              <a:pathLst>
                <a:path w="1075555" h="310705">
                  <a:moveTo>
                    <a:pt x="81844" y="0"/>
                  </a:moveTo>
                  <a:lnTo>
                    <a:pt x="993712" y="0"/>
                  </a:lnTo>
                  <a:cubicBezTo>
                    <a:pt x="1015418" y="0"/>
                    <a:pt x="1036235" y="8623"/>
                    <a:pt x="1051584" y="23971"/>
                  </a:cubicBezTo>
                  <a:cubicBezTo>
                    <a:pt x="1066932" y="39320"/>
                    <a:pt x="1075555" y="60137"/>
                    <a:pt x="1075555" y="81844"/>
                  </a:cubicBezTo>
                  <a:lnTo>
                    <a:pt x="1075555" y="228861"/>
                  </a:lnTo>
                  <a:cubicBezTo>
                    <a:pt x="1075555" y="250567"/>
                    <a:pt x="1066932" y="271385"/>
                    <a:pt x="1051584" y="286733"/>
                  </a:cubicBezTo>
                  <a:cubicBezTo>
                    <a:pt x="1036235" y="302082"/>
                    <a:pt x="1015418" y="310705"/>
                    <a:pt x="993712" y="310705"/>
                  </a:cubicBezTo>
                  <a:lnTo>
                    <a:pt x="81844" y="310705"/>
                  </a:lnTo>
                  <a:cubicBezTo>
                    <a:pt x="36643" y="310705"/>
                    <a:pt x="0" y="274062"/>
                    <a:pt x="0" y="228861"/>
                  </a:cubicBezTo>
                  <a:lnTo>
                    <a:pt x="0" y="81844"/>
                  </a:lnTo>
                  <a:cubicBezTo>
                    <a:pt x="0" y="60137"/>
                    <a:pt x="8623" y="39320"/>
                    <a:pt x="23971" y="23971"/>
                  </a:cubicBezTo>
                  <a:cubicBezTo>
                    <a:pt x="39320" y="8623"/>
                    <a:pt x="60137" y="0"/>
                    <a:pt x="81844" y="0"/>
                  </a:cubicBezTo>
                  <a:close/>
                </a:path>
              </a:pathLst>
            </a:custGeom>
            <a:solidFill>
              <a:srgbClr val="0C608E">
                <a:alpha val="98824"/>
              </a:srgbClr>
            </a:solidFill>
            <a:ln>
              <a:solidFill>
                <a:srgbClr val="0C608E"/>
              </a:solidFill>
            </a:ln>
          </p:spPr>
          <p:txBody>
            <a:bodyPr/>
            <a:lstStyle/>
            <a:p>
              <a:pPr algn="ctr"/>
              <a:r>
                <a:rPr lang="ru-RU" sz="3100" dirty="0">
                  <a:solidFill>
                    <a:schemeClr val="bg1"/>
                  </a:solidFill>
                </a:rPr>
                <a:t>Крем-маска ночной</a:t>
              </a:r>
            </a:p>
            <a:p>
              <a:pPr algn="ctr"/>
              <a:r>
                <a:rPr lang="ru-RU" sz="3200" dirty="0">
                  <a:solidFill>
                    <a:schemeClr val="bg1"/>
                  </a:solidFill>
                </a:rPr>
                <a:t>50 мл</a:t>
              </a:r>
            </a:p>
            <a:p>
              <a:pPr algn="ctr"/>
              <a:r>
                <a:rPr lang="ru-RU" sz="3200" dirty="0">
                  <a:solidFill>
                    <a:schemeClr val="bg1"/>
                  </a:solidFill>
                </a:rPr>
                <a:t>3500 рублей</a:t>
              </a:r>
            </a:p>
          </p:txBody>
        </p:sp>
        <p:sp>
          <p:nvSpPr>
            <p:cNvPr id="79" name="TextBox 9">
              <a:extLst>
                <a:ext uri="{FF2B5EF4-FFF2-40B4-BE49-F238E27FC236}">
                  <a16:creationId xmlns:a16="http://schemas.microsoft.com/office/drawing/2014/main" id="{68DC0D7B-81E4-01A3-31C2-97599C8C1732}"/>
                </a:ext>
              </a:extLst>
            </p:cNvPr>
            <p:cNvSpPr txBox="1"/>
            <p:nvPr/>
          </p:nvSpPr>
          <p:spPr>
            <a:xfrm>
              <a:off x="0" y="-19050"/>
              <a:ext cx="1075555" cy="3297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80" name="Group 5">
            <a:extLst>
              <a:ext uri="{FF2B5EF4-FFF2-40B4-BE49-F238E27FC236}">
                <a16:creationId xmlns:a16="http://schemas.microsoft.com/office/drawing/2014/main" id="{F2506BB0-00AC-CB33-70E4-EEF087A01EDC}"/>
              </a:ext>
            </a:extLst>
          </p:cNvPr>
          <p:cNvGrpSpPr/>
          <p:nvPr/>
        </p:nvGrpSpPr>
        <p:grpSpPr>
          <a:xfrm>
            <a:off x="12122312" y="279788"/>
            <a:ext cx="3629110" cy="4581886"/>
            <a:chOff x="0" y="0"/>
            <a:chExt cx="1157655" cy="2873964"/>
          </a:xfrm>
        </p:grpSpPr>
        <p:sp>
          <p:nvSpPr>
            <p:cNvPr id="81" name="Freeform 6">
              <a:extLst>
                <a:ext uri="{FF2B5EF4-FFF2-40B4-BE49-F238E27FC236}">
                  <a16:creationId xmlns:a16="http://schemas.microsoft.com/office/drawing/2014/main" id="{CEEF56FE-6AFD-980E-4D75-8B0C52DB8746}"/>
                </a:ext>
              </a:extLst>
            </p:cNvPr>
            <p:cNvSpPr/>
            <p:nvPr/>
          </p:nvSpPr>
          <p:spPr>
            <a:xfrm>
              <a:off x="0" y="0"/>
              <a:ext cx="1157655" cy="2873964"/>
            </a:xfrm>
            <a:custGeom>
              <a:avLst/>
              <a:gdLst/>
              <a:ahLst/>
              <a:cxnLst/>
              <a:rect l="l" t="t" r="r" b="b"/>
              <a:pathLst>
                <a:path w="1157655" h="2873964">
                  <a:moveTo>
                    <a:pt x="76798" y="0"/>
                  </a:moveTo>
                  <a:lnTo>
                    <a:pt x="1080857" y="0"/>
                  </a:lnTo>
                  <a:cubicBezTo>
                    <a:pt x="1123271" y="0"/>
                    <a:pt x="1157655" y="34384"/>
                    <a:pt x="1157655" y="76798"/>
                  </a:cubicBezTo>
                  <a:lnTo>
                    <a:pt x="1157655" y="2797166"/>
                  </a:lnTo>
                  <a:cubicBezTo>
                    <a:pt x="1157655" y="2817534"/>
                    <a:pt x="1149564" y="2837068"/>
                    <a:pt x="1135161" y="2851471"/>
                  </a:cubicBezTo>
                  <a:cubicBezTo>
                    <a:pt x="1120759" y="2865873"/>
                    <a:pt x="1101225" y="2873964"/>
                    <a:pt x="1080857" y="2873964"/>
                  </a:cubicBezTo>
                  <a:lnTo>
                    <a:pt x="76798" y="2873964"/>
                  </a:lnTo>
                  <a:cubicBezTo>
                    <a:pt x="34384" y="2873964"/>
                    <a:pt x="0" y="2839581"/>
                    <a:pt x="0" y="2797166"/>
                  </a:cubicBezTo>
                  <a:lnTo>
                    <a:pt x="0" y="76798"/>
                  </a:lnTo>
                  <a:cubicBezTo>
                    <a:pt x="0" y="56430"/>
                    <a:pt x="8091" y="36896"/>
                    <a:pt x="22494" y="22494"/>
                  </a:cubicBezTo>
                  <a:cubicBezTo>
                    <a:pt x="36896" y="8091"/>
                    <a:pt x="56430" y="0"/>
                    <a:pt x="76798" y="0"/>
                  </a:cubicBezTo>
                  <a:close/>
                </a:path>
              </a:pathLst>
            </a:custGeom>
            <a:solidFill>
              <a:srgbClr val="F1F1F1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82" name="TextBox 7">
              <a:extLst>
                <a:ext uri="{FF2B5EF4-FFF2-40B4-BE49-F238E27FC236}">
                  <a16:creationId xmlns:a16="http://schemas.microsoft.com/office/drawing/2014/main" id="{03B4E6D3-2D48-C281-F32D-11EF50285EBC}"/>
                </a:ext>
              </a:extLst>
            </p:cNvPr>
            <p:cNvSpPr txBox="1"/>
            <p:nvPr/>
          </p:nvSpPr>
          <p:spPr>
            <a:xfrm>
              <a:off x="0" y="-38100"/>
              <a:ext cx="1157655" cy="29120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16"/>
                </a:lnSpc>
              </a:pPr>
              <a:endParaRPr/>
            </a:p>
          </p:txBody>
        </p:sp>
      </p:grpSp>
      <p:grpSp>
        <p:nvGrpSpPr>
          <p:cNvPr id="83" name="Group 7">
            <a:extLst>
              <a:ext uri="{FF2B5EF4-FFF2-40B4-BE49-F238E27FC236}">
                <a16:creationId xmlns:a16="http://schemas.microsoft.com/office/drawing/2014/main" id="{74A571C7-005D-20AE-4107-E6536450ED77}"/>
              </a:ext>
            </a:extLst>
          </p:cNvPr>
          <p:cNvGrpSpPr/>
          <p:nvPr/>
        </p:nvGrpSpPr>
        <p:grpSpPr>
          <a:xfrm>
            <a:off x="12206440" y="3277001"/>
            <a:ext cx="3457379" cy="1566919"/>
            <a:chOff x="0" y="-19050"/>
            <a:chExt cx="1075555" cy="372448"/>
          </a:xfrm>
        </p:grpSpPr>
        <p:sp>
          <p:nvSpPr>
            <p:cNvPr id="84" name="Freeform 8">
              <a:extLst>
                <a:ext uri="{FF2B5EF4-FFF2-40B4-BE49-F238E27FC236}">
                  <a16:creationId xmlns:a16="http://schemas.microsoft.com/office/drawing/2014/main" id="{BFBD78D9-B4B2-D1F8-201A-EC430623A1C8}"/>
                </a:ext>
              </a:extLst>
            </p:cNvPr>
            <p:cNvSpPr/>
            <p:nvPr/>
          </p:nvSpPr>
          <p:spPr>
            <a:xfrm>
              <a:off x="0" y="0"/>
              <a:ext cx="1075555" cy="353398"/>
            </a:xfrm>
            <a:custGeom>
              <a:avLst/>
              <a:gdLst/>
              <a:ahLst/>
              <a:cxnLst/>
              <a:rect l="l" t="t" r="r" b="b"/>
              <a:pathLst>
                <a:path w="1075555" h="310705">
                  <a:moveTo>
                    <a:pt x="81844" y="0"/>
                  </a:moveTo>
                  <a:lnTo>
                    <a:pt x="993712" y="0"/>
                  </a:lnTo>
                  <a:cubicBezTo>
                    <a:pt x="1015418" y="0"/>
                    <a:pt x="1036235" y="8623"/>
                    <a:pt x="1051584" y="23971"/>
                  </a:cubicBezTo>
                  <a:cubicBezTo>
                    <a:pt x="1066932" y="39320"/>
                    <a:pt x="1075555" y="60137"/>
                    <a:pt x="1075555" y="81844"/>
                  </a:cubicBezTo>
                  <a:lnTo>
                    <a:pt x="1075555" y="228861"/>
                  </a:lnTo>
                  <a:cubicBezTo>
                    <a:pt x="1075555" y="250567"/>
                    <a:pt x="1066932" y="271385"/>
                    <a:pt x="1051584" y="286733"/>
                  </a:cubicBezTo>
                  <a:cubicBezTo>
                    <a:pt x="1036235" y="302082"/>
                    <a:pt x="1015418" y="310705"/>
                    <a:pt x="993712" y="310705"/>
                  </a:cubicBezTo>
                  <a:lnTo>
                    <a:pt x="81844" y="310705"/>
                  </a:lnTo>
                  <a:cubicBezTo>
                    <a:pt x="36643" y="310705"/>
                    <a:pt x="0" y="274062"/>
                    <a:pt x="0" y="228861"/>
                  </a:cubicBezTo>
                  <a:lnTo>
                    <a:pt x="0" y="81844"/>
                  </a:lnTo>
                  <a:cubicBezTo>
                    <a:pt x="0" y="60137"/>
                    <a:pt x="8623" y="39320"/>
                    <a:pt x="23971" y="23971"/>
                  </a:cubicBezTo>
                  <a:cubicBezTo>
                    <a:pt x="39320" y="8623"/>
                    <a:pt x="60137" y="0"/>
                    <a:pt x="81844" y="0"/>
                  </a:cubicBezTo>
                  <a:close/>
                </a:path>
              </a:pathLst>
            </a:custGeom>
            <a:solidFill>
              <a:srgbClr val="0C608E">
                <a:alpha val="98824"/>
              </a:srgbClr>
            </a:solidFill>
            <a:ln>
              <a:solidFill>
                <a:srgbClr val="0C608E"/>
              </a:solidFill>
            </a:ln>
          </p:spPr>
          <p:txBody>
            <a:bodyPr/>
            <a:lstStyle/>
            <a:p>
              <a:pPr algn="ctr"/>
              <a:r>
                <a:rPr lang="ru-RU" sz="3200" dirty="0">
                  <a:solidFill>
                    <a:schemeClr val="bg1"/>
                  </a:solidFill>
                </a:rPr>
                <a:t>Сыворотка</a:t>
              </a:r>
            </a:p>
            <a:p>
              <a:pPr algn="ctr"/>
              <a:r>
                <a:rPr lang="ru-RU" sz="3200" dirty="0">
                  <a:solidFill>
                    <a:schemeClr val="bg1"/>
                  </a:solidFill>
                </a:rPr>
                <a:t>50 мл</a:t>
              </a:r>
            </a:p>
            <a:p>
              <a:pPr algn="ctr"/>
              <a:r>
                <a:rPr lang="ru-RU" sz="3200" dirty="0">
                  <a:solidFill>
                    <a:schemeClr val="bg1"/>
                  </a:solidFill>
                </a:rPr>
                <a:t>2 800 рублей</a:t>
              </a:r>
            </a:p>
          </p:txBody>
        </p:sp>
        <p:sp>
          <p:nvSpPr>
            <p:cNvPr id="85" name="TextBox 9">
              <a:extLst>
                <a:ext uri="{FF2B5EF4-FFF2-40B4-BE49-F238E27FC236}">
                  <a16:creationId xmlns:a16="http://schemas.microsoft.com/office/drawing/2014/main" id="{0EA6C1F0-C2D6-CF4B-83B8-0ADBFB8FDD39}"/>
                </a:ext>
              </a:extLst>
            </p:cNvPr>
            <p:cNvSpPr txBox="1"/>
            <p:nvPr/>
          </p:nvSpPr>
          <p:spPr>
            <a:xfrm>
              <a:off x="0" y="-19050"/>
              <a:ext cx="1075555" cy="3297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pic>
        <p:nvPicPr>
          <p:cNvPr id="89" name="Рисунок 88">
            <a:extLst>
              <a:ext uri="{FF2B5EF4-FFF2-40B4-BE49-F238E27FC236}">
                <a16:creationId xmlns:a16="http://schemas.microsoft.com/office/drawing/2014/main" id="{8F70B25C-C79E-4BF6-BF2C-EBA10C1353B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4801" t="11302" r="49138" b="9280"/>
          <a:stretch/>
        </p:blipFill>
        <p:spPr>
          <a:xfrm>
            <a:off x="13191676" y="293871"/>
            <a:ext cx="1486906" cy="3021716"/>
          </a:xfrm>
          <a:prstGeom prst="rect">
            <a:avLst/>
          </a:prstGeom>
        </p:spPr>
      </p:pic>
      <p:pic>
        <p:nvPicPr>
          <p:cNvPr id="93" name="Рисунок 92">
            <a:extLst>
              <a:ext uri="{FF2B5EF4-FFF2-40B4-BE49-F238E27FC236}">
                <a16:creationId xmlns:a16="http://schemas.microsoft.com/office/drawing/2014/main" id="{C441D2B4-D4AE-827A-7E93-6529D5A52CF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856" b="7778"/>
          <a:stretch/>
        </p:blipFill>
        <p:spPr>
          <a:xfrm>
            <a:off x="6018162" y="5112628"/>
            <a:ext cx="2945051" cy="3508156"/>
          </a:xfrm>
          <a:prstGeom prst="rect">
            <a:avLst/>
          </a:prstGeom>
        </p:spPr>
      </p:pic>
      <p:pic>
        <p:nvPicPr>
          <p:cNvPr id="94" name="Рисунок 93">
            <a:extLst>
              <a:ext uri="{FF2B5EF4-FFF2-40B4-BE49-F238E27FC236}">
                <a16:creationId xmlns:a16="http://schemas.microsoft.com/office/drawing/2014/main" id="{AAE376A2-3137-625E-C159-6508A8C0993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3227197"/>
            <a:ext cx="4140044" cy="2231687"/>
          </a:xfrm>
          <a:prstGeom prst="rect">
            <a:avLst/>
          </a:prstGeom>
        </p:spPr>
      </p:pic>
      <p:pic>
        <p:nvPicPr>
          <p:cNvPr id="96" name="Рисунок 95">
            <a:extLst>
              <a:ext uri="{FF2B5EF4-FFF2-40B4-BE49-F238E27FC236}">
                <a16:creationId xmlns:a16="http://schemas.microsoft.com/office/drawing/2014/main" id="{C5B6339D-5E06-49E7-404D-055D40D1D96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112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l="45733" t="42593" r="45267" b="42452"/>
          <a:stretch/>
        </p:blipFill>
        <p:spPr>
          <a:xfrm>
            <a:off x="809626" y="6271283"/>
            <a:ext cx="2834094" cy="33310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2" name="Group 7">
            <a:extLst>
              <a:ext uri="{FF2B5EF4-FFF2-40B4-BE49-F238E27FC236}">
                <a16:creationId xmlns:a16="http://schemas.microsoft.com/office/drawing/2014/main" id="{EB70E2F1-73D2-5997-67A5-DE4464E6D531}"/>
              </a:ext>
            </a:extLst>
          </p:cNvPr>
          <p:cNvGrpSpPr/>
          <p:nvPr/>
        </p:nvGrpSpPr>
        <p:grpSpPr>
          <a:xfrm>
            <a:off x="5617466" y="8489375"/>
            <a:ext cx="3526533" cy="1596337"/>
            <a:chOff x="0" y="-19050"/>
            <a:chExt cx="1097068" cy="392470"/>
          </a:xfrm>
        </p:grpSpPr>
        <p:sp>
          <p:nvSpPr>
            <p:cNvPr id="4" name="TextBox 9">
              <a:extLst>
                <a:ext uri="{FF2B5EF4-FFF2-40B4-BE49-F238E27FC236}">
                  <a16:creationId xmlns:a16="http://schemas.microsoft.com/office/drawing/2014/main" id="{CC3F4EB4-D2B1-D74F-E11B-B834F59D0B20}"/>
                </a:ext>
              </a:extLst>
            </p:cNvPr>
            <p:cNvSpPr txBox="1"/>
            <p:nvPr/>
          </p:nvSpPr>
          <p:spPr>
            <a:xfrm>
              <a:off x="0" y="-19050"/>
              <a:ext cx="1075555" cy="3297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  <p:sp>
          <p:nvSpPr>
            <p:cNvPr id="3" name="Freeform 8">
              <a:extLst>
                <a:ext uri="{FF2B5EF4-FFF2-40B4-BE49-F238E27FC236}">
                  <a16:creationId xmlns:a16="http://schemas.microsoft.com/office/drawing/2014/main" id="{CBD58B86-7C7E-8937-FD42-0D8802C985D7}"/>
                </a:ext>
              </a:extLst>
            </p:cNvPr>
            <p:cNvSpPr/>
            <p:nvPr/>
          </p:nvSpPr>
          <p:spPr>
            <a:xfrm>
              <a:off x="0" y="0"/>
              <a:ext cx="1097068" cy="373420"/>
            </a:xfrm>
            <a:custGeom>
              <a:avLst/>
              <a:gdLst/>
              <a:ahLst/>
              <a:cxnLst/>
              <a:rect l="l" t="t" r="r" b="b"/>
              <a:pathLst>
                <a:path w="1075555" h="310705">
                  <a:moveTo>
                    <a:pt x="81844" y="0"/>
                  </a:moveTo>
                  <a:lnTo>
                    <a:pt x="993712" y="0"/>
                  </a:lnTo>
                  <a:cubicBezTo>
                    <a:pt x="1015418" y="0"/>
                    <a:pt x="1036235" y="8623"/>
                    <a:pt x="1051584" y="23971"/>
                  </a:cubicBezTo>
                  <a:cubicBezTo>
                    <a:pt x="1066932" y="39320"/>
                    <a:pt x="1075555" y="60137"/>
                    <a:pt x="1075555" y="81844"/>
                  </a:cubicBezTo>
                  <a:lnTo>
                    <a:pt x="1075555" y="228861"/>
                  </a:lnTo>
                  <a:cubicBezTo>
                    <a:pt x="1075555" y="250567"/>
                    <a:pt x="1066932" y="271385"/>
                    <a:pt x="1051584" y="286733"/>
                  </a:cubicBezTo>
                  <a:cubicBezTo>
                    <a:pt x="1036235" y="302082"/>
                    <a:pt x="1015418" y="310705"/>
                    <a:pt x="993712" y="310705"/>
                  </a:cubicBezTo>
                  <a:lnTo>
                    <a:pt x="81844" y="310705"/>
                  </a:lnTo>
                  <a:cubicBezTo>
                    <a:pt x="36643" y="310705"/>
                    <a:pt x="0" y="274062"/>
                    <a:pt x="0" y="228861"/>
                  </a:cubicBezTo>
                  <a:lnTo>
                    <a:pt x="0" y="81844"/>
                  </a:lnTo>
                  <a:cubicBezTo>
                    <a:pt x="0" y="60137"/>
                    <a:pt x="8623" y="39320"/>
                    <a:pt x="23971" y="23971"/>
                  </a:cubicBezTo>
                  <a:cubicBezTo>
                    <a:pt x="39320" y="8623"/>
                    <a:pt x="60137" y="0"/>
                    <a:pt x="81844" y="0"/>
                  </a:cubicBezTo>
                  <a:close/>
                </a:path>
              </a:pathLst>
            </a:custGeom>
            <a:solidFill>
              <a:srgbClr val="0C608E">
                <a:alpha val="98824"/>
              </a:srgbClr>
            </a:solidFill>
            <a:ln>
              <a:solidFill>
                <a:srgbClr val="0C608E"/>
              </a:solidFill>
            </a:ln>
          </p:spPr>
          <p:txBody>
            <a:bodyPr/>
            <a:lstStyle/>
            <a:p>
              <a:pPr algn="ctr"/>
              <a:r>
                <a:rPr lang="ru-RU" sz="3200" dirty="0">
                  <a:solidFill>
                    <a:schemeClr val="bg1"/>
                  </a:solidFill>
                </a:rPr>
                <a:t>Крем для тела</a:t>
              </a:r>
            </a:p>
            <a:p>
              <a:pPr algn="ctr"/>
              <a:r>
                <a:rPr lang="ru-RU" sz="3200" dirty="0">
                  <a:solidFill>
                    <a:schemeClr val="bg1"/>
                  </a:solidFill>
                </a:rPr>
                <a:t>50 мл</a:t>
              </a:r>
            </a:p>
            <a:p>
              <a:pPr algn="ctr"/>
              <a:r>
                <a:rPr lang="ru-RU" sz="3200" dirty="0">
                  <a:solidFill>
                    <a:schemeClr val="bg1"/>
                  </a:solidFill>
                </a:rPr>
                <a:t>2 800 рублей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Group 7">
            <a:extLst>
              <a:ext uri="{FF2B5EF4-FFF2-40B4-BE49-F238E27FC236}">
                <a16:creationId xmlns:a16="http://schemas.microsoft.com/office/drawing/2014/main" id="{A3C803C1-0E3E-42C8-B01B-A1955B0B18DE}"/>
              </a:ext>
            </a:extLst>
          </p:cNvPr>
          <p:cNvGrpSpPr/>
          <p:nvPr/>
        </p:nvGrpSpPr>
        <p:grpSpPr>
          <a:xfrm>
            <a:off x="11228797" y="8201369"/>
            <a:ext cx="6750462" cy="1464365"/>
            <a:chOff x="0" y="0"/>
            <a:chExt cx="1075555" cy="310705"/>
          </a:xfrm>
        </p:grpSpPr>
        <p:sp>
          <p:nvSpPr>
            <p:cNvPr id="105" name="Freeform 8">
              <a:extLst>
                <a:ext uri="{FF2B5EF4-FFF2-40B4-BE49-F238E27FC236}">
                  <a16:creationId xmlns:a16="http://schemas.microsoft.com/office/drawing/2014/main" id="{59526FEB-FC83-425D-A6E0-10C611278E6F}"/>
                </a:ext>
              </a:extLst>
            </p:cNvPr>
            <p:cNvSpPr/>
            <p:nvPr/>
          </p:nvSpPr>
          <p:spPr>
            <a:xfrm>
              <a:off x="0" y="0"/>
              <a:ext cx="1075555" cy="310705"/>
            </a:xfrm>
            <a:custGeom>
              <a:avLst/>
              <a:gdLst/>
              <a:ahLst/>
              <a:cxnLst/>
              <a:rect l="l" t="t" r="r" b="b"/>
              <a:pathLst>
                <a:path w="1075555" h="310705">
                  <a:moveTo>
                    <a:pt x="81844" y="0"/>
                  </a:moveTo>
                  <a:lnTo>
                    <a:pt x="993712" y="0"/>
                  </a:lnTo>
                  <a:cubicBezTo>
                    <a:pt x="1015418" y="0"/>
                    <a:pt x="1036235" y="8623"/>
                    <a:pt x="1051584" y="23971"/>
                  </a:cubicBezTo>
                  <a:cubicBezTo>
                    <a:pt x="1066932" y="39320"/>
                    <a:pt x="1075555" y="60137"/>
                    <a:pt x="1075555" y="81844"/>
                  </a:cubicBezTo>
                  <a:lnTo>
                    <a:pt x="1075555" y="228861"/>
                  </a:lnTo>
                  <a:cubicBezTo>
                    <a:pt x="1075555" y="250567"/>
                    <a:pt x="1066932" y="271385"/>
                    <a:pt x="1051584" y="286733"/>
                  </a:cubicBezTo>
                  <a:cubicBezTo>
                    <a:pt x="1036235" y="302082"/>
                    <a:pt x="1015418" y="310705"/>
                    <a:pt x="993712" y="310705"/>
                  </a:cubicBezTo>
                  <a:lnTo>
                    <a:pt x="81844" y="310705"/>
                  </a:lnTo>
                  <a:cubicBezTo>
                    <a:pt x="36643" y="310705"/>
                    <a:pt x="0" y="274062"/>
                    <a:pt x="0" y="228861"/>
                  </a:cubicBezTo>
                  <a:lnTo>
                    <a:pt x="0" y="81844"/>
                  </a:lnTo>
                  <a:cubicBezTo>
                    <a:pt x="0" y="60137"/>
                    <a:pt x="8623" y="39320"/>
                    <a:pt x="23971" y="23971"/>
                  </a:cubicBezTo>
                  <a:cubicBezTo>
                    <a:pt x="39320" y="8623"/>
                    <a:pt x="60137" y="0"/>
                    <a:pt x="81844" y="0"/>
                  </a:cubicBezTo>
                  <a:close/>
                </a:path>
              </a:pathLst>
            </a:custGeom>
            <a:solidFill>
              <a:srgbClr val="E4E4E4">
                <a:alpha val="98824"/>
              </a:srgbClr>
            </a:solidFill>
            <a:ln>
              <a:solidFill>
                <a:srgbClr val="0C608E"/>
              </a:solidFill>
            </a:ln>
          </p:spPr>
        </p:sp>
        <p:sp>
          <p:nvSpPr>
            <p:cNvPr id="106" name="TextBox 9">
              <a:extLst>
                <a:ext uri="{FF2B5EF4-FFF2-40B4-BE49-F238E27FC236}">
                  <a16:creationId xmlns:a16="http://schemas.microsoft.com/office/drawing/2014/main" id="{10A5F06C-2590-4D1A-A55B-337009E64C1D}"/>
                </a:ext>
              </a:extLst>
            </p:cNvPr>
            <p:cNvSpPr txBox="1"/>
            <p:nvPr/>
          </p:nvSpPr>
          <p:spPr>
            <a:xfrm>
              <a:off x="0" y="-19050"/>
              <a:ext cx="1075555" cy="3297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60" name="Group 7">
            <a:extLst>
              <a:ext uri="{FF2B5EF4-FFF2-40B4-BE49-F238E27FC236}">
                <a16:creationId xmlns:a16="http://schemas.microsoft.com/office/drawing/2014/main" id="{339DFB14-56E9-A1D9-AAF7-68A190C984E7}"/>
              </a:ext>
            </a:extLst>
          </p:cNvPr>
          <p:cNvGrpSpPr/>
          <p:nvPr/>
        </p:nvGrpSpPr>
        <p:grpSpPr>
          <a:xfrm>
            <a:off x="5296584" y="4266435"/>
            <a:ext cx="4306316" cy="1921898"/>
            <a:chOff x="0" y="0"/>
            <a:chExt cx="1075555" cy="310705"/>
          </a:xfrm>
        </p:grpSpPr>
        <p:sp>
          <p:nvSpPr>
            <p:cNvPr id="61" name="Freeform 8">
              <a:extLst>
                <a:ext uri="{FF2B5EF4-FFF2-40B4-BE49-F238E27FC236}">
                  <a16:creationId xmlns:a16="http://schemas.microsoft.com/office/drawing/2014/main" id="{6019DFD6-27EC-40F3-4FAA-3BC686C0E6D0}"/>
                </a:ext>
              </a:extLst>
            </p:cNvPr>
            <p:cNvSpPr/>
            <p:nvPr/>
          </p:nvSpPr>
          <p:spPr>
            <a:xfrm>
              <a:off x="0" y="0"/>
              <a:ext cx="1075555" cy="310705"/>
            </a:xfrm>
            <a:custGeom>
              <a:avLst/>
              <a:gdLst/>
              <a:ahLst/>
              <a:cxnLst/>
              <a:rect l="l" t="t" r="r" b="b"/>
              <a:pathLst>
                <a:path w="1075555" h="310705">
                  <a:moveTo>
                    <a:pt x="81844" y="0"/>
                  </a:moveTo>
                  <a:lnTo>
                    <a:pt x="993712" y="0"/>
                  </a:lnTo>
                  <a:cubicBezTo>
                    <a:pt x="1015418" y="0"/>
                    <a:pt x="1036235" y="8623"/>
                    <a:pt x="1051584" y="23971"/>
                  </a:cubicBezTo>
                  <a:cubicBezTo>
                    <a:pt x="1066932" y="39320"/>
                    <a:pt x="1075555" y="60137"/>
                    <a:pt x="1075555" y="81844"/>
                  </a:cubicBezTo>
                  <a:lnTo>
                    <a:pt x="1075555" y="228861"/>
                  </a:lnTo>
                  <a:cubicBezTo>
                    <a:pt x="1075555" y="250567"/>
                    <a:pt x="1066932" y="271385"/>
                    <a:pt x="1051584" y="286733"/>
                  </a:cubicBezTo>
                  <a:cubicBezTo>
                    <a:pt x="1036235" y="302082"/>
                    <a:pt x="1015418" y="310705"/>
                    <a:pt x="993712" y="310705"/>
                  </a:cubicBezTo>
                  <a:lnTo>
                    <a:pt x="81844" y="310705"/>
                  </a:lnTo>
                  <a:cubicBezTo>
                    <a:pt x="36643" y="310705"/>
                    <a:pt x="0" y="274062"/>
                    <a:pt x="0" y="228861"/>
                  </a:cubicBezTo>
                  <a:lnTo>
                    <a:pt x="0" y="81844"/>
                  </a:lnTo>
                  <a:cubicBezTo>
                    <a:pt x="0" y="60137"/>
                    <a:pt x="8623" y="39320"/>
                    <a:pt x="23971" y="23971"/>
                  </a:cubicBezTo>
                  <a:cubicBezTo>
                    <a:pt x="39320" y="8623"/>
                    <a:pt x="60137" y="0"/>
                    <a:pt x="81844" y="0"/>
                  </a:cubicBezTo>
                  <a:close/>
                </a:path>
              </a:pathLst>
            </a:custGeom>
            <a:solidFill>
              <a:srgbClr val="0C608E">
                <a:alpha val="98824"/>
              </a:srgbClr>
            </a:solidFill>
            <a:ln w="76200">
              <a:solidFill>
                <a:srgbClr val="0C608E"/>
              </a:solidFill>
            </a:ln>
          </p:spPr>
        </p:sp>
        <p:sp>
          <p:nvSpPr>
            <p:cNvPr id="62" name="TextBox 9">
              <a:extLst>
                <a:ext uri="{FF2B5EF4-FFF2-40B4-BE49-F238E27FC236}">
                  <a16:creationId xmlns:a16="http://schemas.microsoft.com/office/drawing/2014/main" id="{F08EBA70-5865-D748-647A-44492589E268}"/>
                </a:ext>
              </a:extLst>
            </p:cNvPr>
            <p:cNvSpPr txBox="1"/>
            <p:nvPr/>
          </p:nvSpPr>
          <p:spPr>
            <a:xfrm>
              <a:off x="0" y="-19050"/>
              <a:ext cx="1075555" cy="3297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3" name="Group 7">
            <a:extLst>
              <a:ext uri="{FF2B5EF4-FFF2-40B4-BE49-F238E27FC236}">
                <a16:creationId xmlns:a16="http://schemas.microsoft.com/office/drawing/2014/main" id="{D847ECA3-0243-79A6-6DC7-270482C9C793}"/>
              </a:ext>
            </a:extLst>
          </p:cNvPr>
          <p:cNvGrpSpPr/>
          <p:nvPr/>
        </p:nvGrpSpPr>
        <p:grpSpPr>
          <a:xfrm>
            <a:off x="2662942" y="223965"/>
            <a:ext cx="13304852" cy="1878098"/>
            <a:chOff x="0" y="-19050"/>
            <a:chExt cx="3077851" cy="329755"/>
          </a:xfrm>
        </p:grpSpPr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4B90E6C3-D7A6-0737-ADC3-6B0FEE0E523A}"/>
                </a:ext>
              </a:extLst>
            </p:cNvPr>
            <p:cNvSpPr/>
            <p:nvPr/>
          </p:nvSpPr>
          <p:spPr>
            <a:xfrm>
              <a:off x="1969477" y="21164"/>
              <a:ext cx="1108374" cy="269614"/>
            </a:xfrm>
            <a:custGeom>
              <a:avLst/>
              <a:gdLst/>
              <a:ahLst/>
              <a:cxnLst/>
              <a:rect l="l" t="t" r="r" b="b"/>
              <a:pathLst>
                <a:path w="1075555" h="310705">
                  <a:moveTo>
                    <a:pt x="81844" y="0"/>
                  </a:moveTo>
                  <a:lnTo>
                    <a:pt x="993712" y="0"/>
                  </a:lnTo>
                  <a:cubicBezTo>
                    <a:pt x="1015418" y="0"/>
                    <a:pt x="1036235" y="8623"/>
                    <a:pt x="1051584" y="23971"/>
                  </a:cubicBezTo>
                  <a:cubicBezTo>
                    <a:pt x="1066932" y="39320"/>
                    <a:pt x="1075555" y="60137"/>
                    <a:pt x="1075555" y="81844"/>
                  </a:cubicBezTo>
                  <a:lnTo>
                    <a:pt x="1075555" y="228861"/>
                  </a:lnTo>
                  <a:cubicBezTo>
                    <a:pt x="1075555" y="250567"/>
                    <a:pt x="1066932" y="271385"/>
                    <a:pt x="1051584" y="286733"/>
                  </a:cubicBezTo>
                  <a:cubicBezTo>
                    <a:pt x="1036235" y="302082"/>
                    <a:pt x="1015418" y="310705"/>
                    <a:pt x="993712" y="310705"/>
                  </a:cubicBezTo>
                  <a:lnTo>
                    <a:pt x="81844" y="310705"/>
                  </a:lnTo>
                  <a:cubicBezTo>
                    <a:pt x="36643" y="310705"/>
                    <a:pt x="0" y="274062"/>
                    <a:pt x="0" y="228861"/>
                  </a:cubicBezTo>
                  <a:lnTo>
                    <a:pt x="0" y="81844"/>
                  </a:lnTo>
                  <a:cubicBezTo>
                    <a:pt x="0" y="60137"/>
                    <a:pt x="8623" y="39320"/>
                    <a:pt x="23971" y="23971"/>
                  </a:cubicBezTo>
                  <a:cubicBezTo>
                    <a:pt x="39320" y="8623"/>
                    <a:pt x="60137" y="0"/>
                    <a:pt x="81844" y="0"/>
                  </a:cubicBezTo>
                  <a:close/>
                </a:path>
              </a:pathLst>
            </a:custGeom>
            <a:solidFill>
              <a:srgbClr val="0C608E">
                <a:alpha val="98824"/>
              </a:srgbClr>
            </a:solidFill>
            <a:ln w="76200">
              <a:solidFill>
                <a:srgbClr val="0C608E"/>
              </a:solidFill>
            </a:ln>
          </p:spPr>
        </p:sp>
        <p:sp>
          <p:nvSpPr>
            <p:cNvPr id="14" name="TextBox 9">
              <a:extLst>
                <a:ext uri="{FF2B5EF4-FFF2-40B4-BE49-F238E27FC236}">
                  <a16:creationId xmlns:a16="http://schemas.microsoft.com/office/drawing/2014/main" id="{192CF088-47F9-1986-E025-4BCB7F532EAE}"/>
                </a:ext>
              </a:extLst>
            </p:cNvPr>
            <p:cNvSpPr txBox="1"/>
            <p:nvPr/>
          </p:nvSpPr>
          <p:spPr>
            <a:xfrm>
              <a:off x="0" y="-19050"/>
              <a:ext cx="1075555" cy="3297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39" name="Freeform 29">
            <a:extLst>
              <a:ext uri="{FF2B5EF4-FFF2-40B4-BE49-F238E27FC236}">
                <a16:creationId xmlns:a16="http://schemas.microsoft.com/office/drawing/2014/main" id="{EEB7C29F-47E1-E7AA-8292-E8767CB9337B}"/>
              </a:ext>
            </a:extLst>
          </p:cNvPr>
          <p:cNvSpPr/>
          <p:nvPr/>
        </p:nvSpPr>
        <p:spPr>
          <a:xfrm>
            <a:off x="15535703" y="210821"/>
            <a:ext cx="1213375" cy="1188878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close/>
              </a:path>
            </a:pathLst>
          </a:custGeom>
          <a:solidFill>
            <a:srgbClr val="FFFFFF"/>
          </a:solidFill>
          <a:ln w="57150">
            <a:solidFill>
              <a:srgbClr val="0C608E"/>
            </a:solidFill>
          </a:ln>
        </p:spPr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9C8F5D3-3535-048F-2523-68248CF2AD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448" r="41551"/>
          <a:stretch/>
        </p:blipFill>
        <p:spPr>
          <a:xfrm>
            <a:off x="-139699" y="0"/>
            <a:ext cx="4517141" cy="10287000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-140728" y="453002"/>
            <a:ext cx="4517141" cy="1158843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199"/>
              </a:lnSpc>
            </a:pPr>
            <a:r>
              <a:rPr lang="ru-RU" sz="5600" dirty="0">
                <a:solidFill>
                  <a:srgbClr val="0C608E"/>
                </a:solidFill>
                <a:latin typeface="TT Hoves Bold"/>
              </a:rPr>
              <a:t>Технология</a:t>
            </a:r>
            <a:endParaRPr lang="en-US" sz="5600" dirty="0">
              <a:solidFill>
                <a:srgbClr val="0C608E"/>
              </a:solidFill>
              <a:latin typeface="TT Hoves Bold"/>
            </a:endParaRPr>
          </a:p>
        </p:txBody>
      </p:sp>
      <p:grpSp>
        <p:nvGrpSpPr>
          <p:cNvPr id="15" name="Group 7">
            <a:extLst>
              <a:ext uri="{FF2B5EF4-FFF2-40B4-BE49-F238E27FC236}">
                <a16:creationId xmlns:a16="http://schemas.microsoft.com/office/drawing/2014/main" id="{9406FE7C-3E22-9A4D-E540-EF69273065F8}"/>
              </a:ext>
            </a:extLst>
          </p:cNvPr>
          <p:cNvGrpSpPr/>
          <p:nvPr/>
        </p:nvGrpSpPr>
        <p:grpSpPr>
          <a:xfrm>
            <a:off x="5877029" y="1500637"/>
            <a:ext cx="6809343" cy="3425601"/>
            <a:chOff x="-1054492" y="-650826"/>
            <a:chExt cx="2130047" cy="961531"/>
          </a:xfrm>
        </p:grpSpPr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DE4DFE7D-A7D7-9564-719C-E6704AA9537F}"/>
                </a:ext>
              </a:extLst>
            </p:cNvPr>
            <p:cNvSpPr/>
            <p:nvPr/>
          </p:nvSpPr>
          <p:spPr>
            <a:xfrm>
              <a:off x="-1054492" y="-650826"/>
              <a:ext cx="1075555" cy="310705"/>
            </a:xfrm>
            <a:custGeom>
              <a:avLst/>
              <a:gdLst/>
              <a:ahLst/>
              <a:cxnLst/>
              <a:rect l="l" t="t" r="r" b="b"/>
              <a:pathLst>
                <a:path w="1075555" h="310705">
                  <a:moveTo>
                    <a:pt x="81844" y="0"/>
                  </a:moveTo>
                  <a:lnTo>
                    <a:pt x="993712" y="0"/>
                  </a:lnTo>
                  <a:cubicBezTo>
                    <a:pt x="1015418" y="0"/>
                    <a:pt x="1036235" y="8623"/>
                    <a:pt x="1051584" y="23971"/>
                  </a:cubicBezTo>
                  <a:cubicBezTo>
                    <a:pt x="1066932" y="39320"/>
                    <a:pt x="1075555" y="60137"/>
                    <a:pt x="1075555" y="81844"/>
                  </a:cubicBezTo>
                  <a:lnTo>
                    <a:pt x="1075555" y="228861"/>
                  </a:lnTo>
                  <a:cubicBezTo>
                    <a:pt x="1075555" y="250567"/>
                    <a:pt x="1066932" y="271385"/>
                    <a:pt x="1051584" y="286733"/>
                  </a:cubicBezTo>
                  <a:cubicBezTo>
                    <a:pt x="1036235" y="302082"/>
                    <a:pt x="1015418" y="310705"/>
                    <a:pt x="993712" y="310705"/>
                  </a:cubicBezTo>
                  <a:lnTo>
                    <a:pt x="81844" y="310705"/>
                  </a:lnTo>
                  <a:cubicBezTo>
                    <a:pt x="36643" y="310705"/>
                    <a:pt x="0" y="274062"/>
                    <a:pt x="0" y="228861"/>
                  </a:cubicBezTo>
                  <a:lnTo>
                    <a:pt x="0" y="81844"/>
                  </a:lnTo>
                  <a:cubicBezTo>
                    <a:pt x="0" y="60137"/>
                    <a:pt x="8623" y="39320"/>
                    <a:pt x="23971" y="23971"/>
                  </a:cubicBezTo>
                  <a:cubicBezTo>
                    <a:pt x="39320" y="8623"/>
                    <a:pt x="60137" y="0"/>
                    <a:pt x="81844" y="0"/>
                  </a:cubicBezTo>
                  <a:close/>
                </a:path>
              </a:pathLst>
            </a:custGeom>
            <a:solidFill>
              <a:srgbClr val="E4E4E4">
                <a:alpha val="98824"/>
              </a:srgbClr>
            </a:solidFill>
            <a:ln w="12700">
              <a:solidFill>
                <a:srgbClr val="0C608E"/>
              </a:solidFill>
            </a:ln>
          </p:spPr>
        </p:sp>
        <p:sp>
          <p:nvSpPr>
            <p:cNvPr id="17" name="TextBox 9">
              <a:extLst>
                <a:ext uri="{FF2B5EF4-FFF2-40B4-BE49-F238E27FC236}">
                  <a16:creationId xmlns:a16="http://schemas.microsoft.com/office/drawing/2014/main" id="{7CE16C49-979F-83C8-A22F-9654D7C32E36}"/>
                </a:ext>
              </a:extLst>
            </p:cNvPr>
            <p:cNvSpPr txBox="1"/>
            <p:nvPr/>
          </p:nvSpPr>
          <p:spPr>
            <a:xfrm>
              <a:off x="0" y="-19050"/>
              <a:ext cx="1075555" cy="3297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19" name="TextBox 26">
            <a:extLst>
              <a:ext uri="{FF2B5EF4-FFF2-40B4-BE49-F238E27FC236}">
                <a16:creationId xmlns:a16="http://schemas.microsoft.com/office/drawing/2014/main" id="{31FE0016-9D58-778B-EDED-419524A4FFDE}"/>
              </a:ext>
            </a:extLst>
          </p:cNvPr>
          <p:cNvSpPr txBox="1"/>
          <p:nvPr/>
        </p:nvSpPr>
        <p:spPr>
          <a:xfrm>
            <a:off x="5557770" y="4548151"/>
            <a:ext cx="3985097" cy="13867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737"/>
              </a:lnSpc>
              <a:spcBef>
                <a:spcPct val="0"/>
              </a:spcBef>
            </a:pPr>
            <a:r>
              <a:rPr lang="ru-RU" sz="2708" b="1" spc="265" dirty="0">
                <a:solidFill>
                  <a:srgbClr val="FFFFFF"/>
                </a:solidFill>
                <a:latin typeface="Helios Bold" panose="020B0604020202020204" charset="0"/>
              </a:rPr>
              <a:t>Определение проблематики используя ИИ</a:t>
            </a:r>
            <a:endParaRPr lang="en-US" sz="2708" b="1" spc="265" dirty="0">
              <a:solidFill>
                <a:srgbClr val="FFFFFF"/>
              </a:solidFill>
              <a:latin typeface="Helios Bold" panose="020B0604020202020204" charset="0"/>
            </a:endParaRPr>
          </a:p>
        </p:txBody>
      </p:sp>
      <p:sp>
        <p:nvSpPr>
          <p:cNvPr id="20" name="TextBox 26">
            <a:extLst>
              <a:ext uri="{FF2B5EF4-FFF2-40B4-BE49-F238E27FC236}">
                <a16:creationId xmlns:a16="http://schemas.microsoft.com/office/drawing/2014/main" id="{7764A327-E963-1AE1-1E56-A698E4C879AC}"/>
              </a:ext>
            </a:extLst>
          </p:cNvPr>
          <p:cNvSpPr txBox="1"/>
          <p:nvPr/>
        </p:nvSpPr>
        <p:spPr>
          <a:xfrm>
            <a:off x="12205563" y="544608"/>
            <a:ext cx="2932415" cy="13867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737"/>
              </a:lnSpc>
              <a:spcBef>
                <a:spcPct val="0"/>
              </a:spcBef>
            </a:pPr>
            <a:r>
              <a:rPr lang="ru-RU" sz="2708" b="1" spc="265" dirty="0">
                <a:solidFill>
                  <a:srgbClr val="FFFFFF"/>
                </a:solidFill>
                <a:latin typeface="Helios Bold" panose="020B0604020202020204" charset="0"/>
              </a:rPr>
              <a:t>Диагностика состояния кожи лица </a:t>
            </a:r>
            <a:endParaRPr lang="en-US" sz="2708" b="1" spc="265" dirty="0">
              <a:solidFill>
                <a:srgbClr val="FFFFFF"/>
              </a:solidFill>
              <a:latin typeface="Helios Bold" panose="020B0604020202020204" charset="0"/>
            </a:endParaRPr>
          </a:p>
        </p:txBody>
      </p:sp>
      <p:grpSp>
        <p:nvGrpSpPr>
          <p:cNvPr id="21" name="Group 7">
            <a:extLst>
              <a:ext uri="{FF2B5EF4-FFF2-40B4-BE49-F238E27FC236}">
                <a16:creationId xmlns:a16="http://schemas.microsoft.com/office/drawing/2014/main" id="{B9851282-7E1C-5EBE-49D3-5251B5631D7C}"/>
              </a:ext>
            </a:extLst>
          </p:cNvPr>
          <p:cNvGrpSpPr/>
          <p:nvPr/>
        </p:nvGrpSpPr>
        <p:grpSpPr>
          <a:xfrm>
            <a:off x="11242752" y="6634476"/>
            <a:ext cx="6750462" cy="1339073"/>
            <a:chOff x="0" y="0"/>
            <a:chExt cx="1075555" cy="310705"/>
          </a:xfrm>
        </p:grpSpPr>
        <p:sp>
          <p:nvSpPr>
            <p:cNvPr id="22" name="Freeform 8">
              <a:extLst>
                <a:ext uri="{FF2B5EF4-FFF2-40B4-BE49-F238E27FC236}">
                  <a16:creationId xmlns:a16="http://schemas.microsoft.com/office/drawing/2014/main" id="{459284A5-AE11-F157-9FE6-732F063F1118}"/>
                </a:ext>
              </a:extLst>
            </p:cNvPr>
            <p:cNvSpPr/>
            <p:nvPr/>
          </p:nvSpPr>
          <p:spPr>
            <a:xfrm>
              <a:off x="0" y="0"/>
              <a:ext cx="1075555" cy="310705"/>
            </a:xfrm>
            <a:custGeom>
              <a:avLst/>
              <a:gdLst/>
              <a:ahLst/>
              <a:cxnLst/>
              <a:rect l="l" t="t" r="r" b="b"/>
              <a:pathLst>
                <a:path w="1075555" h="310705">
                  <a:moveTo>
                    <a:pt x="81844" y="0"/>
                  </a:moveTo>
                  <a:lnTo>
                    <a:pt x="993712" y="0"/>
                  </a:lnTo>
                  <a:cubicBezTo>
                    <a:pt x="1015418" y="0"/>
                    <a:pt x="1036235" y="8623"/>
                    <a:pt x="1051584" y="23971"/>
                  </a:cubicBezTo>
                  <a:cubicBezTo>
                    <a:pt x="1066932" y="39320"/>
                    <a:pt x="1075555" y="60137"/>
                    <a:pt x="1075555" y="81844"/>
                  </a:cubicBezTo>
                  <a:lnTo>
                    <a:pt x="1075555" y="228861"/>
                  </a:lnTo>
                  <a:cubicBezTo>
                    <a:pt x="1075555" y="250567"/>
                    <a:pt x="1066932" y="271385"/>
                    <a:pt x="1051584" y="286733"/>
                  </a:cubicBezTo>
                  <a:cubicBezTo>
                    <a:pt x="1036235" y="302082"/>
                    <a:pt x="1015418" y="310705"/>
                    <a:pt x="993712" y="310705"/>
                  </a:cubicBezTo>
                  <a:lnTo>
                    <a:pt x="81844" y="310705"/>
                  </a:lnTo>
                  <a:cubicBezTo>
                    <a:pt x="36643" y="310705"/>
                    <a:pt x="0" y="274062"/>
                    <a:pt x="0" y="228861"/>
                  </a:cubicBezTo>
                  <a:lnTo>
                    <a:pt x="0" y="81844"/>
                  </a:lnTo>
                  <a:cubicBezTo>
                    <a:pt x="0" y="60137"/>
                    <a:pt x="8623" y="39320"/>
                    <a:pt x="23971" y="23971"/>
                  </a:cubicBezTo>
                  <a:cubicBezTo>
                    <a:pt x="39320" y="8623"/>
                    <a:pt x="60137" y="0"/>
                    <a:pt x="81844" y="0"/>
                  </a:cubicBezTo>
                  <a:close/>
                </a:path>
              </a:pathLst>
            </a:custGeom>
            <a:solidFill>
              <a:srgbClr val="A9CFE4">
                <a:alpha val="98824"/>
              </a:srgbClr>
            </a:solidFill>
            <a:ln>
              <a:solidFill>
                <a:srgbClr val="0C608E"/>
              </a:solidFill>
            </a:ln>
          </p:spPr>
        </p:sp>
        <p:sp>
          <p:nvSpPr>
            <p:cNvPr id="23" name="TextBox 9">
              <a:extLst>
                <a:ext uri="{FF2B5EF4-FFF2-40B4-BE49-F238E27FC236}">
                  <a16:creationId xmlns:a16="http://schemas.microsoft.com/office/drawing/2014/main" id="{25A5E306-4905-DF95-C78D-F5D3A7C1EAE7}"/>
                </a:ext>
              </a:extLst>
            </p:cNvPr>
            <p:cNvSpPr txBox="1"/>
            <p:nvPr/>
          </p:nvSpPr>
          <p:spPr>
            <a:xfrm>
              <a:off x="0" y="-19050"/>
              <a:ext cx="1075555" cy="3297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C45C6B4D-66F3-00AC-E6E3-81D6F27E05E2}"/>
              </a:ext>
            </a:extLst>
          </p:cNvPr>
          <p:cNvSpPr txBox="1"/>
          <p:nvPr/>
        </p:nvSpPr>
        <p:spPr>
          <a:xfrm>
            <a:off x="11586907" y="6882874"/>
            <a:ext cx="6006325" cy="9029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737"/>
              </a:lnSpc>
              <a:spcBef>
                <a:spcPct val="0"/>
              </a:spcBef>
            </a:pPr>
            <a:r>
              <a:rPr lang="ru-RU" sz="2400" b="1" spc="265" dirty="0">
                <a:solidFill>
                  <a:srgbClr val="0C608E"/>
                </a:solidFill>
                <a:latin typeface="Helios Bold" panose="020B0604020202020204" charset="0"/>
              </a:rPr>
              <a:t>Комплексный самостоятельный домашний уход</a:t>
            </a:r>
            <a:endParaRPr lang="en-US" sz="2400" b="1" spc="265" dirty="0">
              <a:solidFill>
                <a:srgbClr val="0C608E"/>
              </a:solidFill>
              <a:latin typeface="Helios Bold" panose="020B0604020202020204" charset="0"/>
            </a:endParaRPr>
          </a:p>
        </p:txBody>
      </p:sp>
      <p:cxnSp>
        <p:nvCxnSpPr>
          <p:cNvPr id="33" name="Прямая со стрелкой 32">
            <a:extLst>
              <a:ext uri="{FF2B5EF4-FFF2-40B4-BE49-F238E27FC236}">
                <a16:creationId xmlns:a16="http://schemas.microsoft.com/office/drawing/2014/main" id="{03C940F6-5997-485D-56B2-E65F8E794541}"/>
              </a:ext>
            </a:extLst>
          </p:cNvPr>
          <p:cNvCxnSpPr>
            <a:cxnSpLocks/>
            <a:stCxn id="62" idx="2"/>
          </p:cNvCxnSpPr>
          <p:nvPr/>
        </p:nvCxnSpPr>
        <p:spPr>
          <a:xfrm>
            <a:off x="7449742" y="6188333"/>
            <a:ext cx="0" cy="1689658"/>
          </a:xfrm>
          <a:prstGeom prst="straightConnector1">
            <a:avLst/>
          </a:prstGeom>
          <a:ln w="76200" cmpd="sng">
            <a:solidFill>
              <a:srgbClr val="0C608E"/>
            </a:solidFill>
            <a:headEnd w="lg" len="lg"/>
            <a:tailEnd type="triangle" w="lg" len="lg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37" name="Рисунок 36" descr="Лупа">
            <a:extLst>
              <a:ext uri="{FF2B5EF4-FFF2-40B4-BE49-F238E27FC236}">
                <a16:creationId xmlns:a16="http://schemas.microsoft.com/office/drawing/2014/main" id="{8D81C3E2-047C-267B-5617-902BBC7564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691496" y="319783"/>
            <a:ext cx="935911" cy="935911"/>
          </a:xfrm>
          <a:prstGeom prst="rect">
            <a:avLst/>
          </a:prstGeom>
        </p:spPr>
      </p:pic>
      <p:sp>
        <p:nvSpPr>
          <p:cNvPr id="43" name="Freeform 29">
            <a:extLst>
              <a:ext uri="{FF2B5EF4-FFF2-40B4-BE49-F238E27FC236}">
                <a16:creationId xmlns:a16="http://schemas.microsoft.com/office/drawing/2014/main" id="{F7906DAB-A406-5FBB-8C07-A8C9E4D49D3E}"/>
              </a:ext>
            </a:extLst>
          </p:cNvPr>
          <p:cNvSpPr/>
          <p:nvPr/>
        </p:nvSpPr>
        <p:spPr>
          <a:xfrm>
            <a:off x="4730652" y="3696299"/>
            <a:ext cx="1256846" cy="1187833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close/>
              </a:path>
            </a:pathLst>
          </a:custGeom>
          <a:solidFill>
            <a:srgbClr val="FFFFFF"/>
          </a:solidFill>
          <a:ln w="76200">
            <a:solidFill>
              <a:srgbClr val="0C608E"/>
            </a:solidFill>
          </a:ln>
        </p:spPr>
      </p:sp>
      <p:cxnSp>
        <p:nvCxnSpPr>
          <p:cNvPr id="48" name="Прямая со стрелкой 47">
            <a:extLst>
              <a:ext uri="{FF2B5EF4-FFF2-40B4-BE49-F238E27FC236}">
                <a16:creationId xmlns:a16="http://schemas.microsoft.com/office/drawing/2014/main" id="{46717F77-F346-BE1D-D466-38A49E818BFD}"/>
              </a:ext>
            </a:extLst>
          </p:cNvPr>
          <p:cNvCxnSpPr>
            <a:cxnSpLocks/>
          </p:cNvCxnSpPr>
          <p:nvPr/>
        </p:nvCxnSpPr>
        <p:spPr>
          <a:xfrm>
            <a:off x="7464982" y="2623648"/>
            <a:ext cx="0" cy="1748232"/>
          </a:xfrm>
          <a:prstGeom prst="straightConnector1">
            <a:avLst/>
          </a:prstGeom>
          <a:ln w="76200" cmpd="sng">
            <a:solidFill>
              <a:srgbClr val="0C608E"/>
            </a:solidFill>
            <a:headEnd w="lg" len="lg"/>
            <a:tailEnd type="triangle" w="lg" len="lg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55" name="Group 7">
            <a:extLst>
              <a:ext uri="{FF2B5EF4-FFF2-40B4-BE49-F238E27FC236}">
                <a16:creationId xmlns:a16="http://schemas.microsoft.com/office/drawing/2014/main" id="{625C92DD-217A-8E30-69DC-36E7FD22BCE1}"/>
              </a:ext>
            </a:extLst>
          </p:cNvPr>
          <p:cNvGrpSpPr/>
          <p:nvPr/>
        </p:nvGrpSpPr>
        <p:grpSpPr>
          <a:xfrm>
            <a:off x="12438883" y="3088446"/>
            <a:ext cx="5644396" cy="3591373"/>
            <a:chOff x="-368535" y="-522205"/>
            <a:chExt cx="1444090" cy="832910"/>
          </a:xfrm>
        </p:grpSpPr>
        <p:sp>
          <p:nvSpPr>
            <p:cNvPr id="56" name="Freeform 8">
              <a:extLst>
                <a:ext uri="{FF2B5EF4-FFF2-40B4-BE49-F238E27FC236}">
                  <a16:creationId xmlns:a16="http://schemas.microsoft.com/office/drawing/2014/main" id="{93FA2902-B2FA-7BE7-5319-1886F656E14C}"/>
                </a:ext>
              </a:extLst>
            </p:cNvPr>
            <p:cNvSpPr/>
            <p:nvPr/>
          </p:nvSpPr>
          <p:spPr>
            <a:xfrm>
              <a:off x="-368535" y="-522205"/>
              <a:ext cx="1075555" cy="310705"/>
            </a:xfrm>
            <a:custGeom>
              <a:avLst/>
              <a:gdLst/>
              <a:ahLst/>
              <a:cxnLst/>
              <a:rect l="l" t="t" r="r" b="b"/>
              <a:pathLst>
                <a:path w="1075555" h="310705">
                  <a:moveTo>
                    <a:pt x="81844" y="0"/>
                  </a:moveTo>
                  <a:lnTo>
                    <a:pt x="993712" y="0"/>
                  </a:lnTo>
                  <a:cubicBezTo>
                    <a:pt x="1015418" y="0"/>
                    <a:pt x="1036235" y="8623"/>
                    <a:pt x="1051584" y="23971"/>
                  </a:cubicBezTo>
                  <a:cubicBezTo>
                    <a:pt x="1066932" y="39320"/>
                    <a:pt x="1075555" y="60137"/>
                    <a:pt x="1075555" y="81844"/>
                  </a:cubicBezTo>
                  <a:lnTo>
                    <a:pt x="1075555" y="228861"/>
                  </a:lnTo>
                  <a:cubicBezTo>
                    <a:pt x="1075555" y="250567"/>
                    <a:pt x="1066932" y="271385"/>
                    <a:pt x="1051584" y="286733"/>
                  </a:cubicBezTo>
                  <a:cubicBezTo>
                    <a:pt x="1036235" y="302082"/>
                    <a:pt x="1015418" y="310705"/>
                    <a:pt x="993712" y="310705"/>
                  </a:cubicBezTo>
                  <a:lnTo>
                    <a:pt x="81844" y="310705"/>
                  </a:lnTo>
                  <a:cubicBezTo>
                    <a:pt x="36643" y="310705"/>
                    <a:pt x="0" y="274062"/>
                    <a:pt x="0" y="228861"/>
                  </a:cubicBezTo>
                  <a:lnTo>
                    <a:pt x="0" y="81844"/>
                  </a:lnTo>
                  <a:cubicBezTo>
                    <a:pt x="0" y="60137"/>
                    <a:pt x="8623" y="39320"/>
                    <a:pt x="23971" y="23971"/>
                  </a:cubicBezTo>
                  <a:cubicBezTo>
                    <a:pt x="39320" y="8623"/>
                    <a:pt x="60137" y="0"/>
                    <a:pt x="81844" y="0"/>
                  </a:cubicBezTo>
                  <a:close/>
                </a:path>
              </a:pathLst>
            </a:custGeom>
            <a:solidFill>
              <a:srgbClr val="A9CFE4">
                <a:alpha val="98824"/>
              </a:srgbClr>
            </a:solidFill>
            <a:ln w="12700">
              <a:solidFill>
                <a:srgbClr val="0C608E"/>
              </a:solidFill>
            </a:ln>
          </p:spPr>
        </p:sp>
        <p:sp>
          <p:nvSpPr>
            <p:cNvPr id="57" name="TextBox 9">
              <a:extLst>
                <a:ext uri="{FF2B5EF4-FFF2-40B4-BE49-F238E27FC236}">
                  <a16:creationId xmlns:a16="http://schemas.microsoft.com/office/drawing/2014/main" id="{E8A2A7D2-6C17-43C5-866D-B80FD63DFEB5}"/>
                </a:ext>
              </a:extLst>
            </p:cNvPr>
            <p:cNvSpPr txBox="1"/>
            <p:nvPr/>
          </p:nvSpPr>
          <p:spPr>
            <a:xfrm>
              <a:off x="0" y="-19050"/>
              <a:ext cx="1075555" cy="3297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>
                <a:lnSpc>
                  <a:spcPts val="2859"/>
                </a:lnSpc>
              </a:pPr>
              <a:endParaRPr/>
            </a:p>
          </p:txBody>
        </p:sp>
      </p:grpSp>
      <p:sp>
        <p:nvSpPr>
          <p:cNvPr id="58" name="TextBox 26">
            <a:extLst>
              <a:ext uri="{FF2B5EF4-FFF2-40B4-BE49-F238E27FC236}">
                <a16:creationId xmlns:a16="http://schemas.microsoft.com/office/drawing/2014/main" id="{0502131B-3FD0-E22E-A0A0-C7B8786B49E6}"/>
              </a:ext>
            </a:extLst>
          </p:cNvPr>
          <p:cNvSpPr txBox="1"/>
          <p:nvPr/>
        </p:nvSpPr>
        <p:spPr>
          <a:xfrm>
            <a:off x="12945739" y="3289064"/>
            <a:ext cx="3213713" cy="8969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3737"/>
              </a:lnSpc>
              <a:spcBef>
                <a:spcPct val="0"/>
              </a:spcBef>
            </a:pPr>
            <a:r>
              <a:rPr lang="ru-RU" sz="2400" b="1" spc="265" dirty="0">
                <a:solidFill>
                  <a:srgbClr val="0C608E"/>
                </a:solidFill>
                <a:latin typeface="Helios Bold" panose="020B0604020202020204" charset="0"/>
              </a:rPr>
              <a:t>Через мобильное приложение</a:t>
            </a:r>
            <a:endParaRPr lang="en-US" sz="2400" b="1" spc="265" dirty="0">
              <a:solidFill>
                <a:srgbClr val="0C608E"/>
              </a:solidFill>
              <a:latin typeface="Helios Bold" panose="020B0604020202020204" charset="0"/>
            </a:endParaRPr>
          </a:p>
        </p:txBody>
      </p:sp>
      <p:sp>
        <p:nvSpPr>
          <p:cNvPr id="59" name="TextBox 26">
            <a:extLst>
              <a:ext uri="{FF2B5EF4-FFF2-40B4-BE49-F238E27FC236}">
                <a16:creationId xmlns:a16="http://schemas.microsoft.com/office/drawing/2014/main" id="{FA8F2717-AA3B-ED35-7061-04D6AB897B18}"/>
              </a:ext>
            </a:extLst>
          </p:cNvPr>
          <p:cNvSpPr txBox="1"/>
          <p:nvPr/>
        </p:nvSpPr>
        <p:spPr>
          <a:xfrm>
            <a:off x="6169991" y="1527309"/>
            <a:ext cx="2912259" cy="9295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737"/>
              </a:lnSpc>
              <a:spcBef>
                <a:spcPct val="0"/>
              </a:spcBef>
            </a:pPr>
            <a:r>
              <a:rPr lang="ru-RU" sz="2400" b="1" spc="265" dirty="0">
                <a:solidFill>
                  <a:srgbClr val="0C608E"/>
                </a:solidFill>
                <a:latin typeface="Helios Bold" panose="020B0604020202020204" charset="0"/>
              </a:rPr>
              <a:t>В кабинете косметолога</a:t>
            </a:r>
            <a:endParaRPr lang="en-US" sz="2400" b="1" spc="265" dirty="0">
              <a:solidFill>
                <a:srgbClr val="0C608E"/>
              </a:solidFill>
              <a:latin typeface="Helios Bold" panose="020B0604020202020204" charset="0"/>
            </a:endParaRPr>
          </a:p>
        </p:txBody>
      </p:sp>
      <p:grpSp>
        <p:nvGrpSpPr>
          <p:cNvPr id="66" name="Group 7">
            <a:extLst>
              <a:ext uri="{FF2B5EF4-FFF2-40B4-BE49-F238E27FC236}">
                <a16:creationId xmlns:a16="http://schemas.microsoft.com/office/drawing/2014/main" id="{DFB05921-31E4-4F10-2D5C-F5CF2A912AFC}"/>
              </a:ext>
            </a:extLst>
          </p:cNvPr>
          <p:cNvGrpSpPr/>
          <p:nvPr/>
        </p:nvGrpSpPr>
        <p:grpSpPr>
          <a:xfrm>
            <a:off x="11228797" y="4941187"/>
            <a:ext cx="6778372" cy="1521971"/>
            <a:chOff x="0" y="0"/>
            <a:chExt cx="1075555" cy="310705"/>
          </a:xfrm>
        </p:grpSpPr>
        <p:sp>
          <p:nvSpPr>
            <p:cNvPr id="67" name="Freeform 8">
              <a:extLst>
                <a:ext uri="{FF2B5EF4-FFF2-40B4-BE49-F238E27FC236}">
                  <a16:creationId xmlns:a16="http://schemas.microsoft.com/office/drawing/2014/main" id="{284EEDCD-5405-7168-3512-4E8F569EA54F}"/>
                </a:ext>
              </a:extLst>
            </p:cNvPr>
            <p:cNvSpPr/>
            <p:nvPr/>
          </p:nvSpPr>
          <p:spPr>
            <a:xfrm>
              <a:off x="0" y="0"/>
              <a:ext cx="1075555" cy="310705"/>
            </a:xfrm>
            <a:custGeom>
              <a:avLst/>
              <a:gdLst/>
              <a:ahLst/>
              <a:cxnLst/>
              <a:rect l="l" t="t" r="r" b="b"/>
              <a:pathLst>
                <a:path w="1075555" h="310705">
                  <a:moveTo>
                    <a:pt x="81844" y="0"/>
                  </a:moveTo>
                  <a:lnTo>
                    <a:pt x="993712" y="0"/>
                  </a:lnTo>
                  <a:cubicBezTo>
                    <a:pt x="1015418" y="0"/>
                    <a:pt x="1036235" y="8623"/>
                    <a:pt x="1051584" y="23971"/>
                  </a:cubicBezTo>
                  <a:cubicBezTo>
                    <a:pt x="1066932" y="39320"/>
                    <a:pt x="1075555" y="60137"/>
                    <a:pt x="1075555" y="81844"/>
                  </a:cubicBezTo>
                  <a:lnTo>
                    <a:pt x="1075555" y="228861"/>
                  </a:lnTo>
                  <a:cubicBezTo>
                    <a:pt x="1075555" y="250567"/>
                    <a:pt x="1066932" y="271385"/>
                    <a:pt x="1051584" y="286733"/>
                  </a:cubicBezTo>
                  <a:cubicBezTo>
                    <a:pt x="1036235" y="302082"/>
                    <a:pt x="1015418" y="310705"/>
                    <a:pt x="993712" y="310705"/>
                  </a:cubicBezTo>
                  <a:lnTo>
                    <a:pt x="81844" y="310705"/>
                  </a:lnTo>
                  <a:cubicBezTo>
                    <a:pt x="36643" y="310705"/>
                    <a:pt x="0" y="274062"/>
                    <a:pt x="0" y="228861"/>
                  </a:cubicBezTo>
                  <a:lnTo>
                    <a:pt x="0" y="81844"/>
                  </a:lnTo>
                  <a:cubicBezTo>
                    <a:pt x="0" y="60137"/>
                    <a:pt x="8623" y="39320"/>
                    <a:pt x="23971" y="23971"/>
                  </a:cubicBezTo>
                  <a:cubicBezTo>
                    <a:pt x="39320" y="8623"/>
                    <a:pt x="60137" y="0"/>
                    <a:pt x="81844" y="0"/>
                  </a:cubicBezTo>
                  <a:close/>
                </a:path>
              </a:pathLst>
            </a:custGeom>
            <a:solidFill>
              <a:srgbClr val="E4E4E4">
                <a:alpha val="98824"/>
              </a:srgbClr>
            </a:solidFill>
            <a:ln>
              <a:solidFill>
                <a:srgbClr val="0C608E"/>
              </a:solidFill>
            </a:ln>
          </p:spPr>
        </p:sp>
        <p:sp>
          <p:nvSpPr>
            <p:cNvPr id="68" name="TextBox 9">
              <a:extLst>
                <a:ext uri="{FF2B5EF4-FFF2-40B4-BE49-F238E27FC236}">
                  <a16:creationId xmlns:a16="http://schemas.microsoft.com/office/drawing/2014/main" id="{42472FF2-C65F-EBC6-470B-664F7FDC4BFD}"/>
                </a:ext>
              </a:extLst>
            </p:cNvPr>
            <p:cNvSpPr txBox="1"/>
            <p:nvPr/>
          </p:nvSpPr>
          <p:spPr>
            <a:xfrm>
              <a:off x="0" y="-19050"/>
              <a:ext cx="1075555" cy="3297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pic>
        <p:nvPicPr>
          <p:cNvPr id="70" name="Рисунок 69" descr="Контрольный список">
            <a:extLst>
              <a:ext uri="{FF2B5EF4-FFF2-40B4-BE49-F238E27FC236}">
                <a16:creationId xmlns:a16="http://schemas.microsoft.com/office/drawing/2014/main" id="{4ED5DA0E-F622-092A-59BB-AC05F4391E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60807" y="3809926"/>
            <a:ext cx="934159" cy="934159"/>
          </a:xfrm>
          <a:prstGeom prst="rect">
            <a:avLst/>
          </a:prstGeom>
        </p:spPr>
      </p:pic>
      <p:grpSp>
        <p:nvGrpSpPr>
          <p:cNvPr id="71" name="Group 7">
            <a:extLst>
              <a:ext uri="{FF2B5EF4-FFF2-40B4-BE49-F238E27FC236}">
                <a16:creationId xmlns:a16="http://schemas.microsoft.com/office/drawing/2014/main" id="{EAC3E76D-C394-4286-575B-28A89B189DD0}"/>
              </a:ext>
            </a:extLst>
          </p:cNvPr>
          <p:cNvGrpSpPr/>
          <p:nvPr/>
        </p:nvGrpSpPr>
        <p:grpSpPr>
          <a:xfrm>
            <a:off x="4755644" y="7929200"/>
            <a:ext cx="5359721" cy="1755515"/>
            <a:chOff x="0" y="0"/>
            <a:chExt cx="1075555" cy="310705"/>
          </a:xfrm>
        </p:grpSpPr>
        <p:sp>
          <p:nvSpPr>
            <p:cNvPr id="72" name="Freeform 8">
              <a:extLst>
                <a:ext uri="{FF2B5EF4-FFF2-40B4-BE49-F238E27FC236}">
                  <a16:creationId xmlns:a16="http://schemas.microsoft.com/office/drawing/2014/main" id="{C4B45465-C737-A0EC-A5A1-3D53289518B8}"/>
                </a:ext>
              </a:extLst>
            </p:cNvPr>
            <p:cNvSpPr/>
            <p:nvPr/>
          </p:nvSpPr>
          <p:spPr>
            <a:xfrm>
              <a:off x="0" y="0"/>
              <a:ext cx="1075555" cy="310705"/>
            </a:xfrm>
            <a:custGeom>
              <a:avLst/>
              <a:gdLst/>
              <a:ahLst/>
              <a:cxnLst/>
              <a:rect l="l" t="t" r="r" b="b"/>
              <a:pathLst>
                <a:path w="1075555" h="310705">
                  <a:moveTo>
                    <a:pt x="81844" y="0"/>
                  </a:moveTo>
                  <a:lnTo>
                    <a:pt x="993712" y="0"/>
                  </a:lnTo>
                  <a:cubicBezTo>
                    <a:pt x="1015418" y="0"/>
                    <a:pt x="1036235" y="8623"/>
                    <a:pt x="1051584" y="23971"/>
                  </a:cubicBezTo>
                  <a:cubicBezTo>
                    <a:pt x="1066932" y="39320"/>
                    <a:pt x="1075555" y="60137"/>
                    <a:pt x="1075555" y="81844"/>
                  </a:cubicBezTo>
                  <a:lnTo>
                    <a:pt x="1075555" y="228861"/>
                  </a:lnTo>
                  <a:cubicBezTo>
                    <a:pt x="1075555" y="250567"/>
                    <a:pt x="1066932" y="271385"/>
                    <a:pt x="1051584" y="286733"/>
                  </a:cubicBezTo>
                  <a:cubicBezTo>
                    <a:pt x="1036235" y="302082"/>
                    <a:pt x="1015418" y="310705"/>
                    <a:pt x="993712" y="310705"/>
                  </a:cubicBezTo>
                  <a:lnTo>
                    <a:pt x="81844" y="310705"/>
                  </a:lnTo>
                  <a:cubicBezTo>
                    <a:pt x="36643" y="310705"/>
                    <a:pt x="0" y="274062"/>
                    <a:pt x="0" y="228861"/>
                  </a:cubicBezTo>
                  <a:lnTo>
                    <a:pt x="0" y="81844"/>
                  </a:lnTo>
                  <a:cubicBezTo>
                    <a:pt x="0" y="60137"/>
                    <a:pt x="8623" y="39320"/>
                    <a:pt x="23971" y="23971"/>
                  </a:cubicBezTo>
                  <a:cubicBezTo>
                    <a:pt x="39320" y="8623"/>
                    <a:pt x="60137" y="0"/>
                    <a:pt x="81844" y="0"/>
                  </a:cubicBezTo>
                  <a:close/>
                </a:path>
              </a:pathLst>
            </a:custGeom>
            <a:solidFill>
              <a:srgbClr val="0C608E">
                <a:alpha val="98824"/>
              </a:srgbClr>
            </a:solidFill>
            <a:ln w="76200">
              <a:solidFill>
                <a:srgbClr val="0C608E"/>
              </a:solidFill>
            </a:ln>
          </p:spPr>
        </p:sp>
        <p:sp>
          <p:nvSpPr>
            <p:cNvPr id="73" name="TextBox 9">
              <a:extLst>
                <a:ext uri="{FF2B5EF4-FFF2-40B4-BE49-F238E27FC236}">
                  <a16:creationId xmlns:a16="http://schemas.microsoft.com/office/drawing/2014/main" id="{A23BC6D1-3217-796A-95CC-669D8ED4AC19}"/>
                </a:ext>
              </a:extLst>
            </p:cNvPr>
            <p:cNvSpPr txBox="1"/>
            <p:nvPr/>
          </p:nvSpPr>
          <p:spPr>
            <a:xfrm>
              <a:off x="0" y="-19050"/>
              <a:ext cx="1075555" cy="3297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74" name="TextBox 73">
            <a:extLst>
              <a:ext uri="{FF2B5EF4-FFF2-40B4-BE49-F238E27FC236}">
                <a16:creationId xmlns:a16="http://schemas.microsoft.com/office/drawing/2014/main" id="{1B11D96C-579A-803B-96A7-842D6C698428}"/>
              </a:ext>
            </a:extLst>
          </p:cNvPr>
          <p:cNvSpPr txBox="1"/>
          <p:nvPr/>
        </p:nvSpPr>
        <p:spPr>
          <a:xfrm>
            <a:off x="11462592" y="5016021"/>
            <a:ext cx="6254956" cy="9029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737"/>
              </a:lnSpc>
              <a:spcBef>
                <a:spcPct val="0"/>
              </a:spcBef>
            </a:pPr>
            <a:r>
              <a:rPr lang="ru-RU" sz="2400" b="1" spc="265" dirty="0">
                <a:solidFill>
                  <a:srgbClr val="0C608E"/>
                </a:solidFill>
                <a:latin typeface="Helios Bold" panose="020B0604020202020204" charset="0"/>
              </a:rPr>
              <a:t>Комплексный профессиональный уход в кабинете косметолога</a:t>
            </a:r>
            <a:endParaRPr lang="en-US" sz="2400" b="1" spc="265" dirty="0">
              <a:solidFill>
                <a:srgbClr val="0C608E"/>
              </a:solidFill>
              <a:latin typeface="Helios Bold" panose="020B0604020202020204" charset="0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ED7767E6-D0AE-58C2-675B-D8D1AD4339EA}"/>
              </a:ext>
            </a:extLst>
          </p:cNvPr>
          <p:cNvSpPr txBox="1"/>
          <p:nvPr/>
        </p:nvSpPr>
        <p:spPr>
          <a:xfrm>
            <a:off x="5371748" y="8094853"/>
            <a:ext cx="4540839" cy="13835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737"/>
              </a:lnSpc>
              <a:spcBef>
                <a:spcPct val="0"/>
              </a:spcBef>
            </a:pPr>
            <a:r>
              <a:rPr lang="ru-RU" sz="2600" b="1" spc="265" dirty="0">
                <a:solidFill>
                  <a:srgbClr val="FFFFFF"/>
                </a:solidFill>
                <a:latin typeface="Helios Bold" panose="020B0604020202020204" charset="0"/>
              </a:rPr>
              <a:t>Персонализированный подбор средств под цели клиента </a:t>
            </a:r>
            <a:endParaRPr lang="en-US" sz="2600" b="1" spc="265" dirty="0">
              <a:solidFill>
                <a:srgbClr val="FFFFFF"/>
              </a:solidFill>
              <a:latin typeface="Helios Bold" panose="020B0604020202020204" charset="0"/>
            </a:endParaRPr>
          </a:p>
        </p:txBody>
      </p:sp>
      <p:sp>
        <p:nvSpPr>
          <p:cNvPr id="40" name="Freeform 29">
            <a:extLst>
              <a:ext uri="{FF2B5EF4-FFF2-40B4-BE49-F238E27FC236}">
                <a16:creationId xmlns:a16="http://schemas.microsoft.com/office/drawing/2014/main" id="{8A78FFA3-86F0-1C5F-38EB-740149A45842}"/>
              </a:ext>
            </a:extLst>
          </p:cNvPr>
          <p:cNvSpPr/>
          <p:nvPr/>
        </p:nvSpPr>
        <p:spPr>
          <a:xfrm>
            <a:off x="4514025" y="6902645"/>
            <a:ext cx="1256845" cy="1233311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close/>
              </a:path>
            </a:pathLst>
          </a:custGeom>
          <a:solidFill>
            <a:srgbClr val="FFFFFF"/>
          </a:solidFill>
          <a:ln w="76200">
            <a:solidFill>
              <a:srgbClr val="0C608E"/>
            </a:solidFill>
          </a:ln>
        </p:spPr>
      </p:sp>
      <p:pic>
        <p:nvPicPr>
          <p:cNvPr id="80" name="Рисунок 79" descr="Целевая аудитория">
            <a:extLst>
              <a:ext uri="{FF2B5EF4-FFF2-40B4-BE49-F238E27FC236}">
                <a16:creationId xmlns:a16="http://schemas.microsoft.com/office/drawing/2014/main" id="{DA19A2B9-B472-4717-A5B3-7B1E6689620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33640" y="6975560"/>
            <a:ext cx="1087482" cy="1087482"/>
          </a:xfrm>
          <a:prstGeom prst="rect">
            <a:avLst/>
          </a:prstGeom>
        </p:spPr>
      </p:pic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EEAA8269-CBB9-EBD5-BE53-6F39BF0763CD}"/>
              </a:ext>
            </a:extLst>
          </p:cNvPr>
          <p:cNvCxnSpPr>
            <a:cxnSpLocks/>
          </p:cNvCxnSpPr>
          <p:nvPr/>
        </p:nvCxnSpPr>
        <p:spPr>
          <a:xfrm flipH="1">
            <a:off x="9630961" y="4078811"/>
            <a:ext cx="2782520" cy="587550"/>
          </a:xfrm>
          <a:prstGeom prst="straightConnector1">
            <a:avLst/>
          </a:prstGeom>
          <a:ln w="76200" cmpd="sng">
            <a:solidFill>
              <a:srgbClr val="0C608E"/>
            </a:solidFill>
            <a:headEnd w="lg" len="lg"/>
            <a:tailEnd type="triangle" w="lg" len="lg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1" name="Freeform 29">
            <a:extLst>
              <a:ext uri="{FF2B5EF4-FFF2-40B4-BE49-F238E27FC236}">
                <a16:creationId xmlns:a16="http://schemas.microsoft.com/office/drawing/2014/main" id="{68D765E6-79B3-50F5-5DCB-77E30DFB7A74}"/>
              </a:ext>
            </a:extLst>
          </p:cNvPr>
          <p:cNvSpPr/>
          <p:nvPr/>
        </p:nvSpPr>
        <p:spPr>
          <a:xfrm>
            <a:off x="5317823" y="1368989"/>
            <a:ext cx="890733" cy="889504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close/>
              </a:path>
            </a:pathLst>
          </a:custGeom>
          <a:solidFill>
            <a:srgbClr val="FFFFFF"/>
          </a:solidFill>
          <a:ln w="57150">
            <a:solidFill>
              <a:srgbClr val="0C608E"/>
            </a:solidFill>
          </a:ln>
        </p:spPr>
      </p:sp>
      <p:sp>
        <p:nvSpPr>
          <p:cNvPr id="18" name="Freeform 29">
            <a:extLst>
              <a:ext uri="{FF2B5EF4-FFF2-40B4-BE49-F238E27FC236}">
                <a16:creationId xmlns:a16="http://schemas.microsoft.com/office/drawing/2014/main" id="{F438F9CF-90D4-9989-0102-0BD016D7B04A}"/>
              </a:ext>
            </a:extLst>
          </p:cNvPr>
          <p:cNvSpPr/>
          <p:nvPr/>
        </p:nvSpPr>
        <p:spPr>
          <a:xfrm>
            <a:off x="16159452" y="2691971"/>
            <a:ext cx="941525" cy="921307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close/>
              </a:path>
            </a:pathLst>
          </a:custGeom>
          <a:solidFill>
            <a:srgbClr val="FFFFFF"/>
          </a:solidFill>
          <a:ln w="57150">
            <a:solidFill>
              <a:srgbClr val="0C608E"/>
            </a:solidFill>
          </a:ln>
        </p:spPr>
      </p:sp>
      <p:pic>
        <p:nvPicPr>
          <p:cNvPr id="25" name="Рисунок 24" descr="Доктор">
            <a:extLst>
              <a:ext uri="{FF2B5EF4-FFF2-40B4-BE49-F238E27FC236}">
                <a16:creationId xmlns:a16="http://schemas.microsoft.com/office/drawing/2014/main" id="{BD482C3F-2B13-F3A3-6D81-45127B3894F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371749" y="1373107"/>
            <a:ext cx="798242" cy="798242"/>
          </a:xfrm>
          <a:prstGeom prst="rect">
            <a:avLst/>
          </a:prstGeom>
        </p:spPr>
      </p:pic>
      <p:pic>
        <p:nvPicPr>
          <p:cNvPr id="32" name="Рисунок 31" descr="Компьютер">
            <a:extLst>
              <a:ext uri="{FF2B5EF4-FFF2-40B4-BE49-F238E27FC236}">
                <a16:creationId xmlns:a16="http://schemas.microsoft.com/office/drawing/2014/main" id="{BDF867D7-AC8C-4022-24D8-00F0DD97242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6353813" y="2774943"/>
            <a:ext cx="578008" cy="654494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D4AE0E6-2248-47EF-AD5D-B3ABDE4C5DFD}"/>
              </a:ext>
            </a:extLst>
          </p:cNvPr>
          <p:cNvSpPr/>
          <p:nvPr/>
        </p:nvSpPr>
        <p:spPr>
          <a:xfrm>
            <a:off x="11340585" y="8528737"/>
            <a:ext cx="6806287" cy="9055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100"/>
              </a:lnSpc>
            </a:pPr>
            <a:r>
              <a:rPr lang="ru-RU" sz="2400" b="1" spc="265" dirty="0" err="1">
                <a:solidFill>
                  <a:srgbClr val="0C608E"/>
                </a:solidFill>
                <a:latin typeface="Helios Bold" panose="020B0604020202020204" charset="0"/>
              </a:rPr>
              <a:t>Трекер</a:t>
            </a:r>
            <a:r>
              <a:rPr lang="ru-RU" sz="2400" b="1" spc="265" dirty="0">
                <a:solidFill>
                  <a:srgbClr val="0C608E"/>
                </a:solidFill>
                <a:latin typeface="Helios Bold" panose="020B0604020202020204" charset="0"/>
              </a:rPr>
              <a:t> динамики изменений кожи </a:t>
            </a:r>
          </a:p>
          <a:p>
            <a:pPr algn="ctr">
              <a:lnSpc>
                <a:spcPts val="2100"/>
              </a:lnSpc>
            </a:pPr>
            <a:r>
              <a:rPr lang="ru-RU" sz="2400" b="1" spc="265" dirty="0">
                <a:solidFill>
                  <a:srgbClr val="0C608E"/>
                </a:solidFill>
                <a:latin typeface="Helios Bold" panose="020B0604020202020204" charset="0"/>
              </a:rPr>
              <a:t>(фиксация результатов в личном кабинете) с рекомендациями</a:t>
            </a:r>
            <a:endParaRPr lang="en-US" sz="2400" b="1" spc="265" dirty="0">
              <a:solidFill>
                <a:srgbClr val="0C608E"/>
              </a:solidFill>
              <a:latin typeface="Helios Bold" panose="020B0604020202020204" charset="0"/>
            </a:endParaRPr>
          </a:p>
        </p:txBody>
      </p:sp>
      <p:cxnSp>
        <p:nvCxnSpPr>
          <p:cNvPr id="69" name="Прямая со стрелкой 68">
            <a:extLst>
              <a:ext uri="{FF2B5EF4-FFF2-40B4-BE49-F238E27FC236}">
                <a16:creationId xmlns:a16="http://schemas.microsoft.com/office/drawing/2014/main" id="{C9E6F6A2-503F-4F3F-93C7-C187B593727B}"/>
              </a:ext>
            </a:extLst>
          </p:cNvPr>
          <p:cNvCxnSpPr>
            <a:cxnSpLocks/>
          </p:cNvCxnSpPr>
          <p:nvPr/>
        </p:nvCxnSpPr>
        <p:spPr>
          <a:xfrm>
            <a:off x="14590070" y="2054104"/>
            <a:ext cx="0" cy="1031996"/>
          </a:xfrm>
          <a:prstGeom prst="straightConnector1">
            <a:avLst/>
          </a:prstGeom>
          <a:ln w="76200" cmpd="sng">
            <a:solidFill>
              <a:srgbClr val="0C608E"/>
            </a:solidFill>
            <a:headEnd w="lg" len="lg"/>
            <a:tailEnd type="triangle" w="lg" len="lg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 стрелкой 75">
            <a:extLst>
              <a:ext uri="{FF2B5EF4-FFF2-40B4-BE49-F238E27FC236}">
                <a16:creationId xmlns:a16="http://schemas.microsoft.com/office/drawing/2014/main" id="{835ADC79-FE64-46A9-8824-2D062C21DABE}"/>
              </a:ext>
            </a:extLst>
          </p:cNvPr>
          <p:cNvCxnSpPr>
            <a:cxnSpLocks/>
          </p:cNvCxnSpPr>
          <p:nvPr/>
        </p:nvCxnSpPr>
        <p:spPr>
          <a:xfrm flipH="1">
            <a:off x="9287785" y="1079386"/>
            <a:ext cx="1837659" cy="925185"/>
          </a:xfrm>
          <a:prstGeom prst="straightConnector1">
            <a:avLst/>
          </a:prstGeom>
          <a:ln w="76200" cmpd="sng">
            <a:solidFill>
              <a:srgbClr val="0C608E"/>
            </a:solidFill>
            <a:headEnd w="lg" len="lg"/>
            <a:tailEnd type="triangle" w="lg" len="lg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 стрелкой 76">
            <a:extLst>
              <a:ext uri="{FF2B5EF4-FFF2-40B4-BE49-F238E27FC236}">
                <a16:creationId xmlns:a16="http://schemas.microsoft.com/office/drawing/2014/main" id="{BE4BC993-73E8-43FB-8B98-9C31A8B2E7B1}"/>
              </a:ext>
            </a:extLst>
          </p:cNvPr>
          <p:cNvCxnSpPr>
            <a:cxnSpLocks/>
          </p:cNvCxnSpPr>
          <p:nvPr/>
        </p:nvCxnSpPr>
        <p:spPr>
          <a:xfrm flipV="1">
            <a:off x="10144887" y="7545161"/>
            <a:ext cx="1067792" cy="597345"/>
          </a:xfrm>
          <a:prstGeom prst="straightConnector1">
            <a:avLst/>
          </a:prstGeom>
          <a:ln w="76200" cmpd="sng">
            <a:solidFill>
              <a:srgbClr val="0C608E"/>
            </a:solidFill>
            <a:headEnd w="lg" len="lg"/>
            <a:tailEnd type="triangle" w="lg" len="lg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8" name="Прямая со стрелкой 77">
            <a:extLst>
              <a:ext uri="{FF2B5EF4-FFF2-40B4-BE49-F238E27FC236}">
                <a16:creationId xmlns:a16="http://schemas.microsoft.com/office/drawing/2014/main" id="{2295E003-BD37-4D3A-8E35-60A3E747DA12}"/>
              </a:ext>
            </a:extLst>
          </p:cNvPr>
          <p:cNvCxnSpPr>
            <a:cxnSpLocks/>
          </p:cNvCxnSpPr>
          <p:nvPr/>
        </p:nvCxnSpPr>
        <p:spPr>
          <a:xfrm flipV="1">
            <a:off x="10019502" y="6214935"/>
            <a:ext cx="1289658" cy="2067486"/>
          </a:xfrm>
          <a:prstGeom prst="straightConnector1">
            <a:avLst/>
          </a:prstGeom>
          <a:ln w="76200" cmpd="sng">
            <a:solidFill>
              <a:srgbClr val="0C608E"/>
            </a:solidFill>
            <a:headEnd w="lg" len="lg"/>
            <a:tailEnd type="triangle" w="lg" len="lg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6" name="Прямая со стрелкой 85">
            <a:extLst>
              <a:ext uri="{FF2B5EF4-FFF2-40B4-BE49-F238E27FC236}">
                <a16:creationId xmlns:a16="http://schemas.microsoft.com/office/drawing/2014/main" id="{C282270F-BD0D-4353-B8FB-FF20E9E6CDB2}"/>
              </a:ext>
            </a:extLst>
          </p:cNvPr>
          <p:cNvCxnSpPr>
            <a:cxnSpLocks/>
          </p:cNvCxnSpPr>
          <p:nvPr/>
        </p:nvCxnSpPr>
        <p:spPr>
          <a:xfrm>
            <a:off x="10110681" y="8208869"/>
            <a:ext cx="1153717" cy="660684"/>
          </a:xfrm>
          <a:prstGeom prst="straightConnector1">
            <a:avLst/>
          </a:prstGeom>
          <a:ln w="76200" cmpd="sng">
            <a:solidFill>
              <a:srgbClr val="0C608E"/>
            </a:solidFill>
            <a:headEnd w="lg" len="lg"/>
            <a:tailEnd type="triangle" w="lg" len="lg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 11">
            <a:extLst>
              <a:ext uri="{FF2B5EF4-FFF2-40B4-BE49-F238E27FC236}">
                <a16:creationId xmlns:a16="http://schemas.microsoft.com/office/drawing/2014/main" id="{6F1229E7-D0BA-91F6-526A-FF0B29160428}"/>
              </a:ext>
            </a:extLst>
          </p:cNvPr>
          <p:cNvSpPr/>
          <p:nvPr/>
        </p:nvSpPr>
        <p:spPr>
          <a:xfrm>
            <a:off x="10483684" y="128616"/>
            <a:ext cx="7270916" cy="7436922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0C608E"/>
          </a:solidFill>
        </p:spPr>
      </p:sp>
      <p:grpSp>
        <p:nvGrpSpPr>
          <p:cNvPr id="2" name="Group 2"/>
          <p:cNvGrpSpPr/>
          <p:nvPr/>
        </p:nvGrpSpPr>
        <p:grpSpPr>
          <a:xfrm>
            <a:off x="-5936485" y="-3687281"/>
            <a:ext cx="20338285" cy="14164780"/>
            <a:chOff x="0" y="-38100"/>
            <a:chExt cx="452149" cy="29077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2149" cy="252670"/>
            </a:xfrm>
            <a:custGeom>
              <a:avLst/>
              <a:gdLst/>
              <a:ahLst/>
              <a:cxnLst/>
              <a:rect l="l" t="t" r="r" b="b"/>
              <a:pathLst>
                <a:path w="452149" h="252670">
                  <a:moveTo>
                    <a:pt x="203200" y="0"/>
                  </a:moveTo>
                  <a:lnTo>
                    <a:pt x="248949" y="0"/>
                  </a:lnTo>
                  <a:lnTo>
                    <a:pt x="452149" y="252670"/>
                  </a:lnTo>
                  <a:lnTo>
                    <a:pt x="0" y="25267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E4E4E4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127000" y="-38100"/>
              <a:ext cx="198149" cy="2907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0800000">
            <a:off x="-4157563" y="0"/>
            <a:ext cx="16788529" cy="2394917"/>
            <a:chOff x="0" y="0"/>
            <a:chExt cx="819809" cy="18730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9809" cy="187305"/>
            </a:xfrm>
            <a:custGeom>
              <a:avLst/>
              <a:gdLst/>
              <a:ahLst/>
              <a:cxnLst/>
              <a:rect l="l" t="t" r="r" b="b"/>
              <a:pathLst>
                <a:path w="819809" h="187305">
                  <a:moveTo>
                    <a:pt x="203200" y="0"/>
                  </a:moveTo>
                  <a:lnTo>
                    <a:pt x="616609" y="0"/>
                  </a:lnTo>
                  <a:lnTo>
                    <a:pt x="819809" y="187305"/>
                  </a:lnTo>
                  <a:lnTo>
                    <a:pt x="0" y="187305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0C608E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127000" y="-38100"/>
              <a:ext cx="565809" cy="2254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877251" y="934615"/>
            <a:ext cx="6250719" cy="11651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0199"/>
              </a:lnSpc>
            </a:pPr>
            <a:r>
              <a:rPr lang="ru-RU" sz="5800" dirty="0">
                <a:solidFill>
                  <a:srgbClr val="FFFFFF"/>
                </a:solidFill>
                <a:latin typeface="TT Hoves Bold"/>
              </a:rPr>
              <a:t>Рынок</a:t>
            </a:r>
            <a:endParaRPr lang="en-US" sz="5800" dirty="0">
              <a:solidFill>
                <a:srgbClr val="FFFFFF"/>
              </a:solidFill>
              <a:latin typeface="TT Hoves Bold"/>
            </a:endParaRPr>
          </a:p>
        </p:txBody>
      </p:sp>
      <p:grpSp>
        <p:nvGrpSpPr>
          <p:cNvPr id="9" name="Group 9"/>
          <p:cNvGrpSpPr/>
          <p:nvPr/>
        </p:nvGrpSpPr>
        <p:grpSpPr>
          <a:xfrm>
            <a:off x="10987496" y="1351132"/>
            <a:ext cx="6243730" cy="6214407"/>
            <a:chOff x="0" y="0"/>
            <a:chExt cx="8324973" cy="8285876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0"/>
              <a:ext cx="8324973" cy="8285876"/>
              <a:chOff x="0" y="0"/>
              <a:chExt cx="6350000" cy="63500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4693BE"/>
              </a:solidFill>
            </p:spPr>
          </p:sp>
        </p:grpSp>
        <p:grpSp>
          <p:nvGrpSpPr>
            <p:cNvPr id="12" name="Group 12"/>
            <p:cNvGrpSpPr/>
            <p:nvPr/>
          </p:nvGrpSpPr>
          <p:grpSpPr>
            <a:xfrm>
              <a:off x="1036457" y="2033817"/>
              <a:ext cx="6252059" cy="6252059"/>
              <a:chOff x="0" y="0"/>
              <a:chExt cx="6350000" cy="63500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A9CFE4"/>
              </a:solidFill>
            </p:spPr>
          </p:sp>
        </p:grpSp>
        <p:grpSp>
          <p:nvGrpSpPr>
            <p:cNvPr id="14" name="Group 14"/>
            <p:cNvGrpSpPr/>
            <p:nvPr/>
          </p:nvGrpSpPr>
          <p:grpSpPr>
            <a:xfrm>
              <a:off x="2191296" y="4343495"/>
              <a:ext cx="3942380" cy="3942380"/>
              <a:chOff x="0" y="0"/>
              <a:chExt cx="6350000" cy="63500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E4E4E4"/>
              </a:solidFill>
            </p:spPr>
          </p:sp>
        </p:grpSp>
        <p:sp>
          <p:nvSpPr>
            <p:cNvPr id="16" name="TextBox 16"/>
            <p:cNvSpPr txBox="1"/>
            <p:nvPr/>
          </p:nvSpPr>
          <p:spPr>
            <a:xfrm>
              <a:off x="2583871" y="815190"/>
              <a:ext cx="3157231" cy="7630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759"/>
                </a:lnSpc>
              </a:pPr>
              <a:r>
                <a:rPr lang="en-US" sz="3399" dirty="0">
                  <a:solidFill>
                    <a:srgbClr val="FFFFFF"/>
                  </a:solidFill>
                  <a:latin typeface="Helios"/>
                </a:rPr>
                <a:t>TAM</a:t>
              </a:r>
              <a:endParaRPr lang="en-US" sz="3399" u="none" dirty="0">
                <a:solidFill>
                  <a:srgbClr val="FFFFFF"/>
                </a:solidFill>
                <a:latin typeface="Helios"/>
              </a:endParaRP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2583871" y="5874397"/>
              <a:ext cx="3157231" cy="7611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759"/>
                </a:lnSpc>
              </a:pPr>
              <a:r>
                <a:rPr lang="en-US" sz="3399" u="none" dirty="0">
                  <a:solidFill>
                    <a:srgbClr val="0C608E"/>
                  </a:solidFill>
                  <a:latin typeface="Helios"/>
                </a:rPr>
                <a:t>SOM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2583871" y="3054777"/>
              <a:ext cx="3157231" cy="7611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759"/>
                </a:lnSpc>
              </a:pPr>
              <a:r>
                <a:rPr lang="en-US" sz="3399" u="none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Helios"/>
                </a:rPr>
                <a:t>SAM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46961" y="4249125"/>
            <a:ext cx="8854581" cy="6008158"/>
            <a:chOff x="-100178" y="-297930"/>
            <a:chExt cx="10793929" cy="7572272"/>
          </a:xfrm>
        </p:grpSpPr>
        <p:sp>
          <p:nvSpPr>
            <p:cNvPr id="20" name="TextBox 20"/>
            <p:cNvSpPr txBox="1"/>
            <p:nvPr/>
          </p:nvSpPr>
          <p:spPr>
            <a:xfrm>
              <a:off x="29493" y="3304241"/>
              <a:ext cx="8908010" cy="7050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079"/>
                </a:lnSpc>
                <a:spcBef>
                  <a:spcPct val="0"/>
                </a:spcBef>
              </a:pPr>
              <a:r>
                <a:rPr lang="ru-RU" sz="5200" dirty="0">
                  <a:solidFill>
                    <a:srgbClr val="0C608E"/>
                  </a:solidFill>
                  <a:latin typeface="Helios Bold"/>
                </a:rPr>
                <a:t>12,7 млрд Р</a:t>
              </a:r>
              <a:endParaRPr lang="en-US" sz="5200" dirty="0">
                <a:solidFill>
                  <a:srgbClr val="0C608E"/>
                </a:solidFill>
                <a:latin typeface="Helios Bold"/>
              </a:endParaRP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-58984" y="2290367"/>
              <a:ext cx="9544595" cy="52612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3359"/>
                </a:lnSpc>
              </a:pPr>
              <a:r>
                <a:rPr lang="ru-RU" sz="2500" u="none" dirty="0">
                  <a:solidFill>
                    <a:srgbClr val="2A2E3A"/>
                  </a:solidFill>
                  <a:latin typeface="Helios"/>
                </a:rPr>
                <a:t>Российский рынок  натуральной косметики </a:t>
              </a:r>
              <a:r>
                <a:rPr lang="en-US" sz="2500" u="none" dirty="0">
                  <a:solidFill>
                    <a:srgbClr val="2A2E3A"/>
                  </a:solidFill>
                  <a:latin typeface="Helios"/>
                </a:rPr>
                <a:t>(TAM</a:t>
              </a:r>
              <a:r>
                <a:rPr lang="en-US" sz="2400" u="none" dirty="0">
                  <a:solidFill>
                    <a:srgbClr val="2A2E3A"/>
                  </a:solidFill>
                  <a:latin typeface="Helios"/>
                </a:rPr>
                <a:t>) 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-29914" y="942154"/>
              <a:ext cx="8908011" cy="7050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lvl="0">
                <a:lnSpc>
                  <a:spcPts val="4079"/>
                </a:lnSpc>
                <a:spcBef>
                  <a:spcPct val="0"/>
                </a:spcBef>
              </a:pPr>
              <a:r>
                <a:rPr lang="ru-RU" sz="5200" dirty="0">
                  <a:solidFill>
                    <a:srgbClr val="0C608E"/>
                  </a:solidFill>
                  <a:latin typeface="Helios Bold"/>
                </a:rPr>
                <a:t>500 млрд Р</a:t>
              </a:r>
              <a:endParaRPr lang="en-US" sz="5200" dirty="0">
                <a:solidFill>
                  <a:srgbClr val="0C608E"/>
                </a:solidFill>
                <a:latin typeface="Helios Bold"/>
              </a:endParaRP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-100178" y="-297930"/>
              <a:ext cx="10793929" cy="52612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3359"/>
                </a:lnSpc>
              </a:pPr>
              <a:r>
                <a:rPr lang="ru-RU" sz="2500" u="none" dirty="0">
                  <a:solidFill>
                    <a:srgbClr val="2A2E3A"/>
                  </a:solidFill>
                  <a:latin typeface="Helios"/>
                </a:rPr>
                <a:t>Рынок </a:t>
              </a:r>
              <a:r>
                <a:rPr lang="ru-RU" sz="2500" u="none" dirty="0" err="1">
                  <a:solidFill>
                    <a:srgbClr val="2A2E3A"/>
                  </a:solidFill>
                  <a:latin typeface="Helios"/>
                </a:rPr>
                <a:t>уходовой</a:t>
              </a:r>
              <a:r>
                <a:rPr lang="ru-RU" sz="2500" u="none" dirty="0">
                  <a:solidFill>
                    <a:srgbClr val="2A2E3A"/>
                  </a:solidFill>
                  <a:latin typeface="Helios"/>
                </a:rPr>
                <a:t> косметики на территории России  </a:t>
              </a:r>
              <a:r>
                <a:rPr lang="en-US" sz="2500" u="none" dirty="0">
                  <a:solidFill>
                    <a:srgbClr val="2A2E3A"/>
                  </a:solidFill>
                  <a:latin typeface="Helios"/>
                </a:rPr>
                <a:t>(SAM)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5225130"/>
              <a:ext cx="10503637" cy="204921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4079"/>
                </a:lnSpc>
                <a:spcBef>
                  <a:spcPct val="0"/>
                </a:spcBef>
              </a:pPr>
              <a:r>
                <a:rPr lang="ru-RU" sz="5200" dirty="0">
                  <a:solidFill>
                    <a:srgbClr val="0C608E"/>
                  </a:solidFill>
                  <a:latin typeface="Helios Bold"/>
                </a:rPr>
                <a:t>62,5 млн Р </a:t>
              </a:r>
              <a:r>
                <a:rPr lang="ru-RU" sz="3000" dirty="0">
                  <a:solidFill>
                    <a:srgbClr val="0C608E"/>
                  </a:solidFill>
                  <a:latin typeface="Helios Bold"/>
                </a:rPr>
                <a:t>(1-ый год)</a:t>
              </a:r>
            </a:p>
            <a:p>
              <a:pPr>
                <a:lnSpc>
                  <a:spcPts val="4079"/>
                </a:lnSpc>
                <a:spcBef>
                  <a:spcPct val="0"/>
                </a:spcBef>
              </a:pPr>
              <a:endParaRPr lang="ru-RU" sz="5200" dirty="0">
                <a:solidFill>
                  <a:srgbClr val="0C608E"/>
                </a:solidFill>
                <a:latin typeface="Helios Bold"/>
              </a:endParaRPr>
            </a:p>
            <a:p>
              <a:pPr>
                <a:lnSpc>
                  <a:spcPts val="4079"/>
                </a:lnSpc>
                <a:spcBef>
                  <a:spcPct val="0"/>
                </a:spcBef>
              </a:pPr>
              <a:r>
                <a:rPr lang="ru-RU" sz="5200" dirty="0">
                  <a:solidFill>
                    <a:srgbClr val="0C608E"/>
                  </a:solidFill>
                  <a:latin typeface="Helios Bold"/>
                </a:rPr>
                <a:t>175,5 млн Р </a:t>
              </a:r>
              <a:r>
                <a:rPr lang="ru-RU" sz="3000" dirty="0">
                  <a:solidFill>
                    <a:srgbClr val="0C608E"/>
                  </a:solidFill>
                  <a:latin typeface="Helios Bold"/>
                </a:rPr>
                <a:t>( к 5 году) </a:t>
              </a:r>
              <a:endParaRPr lang="en-US" sz="3000" dirty="0">
                <a:solidFill>
                  <a:srgbClr val="0C608E"/>
                </a:solidFill>
                <a:latin typeface="Helios Bold"/>
              </a:endParaRP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4401821"/>
              <a:ext cx="8908010" cy="5346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59"/>
                </a:lnSpc>
              </a:pPr>
              <a:r>
                <a:rPr lang="ru-RU" sz="2500" dirty="0">
                  <a:solidFill>
                    <a:srgbClr val="2A2E3A"/>
                  </a:solidFill>
                  <a:latin typeface="Helios"/>
                </a:rPr>
                <a:t>Р</a:t>
              </a:r>
              <a:r>
                <a:rPr lang="ru-RU" sz="2500" u="none" dirty="0">
                  <a:solidFill>
                    <a:srgbClr val="2A2E3A"/>
                  </a:solidFill>
                  <a:latin typeface="Helios"/>
                </a:rPr>
                <a:t>еально достижимый рынок</a:t>
              </a:r>
              <a:r>
                <a:rPr lang="en-US" sz="2500" u="none" dirty="0">
                  <a:solidFill>
                    <a:srgbClr val="2A2E3A"/>
                  </a:solidFill>
                  <a:latin typeface="Helios"/>
                </a:rPr>
                <a:t>(SOM)</a:t>
              </a:r>
            </a:p>
          </p:txBody>
        </p:sp>
        <p:sp>
          <p:nvSpPr>
            <p:cNvPr id="26" name="AutoShape 26"/>
            <p:cNvSpPr/>
            <p:nvPr/>
          </p:nvSpPr>
          <p:spPr>
            <a:xfrm flipV="1">
              <a:off x="0" y="1791565"/>
              <a:ext cx="10285337" cy="50745"/>
            </a:xfrm>
            <a:prstGeom prst="line">
              <a:avLst/>
            </a:prstGeom>
            <a:ln w="12700" cap="flat">
              <a:solidFill>
                <a:srgbClr val="2A2E3A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7" name="AutoShape 27"/>
            <p:cNvSpPr/>
            <p:nvPr/>
          </p:nvSpPr>
          <p:spPr>
            <a:xfrm flipV="1">
              <a:off x="0" y="4009332"/>
              <a:ext cx="10285337" cy="62463"/>
            </a:xfrm>
            <a:prstGeom prst="line">
              <a:avLst/>
            </a:prstGeom>
            <a:ln w="12700" cap="flat">
              <a:solidFill>
                <a:srgbClr val="2A2E3A"/>
              </a:solidFill>
              <a:prstDash val="solid"/>
              <a:headEnd type="none" w="sm" len="sm"/>
              <a:tailEnd type="none" w="sm" len="sm"/>
            </a:ln>
          </p:spPr>
        </p:sp>
      </p:grpSp>
      <p:sp>
        <p:nvSpPr>
          <p:cNvPr id="34" name="TextBox 16">
            <a:extLst>
              <a:ext uri="{FF2B5EF4-FFF2-40B4-BE49-F238E27FC236}">
                <a16:creationId xmlns:a16="http://schemas.microsoft.com/office/drawing/2014/main" id="{670A3869-B4E9-977C-523F-D8E1D50C4DCB}"/>
              </a:ext>
            </a:extLst>
          </p:cNvPr>
          <p:cNvSpPr txBox="1"/>
          <p:nvPr/>
        </p:nvSpPr>
        <p:spPr>
          <a:xfrm>
            <a:off x="12858709" y="648463"/>
            <a:ext cx="2367923" cy="572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dirty="0">
                <a:solidFill>
                  <a:srgbClr val="FFFFFF"/>
                </a:solidFill>
                <a:latin typeface="Helios"/>
              </a:rPr>
              <a:t>PAM</a:t>
            </a:r>
            <a:endParaRPr lang="en-US" sz="3399" u="none" dirty="0">
              <a:solidFill>
                <a:srgbClr val="FFFFFF"/>
              </a:solidFill>
              <a:latin typeface="Helios"/>
            </a:endParaRPr>
          </a:p>
        </p:txBody>
      </p:sp>
      <p:sp>
        <p:nvSpPr>
          <p:cNvPr id="35" name="AutoShape 27">
            <a:extLst>
              <a:ext uri="{FF2B5EF4-FFF2-40B4-BE49-F238E27FC236}">
                <a16:creationId xmlns:a16="http://schemas.microsoft.com/office/drawing/2014/main" id="{418D9D67-51F0-2472-035F-B12195ECBC0B}"/>
              </a:ext>
            </a:extLst>
          </p:cNvPr>
          <p:cNvSpPr/>
          <p:nvPr/>
        </p:nvSpPr>
        <p:spPr>
          <a:xfrm flipV="1">
            <a:off x="946961" y="4158140"/>
            <a:ext cx="8424345" cy="34395"/>
          </a:xfrm>
          <a:prstGeom prst="line">
            <a:avLst/>
          </a:prstGeom>
          <a:ln w="12700" cap="flat">
            <a:solidFill>
              <a:srgbClr val="2A2E3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6" name="TextBox 21">
            <a:extLst>
              <a:ext uri="{FF2B5EF4-FFF2-40B4-BE49-F238E27FC236}">
                <a16:creationId xmlns:a16="http://schemas.microsoft.com/office/drawing/2014/main" id="{4043BF50-4ECD-2AC5-2827-C4FDEFBB7B0F}"/>
              </a:ext>
            </a:extLst>
          </p:cNvPr>
          <p:cNvSpPr txBox="1"/>
          <p:nvPr/>
        </p:nvSpPr>
        <p:spPr>
          <a:xfrm>
            <a:off x="967321" y="2817097"/>
            <a:ext cx="7354337" cy="3945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ru-RU" sz="2500" dirty="0">
                <a:solidFill>
                  <a:srgbClr val="2A2E3A"/>
                </a:solidFill>
                <a:latin typeface="Helios"/>
              </a:rPr>
              <a:t>Мировой р</a:t>
            </a:r>
            <a:r>
              <a:rPr lang="ru-RU" sz="2500" u="none" dirty="0">
                <a:solidFill>
                  <a:srgbClr val="2A2E3A"/>
                </a:solidFill>
                <a:latin typeface="Helios"/>
              </a:rPr>
              <a:t>ынок натуральной косметики </a:t>
            </a:r>
            <a:r>
              <a:rPr lang="en-US" sz="2500" u="none" dirty="0">
                <a:solidFill>
                  <a:srgbClr val="2A2E3A"/>
                </a:solidFill>
                <a:latin typeface="Helios"/>
              </a:rPr>
              <a:t>(PAM) </a:t>
            </a:r>
          </a:p>
        </p:txBody>
      </p:sp>
      <p:sp>
        <p:nvSpPr>
          <p:cNvPr id="37" name="TextBox 20">
            <a:extLst>
              <a:ext uri="{FF2B5EF4-FFF2-40B4-BE49-F238E27FC236}">
                <a16:creationId xmlns:a16="http://schemas.microsoft.com/office/drawing/2014/main" id="{9A700DE9-03C6-611D-F118-E2269ABE99D5}"/>
              </a:ext>
            </a:extLst>
          </p:cNvPr>
          <p:cNvSpPr txBox="1"/>
          <p:nvPr/>
        </p:nvSpPr>
        <p:spPr>
          <a:xfrm>
            <a:off x="967321" y="3522987"/>
            <a:ext cx="6681008" cy="5577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4079"/>
              </a:lnSpc>
              <a:spcBef>
                <a:spcPct val="0"/>
              </a:spcBef>
            </a:pPr>
            <a:r>
              <a:rPr lang="ru-RU" sz="5200" dirty="0">
                <a:solidFill>
                  <a:srgbClr val="0C608E"/>
                </a:solidFill>
                <a:latin typeface="Helios Bold"/>
              </a:rPr>
              <a:t>12,5 млрд $ </a:t>
            </a:r>
            <a:endParaRPr lang="en-US" sz="5200" dirty="0">
              <a:solidFill>
                <a:srgbClr val="0C608E"/>
              </a:solidFill>
              <a:latin typeface="Helios Bold"/>
            </a:endParaRPr>
          </a:p>
        </p:txBody>
      </p:sp>
      <p:sp>
        <p:nvSpPr>
          <p:cNvPr id="28" name="AutoShape 27">
            <a:extLst>
              <a:ext uri="{FF2B5EF4-FFF2-40B4-BE49-F238E27FC236}">
                <a16:creationId xmlns:a16="http://schemas.microsoft.com/office/drawing/2014/main" id="{697A1C59-E817-F16C-AFF2-34DA6517E3CF}"/>
              </a:ext>
            </a:extLst>
          </p:cNvPr>
          <p:cNvSpPr/>
          <p:nvPr/>
        </p:nvSpPr>
        <p:spPr>
          <a:xfrm>
            <a:off x="1065096" y="9334499"/>
            <a:ext cx="8401412" cy="12655"/>
          </a:xfrm>
          <a:prstGeom prst="line">
            <a:avLst/>
          </a:prstGeom>
          <a:ln w="12700" cap="flat">
            <a:solidFill>
              <a:srgbClr val="2A2E3A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1">
            <a:extLst>
              <a:ext uri="{FF2B5EF4-FFF2-40B4-BE49-F238E27FC236}">
                <a16:creationId xmlns:a16="http://schemas.microsoft.com/office/drawing/2014/main" id="{AF779EC5-9B88-37DF-4972-36408697E0F9}"/>
              </a:ext>
            </a:extLst>
          </p:cNvPr>
          <p:cNvSpPr/>
          <p:nvPr/>
        </p:nvSpPr>
        <p:spPr>
          <a:xfrm>
            <a:off x="956034" y="4241014"/>
            <a:ext cx="3143250" cy="874356"/>
          </a:xfrm>
          <a:custGeom>
            <a:avLst/>
            <a:gdLst/>
            <a:ahLst/>
            <a:cxnLst/>
            <a:rect l="l" t="t" r="r" b="b"/>
            <a:pathLst>
              <a:path w="1002670" h="278912">
                <a:moveTo>
                  <a:pt x="88669" y="0"/>
                </a:moveTo>
                <a:lnTo>
                  <a:pt x="914001" y="0"/>
                </a:lnTo>
                <a:cubicBezTo>
                  <a:pt x="937517" y="0"/>
                  <a:pt x="960071" y="9342"/>
                  <a:pt x="976699" y="25971"/>
                </a:cubicBezTo>
                <a:cubicBezTo>
                  <a:pt x="993328" y="42599"/>
                  <a:pt x="1002670" y="65153"/>
                  <a:pt x="1002670" y="88669"/>
                </a:cubicBezTo>
                <a:lnTo>
                  <a:pt x="1002670" y="190243"/>
                </a:lnTo>
                <a:cubicBezTo>
                  <a:pt x="1002670" y="213759"/>
                  <a:pt x="993328" y="236313"/>
                  <a:pt x="976699" y="252941"/>
                </a:cubicBezTo>
                <a:cubicBezTo>
                  <a:pt x="960071" y="269570"/>
                  <a:pt x="937517" y="278912"/>
                  <a:pt x="914001" y="278912"/>
                </a:cubicBezTo>
                <a:lnTo>
                  <a:pt x="88669" y="278912"/>
                </a:lnTo>
                <a:cubicBezTo>
                  <a:pt x="65153" y="278912"/>
                  <a:pt x="42599" y="269570"/>
                  <a:pt x="25971" y="252941"/>
                </a:cubicBezTo>
                <a:cubicBezTo>
                  <a:pt x="9342" y="236313"/>
                  <a:pt x="0" y="213759"/>
                  <a:pt x="0" y="190243"/>
                </a:cubicBezTo>
                <a:lnTo>
                  <a:pt x="0" y="88669"/>
                </a:lnTo>
                <a:cubicBezTo>
                  <a:pt x="0" y="65153"/>
                  <a:pt x="9342" y="42599"/>
                  <a:pt x="25971" y="25971"/>
                </a:cubicBezTo>
                <a:cubicBezTo>
                  <a:pt x="42599" y="9342"/>
                  <a:pt x="65153" y="0"/>
                  <a:pt x="88669" y="0"/>
                </a:cubicBezTo>
                <a:close/>
              </a:path>
            </a:pathLst>
          </a:custGeom>
          <a:solidFill>
            <a:srgbClr val="61A6CD"/>
          </a:solidFill>
          <a:ln w="19050" cap="rnd">
            <a:solidFill>
              <a:srgbClr val="000000"/>
            </a:solidFill>
            <a:prstDash val="solid"/>
            <a:round/>
          </a:ln>
        </p:spPr>
      </p:sp>
      <p:sp>
        <p:nvSpPr>
          <p:cNvPr id="84" name="Freeform 3">
            <a:extLst>
              <a:ext uri="{FF2B5EF4-FFF2-40B4-BE49-F238E27FC236}">
                <a16:creationId xmlns:a16="http://schemas.microsoft.com/office/drawing/2014/main" id="{20BB8221-878F-0993-B120-49D058E210AB}"/>
              </a:ext>
            </a:extLst>
          </p:cNvPr>
          <p:cNvSpPr/>
          <p:nvPr/>
        </p:nvSpPr>
        <p:spPr>
          <a:xfrm rot="10800000">
            <a:off x="-2601808" y="-384019"/>
            <a:ext cx="18526628" cy="1634917"/>
          </a:xfrm>
          <a:custGeom>
            <a:avLst/>
            <a:gdLst/>
            <a:ahLst/>
            <a:cxnLst/>
            <a:rect l="l" t="t" r="r" b="b"/>
            <a:pathLst>
              <a:path w="1610883" h="346486">
                <a:moveTo>
                  <a:pt x="203200" y="0"/>
                </a:moveTo>
                <a:lnTo>
                  <a:pt x="1407683" y="0"/>
                </a:lnTo>
                <a:lnTo>
                  <a:pt x="1610883" y="346486"/>
                </a:lnTo>
                <a:lnTo>
                  <a:pt x="0" y="346486"/>
                </a:lnTo>
                <a:lnTo>
                  <a:pt x="203200" y="0"/>
                </a:lnTo>
                <a:close/>
              </a:path>
            </a:pathLst>
          </a:custGeom>
          <a:solidFill>
            <a:srgbClr val="E4E4E4"/>
          </a:solidFill>
        </p:spPr>
      </p:sp>
      <p:grpSp>
        <p:nvGrpSpPr>
          <p:cNvPr id="5" name="Group 5"/>
          <p:cNvGrpSpPr/>
          <p:nvPr/>
        </p:nvGrpSpPr>
        <p:grpSpPr>
          <a:xfrm>
            <a:off x="956034" y="1526096"/>
            <a:ext cx="3143250" cy="1453515"/>
            <a:chOff x="0" y="-38100"/>
            <a:chExt cx="1002670" cy="31701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02670" cy="278912"/>
            </a:xfrm>
            <a:custGeom>
              <a:avLst/>
              <a:gdLst/>
              <a:ahLst/>
              <a:cxnLst/>
              <a:rect l="l" t="t" r="r" b="b"/>
              <a:pathLst>
                <a:path w="1002670" h="278912">
                  <a:moveTo>
                    <a:pt x="88669" y="0"/>
                  </a:moveTo>
                  <a:lnTo>
                    <a:pt x="914001" y="0"/>
                  </a:lnTo>
                  <a:cubicBezTo>
                    <a:pt x="937517" y="0"/>
                    <a:pt x="960071" y="9342"/>
                    <a:pt x="976699" y="25971"/>
                  </a:cubicBezTo>
                  <a:cubicBezTo>
                    <a:pt x="993328" y="42599"/>
                    <a:pt x="1002670" y="65153"/>
                    <a:pt x="1002670" y="88669"/>
                  </a:cubicBezTo>
                  <a:lnTo>
                    <a:pt x="1002670" y="190243"/>
                  </a:lnTo>
                  <a:cubicBezTo>
                    <a:pt x="1002670" y="213759"/>
                    <a:pt x="993328" y="236313"/>
                    <a:pt x="976699" y="252941"/>
                  </a:cubicBezTo>
                  <a:cubicBezTo>
                    <a:pt x="960071" y="269570"/>
                    <a:pt x="937517" y="278912"/>
                    <a:pt x="914001" y="278912"/>
                  </a:cubicBezTo>
                  <a:lnTo>
                    <a:pt x="88669" y="278912"/>
                  </a:lnTo>
                  <a:cubicBezTo>
                    <a:pt x="65153" y="278912"/>
                    <a:pt x="42599" y="269570"/>
                    <a:pt x="25971" y="252941"/>
                  </a:cubicBezTo>
                  <a:cubicBezTo>
                    <a:pt x="9342" y="236313"/>
                    <a:pt x="0" y="213759"/>
                    <a:pt x="0" y="190243"/>
                  </a:cubicBezTo>
                  <a:lnTo>
                    <a:pt x="0" y="88669"/>
                  </a:lnTo>
                  <a:cubicBezTo>
                    <a:pt x="0" y="65153"/>
                    <a:pt x="9342" y="42599"/>
                    <a:pt x="25971" y="25971"/>
                  </a:cubicBezTo>
                  <a:cubicBezTo>
                    <a:pt x="42599" y="9342"/>
                    <a:pt x="65153" y="0"/>
                    <a:pt x="88669" y="0"/>
                  </a:cubicBezTo>
                  <a:close/>
                </a:path>
              </a:pathLst>
            </a:custGeom>
            <a:solidFill>
              <a:srgbClr val="0C608E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002670" cy="317012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lvl="0" indent="0" algn="ctr">
                <a:lnSpc>
                  <a:spcPts val="2116"/>
                </a:lnSpc>
                <a:spcBef>
                  <a:spcPct val="0"/>
                </a:spcBef>
              </a:pPr>
              <a:r>
                <a:rPr lang="ru-RU" sz="2400" spc="211" dirty="0">
                  <a:solidFill>
                    <a:srgbClr val="FFFFFF"/>
                  </a:solidFill>
                  <a:latin typeface="Nunito Sans Expanded Semi-Bold"/>
                </a:rPr>
                <a:t>Параметры оценки</a:t>
              </a:r>
              <a:endParaRPr lang="en-US" sz="2400" u="none" strike="noStrike" spc="211" dirty="0">
                <a:solidFill>
                  <a:srgbClr val="FFFFFF"/>
                </a:solidFill>
                <a:latin typeface="Nunito Sans Expanded Semi-Bold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245769" y="1645534"/>
            <a:ext cx="2091825" cy="1492923"/>
            <a:chOff x="0" y="-14778"/>
            <a:chExt cx="1002670" cy="29369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02670" cy="278912"/>
            </a:xfrm>
            <a:custGeom>
              <a:avLst/>
              <a:gdLst/>
              <a:ahLst/>
              <a:cxnLst/>
              <a:rect l="l" t="t" r="r" b="b"/>
              <a:pathLst>
                <a:path w="1002670" h="278912">
                  <a:moveTo>
                    <a:pt x="88669" y="0"/>
                  </a:moveTo>
                  <a:lnTo>
                    <a:pt x="914001" y="0"/>
                  </a:lnTo>
                  <a:cubicBezTo>
                    <a:pt x="937517" y="0"/>
                    <a:pt x="960071" y="9342"/>
                    <a:pt x="976699" y="25971"/>
                  </a:cubicBezTo>
                  <a:cubicBezTo>
                    <a:pt x="993328" y="42599"/>
                    <a:pt x="1002670" y="65153"/>
                    <a:pt x="1002670" y="88669"/>
                  </a:cubicBezTo>
                  <a:lnTo>
                    <a:pt x="1002670" y="190243"/>
                  </a:lnTo>
                  <a:cubicBezTo>
                    <a:pt x="1002670" y="213759"/>
                    <a:pt x="993328" y="236313"/>
                    <a:pt x="976699" y="252941"/>
                  </a:cubicBezTo>
                  <a:cubicBezTo>
                    <a:pt x="960071" y="269570"/>
                    <a:pt x="937517" y="278912"/>
                    <a:pt x="914001" y="278912"/>
                  </a:cubicBezTo>
                  <a:lnTo>
                    <a:pt x="88669" y="278912"/>
                  </a:lnTo>
                  <a:cubicBezTo>
                    <a:pt x="65153" y="278912"/>
                    <a:pt x="42599" y="269570"/>
                    <a:pt x="25971" y="252941"/>
                  </a:cubicBezTo>
                  <a:cubicBezTo>
                    <a:pt x="9342" y="236313"/>
                    <a:pt x="0" y="213759"/>
                    <a:pt x="0" y="190243"/>
                  </a:cubicBezTo>
                  <a:lnTo>
                    <a:pt x="0" y="88669"/>
                  </a:lnTo>
                  <a:cubicBezTo>
                    <a:pt x="0" y="65153"/>
                    <a:pt x="9342" y="42599"/>
                    <a:pt x="25971" y="25971"/>
                  </a:cubicBezTo>
                  <a:cubicBezTo>
                    <a:pt x="42599" y="9342"/>
                    <a:pt x="65153" y="0"/>
                    <a:pt x="88669" y="0"/>
                  </a:cubicBezTo>
                  <a:close/>
                </a:path>
              </a:pathLst>
            </a:custGeom>
            <a:solidFill>
              <a:srgbClr val="0C608E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14778"/>
              <a:ext cx="1002670" cy="183550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lvl="0" indent="0" algn="ctr">
                <a:lnSpc>
                  <a:spcPts val="2116"/>
                </a:lnSpc>
                <a:spcBef>
                  <a:spcPct val="0"/>
                </a:spcBef>
              </a:pPr>
              <a:r>
                <a:rPr lang="en-US" sz="2400" b="1" u="none" strike="noStrike" spc="211" dirty="0">
                  <a:solidFill>
                    <a:srgbClr val="FFFFFF"/>
                  </a:solidFill>
                  <a:latin typeface="Nunito Sans Expanded Semi-Bold"/>
                </a:rPr>
                <a:t>VORCATI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744762" y="1415118"/>
            <a:ext cx="1979043" cy="1716102"/>
            <a:chOff x="0" y="-62014"/>
            <a:chExt cx="1002670" cy="34092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002670" cy="278912"/>
            </a:xfrm>
            <a:custGeom>
              <a:avLst/>
              <a:gdLst/>
              <a:ahLst/>
              <a:cxnLst/>
              <a:rect l="l" t="t" r="r" b="b"/>
              <a:pathLst>
                <a:path w="1002670" h="278912">
                  <a:moveTo>
                    <a:pt x="88669" y="0"/>
                  </a:moveTo>
                  <a:lnTo>
                    <a:pt x="914001" y="0"/>
                  </a:lnTo>
                  <a:cubicBezTo>
                    <a:pt x="937517" y="0"/>
                    <a:pt x="960071" y="9342"/>
                    <a:pt x="976699" y="25971"/>
                  </a:cubicBezTo>
                  <a:cubicBezTo>
                    <a:pt x="993328" y="42599"/>
                    <a:pt x="1002670" y="65153"/>
                    <a:pt x="1002670" y="88669"/>
                  </a:cubicBezTo>
                  <a:lnTo>
                    <a:pt x="1002670" y="190243"/>
                  </a:lnTo>
                  <a:cubicBezTo>
                    <a:pt x="1002670" y="213759"/>
                    <a:pt x="993328" y="236313"/>
                    <a:pt x="976699" y="252941"/>
                  </a:cubicBezTo>
                  <a:cubicBezTo>
                    <a:pt x="960071" y="269570"/>
                    <a:pt x="937517" y="278912"/>
                    <a:pt x="914001" y="278912"/>
                  </a:cubicBezTo>
                  <a:lnTo>
                    <a:pt x="88669" y="278912"/>
                  </a:lnTo>
                  <a:cubicBezTo>
                    <a:pt x="65153" y="278912"/>
                    <a:pt x="42599" y="269570"/>
                    <a:pt x="25971" y="252941"/>
                  </a:cubicBezTo>
                  <a:cubicBezTo>
                    <a:pt x="9342" y="236313"/>
                    <a:pt x="0" y="213759"/>
                    <a:pt x="0" y="190243"/>
                  </a:cubicBezTo>
                  <a:lnTo>
                    <a:pt x="0" y="88669"/>
                  </a:lnTo>
                  <a:cubicBezTo>
                    <a:pt x="0" y="65153"/>
                    <a:pt x="9342" y="42599"/>
                    <a:pt x="25971" y="25971"/>
                  </a:cubicBezTo>
                  <a:cubicBezTo>
                    <a:pt x="42599" y="9342"/>
                    <a:pt x="65153" y="0"/>
                    <a:pt x="88669" y="0"/>
                  </a:cubicBezTo>
                  <a:close/>
                </a:path>
              </a:pathLst>
            </a:custGeom>
            <a:solidFill>
              <a:srgbClr val="0C608E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5970" y="-62014"/>
              <a:ext cx="974953" cy="237739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lvl="0" indent="0" algn="ctr">
                <a:lnSpc>
                  <a:spcPts val="2116"/>
                </a:lnSpc>
                <a:spcBef>
                  <a:spcPct val="0"/>
                </a:spcBef>
              </a:pPr>
              <a:r>
                <a:rPr lang="en-US" sz="2100" b="1" u="none" strike="noStrike" spc="211" dirty="0">
                  <a:solidFill>
                    <a:srgbClr val="FFFFFF"/>
                  </a:solidFill>
                  <a:latin typeface="Nunito Sans Expanded Semi-Bold"/>
                </a:rPr>
                <a:t>SELF COSMETICS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5735963" y="1257298"/>
            <a:ext cx="2020844" cy="1842376"/>
            <a:chOff x="0" y="-82976"/>
            <a:chExt cx="1002670" cy="36188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002670" cy="278912"/>
            </a:xfrm>
            <a:custGeom>
              <a:avLst/>
              <a:gdLst/>
              <a:ahLst/>
              <a:cxnLst/>
              <a:rect l="l" t="t" r="r" b="b"/>
              <a:pathLst>
                <a:path w="1002670" h="278912">
                  <a:moveTo>
                    <a:pt x="88669" y="0"/>
                  </a:moveTo>
                  <a:lnTo>
                    <a:pt x="914001" y="0"/>
                  </a:lnTo>
                  <a:cubicBezTo>
                    <a:pt x="937517" y="0"/>
                    <a:pt x="960071" y="9342"/>
                    <a:pt x="976699" y="25971"/>
                  </a:cubicBezTo>
                  <a:cubicBezTo>
                    <a:pt x="993328" y="42599"/>
                    <a:pt x="1002670" y="65153"/>
                    <a:pt x="1002670" y="88669"/>
                  </a:cubicBezTo>
                  <a:lnTo>
                    <a:pt x="1002670" y="190243"/>
                  </a:lnTo>
                  <a:cubicBezTo>
                    <a:pt x="1002670" y="213759"/>
                    <a:pt x="993328" y="236313"/>
                    <a:pt x="976699" y="252941"/>
                  </a:cubicBezTo>
                  <a:cubicBezTo>
                    <a:pt x="960071" y="269570"/>
                    <a:pt x="937517" y="278912"/>
                    <a:pt x="914001" y="278912"/>
                  </a:cubicBezTo>
                  <a:lnTo>
                    <a:pt x="88669" y="278912"/>
                  </a:lnTo>
                  <a:cubicBezTo>
                    <a:pt x="65153" y="278912"/>
                    <a:pt x="42599" y="269570"/>
                    <a:pt x="25971" y="252941"/>
                  </a:cubicBezTo>
                  <a:cubicBezTo>
                    <a:pt x="9342" y="236313"/>
                    <a:pt x="0" y="213759"/>
                    <a:pt x="0" y="190243"/>
                  </a:cubicBezTo>
                  <a:lnTo>
                    <a:pt x="0" y="88669"/>
                  </a:lnTo>
                  <a:cubicBezTo>
                    <a:pt x="0" y="65153"/>
                    <a:pt x="9342" y="42599"/>
                    <a:pt x="25971" y="25971"/>
                  </a:cubicBezTo>
                  <a:cubicBezTo>
                    <a:pt x="42599" y="9342"/>
                    <a:pt x="65153" y="0"/>
                    <a:pt x="88669" y="0"/>
                  </a:cubicBezTo>
                  <a:close/>
                </a:path>
              </a:pathLst>
            </a:custGeom>
            <a:solidFill>
              <a:srgbClr val="0C608E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0" y="-82976"/>
              <a:ext cx="1002670" cy="361888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lvl="0" indent="0" algn="ctr">
                <a:lnSpc>
                  <a:spcPts val="2116"/>
                </a:lnSpc>
                <a:spcBef>
                  <a:spcPct val="0"/>
                </a:spcBef>
              </a:pPr>
              <a:r>
                <a:rPr lang="en-US" sz="2100" b="1" u="none" strike="noStrike" spc="211" dirty="0">
                  <a:solidFill>
                    <a:srgbClr val="FFFFFF"/>
                  </a:solidFill>
                  <a:latin typeface="Nunito Sans Expanded Semi-Bold"/>
                </a:rPr>
                <a:t>NATURA SIBERICA</a:t>
              </a:r>
            </a:p>
            <a:p>
              <a:pPr marL="0" lvl="0" indent="0" algn="ctr">
                <a:lnSpc>
                  <a:spcPts val="2116"/>
                </a:lnSpc>
                <a:spcBef>
                  <a:spcPct val="0"/>
                </a:spcBef>
              </a:pPr>
              <a:r>
                <a:rPr lang="en-US" sz="2100" b="1" u="none" strike="noStrike" spc="211" dirty="0">
                  <a:solidFill>
                    <a:srgbClr val="FFFFFF"/>
                  </a:solidFill>
                  <a:latin typeface="Nunito Sans Expanded Semi-Bold"/>
                </a:rPr>
                <a:t>ON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876859" y="1526096"/>
            <a:ext cx="2284665" cy="1573578"/>
            <a:chOff x="0" y="-38100"/>
            <a:chExt cx="1002670" cy="31701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02670" cy="278912"/>
            </a:xfrm>
            <a:custGeom>
              <a:avLst/>
              <a:gdLst/>
              <a:ahLst/>
              <a:cxnLst/>
              <a:rect l="l" t="t" r="r" b="b"/>
              <a:pathLst>
                <a:path w="1002670" h="278912">
                  <a:moveTo>
                    <a:pt x="88669" y="0"/>
                  </a:moveTo>
                  <a:lnTo>
                    <a:pt x="914001" y="0"/>
                  </a:lnTo>
                  <a:cubicBezTo>
                    <a:pt x="937517" y="0"/>
                    <a:pt x="960071" y="9342"/>
                    <a:pt x="976699" y="25971"/>
                  </a:cubicBezTo>
                  <a:cubicBezTo>
                    <a:pt x="993328" y="42599"/>
                    <a:pt x="1002670" y="65153"/>
                    <a:pt x="1002670" y="88669"/>
                  </a:cubicBezTo>
                  <a:lnTo>
                    <a:pt x="1002670" y="190243"/>
                  </a:lnTo>
                  <a:cubicBezTo>
                    <a:pt x="1002670" y="213759"/>
                    <a:pt x="993328" y="236313"/>
                    <a:pt x="976699" y="252941"/>
                  </a:cubicBezTo>
                  <a:cubicBezTo>
                    <a:pt x="960071" y="269570"/>
                    <a:pt x="937517" y="278912"/>
                    <a:pt x="914001" y="278912"/>
                  </a:cubicBezTo>
                  <a:lnTo>
                    <a:pt x="88669" y="278912"/>
                  </a:lnTo>
                  <a:cubicBezTo>
                    <a:pt x="65153" y="278912"/>
                    <a:pt x="42599" y="269570"/>
                    <a:pt x="25971" y="252941"/>
                  </a:cubicBezTo>
                  <a:cubicBezTo>
                    <a:pt x="9342" y="236313"/>
                    <a:pt x="0" y="213759"/>
                    <a:pt x="0" y="190243"/>
                  </a:cubicBezTo>
                  <a:lnTo>
                    <a:pt x="0" y="88669"/>
                  </a:lnTo>
                  <a:cubicBezTo>
                    <a:pt x="0" y="65153"/>
                    <a:pt x="9342" y="42599"/>
                    <a:pt x="25971" y="25971"/>
                  </a:cubicBezTo>
                  <a:cubicBezTo>
                    <a:pt x="42599" y="9342"/>
                    <a:pt x="65153" y="0"/>
                    <a:pt x="88669" y="0"/>
                  </a:cubicBezTo>
                  <a:close/>
                </a:path>
              </a:pathLst>
            </a:custGeom>
            <a:solidFill>
              <a:srgbClr val="0C608E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1002670" cy="229533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lvl="0" indent="0" algn="ctr">
                <a:lnSpc>
                  <a:spcPts val="2116"/>
                </a:lnSpc>
                <a:spcBef>
                  <a:spcPct val="0"/>
                </a:spcBef>
              </a:pPr>
              <a:r>
                <a:rPr lang="ru-RU" sz="2200" b="1" u="none" strike="noStrike" spc="211" dirty="0">
                  <a:solidFill>
                    <a:srgbClr val="FFFFFF"/>
                  </a:solidFill>
                  <a:latin typeface="Nunito Sans Expanded Semi-Bold"/>
                </a:rPr>
                <a:t>САКСКИЕ ГРЯЗИ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19163" y="5265577"/>
            <a:ext cx="3143250" cy="874356"/>
            <a:chOff x="0" y="0"/>
            <a:chExt cx="1002670" cy="278912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002670" cy="278912"/>
            </a:xfrm>
            <a:custGeom>
              <a:avLst/>
              <a:gdLst/>
              <a:ahLst/>
              <a:cxnLst/>
              <a:rect l="l" t="t" r="r" b="b"/>
              <a:pathLst>
                <a:path w="1002670" h="278912">
                  <a:moveTo>
                    <a:pt x="88669" y="0"/>
                  </a:moveTo>
                  <a:lnTo>
                    <a:pt x="914001" y="0"/>
                  </a:lnTo>
                  <a:cubicBezTo>
                    <a:pt x="937517" y="0"/>
                    <a:pt x="960071" y="9342"/>
                    <a:pt x="976699" y="25971"/>
                  </a:cubicBezTo>
                  <a:cubicBezTo>
                    <a:pt x="993328" y="42599"/>
                    <a:pt x="1002670" y="65153"/>
                    <a:pt x="1002670" y="88669"/>
                  </a:cubicBezTo>
                  <a:lnTo>
                    <a:pt x="1002670" y="190243"/>
                  </a:lnTo>
                  <a:cubicBezTo>
                    <a:pt x="1002670" y="213759"/>
                    <a:pt x="993328" y="236313"/>
                    <a:pt x="976699" y="252941"/>
                  </a:cubicBezTo>
                  <a:cubicBezTo>
                    <a:pt x="960071" y="269570"/>
                    <a:pt x="937517" y="278912"/>
                    <a:pt x="914001" y="278912"/>
                  </a:cubicBezTo>
                  <a:lnTo>
                    <a:pt x="88669" y="278912"/>
                  </a:lnTo>
                  <a:cubicBezTo>
                    <a:pt x="65153" y="278912"/>
                    <a:pt x="42599" y="269570"/>
                    <a:pt x="25971" y="252941"/>
                  </a:cubicBezTo>
                  <a:cubicBezTo>
                    <a:pt x="9342" y="236313"/>
                    <a:pt x="0" y="213759"/>
                    <a:pt x="0" y="190243"/>
                  </a:cubicBezTo>
                  <a:lnTo>
                    <a:pt x="0" y="88669"/>
                  </a:lnTo>
                  <a:cubicBezTo>
                    <a:pt x="0" y="65153"/>
                    <a:pt x="9342" y="42599"/>
                    <a:pt x="25971" y="25971"/>
                  </a:cubicBezTo>
                  <a:cubicBezTo>
                    <a:pt x="42599" y="9342"/>
                    <a:pt x="65153" y="0"/>
                    <a:pt x="88669" y="0"/>
                  </a:cubicBezTo>
                  <a:close/>
                </a:path>
              </a:pathLst>
            </a:custGeom>
            <a:solidFill>
              <a:srgbClr val="61A6C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0" y="25917"/>
              <a:ext cx="1002670" cy="25299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lvl="0" indent="0" algn="ctr">
                <a:lnSpc>
                  <a:spcPts val="2116"/>
                </a:lnSpc>
                <a:spcBef>
                  <a:spcPct val="0"/>
                </a:spcBef>
              </a:pPr>
              <a:r>
                <a:rPr lang="ru-RU" sz="2400" u="none" strike="noStrike" spc="211" dirty="0">
                  <a:solidFill>
                    <a:srgbClr val="211F1C"/>
                  </a:solidFill>
                  <a:latin typeface="Nunito Sans Expanded Semi-Bold"/>
                </a:rPr>
                <a:t>СОВРЕМЕННЫЙ ДИЗАЙН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0820484" y="3214635"/>
            <a:ext cx="2048562" cy="874356"/>
            <a:chOff x="0" y="0"/>
            <a:chExt cx="1002670" cy="278912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002670" cy="278912"/>
            </a:xfrm>
            <a:custGeom>
              <a:avLst/>
              <a:gdLst/>
              <a:ahLst/>
              <a:cxnLst/>
              <a:rect l="l" t="t" r="r" b="b"/>
              <a:pathLst>
                <a:path w="1002670" h="278912">
                  <a:moveTo>
                    <a:pt x="88669" y="0"/>
                  </a:moveTo>
                  <a:lnTo>
                    <a:pt x="914001" y="0"/>
                  </a:lnTo>
                  <a:cubicBezTo>
                    <a:pt x="937517" y="0"/>
                    <a:pt x="960071" y="9342"/>
                    <a:pt x="976699" y="25971"/>
                  </a:cubicBezTo>
                  <a:cubicBezTo>
                    <a:pt x="993328" y="42599"/>
                    <a:pt x="1002670" y="65153"/>
                    <a:pt x="1002670" y="88669"/>
                  </a:cubicBezTo>
                  <a:lnTo>
                    <a:pt x="1002670" y="190243"/>
                  </a:lnTo>
                  <a:cubicBezTo>
                    <a:pt x="1002670" y="213759"/>
                    <a:pt x="993328" y="236313"/>
                    <a:pt x="976699" y="252941"/>
                  </a:cubicBezTo>
                  <a:cubicBezTo>
                    <a:pt x="960071" y="269570"/>
                    <a:pt x="937517" y="278912"/>
                    <a:pt x="914001" y="278912"/>
                  </a:cubicBezTo>
                  <a:lnTo>
                    <a:pt x="88669" y="278912"/>
                  </a:lnTo>
                  <a:cubicBezTo>
                    <a:pt x="65153" y="278912"/>
                    <a:pt x="42599" y="269570"/>
                    <a:pt x="25971" y="252941"/>
                  </a:cubicBezTo>
                  <a:cubicBezTo>
                    <a:pt x="9342" y="236313"/>
                    <a:pt x="0" y="213759"/>
                    <a:pt x="0" y="190243"/>
                  </a:cubicBezTo>
                  <a:lnTo>
                    <a:pt x="0" y="88669"/>
                  </a:lnTo>
                  <a:cubicBezTo>
                    <a:pt x="0" y="65153"/>
                    <a:pt x="9342" y="42599"/>
                    <a:pt x="25971" y="25971"/>
                  </a:cubicBezTo>
                  <a:cubicBezTo>
                    <a:pt x="42599" y="9342"/>
                    <a:pt x="65153" y="0"/>
                    <a:pt x="88669" y="0"/>
                  </a:cubicBezTo>
                  <a:close/>
                </a:path>
              </a:pathLst>
            </a:custGeom>
            <a:solidFill>
              <a:srgbClr val="F1F1F1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0" y="-38100"/>
              <a:ext cx="1002670" cy="317012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lvl="0" indent="0" algn="ctr">
                <a:lnSpc>
                  <a:spcPts val="2116"/>
                </a:lnSpc>
                <a:spcBef>
                  <a:spcPct val="0"/>
                </a:spcBef>
              </a:pPr>
              <a:endParaRPr lang="en-US" sz="2400" u="none" strike="noStrike" spc="211" dirty="0">
                <a:solidFill>
                  <a:srgbClr val="211F1C"/>
                </a:solidFill>
                <a:latin typeface="Nunito Sans Expanded Semi-Bold"/>
              </a:endParaRP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751397" y="5265577"/>
            <a:ext cx="1964227" cy="874356"/>
            <a:chOff x="0" y="0"/>
            <a:chExt cx="1002670" cy="278912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02670" cy="278912"/>
            </a:xfrm>
            <a:custGeom>
              <a:avLst/>
              <a:gdLst/>
              <a:ahLst/>
              <a:cxnLst/>
              <a:rect l="l" t="t" r="r" b="b"/>
              <a:pathLst>
                <a:path w="1002670" h="278912">
                  <a:moveTo>
                    <a:pt x="88669" y="0"/>
                  </a:moveTo>
                  <a:lnTo>
                    <a:pt x="914001" y="0"/>
                  </a:lnTo>
                  <a:cubicBezTo>
                    <a:pt x="937517" y="0"/>
                    <a:pt x="960071" y="9342"/>
                    <a:pt x="976699" y="25971"/>
                  </a:cubicBezTo>
                  <a:cubicBezTo>
                    <a:pt x="993328" y="42599"/>
                    <a:pt x="1002670" y="65153"/>
                    <a:pt x="1002670" y="88669"/>
                  </a:cubicBezTo>
                  <a:lnTo>
                    <a:pt x="1002670" y="190243"/>
                  </a:lnTo>
                  <a:cubicBezTo>
                    <a:pt x="1002670" y="213759"/>
                    <a:pt x="993328" y="236313"/>
                    <a:pt x="976699" y="252941"/>
                  </a:cubicBezTo>
                  <a:cubicBezTo>
                    <a:pt x="960071" y="269570"/>
                    <a:pt x="937517" y="278912"/>
                    <a:pt x="914001" y="278912"/>
                  </a:cubicBezTo>
                  <a:lnTo>
                    <a:pt x="88669" y="278912"/>
                  </a:lnTo>
                  <a:cubicBezTo>
                    <a:pt x="65153" y="278912"/>
                    <a:pt x="42599" y="269570"/>
                    <a:pt x="25971" y="252941"/>
                  </a:cubicBezTo>
                  <a:cubicBezTo>
                    <a:pt x="9342" y="236313"/>
                    <a:pt x="0" y="213759"/>
                    <a:pt x="0" y="190243"/>
                  </a:cubicBezTo>
                  <a:lnTo>
                    <a:pt x="0" y="88669"/>
                  </a:lnTo>
                  <a:cubicBezTo>
                    <a:pt x="0" y="65153"/>
                    <a:pt x="9342" y="42599"/>
                    <a:pt x="25971" y="25971"/>
                  </a:cubicBezTo>
                  <a:cubicBezTo>
                    <a:pt x="42599" y="9342"/>
                    <a:pt x="65153" y="0"/>
                    <a:pt x="88669" y="0"/>
                  </a:cubicBezTo>
                  <a:close/>
                </a:path>
              </a:pathLst>
            </a:custGeom>
            <a:solidFill>
              <a:srgbClr val="F1F1F1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0" y="-38100"/>
              <a:ext cx="1002670" cy="317012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lvl="0" indent="0" algn="ctr">
                <a:lnSpc>
                  <a:spcPts val="2116"/>
                </a:lnSpc>
                <a:spcBef>
                  <a:spcPct val="0"/>
                </a:spcBef>
              </a:pPr>
              <a:endParaRPr lang="en-US" sz="2400" u="none" strike="noStrike" spc="211" dirty="0">
                <a:solidFill>
                  <a:srgbClr val="211F1C"/>
                </a:solidFill>
                <a:latin typeface="Nunito Sans Expanded Semi-Bold"/>
              </a:endParaRP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5563394" y="5313315"/>
            <a:ext cx="2154781" cy="874356"/>
            <a:chOff x="0" y="0"/>
            <a:chExt cx="1002670" cy="278912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002670" cy="278912"/>
            </a:xfrm>
            <a:custGeom>
              <a:avLst/>
              <a:gdLst/>
              <a:ahLst/>
              <a:cxnLst/>
              <a:rect l="l" t="t" r="r" b="b"/>
              <a:pathLst>
                <a:path w="1002670" h="278912">
                  <a:moveTo>
                    <a:pt x="88669" y="0"/>
                  </a:moveTo>
                  <a:lnTo>
                    <a:pt x="914001" y="0"/>
                  </a:lnTo>
                  <a:cubicBezTo>
                    <a:pt x="937517" y="0"/>
                    <a:pt x="960071" y="9342"/>
                    <a:pt x="976699" y="25971"/>
                  </a:cubicBezTo>
                  <a:cubicBezTo>
                    <a:pt x="993328" y="42599"/>
                    <a:pt x="1002670" y="65153"/>
                    <a:pt x="1002670" y="88669"/>
                  </a:cubicBezTo>
                  <a:lnTo>
                    <a:pt x="1002670" y="190243"/>
                  </a:lnTo>
                  <a:cubicBezTo>
                    <a:pt x="1002670" y="213759"/>
                    <a:pt x="993328" y="236313"/>
                    <a:pt x="976699" y="252941"/>
                  </a:cubicBezTo>
                  <a:cubicBezTo>
                    <a:pt x="960071" y="269570"/>
                    <a:pt x="937517" y="278912"/>
                    <a:pt x="914001" y="278912"/>
                  </a:cubicBezTo>
                  <a:lnTo>
                    <a:pt x="88669" y="278912"/>
                  </a:lnTo>
                  <a:cubicBezTo>
                    <a:pt x="65153" y="278912"/>
                    <a:pt x="42599" y="269570"/>
                    <a:pt x="25971" y="252941"/>
                  </a:cubicBezTo>
                  <a:cubicBezTo>
                    <a:pt x="9342" y="236313"/>
                    <a:pt x="0" y="213759"/>
                    <a:pt x="0" y="190243"/>
                  </a:cubicBezTo>
                  <a:lnTo>
                    <a:pt x="0" y="88669"/>
                  </a:lnTo>
                  <a:cubicBezTo>
                    <a:pt x="0" y="65153"/>
                    <a:pt x="9342" y="42599"/>
                    <a:pt x="25971" y="25971"/>
                  </a:cubicBezTo>
                  <a:cubicBezTo>
                    <a:pt x="42599" y="9342"/>
                    <a:pt x="65153" y="0"/>
                    <a:pt x="88669" y="0"/>
                  </a:cubicBezTo>
                  <a:close/>
                </a:path>
              </a:pathLst>
            </a:custGeom>
            <a:solidFill>
              <a:srgbClr val="F1F1F1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0" y="-38100"/>
              <a:ext cx="1002670" cy="317012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lvl="0" indent="0" algn="ctr">
                <a:lnSpc>
                  <a:spcPts val="2116"/>
                </a:lnSpc>
                <a:spcBef>
                  <a:spcPct val="0"/>
                </a:spcBef>
              </a:pPr>
              <a:endParaRPr lang="en-US" sz="2400" u="none" strike="noStrike" spc="211" dirty="0">
                <a:solidFill>
                  <a:srgbClr val="211F1C"/>
                </a:solidFill>
                <a:latin typeface="Nunito Sans Expanded Semi-Bold"/>
              </a:endParaRP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0898981" y="5265577"/>
            <a:ext cx="1974513" cy="874356"/>
            <a:chOff x="0" y="0"/>
            <a:chExt cx="1002670" cy="278912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002670" cy="278912"/>
            </a:xfrm>
            <a:custGeom>
              <a:avLst/>
              <a:gdLst/>
              <a:ahLst/>
              <a:cxnLst/>
              <a:rect l="l" t="t" r="r" b="b"/>
              <a:pathLst>
                <a:path w="1002670" h="278912">
                  <a:moveTo>
                    <a:pt x="88669" y="0"/>
                  </a:moveTo>
                  <a:lnTo>
                    <a:pt x="914001" y="0"/>
                  </a:lnTo>
                  <a:cubicBezTo>
                    <a:pt x="937517" y="0"/>
                    <a:pt x="960071" y="9342"/>
                    <a:pt x="976699" y="25971"/>
                  </a:cubicBezTo>
                  <a:cubicBezTo>
                    <a:pt x="993328" y="42599"/>
                    <a:pt x="1002670" y="65153"/>
                    <a:pt x="1002670" y="88669"/>
                  </a:cubicBezTo>
                  <a:lnTo>
                    <a:pt x="1002670" y="190243"/>
                  </a:lnTo>
                  <a:cubicBezTo>
                    <a:pt x="1002670" y="213759"/>
                    <a:pt x="993328" y="236313"/>
                    <a:pt x="976699" y="252941"/>
                  </a:cubicBezTo>
                  <a:cubicBezTo>
                    <a:pt x="960071" y="269570"/>
                    <a:pt x="937517" y="278912"/>
                    <a:pt x="914001" y="278912"/>
                  </a:cubicBezTo>
                  <a:lnTo>
                    <a:pt x="88669" y="278912"/>
                  </a:lnTo>
                  <a:cubicBezTo>
                    <a:pt x="65153" y="278912"/>
                    <a:pt x="42599" y="269570"/>
                    <a:pt x="25971" y="252941"/>
                  </a:cubicBezTo>
                  <a:cubicBezTo>
                    <a:pt x="9342" y="236313"/>
                    <a:pt x="0" y="213759"/>
                    <a:pt x="0" y="190243"/>
                  </a:cubicBezTo>
                  <a:lnTo>
                    <a:pt x="0" y="88669"/>
                  </a:lnTo>
                  <a:cubicBezTo>
                    <a:pt x="0" y="65153"/>
                    <a:pt x="9342" y="42599"/>
                    <a:pt x="25971" y="25971"/>
                  </a:cubicBezTo>
                  <a:cubicBezTo>
                    <a:pt x="42599" y="9342"/>
                    <a:pt x="65153" y="0"/>
                    <a:pt x="88669" y="0"/>
                  </a:cubicBezTo>
                  <a:close/>
                </a:path>
              </a:pathLst>
            </a:custGeom>
            <a:solidFill>
              <a:srgbClr val="F1F1F1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0" y="-38100"/>
              <a:ext cx="1002670" cy="317012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lvl="0" indent="0" algn="ctr">
                <a:lnSpc>
                  <a:spcPts val="2116"/>
                </a:lnSpc>
                <a:spcBef>
                  <a:spcPct val="0"/>
                </a:spcBef>
              </a:pPr>
              <a:endParaRPr lang="en-US" sz="2400" u="none" strike="noStrike" spc="211" dirty="0">
                <a:solidFill>
                  <a:srgbClr val="211F1C"/>
                </a:solidFill>
                <a:latin typeface="Nunito Sans Expanded Semi-Bold"/>
              </a:endParaRP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919163" y="6320908"/>
            <a:ext cx="3143250" cy="874356"/>
            <a:chOff x="0" y="0"/>
            <a:chExt cx="1002670" cy="278912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02670" cy="278912"/>
            </a:xfrm>
            <a:custGeom>
              <a:avLst/>
              <a:gdLst/>
              <a:ahLst/>
              <a:cxnLst/>
              <a:rect l="l" t="t" r="r" b="b"/>
              <a:pathLst>
                <a:path w="1002670" h="278912">
                  <a:moveTo>
                    <a:pt x="88669" y="0"/>
                  </a:moveTo>
                  <a:lnTo>
                    <a:pt x="914001" y="0"/>
                  </a:lnTo>
                  <a:cubicBezTo>
                    <a:pt x="937517" y="0"/>
                    <a:pt x="960071" y="9342"/>
                    <a:pt x="976699" y="25971"/>
                  </a:cubicBezTo>
                  <a:cubicBezTo>
                    <a:pt x="993328" y="42599"/>
                    <a:pt x="1002670" y="65153"/>
                    <a:pt x="1002670" y="88669"/>
                  </a:cubicBezTo>
                  <a:lnTo>
                    <a:pt x="1002670" y="190243"/>
                  </a:lnTo>
                  <a:cubicBezTo>
                    <a:pt x="1002670" y="213759"/>
                    <a:pt x="993328" y="236313"/>
                    <a:pt x="976699" y="252941"/>
                  </a:cubicBezTo>
                  <a:cubicBezTo>
                    <a:pt x="960071" y="269570"/>
                    <a:pt x="937517" y="278912"/>
                    <a:pt x="914001" y="278912"/>
                  </a:cubicBezTo>
                  <a:lnTo>
                    <a:pt x="88669" y="278912"/>
                  </a:lnTo>
                  <a:cubicBezTo>
                    <a:pt x="65153" y="278912"/>
                    <a:pt x="42599" y="269570"/>
                    <a:pt x="25971" y="252941"/>
                  </a:cubicBezTo>
                  <a:cubicBezTo>
                    <a:pt x="9342" y="236313"/>
                    <a:pt x="0" y="213759"/>
                    <a:pt x="0" y="190243"/>
                  </a:cubicBezTo>
                  <a:lnTo>
                    <a:pt x="0" y="88669"/>
                  </a:lnTo>
                  <a:cubicBezTo>
                    <a:pt x="0" y="65153"/>
                    <a:pt x="9342" y="42599"/>
                    <a:pt x="25971" y="25971"/>
                  </a:cubicBezTo>
                  <a:cubicBezTo>
                    <a:pt x="42599" y="9342"/>
                    <a:pt x="65153" y="0"/>
                    <a:pt x="88669" y="0"/>
                  </a:cubicBezTo>
                  <a:close/>
                </a:path>
              </a:pathLst>
            </a:custGeom>
            <a:solidFill>
              <a:srgbClr val="61A6C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0" y="17820"/>
              <a:ext cx="1002670" cy="261092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lvl="0" indent="0" algn="ctr">
                <a:lnSpc>
                  <a:spcPts val="2116"/>
                </a:lnSpc>
                <a:spcBef>
                  <a:spcPct val="0"/>
                </a:spcBef>
              </a:pPr>
              <a:r>
                <a:rPr lang="ru-RU" sz="2400" u="none" strike="noStrike" spc="211" dirty="0">
                  <a:solidFill>
                    <a:srgbClr val="211F1C"/>
                  </a:solidFill>
                  <a:latin typeface="Nunito Sans Expanded Semi-Bold"/>
                </a:rPr>
                <a:t>ПЕРСОНАЛИЗАЦИЯ</a:t>
              </a:r>
              <a:endParaRPr lang="en-US" sz="2400" u="none" strike="noStrike" spc="211" dirty="0">
                <a:solidFill>
                  <a:srgbClr val="211F1C"/>
                </a:solidFill>
                <a:latin typeface="Nunito Sans Expanded Semi-Bold"/>
              </a:endParaRP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4245769" y="6320908"/>
            <a:ext cx="1970860" cy="874356"/>
            <a:chOff x="0" y="0"/>
            <a:chExt cx="1002670" cy="278912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002670" cy="278912"/>
            </a:xfrm>
            <a:custGeom>
              <a:avLst/>
              <a:gdLst/>
              <a:ahLst/>
              <a:cxnLst/>
              <a:rect l="l" t="t" r="r" b="b"/>
              <a:pathLst>
                <a:path w="1002670" h="278912">
                  <a:moveTo>
                    <a:pt x="88669" y="0"/>
                  </a:moveTo>
                  <a:lnTo>
                    <a:pt x="914001" y="0"/>
                  </a:lnTo>
                  <a:cubicBezTo>
                    <a:pt x="937517" y="0"/>
                    <a:pt x="960071" y="9342"/>
                    <a:pt x="976699" y="25971"/>
                  </a:cubicBezTo>
                  <a:cubicBezTo>
                    <a:pt x="993328" y="42599"/>
                    <a:pt x="1002670" y="65153"/>
                    <a:pt x="1002670" y="88669"/>
                  </a:cubicBezTo>
                  <a:lnTo>
                    <a:pt x="1002670" y="190243"/>
                  </a:lnTo>
                  <a:cubicBezTo>
                    <a:pt x="1002670" y="213759"/>
                    <a:pt x="993328" y="236313"/>
                    <a:pt x="976699" y="252941"/>
                  </a:cubicBezTo>
                  <a:cubicBezTo>
                    <a:pt x="960071" y="269570"/>
                    <a:pt x="937517" y="278912"/>
                    <a:pt x="914001" y="278912"/>
                  </a:cubicBezTo>
                  <a:lnTo>
                    <a:pt x="88669" y="278912"/>
                  </a:lnTo>
                  <a:cubicBezTo>
                    <a:pt x="65153" y="278912"/>
                    <a:pt x="42599" y="269570"/>
                    <a:pt x="25971" y="252941"/>
                  </a:cubicBezTo>
                  <a:cubicBezTo>
                    <a:pt x="9342" y="236313"/>
                    <a:pt x="0" y="213759"/>
                    <a:pt x="0" y="190243"/>
                  </a:cubicBezTo>
                  <a:lnTo>
                    <a:pt x="0" y="88669"/>
                  </a:lnTo>
                  <a:cubicBezTo>
                    <a:pt x="0" y="65153"/>
                    <a:pt x="9342" y="42599"/>
                    <a:pt x="25971" y="25971"/>
                  </a:cubicBezTo>
                  <a:cubicBezTo>
                    <a:pt x="42599" y="9342"/>
                    <a:pt x="65153" y="0"/>
                    <a:pt x="88669" y="0"/>
                  </a:cubicBezTo>
                  <a:close/>
                </a:path>
              </a:pathLst>
            </a:custGeom>
            <a:solidFill>
              <a:srgbClr val="F1F1F1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40" name="TextBox 40"/>
            <p:cNvSpPr txBox="1"/>
            <p:nvPr/>
          </p:nvSpPr>
          <p:spPr>
            <a:xfrm>
              <a:off x="0" y="-38100"/>
              <a:ext cx="1002670" cy="317012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lvl="0" indent="0" algn="ctr">
                <a:lnSpc>
                  <a:spcPts val="2116"/>
                </a:lnSpc>
                <a:spcBef>
                  <a:spcPct val="0"/>
                </a:spcBef>
              </a:pPr>
              <a:endParaRPr lang="en-US" sz="2400" u="none" strike="noStrike" spc="211" dirty="0">
                <a:solidFill>
                  <a:srgbClr val="211F1C"/>
                </a:solidFill>
                <a:latin typeface="Nunito Sans Expanded Semi-Bold"/>
              </a:endParaRP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8744765" y="6320908"/>
            <a:ext cx="1970860" cy="874356"/>
            <a:chOff x="0" y="0"/>
            <a:chExt cx="1002670" cy="278912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002670" cy="278912"/>
            </a:xfrm>
            <a:custGeom>
              <a:avLst/>
              <a:gdLst/>
              <a:ahLst/>
              <a:cxnLst/>
              <a:rect l="l" t="t" r="r" b="b"/>
              <a:pathLst>
                <a:path w="1002670" h="278912">
                  <a:moveTo>
                    <a:pt x="88669" y="0"/>
                  </a:moveTo>
                  <a:lnTo>
                    <a:pt x="914001" y="0"/>
                  </a:lnTo>
                  <a:cubicBezTo>
                    <a:pt x="937517" y="0"/>
                    <a:pt x="960071" y="9342"/>
                    <a:pt x="976699" y="25971"/>
                  </a:cubicBezTo>
                  <a:cubicBezTo>
                    <a:pt x="993328" y="42599"/>
                    <a:pt x="1002670" y="65153"/>
                    <a:pt x="1002670" y="88669"/>
                  </a:cubicBezTo>
                  <a:lnTo>
                    <a:pt x="1002670" y="190243"/>
                  </a:lnTo>
                  <a:cubicBezTo>
                    <a:pt x="1002670" y="213759"/>
                    <a:pt x="993328" y="236313"/>
                    <a:pt x="976699" y="252941"/>
                  </a:cubicBezTo>
                  <a:cubicBezTo>
                    <a:pt x="960071" y="269570"/>
                    <a:pt x="937517" y="278912"/>
                    <a:pt x="914001" y="278912"/>
                  </a:cubicBezTo>
                  <a:lnTo>
                    <a:pt x="88669" y="278912"/>
                  </a:lnTo>
                  <a:cubicBezTo>
                    <a:pt x="65153" y="278912"/>
                    <a:pt x="42599" y="269570"/>
                    <a:pt x="25971" y="252941"/>
                  </a:cubicBezTo>
                  <a:cubicBezTo>
                    <a:pt x="9342" y="236313"/>
                    <a:pt x="0" y="213759"/>
                    <a:pt x="0" y="190243"/>
                  </a:cubicBezTo>
                  <a:lnTo>
                    <a:pt x="0" y="88669"/>
                  </a:lnTo>
                  <a:cubicBezTo>
                    <a:pt x="0" y="65153"/>
                    <a:pt x="9342" y="42599"/>
                    <a:pt x="25971" y="25971"/>
                  </a:cubicBezTo>
                  <a:cubicBezTo>
                    <a:pt x="42599" y="9342"/>
                    <a:pt x="65153" y="0"/>
                    <a:pt x="88669" y="0"/>
                  </a:cubicBezTo>
                  <a:close/>
                </a:path>
              </a:pathLst>
            </a:custGeom>
            <a:solidFill>
              <a:srgbClr val="F1F1F1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43" name="TextBox 43"/>
            <p:cNvSpPr txBox="1"/>
            <p:nvPr/>
          </p:nvSpPr>
          <p:spPr>
            <a:xfrm>
              <a:off x="0" y="-38100"/>
              <a:ext cx="1002670" cy="317012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lvl="0" indent="0" algn="ctr">
                <a:lnSpc>
                  <a:spcPts val="2116"/>
                </a:lnSpc>
                <a:spcBef>
                  <a:spcPct val="0"/>
                </a:spcBef>
              </a:pPr>
              <a:endParaRPr lang="en-US" sz="2400" u="none" strike="noStrike" spc="211" dirty="0">
                <a:solidFill>
                  <a:srgbClr val="211F1C"/>
                </a:solidFill>
                <a:latin typeface="Nunito Sans Expanded Semi-Bold"/>
              </a:endParaRP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5529847" y="6320908"/>
            <a:ext cx="2154782" cy="874356"/>
            <a:chOff x="0" y="0"/>
            <a:chExt cx="1002670" cy="278912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02670" cy="278912"/>
            </a:xfrm>
            <a:custGeom>
              <a:avLst/>
              <a:gdLst/>
              <a:ahLst/>
              <a:cxnLst/>
              <a:rect l="l" t="t" r="r" b="b"/>
              <a:pathLst>
                <a:path w="1002670" h="278912">
                  <a:moveTo>
                    <a:pt x="88669" y="0"/>
                  </a:moveTo>
                  <a:lnTo>
                    <a:pt x="914001" y="0"/>
                  </a:lnTo>
                  <a:cubicBezTo>
                    <a:pt x="937517" y="0"/>
                    <a:pt x="960071" y="9342"/>
                    <a:pt x="976699" y="25971"/>
                  </a:cubicBezTo>
                  <a:cubicBezTo>
                    <a:pt x="993328" y="42599"/>
                    <a:pt x="1002670" y="65153"/>
                    <a:pt x="1002670" y="88669"/>
                  </a:cubicBezTo>
                  <a:lnTo>
                    <a:pt x="1002670" y="190243"/>
                  </a:lnTo>
                  <a:cubicBezTo>
                    <a:pt x="1002670" y="213759"/>
                    <a:pt x="993328" y="236313"/>
                    <a:pt x="976699" y="252941"/>
                  </a:cubicBezTo>
                  <a:cubicBezTo>
                    <a:pt x="960071" y="269570"/>
                    <a:pt x="937517" y="278912"/>
                    <a:pt x="914001" y="278912"/>
                  </a:cubicBezTo>
                  <a:lnTo>
                    <a:pt x="88669" y="278912"/>
                  </a:lnTo>
                  <a:cubicBezTo>
                    <a:pt x="65153" y="278912"/>
                    <a:pt x="42599" y="269570"/>
                    <a:pt x="25971" y="252941"/>
                  </a:cubicBezTo>
                  <a:cubicBezTo>
                    <a:pt x="9342" y="236313"/>
                    <a:pt x="0" y="213759"/>
                    <a:pt x="0" y="190243"/>
                  </a:cubicBezTo>
                  <a:lnTo>
                    <a:pt x="0" y="88669"/>
                  </a:lnTo>
                  <a:cubicBezTo>
                    <a:pt x="0" y="65153"/>
                    <a:pt x="9342" y="42599"/>
                    <a:pt x="25971" y="25971"/>
                  </a:cubicBezTo>
                  <a:cubicBezTo>
                    <a:pt x="42599" y="9342"/>
                    <a:pt x="65153" y="0"/>
                    <a:pt x="88669" y="0"/>
                  </a:cubicBezTo>
                  <a:close/>
                </a:path>
              </a:pathLst>
            </a:custGeom>
            <a:solidFill>
              <a:srgbClr val="F1F1F1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46" name="TextBox 46"/>
            <p:cNvSpPr txBox="1"/>
            <p:nvPr/>
          </p:nvSpPr>
          <p:spPr>
            <a:xfrm>
              <a:off x="0" y="-38100"/>
              <a:ext cx="1002670" cy="317012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lvl="0" indent="0" algn="ctr">
                <a:lnSpc>
                  <a:spcPts val="2116"/>
                </a:lnSpc>
                <a:spcBef>
                  <a:spcPct val="0"/>
                </a:spcBef>
              </a:pPr>
              <a:endParaRPr lang="en-US" sz="2400" u="none" strike="noStrike" spc="211" dirty="0">
                <a:solidFill>
                  <a:srgbClr val="211F1C"/>
                </a:solidFill>
                <a:latin typeface="Nunito Sans Expanded Semi-Bold"/>
              </a:endParaRP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0898981" y="6320908"/>
            <a:ext cx="1970860" cy="874356"/>
            <a:chOff x="0" y="0"/>
            <a:chExt cx="1002670" cy="278912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1002670" cy="278912"/>
            </a:xfrm>
            <a:custGeom>
              <a:avLst/>
              <a:gdLst/>
              <a:ahLst/>
              <a:cxnLst/>
              <a:rect l="l" t="t" r="r" b="b"/>
              <a:pathLst>
                <a:path w="1002670" h="278912">
                  <a:moveTo>
                    <a:pt x="88669" y="0"/>
                  </a:moveTo>
                  <a:lnTo>
                    <a:pt x="914001" y="0"/>
                  </a:lnTo>
                  <a:cubicBezTo>
                    <a:pt x="937517" y="0"/>
                    <a:pt x="960071" y="9342"/>
                    <a:pt x="976699" y="25971"/>
                  </a:cubicBezTo>
                  <a:cubicBezTo>
                    <a:pt x="993328" y="42599"/>
                    <a:pt x="1002670" y="65153"/>
                    <a:pt x="1002670" y="88669"/>
                  </a:cubicBezTo>
                  <a:lnTo>
                    <a:pt x="1002670" y="190243"/>
                  </a:lnTo>
                  <a:cubicBezTo>
                    <a:pt x="1002670" y="213759"/>
                    <a:pt x="993328" y="236313"/>
                    <a:pt x="976699" y="252941"/>
                  </a:cubicBezTo>
                  <a:cubicBezTo>
                    <a:pt x="960071" y="269570"/>
                    <a:pt x="937517" y="278912"/>
                    <a:pt x="914001" y="278912"/>
                  </a:cubicBezTo>
                  <a:lnTo>
                    <a:pt x="88669" y="278912"/>
                  </a:lnTo>
                  <a:cubicBezTo>
                    <a:pt x="65153" y="278912"/>
                    <a:pt x="42599" y="269570"/>
                    <a:pt x="25971" y="252941"/>
                  </a:cubicBezTo>
                  <a:cubicBezTo>
                    <a:pt x="9342" y="236313"/>
                    <a:pt x="0" y="213759"/>
                    <a:pt x="0" y="190243"/>
                  </a:cubicBezTo>
                  <a:lnTo>
                    <a:pt x="0" y="88669"/>
                  </a:lnTo>
                  <a:cubicBezTo>
                    <a:pt x="0" y="65153"/>
                    <a:pt x="9342" y="42599"/>
                    <a:pt x="25971" y="25971"/>
                  </a:cubicBezTo>
                  <a:cubicBezTo>
                    <a:pt x="42599" y="9342"/>
                    <a:pt x="65153" y="0"/>
                    <a:pt x="88669" y="0"/>
                  </a:cubicBezTo>
                  <a:close/>
                </a:path>
              </a:pathLst>
            </a:custGeom>
            <a:solidFill>
              <a:srgbClr val="F1F1F1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49" name="TextBox 49"/>
            <p:cNvSpPr txBox="1"/>
            <p:nvPr/>
          </p:nvSpPr>
          <p:spPr>
            <a:xfrm>
              <a:off x="0" y="-38100"/>
              <a:ext cx="1002670" cy="317012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lvl="0" indent="0" algn="ctr">
                <a:lnSpc>
                  <a:spcPts val="2116"/>
                </a:lnSpc>
                <a:spcBef>
                  <a:spcPct val="0"/>
                </a:spcBef>
              </a:pPr>
              <a:endParaRPr lang="en-US" sz="2400" u="none" strike="noStrike" spc="211" dirty="0">
                <a:solidFill>
                  <a:srgbClr val="211F1C"/>
                </a:solidFill>
                <a:latin typeface="Nunito Sans Expanded Semi-Bold"/>
              </a:endParaRP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919163" y="7376238"/>
            <a:ext cx="3143250" cy="993795"/>
            <a:chOff x="0" y="0"/>
            <a:chExt cx="1002670" cy="317012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1002670" cy="278912"/>
            </a:xfrm>
            <a:custGeom>
              <a:avLst/>
              <a:gdLst/>
              <a:ahLst/>
              <a:cxnLst/>
              <a:rect l="l" t="t" r="r" b="b"/>
              <a:pathLst>
                <a:path w="1002670" h="278912">
                  <a:moveTo>
                    <a:pt x="88669" y="0"/>
                  </a:moveTo>
                  <a:lnTo>
                    <a:pt x="914001" y="0"/>
                  </a:lnTo>
                  <a:cubicBezTo>
                    <a:pt x="937517" y="0"/>
                    <a:pt x="960071" y="9342"/>
                    <a:pt x="976699" y="25971"/>
                  </a:cubicBezTo>
                  <a:cubicBezTo>
                    <a:pt x="993328" y="42599"/>
                    <a:pt x="1002670" y="65153"/>
                    <a:pt x="1002670" y="88669"/>
                  </a:cubicBezTo>
                  <a:lnTo>
                    <a:pt x="1002670" y="190243"/>
                  </a:lnTo>
                  <a:cubicBezTo>
                    <a:pt x="1002670" y="213759"/>
                    <a:pt x="993328" y="236313"/>
                    <a:pt x="976699" y="252941"/>
                  </a:cubicBezTo>
                  <a:cubicBezTo>
                    <a:pt x="960071" y="269570"/>
                    <a:pt x="937517" y="278912"/>
                    <a:pt x="914001" y="278912"/>
                  </a:cubicBezTo>
                  <a:lnTo>
                    <a:pt x="88669" y="278912"/>
                  </a:lnTo>
                  <a:cubicBezTo>
                    <a:pt x="65153" y="278912"/>
                    <a:pt x="42599" y="269570"/>
                    <a:pt x="25971" y="252941"/>
                  </a:cubicBezTo>
                  <a:cubicBezTo>
                    <a:pt x="9342" y="236313"/>
                    <a:pt x="0" y="213759"/>
                    <a:pt x="0" y="190243"/>
                  </a:cubicBezTo>
                  <a:lnTo>
                    <a:pt x="0" y="88669"/>
                  </a:lnTo>
                  <a:cubicBezTo>
                    <a:pt x="0" y="65153"/>
                    <a:pt x="9342" y="42599"/>
                    <a:pt x="25971" y="25971"/>
                  </a:cubicBezTo>
                  <a:cubicBezTo>
                    <a:pt x="42599" y="9342"/>
                    <a:pt x="65153" y="0"/>
                    <a:pt x="88669" y="0"/>
                  </a:cubicBezTo>
                  <a:close/>
                </a:path>
              </a:pathLst>
            </a:custGeom>
            <a:solidFill>
              <a:srgbClr val="61A6C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52" name="TextBox 52"/>
            <p:cNvSpPr txBox="1"/>
            <p:nvPr/>
          </p:nvSpPr>
          <p:spPr>
            <a:xfrm>
              <a:off x="0" y="0"/>
              <a:ext cx="1002670" cy="317012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lvl="0" indent="0" algn="ctr">
                <a:lnSpc>
                  <a:spcPts val="2116"/>
                </a:lnSpc>
                <a:spcBef>
                  <a:spcPct val="0"/>
                </a:spcBef>
              </a:pPr>
              <a:r>
                <a:rPr lang="ru-RU" sz="2400" u="none" strike="noStrike" spc="211" dirty="0">
                  <a:solidFill>
                    <a:srgbClr val="211F1C"/>
                  </a:solidFill>
                  <a:latin typeface="Nunito Sans Expanded Semi-Bold"/>
                </a:rPr>
                <a:t>УПАКОВКА БЕЗ ДОСТУПА КИСЛОРОДА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4245769" y="7376238"/>
            <a:ext cx="1970860" cy="874356"/>
            <a:chOff x="0" y="0"/>
            <a:chExt cx="1002670" cy="278912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1002670" cy="278912"/>
            </a:xfrm>
            <a:custGeom>
              <a:avLst/>
              <a:gdLst/>
              <a:ahLst/>
              <a:cxnLst/>
              <a:rect l="l" t="t" r="r" b="b"/>
              <a:pathLst>
                <a:path w="1002670" h="278912">
                  <a:moveTo>
                    <a:pt x="88669" y="0"/>
                  </a:moveTo>
                  <a:lnTo>
                    <a:pt x="914001" y="0"/>
                  </a:lnTo>
                  <a:cubicBezTo>
                    <a:pt x="937517" y="0"/>
                    <a:pt x="960071" y="9342"/>
                    <a:pt x="976699" y="25971"/>
                  </a:cubicBezTo>
                  <a:cubicBezTo>
                    <a:pt x="993328" y="42599"/>
                    <a:pt x="1002670" y="65153"/>
                    <a:pt x="1002670" y="88669"/>
                  </a:cubicBezTo>
                  <a:lnTo>
                    <a:pt x="1002670" y="190243"/>
                  </a:lnTo>
                  <a:cubicBezTo>
                    <a:pt x="1002670" y="213759"/>
                    <a:pt x="993328" y="236313"/>
                    <a:pt x="976699" y="252941"/>
                  </a:cubicBezTo>
                  <a:cubicBezTo>
                    <a:pt x="960071" y="269570"/>
                    <a:pt x="937517" y="278912"/>
                    <a:pt x="914001" y="278912"/>
                  </a:cubicBezTo>
                  <a:lnTo>
                    <a:pt x="88669" y="278912"/>
                  </a:lnTo>
                  <a:cubicBezTo>
                    <a:pt x="65153" y="278912"/>
                    <a:pt x="42599" y="269570"/>
                    <a:pt x="25971" y="252941"/>
                  </a:cubicBezTo>
                  <a:cubicBezTo>
                    <a:pt x="9342" y="236313"/>
                    <a:pt x="0" y="213759"/>
                    <a:pt x="0" y="190243"/>
                  </a:cubicBezTo>
                  <a:lnTo>
                    <a:pt x="0" y="88669"/>
                  </a:lnTo>
                  <a:cubicBezTo>
                    <a:pt x="0" y="65153"/>
                    <a:pt x="9342" y="42599"/>
                    <a:pt x="25971" y="25971"/>
                  </a:cubicBezTo>
                  <a:cubicBezTo>
                    <a:pt x="42599" y="9342"/>
                    <a:pt x="65153" y="0"/>
                    <a:pt x="88669" y="0"/>
                  </a:cubicBezTo>
                  <a:close/>
                </a:path>
              </a:pathLst>
            </a:custGeom>
            <a:solidFill>
              <a:srgbClr val="F1F1F1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55" name="TextBox 55"/>
            <p:cNvSpPr txBox="1"/>
            <p:nvPr/>
          </p:nvSpPr>
          <p:spPr>
            <a:xfrm>
              <a:off x="0" y="-38100"/>
              <a:ext cx="1002670" cy="317012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lvl="0" indent="0" algn="ctr">
                <a:lnSpc>
                  <a:spcPts val="2116"/>
                </a:lnSpc>
                <a:spcBef>
                  <a:spcPct val="0"/>
                </a:spcBef>
              </a:pPr>
              <a:endParaRPr lang="en-US" sz="2400" u="none" strike="noStrike" spc="211" dirty="0">
                <a:solidFill>
                  <a:srgbClr val="211F1C"/>
                </a:solidFill>
                <a:latin typeface="Nunito Sans Expanded Semi-Bold"/>
              </a:endParaRPr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8744763" y="7376238"/>
            <a:ext cx="1970861" cy="874356"/>
            <a:chOff x="0" y="0"/>
            <a:chExt cx="1002670" cy="278912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1002670" cy="278912"/>
            </a:xfrm>
            <a:custGeom>
              <a:avLst/>
              <a:gdLst/>
              <a:ahLst/>
              <a:cxnLst/>
              <a:rect l="l" t="t" r="r" b="b"/>
              <a:pathLst>
                <a:path w="1002670" h="278912">
                  <a:moveTo>
                    <a:pt x="88669" y="0"/>
                  </a:moveTo>
                  <a:lnTo>
                    <a:pt x="914001" y="0"/>
                  </a:lnTo>
                  <a:cubicBezTo>
                    <a:pt x="937517" y="0"/>
                    <a:pt x="960071" y="9342"/>
                    <a:pt x="976699" y="25971"/>
                  </a:cubicBezTo>
                  <a:cubicBezTo>
                    <a:pt x="993328" y="42599"/>
                    <a:pt x="1002670" y="65153"/>
                    <a:pt x="1002670" y="88669"/>
                  </a:cubicBezTo>
                  <a:lnTo>
                    <a:pt x="1002670" y="190243"/>
                  </a:lnTo>
                  <a:cubicBezTo>
                    <a:pt x="1002670" y="213759"/>
                    <a:pt x="993328" y="236313"/>
                    <a:pt x="976699" y="252941"/>
                  </a:cubicBezTo>
                  <a:cubicBezTo>
                    <a:pt x="960071" y="269570"/>
                    <a:pt x="937517" y="278912"/>
                    <a:pt x="914001" y="278912"/>
                  </a:cubicBezTo>
                  <a:lnTo>
                    <a:pt x="88669" y="278912"/>
                  </a:lnTo>
                  <a:cubicBezTo>
                    <a:pt x="65153" y="278912"/>
                    <a:pt x="42599" y="269570"/>
                    <a:pt x="25971" y="252941"/>
                  </a:cubicBezTo>
                  <a:cubicBezTo>
                    <a:pt x="9342" y="236313"/>
                    <a:pt x="0" y="213759"/>
                    <a:pt x="0" y="190243"/>
                  </a:cubicBezTo>
                  <a:lnTo>
                    <a:pt x="0" y="88669"/>
                  </a:lnTo>
                  <a:cubicBezTo>
                    <a:pt x="0" y="65153"/>
                    <a:pt x="9342" y="42599"/>
                    <a:pt x="25971" y="25971"/>
                  </a:cubicBezTo>
                  <a:cubicBezTo>
                    <a:pt x="42599" y="9342"/>
                    <a:pt x="65153" y="0"/>
                    <a:pt x="88669" y="0"/>
                  </a:cubicBezTo>
                  <a:close/>
                </a:path>
              </a:pathLst>
            </a:custGeom>
            <a:solidFill>
              <a:srgbClr val="F1F1F1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58" name="TextBox 58"/>
            <p:cNvSpPr txBox="1"/>
            <p:nvPr/>
          </p:nvSpPr>
          <p:spPr>
            <a:xfrm>
              <a:off x="0" y="-38100"/>
              <a:ext cx="1002670" cy="317012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lvl="0" indent="0" algn="ctr">
                <a:lnSpc>
                  <a:spcPts val="2116"/>
                </a:lnSpc>
                <a:spcBef>
                  <a:spcPct val="0"/>
                </a:spcBef>
              </a:pPr>
              <a:endParaRPr lang="en-US" sz="2400" u="none" strike="noStrike" spc="211" dirty="0">
                <a:solidFill>
                  <a:srgbClr val="211F1C"/>
                </a:solidFill>
                <a:latin typeface="Nunito Sans Expanded Semi-Bold"/>
              </a:endParaRPr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15563395" y="7376238"/>
            <a:ext cx="2193412" cy="874356"/>
            <a:chOff x="0" y="0"/>
            <a:chExt cx="1002670" cy="278912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1002670" cy="278912"/>
            </a:xfrm>
            <a:custGeom>
              <a:avLst/>
              <a:gdLst/>
              <a:ahLst/>
              <a:cxnLst/>
              <a:rect l="l" t="t" r="r" b="b"/>
              <a:pathLst>
                <a:path w="1002670" h="278912">
                  <a:moveTo>
                    <a:pt x="88669" y="0"/>
                  </a:moveTo>
                  <a:lnTo>
                    <a:pt x="914001" y="0"/>
                  </a:lnTo>
                  <a:cubicBezTo>
                    <a:pt x="937517" y="0"/>
                    <a:pt x="960071" y="9342"/>
                    <a:pt x="976699" y="25971"/>
                  </a:cubicBezTo>
                  <a:cubicBezTo>
                    <a:pt x="993328" y="42599"/>
                    <a:pt x="1002670" y="65153"/>
                    <a:pt x="1002670" y="88669"/>
                  </a:cubicBezTo>
                  <a:lnTo>
                    <a:pt x="1002670" y="190243"/>
                  </a:lnTo>
                  <a:cubicBezTo>
                    <a:pt x="1002670" y="213759"/>
                    <a:pt x="993328" y="236313"/>
                    <a:pt x="976699" y="252941"/>
                  </a:cubicBezTo>
                  <a:cubicBezTo>
                    <a:pt x="960071" y="269570"/>
                    <a:pt x="937517" y="278912"/>
                    <a:pt x="914001" y="278912"/>
                  </a:cubicBezTo>
                  <a:lnTo>
                    <a:pt x="88669" y="278912"/>
                  </a:lnTo>
                  <a:cubicBezTo>
                    <a:pt x="65153" y="278912"/>
                    <a:pt x="42599" y="269570"/>
                    <a:pt x="25971" y="252941"/>
                  </a:cubicBezTo>
                  <a:cubicBezTo>
                    <a:pt x="9342" y="236313"/>
                    <a:pt x="0" y="213759"/>
                    <a:pt x="0" y="190243"/>
                  </a:cubicBezTo>
                  <a:lnTo>
                    <a:pt x="0" y="88669"/>
                  </a:lnTo>
                  <a:cubicBezTo>
                    <a:pt x="0" y="65153"/>
                    <a:pt x="9342" y="42599"/>
                    <a:pt x="25971" y="25971"/>
                  </a:cubicBezTo>
                  <a:cubicBezTo>
                    <a:pt x="42599" y="9342"/>
                    <a:pt x="65153" y="0"/>
                    <a:pt x="88669" y="0"/>
                  </a:cubicBezTo>
                  <a:close/>
                </a:path>
              </a:pathLst>
            </a:custGeom>
            <a:solidFill>
              <a:srgbClr val="F1F1F1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61" name="TextBox 61"/>
            <p:cNvSpPr txBox="1"/>
            <p:nvPr/>
          </p:nvSpPr>
          <p:spPr>
            <a:xfrm>
              <a:off x="0" y="-38100"/>
              <a:ext cx="1002670" cy="317012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lvl="0" indent="0" algn="ctr">
                <a:lnSpc>
                  <a:spcPts val="2116"/>
                </a:lnSpc>
                <a:spcBef>
                  <a:spcPct val="0"/>
                </a:spcBef>
              </a:pPr>
              <a:endParaRPr lang="en-US" sz="2400" u="none" strike="noStrike" spc="211" dirty="0">
                <a:solidFill>
                  <a:srgbClr val="211F1C"/>
                </a:solidFill>
                <a:latin typeface="Nunito Sans Expanded Semi-Bold"/>
              </a:endParaRPr>
            </a:p>
          </p:txBody>
        </p:sp>
      </p:grpSp>
      <p:grpSp>
        <p:nvGrpSpPr>
          <p:cNvPr id="62" name="Group 62"/>
          <p:cNvGrpSpPr/>
          <p:nvPr/>
        </p:nvGrpSpPr>
        <p:grpSpPr>
          <a:xfrm>
            <a:off x="10898981" y="7376238"/>
            <a:ext cx="1996944" cy="874356"/>
            <a:chOff x="0" y="0"/>
            <a:chExt cx="1002670" cy="278912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1002670" cy="278912"/>
            </a:xfrm>
            <a:custGeom>
              <a:avLst/>
              <a:gdLst/>
              <a:ahLst/>
              <a:cxnLst/>
              <a:rect l="l" t="t" r="r" b="b"/>
              <a:pathLst>
                <a:path w="1002670" h="278912">
                  <a:moveTo>
                    <a:pt x="88669" y="0"/>
                  </a:moveTo>
                  <a:lnTo>
                    <a:pt x="914001" y="0"/>
                  </a:lnTo>
                  <a:cubicBezTo>
                    <a:pt x="937517" y="0"/>
                    <a:pt x="960071" y="9342"/>
                    <a:pt x="976699" y="25971"/>
                  </a:cubicBezTo>
                  <a:cubicBezTo>
                    <a:pt x="993328" y="42599"/>
                    <a:pt x="1002670" y="65153"/>
                    <a:pt x="1002670" y="88669"/>
                  </a:cubicBezTo>
                  <a:lnTo>
                    <a:pt x="1002670" y="190243"/>
                  </a:lnTo>
                  <a:cubicBezTo>
                    <a:pt x="1002670" y="213759"/>
                    <a:pt x="993328" y="236313"/>
                    <a:pt x="976699" y="252941"/>
                  </a:cubicBezTo>
                  <a:cubicBezTo>
                    <a:pt x="960071" y="269570"/>
                    <a:pt x="937517" y="278912"/>
                    <a:pt x="914001" y="278912"/>
                  </a:cubicBezTo>
                  <a:lnTo>
                    <a:pt x="88669" y="278912"/>
                  </a:lnTo>
                  <a:cubicBezTo>
                    <a:pt x="65153" y="278912"/>
                    <a:pt x="42599" y="269570"/>
                    <a:pt x="25971" y="252941"/>
                  </a:cubicBezTo>
                  <a:cubicBezTo>
                    <a:pt x="9342" y="236313"/>
                    <a:pt x="0" y="213759"/>
                    <a:pt x="0" y="190243"/>
                  </a:cubicBezTo>
                  <a:lnTo>
                    <a:pt x="0" y="88669"/>
                  </a:lnTo>
                  <a:cubicBezTo>
                    <a:pt x="0" y="65153"/>
                    <a:pt x="9342" y="42599"/>
                    <a:pt x="25971" y="25971"/>
                  </a:cubicBezTo>
                  <a:cubicBezTo>
                    <a:pt x="42599" y="9342"/>
                    <a:pt x="65153" y="0"/>
                    <a:pt x="88669" y="0"/>
                  </a:cubicBezTo>
                  <a:close/>
                </a:path>
              </a:pathLst>
            </a:custGeom>
            <a:solidFill>
              <a:srgbClr val="F1F1F1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64" name="TextBox 64"/>
            <p:cNvSpPr txBox="1"/>
            <p:nvPr/>
          </p:nvSpPr>
          <p:spPr>
            <a:xfrm>
              <a:off x="0" y="-38100"/>
              <a:ext cx="1002670" cy="317012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lvl="0" indent="0" algn="ctr">
                <a:lnSpc>
                  <a:spcPts val="2116"/>
                </a:lnSpc>
                <a:spcBef>
                  <a:spcPct val="0"/>
                </a:spcBef>
              </a:pPr>
              <a:endParaRPr lang="en-US" sz="2400" u="none" strike="noStrike" spc="211" dirty="0">
                <a:solidFill>
                  <a:srgbClr val="211F1C"/>
                </a:solidFill>
                <a:latin typeface="Nunito Sans Expanded Semi-Bold"/>
              </a:endParaRPr>
            </a:p>
          </p:txBody>
        </p:sp>
      </p:grpSp>
      <p:grpSp>
        <p:nvGrpSpPr>
          <p:cNvPr id="65" name="Group 65"/>
          <p:cNvGrpSpPr/>
          <p:nvPr/>
        </p:nvGrpSpPr>
        <p:grpSpPr>
          <a:xfrm>
            <a:off x="919163" y="8431569"/>
            <a:ext cx="3143250" cy="814636"/>
            <a:chOff x="0" y="0"/>
            <a:chExt cx="1002670" cy="278912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1002670" cy="278912"/>
            </a:xfrm>
            <a:custGeom>
              <a:avLst/>
              <a:gdLst/>
              <a:ahLst/>
              <a:cxnLst/>
              <a:rect l="l" t="t" r="r" b="b"/>
              <a:pathLst>
                <a:path w="1002670" h="278912">
                  <a:moveTo>
                    <a:pt x="88669" y="0"/>
                  </a:moveTo>
                  <a:lnTo>
                    <a:pt x="914001" y="0"/>
                  </a:lnTo>
                  <a:cubicBezTo>
                    <a:pt x="937517" y="0"/>
                    <a:pt x="960071" y="9342"/>
                    <a:pt x="976699" y="25971"/>
                  </a:cubicBezTo>
                  <a:cubicBezTo>
                    <a:pt x="993328" y="42599"/>
                    <a:pt x="1002670" y="65153"/>
                    <a:pt x="1002670" y="88669"/>
                  </a:cubicBezTo>
                  <a:lnTo>
                    <a:pt x="1002670" y="190243"/>
                  </a:lnTo>
                  <a:cubicBezTo>
                    <a:pt x="1002670" y="213759"/>
                    <a:pt x="993328" y="236313"/>
                    <a:pt x="976699" y="252941"/>
                  </a:cubicBezTo>
                  <a:cubicBezTo>
                    <a:pt x="960071" y="269570"/>
                    <a:pt x="937517" y="278912"/>
                    <a:pt x="914001" y="278912"/>
                  </a:cubicBezTo>
                  <a:lnTo>
                    <a:pt x="88669" y="278912"/>
                  </a:lnTo>
                  <a:cubicBezTo>
                    <a:pt x="65153" y="278912"/>
                    <a:pt x="42599" y="269570"/>
                    <a:pt x="25971" y="252941"/>
                  </a:cubicBezTo>
                  <a:cubicBezTo>
                    <a:pt x="9342" y="236313"/>
                    <a:pt x="0" y="213759"/>
                    <a:pt x="0" y="190243"/>
                  </a:cubicBezTo>
                  <a:lnTo>
                    <a:pt x="0" y="88669"/>
                  </a:lnTo>
                  <a:cubicBezTo>
                    <a:pt x="0" y="65153"/>
                    <a:pt x="9342" y="42599"/>
                    <a:pt x="25971" y="25971"/>
                  </a:cubicBezTo>
                  <a:cubicBezTo>
                    <a:pt x="42599" y="9342"/>
                    <a:pt x="65153" y="0"/>
                    <a:pt x="88669" y="0"/>
                  </a:cubicBezTo>
                  <a:close/>
                </a:path>
              </a:pathLst>
            </a:custGeom>
            <a:solidFill>
              <a:srgbClr val="61A6C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67" name="TextBox 67"/>
            <p:cNvSpPr txBox="1"/>
            <p:nvPr/>
          </p:nvSpPr>
          <p:spPr>
            <a:xfrm>
              <a:off x="0" y="38100"/>
              <a:ext cx="1002670" cy="240812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lvl="0" indent="0" algn="ctr">
                <a:lnSpc>
                  <a:spcPts val="2116"/>
                </a:lnSpc>
                <a:spcBef>
                  <a:spcPct val="0"/>
                </a:spcBef>
              </a:pPr>
              <a:r>
                <a:rPr lang="ru-RU" sz="2200" u="none" strike="noStrike" spc="211" dirty="0">
                  <a:solidFill>
                    <a:srgbClr val="211F1C"/>
                  </a:solidFill>
                  <a:latin typeface="Nunito Sans Expanded Semi-Bold"/>
                </a:rPr>
                <a:t>ТЕХНОЛОГИЯ ОЦЕНКИ КОЖИ ВИРТУАЛЬНО</a:t>
              </a:r>
            </a:p>
          </p:txBody>
        </p:sp>
      </p:grpSp>
      <p:grpSp>
        <p:nvGrpSpPr>
          <p:cNvPr id="68" name="Group 68"/>
          <p:cNvGrpSpPr/>
          <p:nvPr/>
        </p:nvGrpSpPr>
        <p:grpSpPr>
          <a:xfrm>
            <a:off x="4245769" y="8431569"/>
            <a:ext cx="1970860" cy="874356"/>
            <a:chOff x="0" y="0"/>
            <a:chExt cx="1002670" cy="278912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1002670" cy="278912"/>
            </a:xfrm>
            <a:custGeom>
              <a:avLst/>
              <a:gdLst/>
              <a:ahLst/>
              <a:cxnLst/>
              <a:rect l="l" t="t" r="r" b="b"/>
              <a:pathLst>
                <a:path w="1002670" h="278912">
                  <a:moveTo>
                    <a:pt x="88669" y="0"/>
                  </a:moveTo>
                  <a:lnTo>
                    <a:pt x="914001" y="0"/>
                  </a:lnTo>
                  <a:cubicBezTo>
                    <a:pt x="937517" y="0"/>
                    <a:pt x="960071" y="9342"/>
                    <a:pt x="976699" y="25971"/>
                  </a:cubicBezTo>
                  <a:cubicBezTo>
                    <a:pt x="993328" y="42599"/>
                    <a:pt x="1002670" y="65153"/>
                    <a:pt x="1002670" y="88669"/>
                  </a:cubicBezTo>
                  <a:lnTo>
                    <a:pt x="1002670" y="190243"/>
                  </a:lnTo>
                  <a:cubicBezTo>
                    <a:pt x="1002670" y="213759"/>
                    <a:pt x="993328" y="236313"/>
                    <a:pt x="976699" y="252941"/>
                  </a:cubicBezTo>
                  <a:cubicBezTo>
                    <a:pt x="960071" y="269570"/>
                    <a:pt x="937517" y="278912"/>
                    <a:pt x="914001" y="278912"/>
                  </a:cubicBezTo>
                  <a:lnTo>
                    <a:pt x="88669" y="278912"/>
                  </a:lnTo>
                  <a:cubicBezTo>
                    <a:pt x="65153" y="278912"/>
                    <a:pt x="42599" y="269570"/>
                    <a:pt x="25971" y="252941"/>
                  </a:cubicBezTo>
                  <a:cubicBezTo>
                    <a:pt x="9342" y="236313"/>
                    <a:pt x="0" y="213759"/>
                    <a:pt x="0" y="190243"/>
                  </a:cubicBezTo>
                  <a:lnTo>
                    <a:pt x="0" y="88669"/>
                  </a:lnTo>
                  <a:cubicBezTo>
                    <a:pt x="0" y="65153"/>
                    <a:pt x="9342" y="42599"/>
                    <a:pt x="25971" y="25971"/>
                  </a:cubicBezTo>
                  <a:cubicBezTo>
                    <a:pt x="42599" y="9342"/>
                    <a:pt x="65153" y="0"/>
                    <a:pt x="88669" y="0"/>
                  </a:cubicBezTo>
                  <a:close/>
                </a:path>
              </a:pathLst>
            </a:custGeom>
            <a:solidFill>
              <a:srgbClr val="F1F1F1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70" name="TextBox 70"/>
            <p:cNvSpPr txBox="1"/>
            <p:nvPr/>
          </p:nvSpPr>
          <p:spPr>
            <a:xfrm>
              <a:off x="0" y="-38100"/>
              <a:ext cx="1002670" cy="317012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lvl="0" indent="0" algn="ctr">
                <a:lnSpc>
                  <a:spcPts val="2116"/>
                </a:lnSpc>
                <a:spcBef>
                  <a:spcPct val="0"/>
                </a:spcBef>
              </a:pPr>
              <a:endParaRPr lang="en-US" sz="2400" u="none" strike="noStrike" spc="211" dirty="0">
                <a:solidFill>
                  <a:srgbClr val="211F1C"/>
                </a:solidFill>
                <a:latin typeface="Nunito Sans Expanded Semi-Bold"/>
              </a:endParaRPr>
            </a:p>
          </p:txBody>
        </p:sp>
      </p:grpSp>
      <p:grpSp>
        <p:nvGrpSpPr>
          <p:cNvPr id="71" name="Group 71"/>
          <p:cNvGrpSpPr/>
          <p:nvPr/>
        </p:nvGrpSpPr>
        <p:grpSpPr>
          <a:xfrm>
            <a:off x="8744763" y="8431569"/>
            <a:ext cx="1970862" cy="874356"/>
            <a:chOff x="0" y="0"/>
            <a:chExt cx="1002670" cy="278912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1002670" cy="278912"/>
            </a:xfrm>
            <a:custGeom>
              <a:avLst/>
              <a:gdLst/>
              <a:ahLst/>
              <a:cxnLst/>
              <a:rect l="l" t="t" r="r" b="b"/>
              <a:pathLst>
                <a:path w="1002670" h="278912">
                  <a:moveTo>
                    <a:pt x="88669" y="0"/>
                  </a:moveTo>
                  <a:lnTo>
                    <a:pt x="914001" y="0"/>
                  </a:lnTo>
                  <a:cubicBezTo>
                    <a:pt x="937517" y="0"/>
                    <a:pt x="960071" y="9342"/>
                    <a:pt x="976699" y="25971"/>
                  </a:cubicBezTo>
                  <a:cubicBezTo>
                    <a:pt x="993328" y="42599"/>
                    <a:pt x="1002670" y="65153"/>
                    <a:pt x="1002670" y="88669"/>
                  </a:cubicBezTo>
                  <a:lnTo>
                    <a:pt x="1002670" y="190243"/>
                  </a:lnTo>
                  <a:cubicBezTo>
                    <a:pt x="1002670" y="213759"/>
                    <a:pt x="993328" y="236313"/>
                    <a:pt x="976699" y="252941"/>
                  </a:cubicBezTo>
                  <a:cubicBezTo>
                    <a:pt x="960071" y="269570"/>
                    <a:pt x="937517" y="278912"/>
                    <a:pt x="914001" y="278912"/>
                  </a:cubicBezTo>
                  <a:lnTo>
                    <a:pt x="88669" y="278912"/>
                  </a:lnTo>
                  <a:cubicBezTo>
                    <a:pt x="65153" y="278912"/>
                    <a:pt x="42599" y="269570"/>
                    <a:pt x="25971" y="252941"/>
                  </a:cubicBezTo>
                  <a:cubicBezTo>
                    <a:pt x="9342" y="236313"/>
                    <a:pt x="0" y="213759"/>
                    <a:pt x="0" y="190243"/>
                  </a:cubicBezTo>
                  <a:lnTo>
                    <a:pt x="0" y="88669"/>
                  </a:lnTo>
                  <a:cubicBezTo>
                    <a:pt x="0" y="65153"/>
                    <a:pt x="9342" y="42599"/>
                    <a:pt x="25971" y="25971"/>
                  </a:cubicBezTo>
                  <a:cubicBezTo>
                    <a:pt x="42599" y="9342"/>
                    <a:pt x="65153" y="0"/>
                    <a:pt x="88669" y="0"/>
                  </a:cubicBezTo>
                  <a:close/>
                </a:path>
              </a:pathLst>
            </a:custGeom>
            <a:solidFill>
              <a:srgbClr val="F1F1F1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73" name="TextBox 73"/>
            <p:cNvSpPr txBox="1"/>
            <p:nvPr/>
          </p:nvSpPr>
          <p:spPr>
            <a:xfrm>
              <a:off x="0" y="-38100"/>
              <a:ext cx="1002670" cy="317012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lvl="0" indent="0" algn="ctr">
                <a:lnSpc>
                  <a:spcPts val="2116"/>
                </a:lnSpc>
                <a:spcBef>
                  <a:spcPct val="0"/>
                </a:spcBef>
              </a:pPr>
              <a:endParaRPr lang="en-US" sz="2400" u="none" strike="noStrike" spc="211" dirty="0">
                <a:solidFill>
                  <a:srgbClr val="211F1C"/>
                </a:solidFill>
                <a:latin typeface="Nunito Sans Expanded Semi-Bold"/>
              </a:endParaRPr>
            </a:p>
          </p:txBody>
        </p:sp>
      </p:grpSp>
      <p:grpSp>
        <p:nvGrpSpPr>
          <p:cNvPr id="74" name="Group 74"/>
          <p:cNvGrpSpPr/>
          <p:nvPr/>
        </p:nvGrpSpPr>
        <p:grpSpPr>
          <a:xfrm>
            <a:off x="15579960" y="8383831"/>
            <a:ext cx="2154780" cy="874356"/>
            <a:chOff x="0" y="0"/>
            <a:chExt cx="1002670" cy="278912"/>
          </a:xfrm>
        </p:grpSpPr>
        <p:sp>
          <p:nvSpPr>
            <p:cNvPr id="75" name="Freeform 75"/>
            <p:cNvSpPr/>
            <p:nvPr/>
          </p:nvSpPr>
          <p:spPr>
            <a:xfrm>
              <a:off x="0" y="0"/>
              <a:ext cx="1002670" cy="278912"/>
            </a:xfrm>
            <a:custGeom>
              <a:avLst/>
              <a:gdLst/>
              <a:ahLst/>
              <a:cxnLst/>
              <a:rect l="l" t="t" r="r" b="b"/>
              <a:pathLst>
                <a:path w="1002670" h="278912">
                  <a:moveTo>
                    <a:pt x="88669" y="0"/>
                  </a:moveTo>
                  <a:lnTo>
                    <a:pt x="914001" y="0"/>
                  </a:lnTo>
                  <a:cubicBezTo>
                    <a:pt x="937517" y="0"/>
                    <a:pt x="960071" y="9342"/>
                    <a:pt x="976699" y="25971"/>
                  </a:cubicBezTo>
                  <a:cubicBezTo>
                    <a:pt x="993328" y="42599"/>
                    <a:pt x="1002670" y="65153"/>
                    <a:pt x="1002670" y="88669"/>
                  </a:cubicBezTo>
                  <a:lnTo>
                    <a:pt x="1002670" y="190243"/>
                  </a:lnTo>
                  <a:cubicBezTo>
                    <a:pt x="1002670" y="213759"/>
                    <a:pt x="993328" y="236313"/>
                    <a:pt x="976699" y="252941"/>
                  </a:cubicBezTo>
                  <a:cubicBezTo>
                    <a:pt x="960071" y="269570"/>
                    <a:pt x="937517" y="278912"/>
                    <a:pt x="914001" y="278912"/>
                  </a:cubicBezTo>
                  <a:lnTo>
                    <a:pt x="88669" y="278912"/>
                  </a:lnTo>
                  <a:cubicBezTo>
                    <a:pt x="65153" y="278912"/>
                    <a:pt x="42599" y="269570"/>
                    <a:pt x="25971" y="252941"/>
                  </a:cubicBezTo>
                  <a:cubicBezTo>
                    <a:pt x="9342" y="236313"/>
                    <a:pt x="0" y="213759"/>
                    <a:pt x="0" y="190243"/>
                  </a:cubicBezTo>
                  <a:lnTo>
                    <a:pt x="0" y="88669"/>
                  </a:lnTo>
                  <a:cubicBezTo>
                    <a:pt x="0" y="65153"/>
                    <a:pt x="9342" y="42599"/>
                    <a:pt x="25971" y="25971"/>
                  </a:cubicBezTo>
                  <a:cubicBezTo>
                    <a:pt x="42599" y="9342"/>
                    <a:pt x="65153" y="0"/>
                    <a:pt x="88669" y="0"/>
                  </a:cubicBezTo>
                  <a:close/>
                </a:path>
              </a:pathLst>
            </a:custGeom>
            <a:solidFill>
              <a:srgbClr val="F1F1F1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76" name="TextBox 76"/>
            <p:cNvSpPr txBox="1"/>
            <p:nvPr/>
          </p:nvSpPr>
          <p:spPr>
            <a:xfrm>
              <a:off x="0" y="-38100"/>
              <a:ext cx="1002670" cy="317012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lvl="0" indent="0" algn="ctr">
                <a:lnSpc>
                  <a:spcPts val="2116"/>
                </a:lnSpc>
                <a:spcBef>
                  <a:spcPct val="0"/>
                </a:spcBef>
              </a:pPr>
              <a:endParaRPr lang="en-US" sz="2400" u="none" strike="noStrike" spc="211" dirty="0">
                <a:solidFill>
                  <a:srgbClr val="211F1C"/>
                </a:solidFill>
                <a:latin typeface="Nunito Sans Expanded Semi-Bold"/>
              </a:endParaRPr>
            </a:p>
          </p:txBody>
        </p:sp>
      </p:grpSp>
      <p:grpSp>
        <p:nvGrpSpPr>
          <p:cNvPr id="77" name="Group 77"/>
          <p:cNvGrpSpPr/>
          <p:nvPr/>
        </p:nvGrpSpPr>
        <p:grpSpPr>
          <a:xfrm>
            <a:off x="10898981" y="8431569"/>
            <a:ext cx="1970860" cy="874356"/>
            <a:chOff x="0" y="0"/>
            <a:chExt cx="1002670" cy="278912"/>
          </a:xfrm>
        </p:grpSpPr>
        <p:sp>
          <p:nvSpPr>
            <p:cNvPr id="78" name="Freeform 78"/>
            <p:cNvSpPr/>
            <p:nvPr/>
          </p:nvSpPr>
          <p:spPr>
            <a:xfrm>
              <a:off x="0" y="0"/>
              <a:ext cx="1002670" cy="278912"/>
            </a:xfrm>
            <a:custGeom>
              <a:avLst/>
              <a:gdLst/>
              <a:ahLst/>
              <a:cxnLst/>
              <a:rect l="l" t="t" r="r" b="b"/>
              <a:pathLst>
                <a:path w="1002670" h="278912">
                  <a:moveTo>
                    <a:pt x="88669" y="0"/>
                  </a:moveTo>
                  <a:lnTo>
                    <a:pt x="914001" y="0"/>
                  </a:lnTo>
                  <a:cubicBezTo>
                    <a:pt x="937517" y="0"/>
                    <a:pt x="960071" y="9342"/>
                    <a:pt x="976699" y="25971"/>
                  </a:cubicBezTo>
                  <a:cubicBezTo>
                    <a:pt x="993328" y="42599"/>
                    <a:pt x="1002670" y="65153"/>
                    <a:pt x="1002670" y="88669"/>
                  </a:cubicBezTo>
                  <a:lnTo>
                    <a:pt x="1002670" y="190243"/>
                  </a:lnTo>
                  <a:cubicBezTo>
                    <a:pt x="1002670" y="213759"/>
                    <a:pt x="993328" y="236313"/>
                    <a:pt x="976699" y="252941"/>
                  </a:cubicBezTo>
                  <a:cubicBezTo>
                    <a:pt x="960071" y="269570"/>
                    <a:pt x="937517" y="278912"/>
                    <a:pt x="914001" y="278912"/>
                  </a:cubicBezTo>
                  <a:lnTo>
                    <a:pt x="88669" y="278912"/>
                  </a:lnTo>
                  <a:cubicBezTo>
                    <a:pt x="65153" y="278912"/>
                    <a:pt x="42599" y="269570"/>
                    <a:pt x="25971" y="252941"/>
                  </a:cubicBezTo>
                  <a:cubicBezTo>
                    <a:pt x="9342" y="236313"/>
                    <a:pt x="0" y="213759"/>
                    <a:pt x="0" y="190243"/>
                  </a:cubicBezTo>
                  <a:lnTo>
                    <a:pt x="0" y="88669"/>
                  </a:lnTo>
                  <a:cubicBezTo>
                    <a:pt x="0" y="65153"/>
                    <a:pt x="9342" y="42599"/>
                    <a:pt x="25971" y="25971"/>
                  </a:cubicBezTo>
                  <a:cubicBezTo>
                    <a:pt x="42599" y="9342"/>
                    <a:pt x="65153" y="0"/>
                    <a:pt x="88669" y="0"/>
                  </a:cubicBezTo>
                  <a:close/>
                </a:path>
              </a:pathLst>
            </a:custGeom>
            <a:solidFill>
              <a:srgbClr val="F1F1F1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79" name="TextBox 79"/>
            <p:cNvSpPr txBox="1"/>
            <p:nvPr/>
          </p:nvSpPr>
          <p:spPr>
            <a:xfrm>
              <a:off x="0" y="-38100"/>
              <a:ext cx="1002670" cy="317012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lvl="0" indent="0" algn="ctr">
                <a:lnSpc>
                  <a:spcPts val="2116"/>
                </a:lnSpc>
                <a:spcBef>
                  <a:spcPct val="0"/>
                </a:spcBef>
              </a:pPr>
              <a:endParaRPr lang="en-US" sz="2400" u="none" strike="noStrike" spc="211" dirty="0">
                <a:solidFill>
                  <a:srgbClr val="211F1C"/>
                </a:solidFill>
                <a:latin typeface="Nunito Sans Expanded Semi-Bold"/>
              </a:endParaRPr>
            </a:p>
          </p:txBody>
        </p:sp>
      </p:grpSp>
      <p:sp>
        <p:nvSpPr>
          <p:cNvPr id="80" name="TextBox 80"/>
          <p:cNvSpPr txBox="1"/>
          <p:nvPr/>
        </p:nvSpPr>
        <p:spPr>
          <a:xfrm>
            <a:off x="313188" y="147374"/>
            <a:ext cx="15105147" cy="10900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475"/>
              </a:lnSpc>
              <a:spcBef>
                <a:spcPct val="0"/>
              </a:spcBef>
            </a:pPr>
            <a:r>
              <a:rPr lang="ru-RU" sz="7200" u="none" strike="noStrike" dirty="0">
                <a:solidFill>
                  <a:srgbClr val="0C608E"/>
                </a:solidFill>
                <a:latin typeface="TT Hoves Bold" panose="020B0604020202020204" charset="0"/>
              </a:rPr>
              <a:t>Анализ конкурентов</a:t>
            </a:r>
            <a:endParaRPr lang="en-US" sz="7200" u="none" strike="noStrike" dirty="0">
              <a:solidFill>
                <a:srgbClr val="0C608E"/>
              </a:solidFill>
              <a:latin typeface="TT Hoves Bold" panose="020B0604020202020204" charset="0"/>
            </a:endParaRPr>
          </a:p>
        </p:txBody>
      </p:sp>
      <p:sp>
        <p:nvSpPr>
          <p:cNvPr id="2" name="TextBox 22">
            <a:extLst>
              <a:ext uri="{FF2B5EF4-FFF2-40B4-BE49-F238E27FC236}">
                <a16:creationId xmlns:a16="http://schemas.microsoft.com/office/drawing/2014/main" id="{5FE015A3-CFC4-3165-911F-E1CF4966E7B0}"/>
              </a:ext>
            </a:extLst>
          </p:cNvPr>
          <p:cNvSpPr txBox="1"/>
          <p:nvPr/>
        </p:nvSpPr>
        <p:spPr>
          <a:xfrm>
            <a:off x="926537" y="4283856"/>
            <a:ext cx="3143250" cy="800746"/>
          </a:xfrm>
          <a:prstGeom prst="rect">
            <a:avLst/>
          </a:prstGeom>
        </p:spPr>
        <p:txBody>
          <a:bodyPr lIns="38100" tIns="38100" rIns="38100" bIns="38100" rtlCol="0" anchor="ctr"/>
          <a:lstStyle/>
          <a:p>
            <a:pPr marL="0" lvl="0" indent="0" algn="ctr">
              <a:lnSpc>
                <a:spcPts val="2116"/>
              </a:lnSpc>
              <a:spcBef>
                <a:spcPct val="0"/>
              </a:spcBef>
            </a:pPr>
            <a:r>
              <a:rPr lang="ru-RU" sz="1900" spc="211" dirty="0">
                <a:solidFill>
                  <a:srgbClr val="211F1C"/>
                </a:solidFill>
                <a:latin typeface="Nunito Sans Expanded Semi-Bold"/>
              </a:rPr>
              <a:t>СДЕЛАНО В РОССИИ</a:t>
            </a:r>
          </a:p>
          <a:p>
            <a:pPr marL="0" lvl="0" indent="0" algn="ctr">
              <a:lnSpc>
                <a:spcPts val="2116"/>
              </a:lnSpc>
              <a:spcBef>
                <a:spcPct val="0"/>
              </a:spcBef>
            </a:pPr>
            <a:r>
              <a:rPr lang="ru-RU" sz="1900" spc="211" dirty="0">
                <a:solidFill>
                  <a:srgbClr val="211F1C"/>
                </a:solidFill>
                <a:latin typeface="Nunito Sans Expanded Semi-Bold"/>
              </a:rPr>
              <a:t>(ИМПОРТОЗАМЕЩЕНИЕ)</a:t>
            </a:r>
            <a:endParaRPr lang="ru-RU" sz="1900" u="none" strike="noStrike" spc="211" dirty="0">
              <a:solidFill>
                <a:srgbClr val="211F1C"/>
              </a:solidFill>
              <a:latin typeface="Nunito Sans Expanded Semi-Bold"/>
            </a:endParaRPr>
          </a:p>
        </p:txBody>
      </p:sp>
      <p:grpSp>
        <p:nvGrpSpPr>
          <p:cNvPr id="4" name="Group 23">
            <a:extLst>
              <a:ext uri="{FF2B5EF4-FFF2-40B4-BE49-F238E27FC236}">
                <a16:creationId xmlns:a16="http://schemas.microsoft.com/office/drawing/2014/main" id="{AD4C6C4F-A2EC-4B1C-0C60-9054DC6961BE}"/>
              </a:ext>
            </a:extLst>
          </p:cNvPr>
          <p:cNvGrpSpPr/>
          <p:nvPr/>
        </p:nvGrpSpPr>
        <p:grpSpPr>
          <a:xfrm>
            <a:off x="4306372" y="4240193"/>
            <a:ext cx="1910257" cy="874356"/>
            <a:chOff x="0" y="0"/>
            <a:chExt cx="1002670" cy="278912"/>
          </a:xfrm>
        </p:grpSpPr>
        <p:sp>
          <p:nvSpPr>
            <p:cNvPr id="82" name="Freeform 24">
              <a:extLst>
                <a:ext uri="{FF2B5EF4-FFF2-40B4-BE49-F238E27FC236}">
                  <a16:creationId xmlns:a16="http://schemas.microsoft.com/office/drawing/2014/main" id="{45432061-2C32-3278-79D6-EB8738D09C4B}"/>
                </a:ext>
              </a:extLst>
            </p:cNvPr>
            <p:cNvSpPr/>
            <p:nvPr/>
          </p:nvSpPr>
          <p:spPr>
            <a:xfrm>
              <a:off x="0" y="0"/>
              <a:ext cx="1002670" cy="278912"/>
            </a:xfrm>
            <a:custGeom>
              <a:avLst/>
              <a:gdLst/>
              <a:ahLst/>
              <a:cxnLst/>
              <a:rect l="l" t="t" r="r" b="b"/>
              <a:pathLst>
                <a:path w="1002670" h="278912">
                  <a:moveTo>
                    <a:pt x="88669" y="0"/>
                  </a:moveTo>
                  <a:lnTo>
                    <a:pt x="914001" y="0"/>
                  </a:lnTo>
                  <a:cubicBezTo>
                    <a:pt x="937517" y="0"/>
                    <a:pt x="960071" y="9342"/>
                    <a:pt x="976699" y="25971"/>
                  </a:cubicBezTo>
                  <a:cubicBezTo>
                    <a:pt x="993328" y="42599"/>
                    <a:pt x="1002670" y="65153"/>
                    <a:pt x="1002670" y="88669"/>
                  </a:cubicBezTo>
                  <a:lnTo>
                    <a:pt x="1002670" y="190243"/>
                  </a:lnTo>
                  <a:cubicBezTo>
                    <a:pt x="1002670" y="213759"/>
                    <a:pt x="993328" y="236313"/>
                    <a:pt x="976699" y="252941"/>
                  </a:cubicBezTo>
                  <a:cubicBezTo>
                    <a:pt x="960071" y="269570"/>
                    <a:pt x="937517" y="278912"/>
                    <a:pt x="914001" y="278912"/>
                  </a:cubicBezTo>
                  <a:lnTo>
                    <a:pt x="88669" y="278912"/>
                  </a:lnTo>
                  <a:cubicBezTo>
                    <a:pt x="65153" y="278912"/>
                    <a:pt x="42599" y="269570"/>
                    <a:pt x="25971" y="252941"/>
                  </a:cubicBezTo>
                  <a:cubicBezTo>
                    <a:pt x="9342" y="236313"/>
                    <a:pt x="0" y="213759"/>
                    <a:pt x="0" y="190243"/>
                  </a:cubicBezTo>
                  <a:lnTo>
                    <a:pt x="0" y="88669"/>
                  </a:lnTo>
                  <a:cubicBezTo>
                    <a:pt x="0" y="65153"/>
                    <a:pt x="9342" y="42599"/>
                    <a:pt x="25971" y="25971"/>
                  </a:cubicBezTo>
                  <a:cubicBezTo>
                    <a:pt x="42599" y="9342"/>
                    <a:pt x="65153" y="0"/>
                    <a:pt x="88669" y="0"/>
                  </a:cubicBezTo>
                  <a:close/>
                </a:path>
              </a:pathLst>
            </a:custGeom>
            <a:solidFill>
              <a:srgbClr val="F1F1F1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83" name="TextBox 25">
              <a:extLst>
                <a:ext uri="{FF2B5EF4-FFF2-40B4-BE49-F238E27FC236}">
                  <a16:creationId xmlns:a16="http://schemas.microsoft.com/office/drawing/2014/main" id="{C3DC21F7-9F17-B803-32BF-6401A09DDE95}"/>
                </a:ext>
              </a:extLst>
            </p:cNvPr>
            <p:cNvSpPr txBox="1"/>
            <p:nvPr/>
          </p:nvSpPr>
          <p:spPr>
            <a:xfrm>
              <a:off x="0" y="-38100"/>
              <a:ext cx="1002670" cy="317012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lvl="0" indent="0" algn="ctr">
                <a:lnSpc>
                  <a:spcPts val="2116"/>
                </a:lnSpc>
                <a:spcBef>
                  <a:spcPct val="0"/>
                </a:spcBef>
              </a:pPr>
              <a:endParaRPr lang="en-US" sz="2400" u="none" strike="noStrike" spc="211" dirty="0">
                <a:solidFill>
                  <a:srgbClr val="211F1C"/>
                </a:solidFill>
                <a:latin typeface="Nunito Sans Expanded Semi-Bold"/>
              </a:endParaRPr>
            </a:p>
          </p:txBody>
        </p:sp>
      </p:grpSp>
      <p:grpSp>
        <p:nvGrpSpPr>
          <p:cNvPr id="85" name="Group 23">
            <a:extLst>
              <a:ext uri="{FF2B5EF4-FFF2-40B4-BE49-F238E27FC236}">
                <a16:creationId xmlns:a16="http://schemas.microsoft.com/office/drawing/2014/main" id="{E6C51152-014F-8776-30D6-FA5E2D189C5E}"/>
              </a:ext>
            </a:extLst>
          </p:cNvPr>
          <p:cNvGrpSpPr/>
          <p:nvPr/>
        </p:nvGrpSpPr>
        <p:grpSpPr>
          <a:xfrm>
            <a:off x="8751398" y="4121575"/>
            <a:ext cx="1944519" cy="993795"/>
            <a:chOff x="0" y="-38100"/>
            <a:chExt cx="1002670" cy="317012"/>
          </a:xfrm>
        </p:grpSpPr>
        <p:sp>
          <p:nvSpPr>
            <p:cNvPr id="86" name="Freeform 24">
              <a:extLst>
                <a:ext uri="{FF2B5EF4-FFF2-40B4-BE49-F238E27FC236}">
                  <a16:creationId xmlns:a16="http://schemas.microsoft.com/office/drawing/2014/main" id="{B25F1581-78FB-EC0D-1466-76D324868F87}"/>
                </a:ext>
              </a:extLst>
            </p:cNvPr>
            <p:cNvSpPr/>
            <p:nvPr/>
          </p:nvSpPr>
          <p:spPr>
            <a:xfrm>
              <a:off x="0" y="0"/>
              <a:ext cx="1002670" cy="278912"/>
            </a:xfrm>
            <a:custGeom>
              <a:avLst/>
              <a:gdLst/>
              <a:ahLst/>
              <a:cxnLst/>
              <a:rect l="l" t="t" r="r" b="b"/>
              <a:pathLst>
                <a:path w="1002670" h="278912">
                  <a:moveTo>
                    <a:pt x="88669" y="0"/>
                  </a:moveTo>
                  <a:lnTo>
                    <a:pt x="914001" y="0"/>
                  </a:lnTo>
                  <a:cubicBezTo>
                    <a:pt x="937517" y="0"/>
                    <a:pt x="960071" y="9342"/>
                    <a:pt x="976699" y="25971"/>
                  </a:cubicBezTo>
                  <a:cubicBezTo>
                    <a:pt x="993328" y="42599"/>
                    <a:pt x="1002670" y="65153"/>
                    <a:pt x="1002670" y="88669"/>
                  </a:cubicBezTo>
                  <a:lnTo>
                    <a:pt x="1002670" y="190243"/>
                  </a:lnTo>
                  <a:cubicBezTo>
                    <a:pt x="1002670" y="213759"/>
                    <a:pt x="993328" y="236313"/>
                    <a:pt x="976699" y="252941"/>
                  </a:cubicBezTo>
                  <a:cubicBezTo>
                    <a:pt x="960071" y="269570"/>
                    <a:pt x="937517" y="278912"/>
                    <a:pt x="914001" y="278912"/>
                  </a:cubicBezTo>
                  <a:lnTo>
                    <a:pt x="88669" y="278912"/>
                  </a:lnTo>
                  <a:cubicBezTo>
                    <a:pt x="65153" y="278912"/>
                    <a:pt x="42599" y="269570"/>
                    <a:pt x="25971" y="252941"/>
                  </a:cubicBezTo>
                  <a:cubicBezTo>
                    <a:pt x="9342" y="236313"/>
                    <a:pt x="0" y="213759"/>
                    <a:pt x="0" y="190243"/>
                  </a:cubicBezTo>
                  <a:lnTo>
                    <a:pt x="0" y="88669"/>
                  </a:lnTo>
                  <a:cubicBezTo>
                    <a:pt x="0" y="65153"/>
                    <a:pt x="9342" y="42599"/>
                    <a:pt x="25971" y="25971"/>
                  </a:cubicBezTo>
                  <a:cubicBezTo>
                    <a:pt x="42599" y="9342"/>
                    <a:pt x="65153" y="0"/>
                    <a:pt x="88669" y="0"/>
                  </a:cubicBezTo>
                  <a:close/>
                </a:path>
              </a:pathLst>
            </a:custGeom>
            <a:solidFill>
              <a:srgbClr val="F1F1F1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87" name="TextBox 25">
              <a:extLst>
                <a:ext uri="{FF2B5EF4-FFF2-40B4-BE49-F238E27FC236}">
                  <a16:creationId xmlns:a16="http://schemas.microsoft.com/office/drawing/2014/main" id="{90062BC7-279A-594B-3237-8AD1EC5A7442}"/>
                </a:ext>
              </a:extLst>
            </p:cNvPr>
            <p:cNvSpPr txBox="1"/>
            <p:nvPr/>
          </p:nvSpPr>
          <p:spPr>
            <a:xfrm>
              <a:off x="12179" y="-38100"/>
              <a:ext cx="990491" cy="317012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lvl="0" indent="0" algn="ctr">
                <a:lnSpc>
                  <a:spcPts val="2116"/>
                </a:lnSpc>
                <a:spcBef>
                  <a:spcPct val="0"/>
                </a:spcBef>
              </a:pPr>
              <a:endParaRPr lang="en-US" sz="2400" u="none" strike="noStrike" spc="211" dirty="0">
                <a:solidFill>
                  <a:srgbClr val="211F1C"/>
                </a:solidFill>
                <a:latin typeface="Nunito Sans Expanded Semi-Bold"/>
              </a:endParaRPr>
            </a:p>
          </p:txBody>
        </p:sp>
      </p:grpSp>
      <p:grpSp>
        <p:nvGrpSpPr>
          <p:cNvPr id="88" name="Group 23">
            <a:extLst>
              <a:ext uri="{FF2B5EF4-FFF2-40B4-BE49-F238E27FC236}">
                <a16:creationId xmlns:a16="http://schemas.microsoft.com/office/drawing/2014/main" id="{FC09E1F1-73F7-17DC-D952-CEA19A383346}"/>
              </a:ext>
            </a:extLst>
          </p:cNvPr>
          <p:cNvGrpSpPr/>
          <p:nvPr/>
        </p:nvGrpSpPr>
        <p:grpSpPr>
          <a:xfrm>
            <a:off x="10898981" y="4090807"/>
            <a:ext cx="1996944" cy="993795"/>
            <a:chOff x="0" y="-38100"/>
            <a:chExt cx="1002670" cy="317012"/>
          </a:xfrm>
        </p:grpSpPr>
        <p:sp>
          <p:nvSpPr>
            <p:cNvPr id="89" name="Freeform 24">
              <a:extLst>
                <a:ext uri="{FF2B5EF4-FFF2-40B4-BE49-F238E27FC236}">
                  <a16:creationId xmlns:a16="http://schemas.microsoft.com/office/drawing/2014/main" id="{85F68E09-861C-BFA0-18A2-FDF84C6B8AA3}"/>
                </a:ext>
              </a:extLst>
            </p:cNvPr>
            <p:cNvSpPr/>
            <p:nvPr/>
          </p:nvSpPr>
          <p:spPr>
            <a:xfrm>
              <a:off x="0" y="0"/>
              <a:ext cx="1002670" cy="278912"/>
            </a:xfrm>
            <a:custGeom>
              <a:avLst/>
              <a:gdLst/>
              <a:ahLst/>
              <a:cxnLst/>
              <a:rect l="l" t="t" r="r" b="b"/>
              <a:pathLst>
                <a:path w="1002670" h="278912">
                  <a:moveTo>
                    <a:pt x="88669" y="0"/>
                  </a:moveTo>
                  <a:lnTo>
                    <a:pt x="914001" y="0"/>
                  </a:lnTo>
                  <a:cubicBezTo>
                    <a:pt x="937517" y="0"/>
                    <a:pt x="960071" y="9342"/>
                    <a:pt x="976699" y="25971"/>
                  </a:cubicBezTo>
                  <a:cubicBezTo>
                    <a:pt x="993328" y="42599"/>
                    <a:pt x="1002670" y="65153"/>
                    <a:pt x="1002670" y="88669"/>
                  </a:cubicBezTo>
                  <a:lnTo>
                    <a:pt x="1002670" y="190243"/>
                  </a:lnTo>
                  <a:cubicBezTo>
                    <a:pt x="1002670" y="213759"/>
                    <a:pt x="993328" y="236313"/>
                    <a:pt x="976699" y="252941"/>
                  </a:cubicBezTo>
                  <a:cubicBezTo>
                    <a:pt x="960071" y="269570"/>
                    <a:pt x="937517" y="278912"/>
                    <a:pt x="914001" y="278912"/>
                  </a:cubicBezTo>
                  <a:lnTo>
                    <a:pt x="88669" y="278912"/>
                  </a:lnTo>
                  <a:cubicBezTo>
                    <a:pt x="65153" y="278912"/>
                    <a:pt x="42599" y="269570"/>
                    <a:pt x="25971" y="252941"/>
                  </a:cubicBezTo>
                  <a:cubicBezTo>
                    <a:pt x="9342" y="236313"/>
                    <a:pt x="0" y="213759"/>
                    <a:pt x="0" y="190243"/>
                  </a:cubicBezTo>
                  <a:lnTo>
                    <a:pt x="0" y="88669"/>
                  </a:lnTo>
                  <a:cubicBezTo>
                    <a:pt x="0" y="65153"/>
                    <a:pt x="9342" y="42599"/>
                    <a:pt x="25971" y="25971"/>
                  </a:cubicBezTo>
                  <a:cubicBezTo>
                    <a:pt x="42599" y="9342"/>
                    <a:pt x="65153" y="0"/>
                    <a:pt x="88669" y="0"/>
                  </a:cubicBezTo>
                  <a:close/>
                </a:path>
              </a:pathLst>
            </a:custGeom>
            <a:solidFill>
              <a:srgbClr val="F1F1F1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90" name="TextBox 25">
              <a:extLst>
                <a:ext uri="{FF2B5EF4-FFF2-40B4-BE49-F238E27FC236}">
                  <a16:creationId xmlns:a16="http://schemas.microsoft.com/office/drawing/2014/main" id="{81C5540A-0A27-D7E5-0741-1B9F723446FF}"/>
                </a:ext>
              </a:extLst>
            </p:cNvPr>
            <p:cNvSpPr txBox="1"/>
            <p:nvPr/>
          </p:nvSpPr>
          <p:spPr>
            <a:xfrm>
              <a:off x="0" y="-38100"/>
              <a:ext cx="1002670" cy="317012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lvl="0" indent="0" algn="ctr">
                <a:lnSpc>
                  <a:spcPts val="2116"/>
                </a:lnSpc>
                <a:spcBef>
                  <a:spcPct val="0"/>
                </a:spcBef>
              </a:pPr>
              <a:endParaRPr lang="en-US" sz="2400" u="none" strike="noStrike" spc="211" dirty="0">
                <a:solidFill>
                  <a:srgbClr val="211F1C"/>
                </a:solidFill>
                <a:latin typeface="Nunito Sans Expanded Semi-Bold"/>
              </a:endParaRPr>
            </a:p>
          </p:txBody>
        </p:sp>
      </p:grpSp>
      <p:grpSp>
        <p:nvGrpSpPr>
          <p:cNvPr id="91" name="Group 23">
            <a:extLst>
              <a:ext uri="{FF2B5EF4-FFF2-40B4-BE49-F238E27FC236}">
                <a16:creationId xmlns:a16="http://schemas.microsoft.com/office/drawing/2014/main" id="{81F3B6A0-FC7A-43DD-3B48-9C6408F66BC4}"/>
              </a:ext>
            </a:extLst>
          </p:cNvPr>
          <p:cNvGrpSpPr/>
          <p:nvPr/>
        </p:nvGrpSpPr>
        <p:grpSpPr>
          <a:xfrm>
            <a:off x="15529847" y="4107397"/>
            <a:ext cx="2121234" cy="993795"/>
            <a:chOff x="0" y="-38100"/>
            <a:chExt cx="1002670" cy="317012"/>
          </a:xfrm>
        </p:grpSpPr>
        <p:sp>
          <p:nvSpPr>
            <p:cNvPr id="92" name="Freeform 24">
              <a:extLst>
                <a:ext uri="{FF2B5EF4-FFF2-40B4-BE49-F238E27FC236}">
                  <a16:creationId xmlns:a16="http://schemas.microsoft.com/office/drawing/2014/main" id="{223FF64B-014B-54E1-FE0F-B97DC60084A4}"/>
                </a:ext>
              </a:extLst>
            </p:cNvPr>
            <p:cNvSpPr/>
            <p:nvPr/>
          </p:nvSpPr>
          <p:spPr>
            <a:xfrm>
              <a:off x="0" y="0"/>
              <a:ext cx="1002670" cy="278912"/>
            </a:xfrm>
            <a:custGeom>
              <a:avLst/>
              <a:gdLst/>
              <a:ahLst/>
              <a:cxnLst/>
              <a:rect l="l" t="t" r="r" b="b"/>
              <a:pathLst>
                <a:path w="1002670" h="278912">
                  <a:moveTo>
                    <a:pt x="88669" y="0"/>
                  </a:moveTo>
                  <a:lnTo>
                    <a:pt x="914001" y="0"/>
                  </a:lnTo>
                  <a:cubicBezTo>
                    <a:pt x="937517" y="0"/>
                    <a:pt x="960071" y="9342"/>
                    <a:pt x="976699" y="25971"/>
                  </a:cubicBezTo>
                  <a:cubicBezTo>
                    <a:pt x="993328" y="42599"/>
                    <a:pt x="1002670" y="65153"/>
                    <a:pt x="1002670" y="88669"/>
                  </a:cubicBezTo>
                  <a:lnTo>
                    <a:pt x="1002670" y="190243"/>
                  </a:lnTo>
                  <a:cubicBezTo>
                    <a:pt x="1002670" y="213759"/>
                    <a:pt x="993328" y="236313"/>
                    <a:pt x="976699" y="252941"/>
                  </a:cubicBezTo>
                  <a:cubicBezTo>
                    <a:pt x="960071" y="269570"/>
                    <a:pt x="937517" y="278912"/>
                    <a:pt x="914001" y="278912"/>
                  </a:cubicBezTo>
                  <a:lnTo>
                    <a:pt x="88669" y="278912"/>
                  </a:lnTo>
                  <a:cubicBezTo>
                    <a:pt x="65153" y="278912"/>
                    <a:pt x="42599" y="269570"/>
                    <a:pt x="25971" y="252941"/>
                  </a:cubicBezTo>
                  <a:cubicBezTo>
                    <a:pt x="9342" y="236313"/>
                    <a:pt x="0" y="213759"/>
                    <a:pt x="0" y="190243"/>
                  </a:cubicBezTo>
                  <a:lnTo>
                    <a:pt x="0" y="88669"/>
                  </a:lnTo>
                  <a:cubicBezTo>
                    <a:pt x="0" y="65153"/>
                    <a:pt x="9342" y="42599"/>
                    <a:pt x="25971" y="25971"/>
                  </a:cubicBezTo>
                  <a:cubicBezTo>
                    <a:pt x="42599" y="9342"/>
                    <a:pt x="65153" y="0"/>
                    <a:pt x="88669" y="0"/>
                  </a:cubicBezTo>
                  <a:close/>
                </a:path>
              </a:pathLst>
            </a:custGeom>
            <a:solidFill>
              <a:srgbClr val="F1F1F1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93" name="TextBox 25">
              <a:extLst>
                <a:ext uri="{FF2B5EF4-FFF2-40B4-BE49-F238E27FC236}">
                  <a16:creationId xmlns:a16="http://schemas.microsoft.com/office/drawing/2014/main" id="{F59F2B83-4B6E-CE25-8496-B06A20ABF866}"/>
                </a:ext>
              </a:extLst>
            </p:cNvPr>
            <p:cNvSpPr txBox="1"/>
            <p:nvPr/>
          </p:nvSpPr>
          <p:spPr>
            <a:xfrm>
              <a:off x="0" y="-38100"/>
              <a:ext cx="1002670" cy="317012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lvl="0" indent="0" algn="ctr">
                <a:lnSpc>
                  <a:spcPts val="2116"/>
                </a:lnSpc>
                <a:spcBef>
                  <a:spcPct val="0"/>
                </a:spcBef>
              </a:pPr>
              <a:endParaRPr lang="en-US" sz="2400" u="none" strike="noStrike" spc="211" dirty="0">
                <a:solidFill>
                  <a:srgbClr val="211F1C"/>
                </a:solidFill>
                <a:latin typeface="Nunito Sans Expanded Semi-Bold"/>
              </a:endParaRPr>
            </a:p>
          </p:txBody>
        </p:sp>
      </p:grpSp>
      <p:grpSp>
        <p:nvGrpSpPr>
          <p:cNvPr id="94" name="Group 23">
            <a:extLst>
              <a:ext uri="{FF2B5EF4-FFF2-40B4-BE49-F238E27FC236}">
                <a16:creationId xmlns:a16="http://schemas.microsoft.com/office/drawing/2014/main" id="{D16B0FE6-AC79-2616-A251-1B280DFA5B9C}"/>
              </a:ext>
            </a:extLst>
          </p:cNvPr>
          <p:cNvGrpSpPr/>
          <p:nvPr/>
        </p:nvGrpSpPr>
        <p:grpSpPr>
          <a:xfrm>
            <a:off x="15563394" y="3136133"/>
            <a:ext cx="2204678" cy="874356"/>
            <a:chOff x="0" y="0"/>
            <a:chExt cx="1002670" cy="278912"/>
          </a:xfrm>
        </p:grpSpPr>
        <p:sp>
          <p:nvSpPr>
            <p:cNvPr id="95" name="Freeform 24">
              <a:extLst>
                <a:ext uri="{FF2B5EF4-FFF2-40B4-BE49-F238E27FC236}">
                  <a16:creationId xmlns:a16="http://schemas.microsoft.com/office/drawing/2014/main" id="{5437D874-FA0D-CC6A-C5D5-DF3588CE1CE6}"/>
                </a:ext>
              </a:extLst>
            </p:cNvPr>
            <p:cNvSpPr/>
            <p:nvPr/>
          </p:nvSpPr>
          <p:spPr>
            <a:xfrm>
              <a:off x="0" y="0"/>
              <a:ext cx="1002670" cy="278912"/>
            </a:xfrm>
            <a:custGeom>
              <a:avLst/>
              <a:gdLst/>
              <a:ahLst/>
              <a:cxnLst/>
              <a:rect l="l" t="t" r="r" b="b"/>
              <a:pathLst>
                <a:path w="1002670" h="278912">
                  <a:moveTo>
                    <a:pt x="88669" y="0"/>
                  </a:moveTo>
                  <a:lnTo>
                    <a:pt x="914001" y="0"/>
                  </a:lnTo>
                  <a:cubicBezTo>
                    <a:pt x="937517" y="0"/>
                    <a:pt x="960071" y="9342"/>
                    <a:pt x="976699" y="25971"/>
                  </a:cubicBezTo>
                  <a:cubicBezTo>
                    <a:pt x="993328" y="42599"/>
                    <a:pt x="1002670" y="65153"/>
                    <a:pt x="1002670" y="88669"/>
                  </a:cubicBezTo>
                  <a:lnTo>
                    <a:pt x="1002670" y="190243"/>
                  </a:lnTo>
                  <a:cubicBezTo>
                    <a:pt x="1002670" y="213759"/>
                    <a:pt x="993328" y="236313"/>
                    <a:pt x="976699" y="252941"/>
                  </a:cubicBezTo>
                  <a:cubicBezTo>
                    <a:pt x="960071" y="269570"/>
                    <a:pt x="937517" y="278912"/>
                    <a:pt x="914001" y="278912"/>
                  </a:cubicBezTo>
                  <a:lnTo>
                    <a:pt x="88669" y="278912"/>
                  </a:lnTo>
                  <a:cubicBezTo>
                    <a:pt x="65153" y="278912"/>
                    <a:pt x="42599" y="269570"/>
                    <a:pt x="25971" y="252941"/>
                  </a:cubicBezTo>
                  <a:cubicBezTo>
                    <a:pt x="9342" y="236313"/>
                    <a:pt x="0" y="213759"/>
                    <a:pt x="0" y="190243"/>
                  </a:cubicBezTo>
                  <a:lnTo>
                    <a:pt x="0" y="88669"/>
                  </a:lnTo>
                  <a:cubicBezTo>
                    <a:pt x="0" y="65153"/>
                    <a:pt x="9342" y="42599"/>
                    <a:pt x="25971" y="25971"/>
                  </a:cubicBezTo>
                  <a:cubicBezTo>
                    <a:pt x="42599" y="9342"/>
                    <a:pt x="65153" y="0"/>
                    <a:pt x="88669" y="0"/>
                  </a:cubicBezTo>
                  <a:close/>
                </a:path>
              </a:pathLst>
            </a:custGeom>
            <a:solidFill>
              <a:srgbClr val="F1F1F1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96" name="TextBox 25">
              <a:extLst>
                <a:ext uri="{FF2B5EF4-FFF2-40B4-BE49-F238E27FC236}">
                  <a16:creationId xmlns:a16="http://schemas.microsoft.com/office/drawing/2014/main" id="{9E9AB057-4F36-33AE-315C-E0040A6B6478}"/>
                </a:ext>
              </a:extLst>
            </p:cNvPr>
            <p:cNvSpPr txBox="1"/>
            <p:nvPr/>
          </p:nvSpPr>
          <p:spPr>
            <a:xfrm>
              <a:off x="0" y="-38100"/>
              <a:ext cx="1002670" cy="317012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lvl="0" indent="0" algn="ctr">
                <a:lnSpc>
                  <a:spcPts val="2116"/>
                </a:lnSpc>
                <a:spcBef>
                  <a:spcPct val="0"/>
                </a:spcBef>
              </a:pPr>
              <a:endParaRPr lang="en-US" sz="2400" u="none" strike="noStrike" spc="211" dirty="0">
                <a:solidFill>
                  <a:srgbClr val="211F1C"/>
                </a:solidFill>
                <a:latin typeface="Nunito Sans Expanded Semi-Bold"/>
              </a:endParaRPr>
            </a:p>
          </p:txBody>
        </p:sp>
      </p:grpSp>
      <p:grpSp>
        <p:nvGrpSpPr>
          <p:cNvPr id="97" name="Group 23">
            <a:extLst>
              <a:ext uri="{FF2B5EF4-FFF2-40B4-BE49-F238E27FC236}">
                <a16:creationId xmlns:a16="http://schemas.microsoft.com/office/drawing/2014/main" id="{04A3D24F-FAD1-FACB-076F-7D1F2C8E58F2}"/>
              </a:ext>
            </a:extLst>
          </p:cNvPr>
          <p:cNvGrpSpPr/>
          <p:nvPr/>
        </p:nvGrpSpPr>
        <p:grpSpPr>
          <a:xfrm>
            <a:off x="4245769" y="5265577"/>
            <a:ext cx="1970860" cy="874356"/>
            <a:chOff x="0" y="0"/>
            <a:chExt cx="1002670" cy="278912"/>
          </a:xfrm>
        </p:grpSpPr>
        <p:sp>
          <p:nvSpPr>
            <p:cNvPr id="98" name="Freeform 24">
              <a:extLst>
                <a:ext uri="{FF2B5EF4-FFF2-40B4-BE49-F238E27FC236}">
                  <a16:creationId xmlns:a16="http://schemas.microsoft.com/office/drawing/2014/main" id="{CA1ACD66-2E7D-EBE6-66BE-61E912C297D2}"/>
                </a:ext>
              </a:extLst>
            </p:cNvPr>
            <p:cNvSpPr/>
            <p:nvPr/>
          </p:nvSpPr>
          <p:spPr>
            <a:xfrm>
              <a:off x="0" y="0"/>
              <a:ext cx="1002670" cy="278912"/>
            </a:xfrm>
            <a:custGeom>
              <a:avLst/>
              <a:gdLst/>
              <a:ahLst/>
              <a:cxnLst/>
              <a:rect l="l" t="t" r="r" b="b"/>
              <a:pathLst>
                <a:path w="1002670" h="278912">
                  <a:moveTo>
                    <a:pt x="88669" y="0"/>
                  </a:moveTo>
                  <a:lnTo>
                    <a:pt x="914001" y="0"/>
                  </a:lnTo>
                  <a:cubicBezTo>
                    <a:pt x="937517" y="0"/>
                    <a:pt x="960071" y="9342"/>
                    <a:pt x="976699" y="25971"/>
                  </a:cubicBezTo>
                  <a:cubicBezTo>
                    <a:pt x="993328" y="42599"/>
                    <a:pt x="1002670" y="65153"/>
                    <a:pt x="1002670" y="88669"/>
                  </a:cubicBezTo>
                  <a:lnTo>
                    <a:pt x="1002670" y="190243"/>
                  </a:lnTo>
                  <a:cubicBezTo>
                    <a:pt x="1002670" y="213759"/>
                    <a:pt x="993328" y="236313"/>
                    <a:pt x="976699" y="252941"/>
                  </a:cubicBezTo>
                  <a:cubicBezTo>
                    <a:pt x="960071" y="269570"/>
                    <a:pt x="937517" y="278912"/>
                    <a:pt x="914001" y="278912"/>
                  </a:cubicBezTo>
                  <a:lnTo>
                    <a:pt x="88669" y="278912"/>
                  </a:lnTo>
                  <a:cubicBezTo>
                    <a:pt x="65153" y="278912"/>
                    <a:pt x="42599" y="269570"/>
                    <a:pt x="25971" y="252941"/>
                  </a:cubicBezTo>
                  <a:cubicBezTo>
                    <a:pt x="9342" y="236313"/>
                    <a:pt x="0" y="213759"/>
                    <a:pt x="0" y="190243"/>
                  </a:cubicBezTo>
                  <a:lnTo>
                    <a:pt x="0" y="88669"/>
                  </a:lnTo>
                  <a:cubicBezTo>
                    <a:pt x="0" y="65153"/>
                    <a:pt x="9342" y="42599"/>
                    <a:pt x="25971" y="25971"/>
                  </a:cubicBezTo>
                  <a:cubicBezTo>
                    <a:pt x="42599" y="9342"/>
                    <a:pt x="65153" y="0"/>
                    <a:pt x="88669" y="0"/>
                  </a:cubicBezTo>
                  <a:close/>
                </a:path>
              </a:pathLst>
            </a:custGeom>
            <a:solidFill>
              <a:srgbClr val="F1F1F1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99" name="TextBox 25">
              <a:extLst>
                <a:ext uri="{FF2B5EF4-FFF2-40B4-BE49-F238E27FC236}">
                  <a16:creationId xmlns:a16="http://schemas.microsoft.com/office/drawing/2014/main" id="{25E7B8ED-55E2-DC0D-7D4B-85F4481E930A}"/>
                </a:ext>
              </a:extLst>
            </p:cNvPr>
            <p:cNvSpPr txBox="1"/>
            <p:nvPr/>
          </p:nvSpPr>
          <p:spPr>
            <a:xfrm>
              <a:off x="0" y="-38100"/>
              <a:ext cx="1002670" cy="317012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lvl="0" indent="0" algn="ctr">
                <a:lnSpc>
                  <a:spcPts val="2116"/>
                </a:lnSpc>
                <a:spcBef>
                  <a:spcPct val="0"/>
                </a:spcBef>
              </a:pPr>
              <a:endParaRPr lang="en-US" sz="2400" u="none" strike="noStrike" spc="211" dirty="0">
                <a:solidFill>
                  <a:srgbClr val="211F1C"/>
                </a:solidFill>
                <a:latin typeface="Nunito Sans Expanded Semi-Bold"/>
              </a:endParaRPr>
            </a:p>
          </p:txBody>
        </p:sp>
      </p:grpSp>
      <p:grpSp>
        <p:nvGrpSpPr>
          <p:cNvPr id="100" name="Group 23">
            <a:extLst>
              <a:ext uri="{FF2B5EF4-FFF2-40B4-BE49-F238E27FC236}">
                <a16:creationId xmlns:a16="http://schemas.microsoft.com/office/drawing/2014/main" id="{9ABDF7A6-89AD-5474-B9E3-736AABFA863F}"/>
              </a:ext>
            </a:extLst>
          </p:cNvPr>
          <p:cNvGrpSpPr/>
          <p:nvPr/>
        </p:nvGrpSpPr>
        <p:grpSpPr>
          <a:xfrm>
            <a:off x="8675244" y="3170047"/>
            <a:ext cx="2048562" cy="874356"/>
            <a:chOff x="0" y="0"/>
            <a:chExt cx="1002670" cy="278912"/>
          </a:xfrm>
        </p:grpSpPr>
        <p:sp>
          <p:nvSpPr>
            <p:cNvPr id="101" name="Freeform 24">
              <a:extLst>
                <a:ext uri="{FF2B5EF4-FFF2-40B4-BE49-F238E27FC236}">
                  <a16:creationId xmlns:a16="http://schemas.microsoft.com/office/drawing/2014/main" id="{EBD5D72F-30F2-5D69-A377-056000164AD1}"/>
                </a:ext>
              </a:extLst>
            </p:cNvPr>
            <p:cNvSpPr/>
            <p:nvPr/>
          </p:nvSpPr>
          <p:spPr>
            <a:xfrm>
              <a:off x="0" y="0"/>
              <a:ext cx="1002670" cy="278912"/>
            </a:xfrm>
            <a:custGeom>
              <a:avLst/>
              <a:gdLst/>
              <a:ahLst/>
              <a:cxnLst/>
              <a:rect l="l" t="t" r="r" b="b"/>
              <a:pathLst>
                <a:path w="1002670" h="278912">
                  <a:moveTo>
                    <a:pt x="88669" y="0"/>
                  </a:moveTo>
                  <a:lnTo>
                    <a:pt x="914001" y="0"/>
                  </a:lnTo>
                  <a:cubicBezTo>
                    <a:pt x="937517" y="0"/>
                    <a:pt x="960071" y="9342"/>
                    <a:pt x="976699" y="25971"/>
                  </a:cubicBezTo>
                  <a:cubicBezTo>
                    <a:pt x="993328" y="42599"/>
                    <a:pt x="1002670" y="65153"/>
                    <a:pt x="1002670" y="88669"/>
                  </a:cubicBezTo>
                  <a:lnTo>
                    <a:pt x="1002670" y="190243"/>
                  </a:lnTo>
                  <a:cubicBezTo>
                    <a:pt x="1002670" y="213759"/>
                    <a:pt x="993328" y="236313"/>
                    <a:pt x="976699" y="252941"/>
                  </a:cubicBezTo>
                  <a:cubicBezTo>
                    <a:pt x="960071" y="269570"/>
                    <a:pt x="937517" y="278912"/>
                    <a:pt x="914001" y="278912"/>
                  </a:cubicBezTo>
                  <a:lnTo>
                    <a:pt x="88669" y="278912"/>
                  </a:lnTo>
                  <a:cubicBezTo>
                    <a:pt x="65153" y="278912"/>
                    <a:pt x="42599" y="269570"/>
                    <a:pt x="25971" y="252941"/>
                  </a:cubicBezTo>
                  <a:cubicBezTo>
                    <a:pt x="9342" y="236313"/>
                    <a:pt x="0" y="213759"/>
                    <a:pt x="0" y="190243"/>
                  </a:cubicBezTo>
                  <a:lnTo>
                    <a:pt x="0" y="88669"/>
                  </a:lnTo>
                  <a:cubicBezTo>
                    <a:pt x="0" y="65153"/>
                    <a:pt x="9342" y="42599"/>
                    <a:pt x="25971" y="25971"/>
                  </a:cubicBezTo>
                  <a:cubicBezTo>
                    <a:pt x="42599" y="9342"/>
                    <a:pt x="65153" y="0"/>
                    <a:pt x="88669" y="0"/>
                  </a:cubicBezTo>
                  <a:close/>
                </a:path>
              </a:pathLst>
            </a:custGeom>
            <a:solidFill>
              <a:srgbClr val="F1F1F1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102" name="TextBox 25">
              <a:extLst>
                <a:ext uri="{FF2B5EF4-FFF2-40B4-BE49-F238E27FC236}">
                  <a16:creationId xmlns:a16="http://schemas.microsoft.com/office/drawing/2014/main" id="{579706D9-FBCE-0904-1D02-7685EB8ABA1B}"/>
                </a:ext>
              </a:extLst>
            </p:cNvPr>
            <p:cNvSpPr txBox="1"/>
            <p:nvPr/>
          </p:nvSpPr>
          <p:spPr>
            <a:xfrm>
              <a:off x="0" y="-38100"/>
              <a:ext cx="1002670" cy="317012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lvl="0" indent="0" algn="ctr">
                <a:lnSpc>
                  <a:spcPts val="2116"/>
                </a:lnSpc>
                <a:spcBef>
                  <a:spcPct val="0"/>
                </a:spcBef>
              </a:pPr>
              <a:endParaRPr lang="en-US" sz="2400" u="none" strike="noStrike" spc="211" dirty="0">
                <a:solidFill>
                  <a:srgbClr val="211F1C"/>
                </a:solidFill>
                <a:latin typeface="Nunito Sans Expanded Semi-Bold"/>
              </a:endParaRPr>
            </a:p>
          </p:txBody>
        </p:sp>
      </p:grpSp>
      <p:grpSp>
        <p:nvGrpSpPr>
          <p:cNvPr id="103" name="Group 23">
            <a:extLst>
              <a:ext uri="{FF2B5EF4-FFF2-40B4-BE49-F238E27FC236}">
                <a16:creationId xmlns:a16="http://schemas.microsoft.com/office/drawing/2014/main" id="{F2F16AA3-CBE9-4956-E6B7-841CE2CBD5E7}"/>
              </a:ext>
            </a:extLst>
          </p:cNvPr>
          <p:cNvGrpSpPr/>
          <p:nvPr/>
        </p:nvGrpSpPr>
        <p:grpSpPr>
          <a:xfrm>
            <a:off x="4272110" y="3170047"/>
            <a:ext cx="1944519" cy="874356"/>
            <a:chOff x="0" y="0"/>
            <a:chExt cx="1002670" cy="278912"/>
          </a:xfrm>
        </p:grpSpPr>
        <p:sp>
          <p:nvSpPr>
            <p:cNvPr id="104" name="Freeform 24">
              <a:extLst>
                <a:ext uri="{FF2B5EF4-FFF2-40B4-BE49-F238E27FC236}">
                  <a16:creationId xmlns:a16="http://schemas.microsoft.com/office/drawing/2014/main" id="{D4DE46F2-03EA-4B8A-12FE-9A36B5796A16}"/>
                </a:ext>
              </a:extLst>
            </p:cNvPr>
            <p:cNvSpPr/>
            <p:nvPr/>
          </p:nvSpPr>
          <p:spPr>
            <a:xfrm>
              <a:off x="0" y="0"/>
              <a:ext cx="1002670" cy="278912"/>
            </a:xfrm>
            <a:custGeom>
              <a:avLst/>
              <a:gdLst/>
              <a:ahLst/>
              <a:cxnLst/>
              <a:rect l="l" t="t" r="r" b="b"/>
              <a:pathLst>
                <a:path w="1002670" h="278912">
                  <a:moveTo>
                    <a:pt x="88669" y="0"/>
                  </a:moveTo>
                  <a:lnTo>
                    <a:pt x="914001" y="0"/>
                  </a:lnTo>
                  <a:cubicBezTo>
                    <a:pt x="937517" y="0"/>
                    <a:pt x="960071" y="9342"/>
                    <a:pt x="976699" y="25971"/>
                  </a:cubicBezTo>
                  <a:cubicBezTo>
                    <a:pt x="993328" y="42599"/>
                    <a:pt x="1002670" y="65153"/>
                    <a:pt x="1002670" y="88669"/>
                  </a:cubicBezTo>
                  <a:lnTo>
                    <a:pt x="1002670" y="190243"/>
                  </a:lnTo>
                  <a:cubicBezTo>
                    <a:pt x="1002670" y="213759"/>
                    <a:pt x="993328" y="236313"/>
                    <a:pt x="976699" y="252941"/>
                  </a:cubicBezTo>
                  <a:cubicBezTo>
                    <a:pt x="960071" y="269570"/>
                    <a:pt x="937517" y="278912"/>
                    <a:pt x="914001" y="278912"/>
                  </a:cubicBezTo>
                  <a:lnTo>
                    <a:pt x="88669" y="278912"/>
                  </a:lnTo>
                  <a:cubicBezTo>
                    <a:pt x="65153" y="278912"/>
                    <a:pt x="42599" y="269570"/>
                    <a:pt x="25971" y="252941"/>
                  </a:cubicBezTo>
                  <a:cubicBezTo>
                    <a:pt x="9342" y="236313"/>
                    <a:pt x="0" y="213759"/>
                    <a:pt x="0" y="190243"/>
                  </a:cubicBezTo>
                  <a:lnTo>
                    <a:pt x="0" y="88669"/>
                  </a:lnTo>
                  <a:cubicBezTo>
                    <a:pt x="0" y="65153"/>
                    <a:pt x="9342" y="42599"/>
                    <a:pt x="25971" y="25971"/>
                  </a:cubicBezTo>
                  <a:cubicBezTo>
                    <a:pt x="42599" y="9342"/>
                    <a:pt x="65153" y="0"/>
                    <a:pt x="88669" y="0"/>
                  </a:cubicBezTo>
                  <a:close/>
                </a:path>
              </a:pathLst>
            </a:custGeom>
            <a:solidFill>
              <a:srgbClr val="F1F1F1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105" name="TextBox 25">
              <a:extLst>
                <a:ext uri="{FF2B5EF4-FFF2-40B4-BE49-F238E27FC236}">
                  <a16:creationId xmlns:a16="http://schemas.microsoft.com/office/drawing/2014/main" id="{DEDFD1D9-6DC7-8A59-C012-A7C3FD36AA28}"/>
                </a:ext>
              </a:extLst>
            </p:cNvPr>
            <p:cNvSpPr txBox="1"/>
            <p:nvPr/>
          </p:nvSpPr>
          <p:spPr>
            <a:xfrm>
              <a:off x="0" y="-38100"/>
              <a:ext cx="1002670" cy="317012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lvl="0" indent="0" algn="ctr">
                <a:lnSpc>
                  <a:spcPts val="2116"/>
                </a:lnSpc>
                <a:spcBef>
                  <a:spcPct val="0"/>
                </a:spcBef>
              </a:pPr>
              <a:endParaRPr lang="en-US" sz="2400" u="none" strike="noStrike" spc="211" dirty="0">
                <a:solidFill>
                  <a:srgbClr val="211F1C"/>
                </a:solidFill>
                <a:latin typeface="Nunito Sans Expanded Semi-Bold"/>
              </a:endParaRPr>
            </a:p>
          </p:txBody>
        </p:sp>
      </p:grpSp>
      <p:grpSp>
        <p:nvGrpSpPr>
          <p:cNvPr id="111" name="Group 35">
            <a:extLst>
              <a:ext uri="{FF2B5EF4-FFF2-40B4-BE49-F238E27FC236}">
                <a16:creationId xmlns:a16="http://schemas.microsoft.com/office/drawing/2014/main" id="{BFDD1694-A452-03D7-8329-E9A97C23527C}"/>
              </a:ext>
            </a:extLst>
          </p:cNvPr>
          <p:cNvGrpSpPr/>
          <p:nvPr/>
        </p:nvGrpSpPr>
        <p:grpSpPr>
          <a:xfrm>
            <a:off x="901260" y="3178045"/>
            <a:ext cx="3143250" cy="874356"/>
            <a:chOff x="0" y="0"/>
            <a:chExt cx="1002670" cy="278912"/>
          </a:xfrm>
        </p:grpSpPr>
        <p:sp>
          <p:nvSpPr>
            <p:cNvPr id="112" name="Freeform 36">
              <a:extLst>
                <a:ext uri="{FF2B5EF4-FFF2-40B4-BE49-F238E27FC236}">
                  <a16:creationId xmlns:a16="http://schemas.microsoft.com/office/drawing/2014/main" id="{D48CE0F4-2B4D-46CA-59B4-EEF2A6E55401}"/>
                </a:ext>
              </a:extLst>
            </p:cNvPr>
            <p:cNvSpPr/>
            <p:nvPr/>
          </p:nvSpPr>
          <p:spPr>
            <a:xfrm>
              <a:off x="0" y="0"/>
              <a:ext cx="1002670" cy="278912"/>
            </a:xfrm>
            <a:custGeom>
              <a:avLst/>
              <a:gdLst/>
              <a:ahLst/>
              <a:cxnLst/>
              <a:rect l="l" t="t" r="r" b="b"/>
              <a:pathLst>
                <a:path w="1002670" h="278912">
                  <a:moveTo>
                    <a:pt x="88669" y="0"/>
                  </a:moveTo>
                  <a:lnTo>
                    <a:pt x="914001" y="0"/>
                  </a:lnTo>
                  <a:cubicBezTo>
                    <a:pt x="937517" y="0"/>
                    <a:pt x="960071" y="9342"/>
                    <a:pt x="976699" y="25971"/>
                  </a:cubicBezTo>
                  <a:cubicBezTo>
                    <a:pt x="993328" y="42599"/>
                    <a:pt x="1002670" y="65153"/>
                    <a:pt x="1002670" y="88669"/>
                  </a:cubicBezTo>
                  <a:lnTo>
                    <a:pt x="1002670" y="190243"/>
                  </a:lnTo>
                  <a:cubicBezTo>
                    <a:pt x="1002670" y="213759"/>
                    <a:pt x="993328" y="236313"/>
                    <a:pt x="976699" y="252941"/>
                  </a:cubicBezTo>
                  <a:cubicBezTo>
                    <a:pt x="960071" y="269570"/>
                    <a:pt x="937517" y="278912"/>
                    <a:pt x="914001" y="278912"/>
                  </a:cubicBezTo>
                  <a:lnTo>
                    <a:pt x="88669" y="278912"/>
                  </a:lnTo>
                  <a:cubicBezTo>
                    <a:pt x="65153" y="278912"/>
                    <a:pt x="42599" y="269570"/>
                    <a:pt x="25971" y="252941"/>
                  </a:cubicBezTo>
                  <a:cubicBezTo>
                    <a:pt x="9342" y="236313"/>
                    <a:pt x="0" y="213759"/>
                    <a:pt x="0" y="190243"/>
                  </a:cubicBezTo>
                  <a:lnTo>
                    <a:pt x="0" y="88669"/>
                  </a:lnTo>
                  <a:cubicBezTo>
                    <a:pt x="0" y="65153"/>
                    <a:pt x="9342" y="42599"/>
                    <a:pt x="25971" y="25971"/>
                  </a:cubicBezTo>
                  <a:cubicBezTo>
                    <a:pt x="42599" y="9342"/>
                    <a:pt x="65153" y="0"/>
                    <a:pt x="88669" y="0"/>
                  </a:cubicBezTo>
                  <a:close/>
                </a:path>
              </a:pathLst>
            </a:custGeom>
            <a:solidFill>
              <a:srgbClr val="61A6C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113" name="TextBox 37">
              <a:extLst>
                <a:ext uri="{FF2B5EF4-FFF2-40B4-BE49-F238E27FC236}">
                  <a16:creationId xmlns:a16="http://schemas.microsoft.com/office/drawing/2014/main" id="{173F20DE-F134-901D-B9B2-DCFD616A3DB2}"/>
                </a:ext>
              </a:extLst>
            </p:cNvPr>
            <p:cNvSpPr txBox="1"/>
            <p:nvPr/>
          </p:nvSpPr>
          <p:spPr>
            <a:xfrm>
              <a:off x="0" y="23481"/>
              <a:ext cx="1002670" cy="255431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lvl="0" indent="0" algn="ctr">
                <a:lnSpc>
                  <a:spcPts val="2116"/>
                </a:lnSpc>
                <a:spcBef>
                  <a:spcPct val="0"/>
                </a:spcBef>
              </a:pPr>
              <a:r>
                <a:rPr lang="ru-RU" sz="2400" spc="211" dirty="0">
                  <a:solidFill>
                    <a:srgbClr val="211F1C"/>
                  </a:solidFill>
                  <a:latin typeface="Nunito Sans Expanded Semi-Bold"/>
                </a:rPr>
                <a:t>НАУЧНЫЕ ИССЛЕДОВАНИЯ</a:t>
              </a:r>
            </a:p>
          </p:txBody>
        </p:sp>
      </p:grpSp>
      <p:sp>
        <p:nvSpPr>
          <p:cNvPr id="119" name="TextBox 35">
            <a:extLst>
              <a:ext uri="{FF2B5EF4-FFF2-40B4-BE49-F238E27FC236}">
                <a16:creationId xmlns:a16="http://schemas.microsoft.com/office/drawing/2014/main" id="{60DE55A9-06C6-FEE7-B42C-21DEE7D5856D}"/>
              </a:ext>
            </a:extLst>
          </p:cNvPr>
          <p:cNvSpPr txBox="1"/>
          <p:nvPr/>
        </p:nvSpPr>
        <p:spPr>
          <a:xfrm>
            <a:off x="4396114" y="2259794"/>
            <a:ext cx="1619235" cy="821865"/>
          </a:xfrm>
          <a:prstGeom prst="rect">
            <a:avLst/>
          </a:prstGeom>
          <a:solidFill>
            <a:schemeClr val="bg1"/>
          </a:solidFill>
          <a:ln>
            <a:solidFill>
              <a:srgbClr val="0C608E"/>
            </a:solidFill>
          </a:ln>
        </p:spPr>
        <p:txBody>
          <a:bodyPr lIns="50800" tIns="50800" rIns="50800" bIns="50800" rtlCol="0" anchor="ctr"/>
          <a:lstStyle/>
          <a:p>
            <a:pPr algn="ctr">
              <a:lnSpc>
                <a:spcPts val="2100"/>
              </a:lnSpc>
            </a:pPr>
            <a:endParaRPr dirty="0"/>
          </a:p>
        </p:txBody>
      </p:sp>
      <p:grpSp>
        <p:nvGrpSpPr>
          <p:cNvPr id="120" name="Group 32">
            <a:extLst>
              <a:ext uri="{FF2B5EF4-FFF2-40B4-BE49-F238E27FC236}">
                <a16:creationId xmlns:a16="http://schemas.microsoft.com/office/drawing/2014/main" id="{38035F2F-D042-AE20-C64D-DC3CA3F4EF63}"/>
              </a:ext>
            </a:extLst>
          </p:cNvPr>
          <p:cNvGrpSpPr/>
          <p:nvPr/>
        </p:nvGrpSpPr>
        <p:grpSpPr>
          <a:xfrm>
            <a:off x="5752493" y="4499115"/>
            <a:ext cx="974744" cy="1030979"/>
            <a:chOff x="149960" y="74980"/>
            <a:chExt cx="1299659" cy="1374639"/>
          </a:xfrm>
        </p:grpSpPr>
        <p:sp>
          <p:nvSpPr>
            <p:cNvPr id="124" name="TextBox 35">
              <a:extLst>
                <a:ext uri="{FF2B5EF4-FFF2-40B4-BE49-F238E27FC236}">
                  <a16:creationId xmlns:a16="http://schemas.microsoft.com/office/drawing/2014/main" id="{E9910EF9-2570-E545-72F6-4D0E1E87D4B4}"/>
                </a:ext>
              </a:extLst>
            </p:cNvPr>
            <p:cNvSpPr txBox="1"/>
            <p:nvPr/>
          </p:nvSpPr>
          <p:spPr>
            <a:xfrm>
              <a:off x="149960" y="74980"/>
              <a:ext cx="1299659" cy="13746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  <p:sp>
          <p:nvSpPr>
            <p:cNvPr id="122" name="Freeform 36">
              <a:extLst>
                <a:ext uri="{FF2B5EF4-FFF2-40B4-BE49-F238E27FC236}">
                  <a16:creationId xmlns:a16="http://schemas.microsoft.com/office/drawing/2014/main" id="{01F6FBB8-A91A-BA63-A0B1-313B471FC663}"/>
                </a:ext>
              </a:extLst>
            </p:cNvPr>
            <p:cNvSpPr/>
            <p:nvPr/>
          </p:nvSpPr>
          <p:spPr>
            <a:xfrm>
              <a:off x="408130" y="460826"/>
              <a:ext cx="783321" cy="677929"/>
            </a:xfrm>
            <a:custGeom>
              <a:avLst/>
              <a:gdLst/>
              <a:ahLst/>
              <a:cxnLst/>
              <a:rect l="l" t="t" r="r" b="b"/>
              <a:pathLst>
                <a:path w="783321" h="677929">
                  <a:moveTo>
                    <a:pt x="0" y="0"/>
                  </a:moveTo>
                  <a:lnTo>
                    <a:pt x="783321" y="0"/>
                  </a:lnTo>
                  <a:lnTo>
                    <a:pt x="783321" y="677929"/>
                  </a:lnTo>
                  <a:lnTo>
                    <a:pt x="0" y="6779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28" name="TextBox 35">
            <a:extLst>
              <a:ext uri="{FF2B5EF4-FFF2-40B4-BE49-F238E27FC236}">
                <a16:creationId xmlns:a16="http://schemas.microsoft.com/office/drawing/2014/main" id="{E1673274-E04A-4270-3D72-68831FEDCFEC}"/>
              </a:ext>
            </a:extLst>
          </p:cNvPr>
          <p:cNvSpPr txBox="1"/>
          <p:nvPr/>
        </p:nvSpPr>
        <p:spPr>
          <a:xfrm>
            <a:off x="16017507" y="2259794"/>
            <a:ext cx="1404559" cy="805719"/>
          </a:xfrm>
          <a:prstGeom prst="rect">
            <a:avLst/>
          </a:prstGeom>
          <a:solidFill>
            <a:schemeClr val="bg1"/>
          </a:solidFill>
          <a:ln>
            <a:solidFill>
              <a:srgbClr val="0C608E"/>
            </a:solidFill>
          </a:ln>
        </p:spPr>
        <p:txBody>
          <a:bodyPr lIns="50800" tIns="50800" rIns="50800" bIns="50800" rtlCol="0" anchor="ctr"/>
          <a:lstStyle/>
          <a:p>
            <a:pPr algn="ctr">
              <a:lnSpc>
                <a:spcPts val="2100"/>
              </a:lnSpc>
            </a:pPr>
            <a:endParaRPr dirty="0"/>
          </a:p>
        </p:txBody>
      </p:sp>
      <p:pic>
        <p:nvPicPr>
          <p:cNvPr id="114" name="Рисунок 113">
            <a:extLst>
              <a:ext uri="{FF2B5EF4-FFF2-40B4-BE49-F238E27FC236}">
                <a16:creationId xmlns:a16="http://schemas.microsoft.com/office/drawing/2014/main" id="{37A99CB2-B7F9-CF81-9102-F4671A91F3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5650" y="2225251"/>
            <a:ext cx="1252856" cy="796514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130" name="Group 11">
            <a:extLst>
              <a:ext uri="{FF2B5EF4-FFF2-40B4-BE49-F238E27FC236}">
                <a16:creationId xmlns:a16="http://schemas.microsoft.com/office/drawing/2014/main" id="{14401F13-E492-1F28-86F3-743C5F9F1269}"/>
              </a:ext>
            </a:extLst>
          </p:cNvPr>
          <p:cNvGrpSpPr/>
          <p:nvPr/>
        </p:nvGrpSpPr>
        <p:grpSpPr>
          <a:xfrm>
            <a:off x="6439455" y="1405511"/>
            <a:ext cx="2179115" cy="1772533"/>
            <a:chOff x="0" y="-64157"/>
            <a:chExt cx="1002670" cy="343069"/>
          </a:xfrm>
        </p:grpSpPr>
        <p:sp>
          <p:nvSpPr>
            <p:cNvPr id="131" name="Freeform 12">
              <a:extLst>
                <a:ext uri="{FF2B5EF4-FFF2-40B4-BE49-F238E27FC236}">
                  <a16:creationId xmlns:a16="http://schemas.microsoft.com/office/drawing/2014/main" id="{E1045940-8395-2A86-FD1D-E70B1325DAC5}"/>
                </a:ext>
              </a:extLst>
            </p:cNvPr>
            <p:cNvSpPr/>
            <p:nvPr/>
          </p:nvSpPr>
          <p:spPr>
            <a:xfrm>
              <a:off x="0" y="0"/>
              <a:ext cx="1002670" cy="278912"/>
            </a:xfrm>
            <a:custGeom>
              <a:avLst/>
              <a:gdLst/>
              <a:ahLst/>
              <a:cxnLst/>
              <a:rect l="l" t="t" r="r" b="b"/>
              <a:pathLst>
                <a:path w="1002670" h="278912">
                  <a:moveTo>
                    <a:pt x="88669" y="0"/>
                  </a:moveTo>
                  <a:lnTo>
                    <a:pt x="914001" y="0"/>
                  </a:lnTo>
                  <a:cubicBezTo>
                    <a:pt x="937517" y="0"/>
                    <a:pt x="960071" y="9342"/>
                    <a:pt x="976699" y="25971"/>
                  </a:cubicBezTo>
                  <a:cubicBezTo>
                    <a:pt x="993328" y="42599"/>
                    <a:pt x="1002670" y="65153"/>
                    <a:pt x="1002670" y="88669"/>
                  </a:cubicBezTo>
                  <a:lnTo>
                    <a:pt x="1002670" y="190243"/>
                  </a:lnTo>
                  <a:cubicBezTo>
                    <a:pt x="1002670" y="213759"/>
                    <a:pt x="993328" y="236313"/>
                    <a:pt x="976699" y="252941"/>
                  </a:cubicBezTo>
                  <a:cubicBezTo>
                    <a:pt x="960071" y="269570"/>
                    <a:pt x="937517" y="278912"/>
                    <a:pt x="914001" y="278912"/>
                  </a:cubicBezTo>
                  <a:lnTo>
                    <a:pt x="88669" y="278912"/>
                  </a:lnTo>
                  <a:cubicBezTo>
                    <a:pt x="65153" y="278912"/>
                    <a:pt x="42599" y="269570"/>
                    <a:pt x="25971" y="252941"/>
                  </a:cubicBezTo>
                  <a:cubicBezTo>
                    <a:pt x="9342" y="236313"/>
                    <a:pt x="0" y="213759"/>
                    <a:pt x="0" y="190243"/>
                  </a:cubicBezTo>
                  <a:lnTo>
                    <a:pt x="0" y="88669"/>
                  </a:lnTo>
                  <a:cubicBezTo>
                    <a:pt x="0" y="65153"/>
                    <a:pt x="9342" y="42599"/>
                    <a:pt x="25971" y="25971"/>
                  </a:cubicBezTo>
                  <a:cubicBezTo>
                    <a:pt x="42599" y="9342"/>
                    <a:pt x="65153" y="0"/>
                    <a:pt x="88669" y="0"/>
                  </a:cubicBezTo>
                  <a:close/>
                </a:path>
              </a:pathLst>
            </a:custGeom>
            <a:solidFill>
              <a:srgbClr val="0C608E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132" name="TextBox 13">
              <a:extLst>
                <a:ext uri="{FF2B5EF4-FFF2-40B4-BE49-F238E27FC236}">
                  <a16:creationId xmlns:a16="http://schemas.microsoft.com/office/drawing/2014/main" id="{7A9023D9-56BD-7851-205C-D13510FA923B}"/>
                </a:ext>
              </a:extLst>
            </p:cNvPr>
            <p:cNvSpPr txBox="1"/>
            <p:nvPr/>
          </p:nvSpPr>
          <p:spPr>
            <a:xfrm>
              <a:off x="27717" y="-64157"/>
              <a:ext cx="974953" cy="263796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lvl="0" indent="0" algn="ctr">
                <a:lnSpc>
                  <a:spcPts val="2116"/>
                </a:lnSpc>
                <a:spcBef>
                  <a:spcPct val="0"/>
                </a:spcBef>
              </a:pPr>
              <a:r>
                <a:rPr lang="en-US" sz="2100" b="1" u="none" strike="noStrike" spc="211" dirty="0">
                  <a:solidFill>
                    <a:srgbClr val="FFFFFF"/>
                  </a:solidFill>
                  <a:latin typeface="Nunito Sans Expanded Semi-Bold"/>
                </a:rPr>
                <a:t>MAGIA</a:t>
              </a:r>
            </a:p>
            <a:p>
              <a:pPr marL="0" lvl="0" indent="0" algn="ctr">
                <a:lnSpc>
                  <a:spcPts val="2116"/>
                </a:lnSpc>
                <a:spcBef>
                  <a:spcPct val="0"/>
                </a:spcBef>
              </a:pPr>
              <a:r>
                <a:rPr lang="en-US" sz="2100" b="1" u="none" strike="noStrike" spc="211" dirty="0">
                  <a:solidFill>
                    <a:srgbClr val="FFFFFF"/>
                  </a:solidFill>
                  <a:latin typeface="Nunito Sans Expanded Semi-Bold"/>
                </a:rPr>
                <a:t>ORGANICA</a:t>
              </a:r>
            </a:p>
          </p:txBody>
        </p:sp>
      </p:grpSp>
      <p:sp>
        <p:nvSpPr>
          <p:cNvPr id="133" name="TextBox 35">
            <a:extLst>
              <a:ext uri="{FF2B5EF4-FFF2-40B4-BE49-F238E27FC236}">
                <a16:creationId xmlns:a16="http://schemas.microsoft.com/office/drawing/2014/main" id="{4D25C8B8-C9CC-64D5-87FA-59EB9432ECFC}"/>
              </a:ext>
            </a:extLst>
          </p:cNvPr>
          <p:cNvSpPr txBox="1"/>
          <p:nvPr/>
        </p:nvSpPr>
        <p:spPr>
          <a:xfrm>
            <a:off x="6686224" y="2380530"/>
            <a:ext cx="1619235" cy="814311"/>
          </a:xfrm>
          <a:prstGeom prst="rect">
            <a:avLst/>
          </a:prstGeom>
          <a:solidFill>
            <a:schemeClr val="bg1"/>
          </a:solidFill>
          <a:ln>
            <a:solidFill>
              <a:srgbClr val="0C608E"/>
            </a:solidFill>
          </a:ln>
        </p:spPr>
        <p:txBody>
          <a:bodyPr lIns="50800" tIns="50800" rIns="50800" bIns="50800" rtlCol="0" anchor="ctr"/>
          <a:lstStyle/>
          <a:p>
            <a:pPr algn="ctr">
              <a:lnSpc>
                <a:spcPts val="2100"/>
              </a:lnSpc>
            </a:pPr>
            <a:endParaRPr dirty="0"/>
          </a:p>
        </p:txBody>
      </p:sp>
      <p:sp>
        <p:nvSpPr>
          <p:cNvPr id="134" name="TextBox 35">
            <a:extLst>
              <a:ext uri="{FF2B5EF4-FFF2-40B4-BE49-F238E27FC236}">
                <a16:creationId xmlns:a16="http://schemas.microsoft.com/office/drawing/2014/main" id="{B3E94BF8-EB47-D411-6297-D9B377334119}"/>
              </a:ext>
            </a:extLst>
          </p:cNvPr>
          <p:cNvSpPr txBox="1"/>
          <p:nvPr/>
        </p:nvSpPr>
        <p:spPr>
          <a:xfrm>
            <a:off x="8925770" y="2317150"/>
            <a:ext cx="1619235" cy="814311"/>
          </a:xfrm>
          <a:prstGeom prst="rect">
            <a:avLst/>
          </a:prstGeom>
          <a:solidFill>
            <a:schemeClr val="bg1"/>
          </a:solidFill>
          <a:ln>
            <a:solidFill>
              <a:srgbClr val="0C608E"/>
            </a:solidFill>
          </a:ln>
        </p:spPr>
        <p:txBody>
          <a:bodyPr lIns="50800" tIns="50800" rIns="50800" bIns="50800" rtlCol="0" anchor="ctr"/>
          <a:lstStyle/>
          <a:p>
            <a:pPr algn="ctr">
              <a:lnSpc>
                <a:spcPts val="2100"/>
              </a:lnSpc>
            </a:pPr>
            <a:endParaRPr dirty="0"/>
          </a:p>
        </p:txBody>
      </p:sp>
      <p:pic>
        <p:nvPicPr>
          <p:cNvPr id="129" name="Google Shape;194;g207eb9853e1_2_25">
            <a:extLst>
              <a:ext uri="{FF2B5EF4-FFF2-40B4-BE49-F238E27FC236}">
                <a16:creationId xmlns:a16="http://schemas.microsoft.com/office/drawing/2014/main" id="{AFE003CD-D929-5D7E-068D-64C16CEB6AD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088884" y="2407445"/>
            <a:ext cx="832372" cy="779836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TextBox 35">
            <a:extLst>
              <a:ext uri="{FF2B5EF4-FFF2-40B4-BE49-F238E27FC236}">
                <a16:creationId xmlns:a16="http://schemas.microsoft.com/office/drawing/2014/main" id="{9337A41F-BBDD-65CB-7B6B-B7A3CAF8EF4C}"/>
              </a:ext>
            </a:extLst>
          </p:cNvPr>
          <p:cNvSpPr txBox="1"/>
          <p:nvPr/>
        </p:nvSpPr>
        <p:spPr>
          <a:xfrm>
            <a:off x="11254259" y="2300768"/>
            <a:ext cx="1619235" cy="814311"/>
          </a:xfrm>
          <a:prstGeom prst="rect">
            <a:avLst/>
          </a:prstGeom>
          <a:solidFill>
            <a:schemeClr val="bg1"/>
          </a:solidFill>
          <a:ln>
            <a:solidFill>
              <a:srgbClr val="0C608E"/>
            </a:solidFill>
          </a:ln>
        </p:spPr>
        <p:txBody>
          <a:bodyPr lIns="50800" tIns="50800" rIns="50800" bIns="50800" rtlCol="0" anchor="ctr"/>
          <a:lstStyle/>
          <a:p>
            <a:pPr algn="ctr">
              <a:lnSpc>
                <a:spcPts val="2100"/>
              </a:lnSpc>
            </a:pPr>
            <a:endParaRPr dirty="0"/>
          </a:p>
        </p:txBody>
      </p:sp>
      <p:grpSp>
        <p:nvGrpSpPr>
          <p:cNvPr id="137" name="Group 23">
            <a:extLst>
              <a:ext uri="{FF2B5EF4-FFF2-40B4-BE49-F238E27FC236}">
                <a16:creationId xmlns:a16="http://schemas.microsoft.com/office/drawing/2014/main" id="{BE7C862D-3B1E-574D-2361-F3CFD9CEB516}"/>
              </a:ext>
            </a:extLst>
          </p:cNvPr>
          <p:cNvGrpSpPr/>
          <p:nvPr/>
        </p:nvGrpSpPr>
        <p:grpSpPr>
          <a:xfrm>
            <a:off x="6499693" y="3251655"/>
            <a:ext cx="1944519" cy="874356"/>
            <a:chOff x="0" y="0"/>
            <a:chExt cx="1002670" cy="278912"/>
          </a:xfrm>
        </p:grpSpPr>
        <p:sp>
          <p:nvSpPr>
            <p:cNvPr id="138" name="Freeform 24">
              <a:extLst>
                <a:ext uri="{FF2B5EF4-FFF2-40B4-BE49-F238E27FC236}">
                  <a16:creationId xmlns:a16="http://schemas.microsoft.com/office/drawing/2014/main" id="{1867F3E8-CFED-7A6A-860B-AD137F24FDEF}"/>
                </a:ext>
              </a:extLst>
            </p:cNvPr>
            <p:cNvSpPr/>
            <p:nvPr/>
          </p:nvSpPr>
          <p:spPr>
            <a:xfrm>
              <a:off x="0" y="0"/>
              <a:ext cx="1002670" cy="278912"/>
            </a:xfrm>
            <a:custGeom>
              <a:avLst/>
              <a:gdLst/>
              <a:ahLst/>
              <a:cxnLst/>
              <a:rect l="l" t="t" r="r" b="b"/>
              <a:pathLst>
                <a:path w="1002670" h="278912">
                  <a:moveTo>
                    <a:pt x="88669" y="0"/>
                  </a:moveTo>
                  <a:lnTo>
                    <a:pt x="914001" y="0"/>
                  </a:lnTo>
                  <a:cubicBezTo>
                    <a:pt x="937517" y="0"/>
                    <a:pt x="960071" y="9342"/>
                    <a:pt x="976699" y="25971"/>
                  </a:cubicBezTo>
                  <a:cubicBezTo>
                    <a:pt x="993328" y="42599"/>
                    <a:pt x="1002670" y="65153"/>
                    <a:pt x="1002670" y="88669"/>
                  </a:cubicBezTo>
                  <a:lnTo>
                    <a:pt x="1002670" y="190243"/>
                  </a:lnTo>
                  <a:cubicBezTo>
                    <a:pt x="1002670" y="213759"/>
                    <a:pt x="993328" y="236313"/>
                    <a:pt x="976699" y="252941"/>
                  </a:cubicBezTo>
                  <a:cubicBezTo>
                    <a:pt x="960071" y="269570"/>
                    <a:pt x="937517" y="278912"/>
                    <a:pt x="914001" y="278912"/>
                  </a:cubicBezTo>
                  <a:lnTo>
                    <a:pt x="88669" y="278912"/>
                  </a:lnTo>
                  <a:cubicBezTo>
                    <a:pt x="65153" y="278912"/>
                    <a:pt x="42599" y="269570"/>
                    <a:pt x="25971" y="252941"/>
                  </a:cubicBezTo>
                  <a:cubicBezTo>
                    <a:pt x="9342" y="236313"/>
                    <a:pt x="0" y="213759"/>
                    <a:pt x="0" y="190243"/>
                  </a:cubicBezTo>
                  <a:lnTo>
                    <a:pt x="0" y="88669"/>
                  </a:lnTo>
                  <a:cubicBezTo>
                    <a:pt x="0" y="65153"/>
                    <a:pt x="9342" y="42599"/>
                    <a:pt x="25971" y="25971"/>
                  </a:cubicBezTo>
                  <a:cubicBezTo>
                    <a:pt x="42599" y="9342"/>
                    <a:pt x="65153" y="0"/>
                    <a:pt x="88669" y="0"/>
                  </a:cubicBezTo>
                  <a:close/>
                </a:path>
              </a:pathLst>
            </a:custGeom>
            <a:solidFill>
              <a:srgbClr val="F1F1F1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139" name="TextBox 25">
              <a:extLst>
                <a:ext uri="{FF2B5EF4-FFF2-40B4-BE49-F238E27FC236}">
                  <a16:creationId xmlns:a16="http://schemas.microsoft.com/office/drawing/2014/main" id="{5F88E2AE-9A9A-F75D-5F9E-3CE9E527D335}"/>
                </a:ext>
              </a:extLst>
            </p:cNvPr>
            <p:cNvSpPr txBox="1"/>
            <p:nvPr/>
          </p:nvSpPr>
          <p:spPr>
            <a:xfrm>
              <a:off x="0" y="-38100"/>
              <a:ext cx="1002670" cy="317012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lvl="0" indent="0" algn="ctr">
                <a:lnSpc>
                  <a:spcPts val="2116"/>
                </a:lnSpc>
                <a:spcBef>
                  <a:spcPct val="0"/>
                </a:spcBef>
              </a:pPr>
              <a:endParaRPr lang="en-US" sz="2400" u="none" strike="noStrike" spc="211" dirty="0">
                <a:solidFill>
                  <a:srgbClr val="211F1C"/>
                </a:solidFill>
                <a:latin typeface="Nunito Sans Expanded Semi-Bold"/>
              </a:endParaRPr>
            </a:p>
          </p:txBody>
        </p:sp>
      </p:grpSp>
      <p:grpSp>
        <p:nvGrpSpPr>
          <p:cNvPr id="140" name="Group 23">
            <a:extLst>
              <a:ext uri="{FF2B5EF4-FFF2-40B4-BE49-F238E27FC236}">
                <a16:creationId xmlns:a16="http://schemas.microsoft.com/office/drawing/2014/main" id="{7AEFB2A2-208E-8885-9A74-59B9ADB6A093}"/>
              </a:ext>
            </a:extLst>
          </p:cNvPr>
          <p:cNvGrpSpPr/>
          <p:nvPr/>
        </p:nvGrpSpPr>
        <p:grpSpPr>
          <a:xfrm>
            <a:off x="6459226" y="4201114"/>
            <a:ext cx="1944519" cy="874356"/>
            <a:chOff x="0" y="0"/>
            <a:chExt cx="1002670" cy="278912"/>
          </a:xfrm>
        </p:grpSpPr>
        <p:sp>
          <p:nvSpPr>
            <p:cNvPr id="141" name="Freeform 24">
              <a:extLst>
                <a:ext uri="{FF2B5EF4-FFF2-40B4-BE49-F238E27FC236}">
                  <a16:creationId xmlns:a16="http://schemas.microsoft.com/office/drawing/2014/main" id="{984FC190-1B5B-775F-CE69-0B7AF8A74DBC}"/>
                </a:ext>
              </a:extLst>
            </p:cNvPr>
            <p:cNvSpPr/>
            <p:nvPr/>
          </p:nvSpPr>
          <p:spPr>
            <a:xfrm>
              <a:off x="0" y="0"/>
              <a:ext cx="1002670" cy="278912"/>
            </a:xfrm>
            <a:custGeom>
              <a:avLst/>
              <a:gdLst/>
              <a:ahLst/>
              <a:cxnLst/>
              <a:rect l="l" t="t" r="r" b="b"/>
              <a:pathLst>
                <a:path w="1002670" h="278912">
                  <a:moveTo>
                    <a:pt x="88669" y="0"/>
                  </a:moveTo>
                  <a:lnTo>
                    <a:pt x="914001" y="0"/>
                  </a:lnTo>
                  <a:cubicBezTo>
                    <a:pt x="937517" y="0"/>
                    <a:pt x="960071" y="9342"/>
                    <a:pt x="976699" y="25971"/>
                  </a:cubicBezTo>
                  <a:cubicBezTo>
                    <a:pt x="993328" y="42599"/>
                    <a:pt x="1002670" y="65153"/>
                    <a:pt x="1002670" y="88669"/>
                  </a:cubicBezTo>
                  <a:lnTo>
                    <a:pt x="1002670" y="190243"/>
                  </a:lnTo>
                  <a:cubicBezTo>
                    <a:pt x="1002670" y="213759"/>
                    <a:pt x="993328" y="236313"/>
                    <a:pt x="976699" y="252941"/>
                  </a:cubicBezTo>
                  <a:cubicBezTo>
                    <a:pt x="960071" y="269570"/>
                    <a:pt x="937517" y="278912"/>
                    <a:pt x="914001" y="278912"/>
                  </a:cubicBezTo>
                  <a:lnTo>
                    <a:pt x="88669" y="278912"/>
                  </a:lnTo>
                  <a:cubicBezTo>
                    <a:pt x="65153" y="278912"/>
                    <a:pt x="42599" y="269570"/>
                    <a:pt x="25971" y="252941"/>
                  </a:cubicBezTo>
                  <a:cubicBezTo>
                    <a:pt x="9342" y="236313"/>
                    <a:pt x="0" y="213759"/>
                    <a:pt x="0" y="190243"/>
                  </a:cubicBezTo>
                  <a:lnTo>
                    <a:pt x="0" y="88669"/>
                  </a:lnTo>
                  <a:cubicBezTo>
                    <a:pt x="0" y="65153"/>
                    <a:pt x="9342" y="42599"/>
                    <a:pt x="25971" y="25971"/>
                  </a:cubicBezTo>
                  <a:cubicBezTo>
                    <a:pt x="42599" y="9342"/>
                    <a:pt x="65153" y="0"/>
                    <a:pt x="88669" y="0"/>
                  </a:cubicBezTo>
                  <a:close/>
                </a:path>
              </a:pathLst>
            </a:custGeom>
            <a:solidFill>
              <a:srgbClr val="F1F1F1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142" name="TextBox 25">
              <a:extLst>
                <a:ext uri="{FF2B5EF4-FFF2-40B4-BE49-F238E27FC236}">
                  <a16:creationId xmlns:a16="http://schemas.microsoft.com/office/drawing/2014/main" id="{D953CC20-374D-0E2B-3D62-91E5887BE49F}"/>
                </a:ext>
              </a:extLst>
            </p:cNvPr>
            <p:cNvSpPr txBox="1"/>
            <p:nvPr/>
          </p:nvSpPr>
          <p:spPr>
            <a:xfrm>
              <a:off x="0" y="-38100"/>
              <a:ext cx="1002670" cy="317012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lvl="0" indent="0" algn="ctr">
                <a:lnSpc>
                  <a:spcPts val="2116"/>
                </a:lnSpc>
                <a:spcBef>
                  <a:spcPct val="0"/>
                </a:spcBef>
              </a:pPr>
              <a:endParaRPr lang="en-US" sz="2400" u="none" strike="noStrike" spc="211" dirty="0">
                <a:solidFill>
                  <a:srgbClr val="211F1C"/>
                </a:solidFill>
                <a:latin typeface="Nunito Sans Expanded Semi-Bold"/>
              </a:endParaRPr>
            </a:p>
          </p:txBody>
        </p:sp>
      </p:grpSp>
      <p:grpSp>
        <p:nvGrpSpPr>
          <p:cNvPr id="143" name="Group 23">
            <a:extLst>
              <a:ext uri="{FF2B5EF4-FFF2-40B4-BE49-F238E27FC236}">
                <a16:creationId xmlns:a16="http://schemas.microsoft.com/office/drawing/2014/main" id="{416C17DE-D806-8CB4-66D7-B9ECEBB7B975}"/>
              </a:ext>
            </a:extLst>
          </p:cNvPr>
          <p:cNvGrpSpPr/>
          <p:nvPr/>
        </p:nvGrpSpPr>
        <p:grpSpPr>
          <a:xfrm>
            <a:off x="6442840" y="5119645"/>
            <a:ext cx="1944519" cy="993795"/>
            <a:chOff x="0" y="-38100"/>
            <a:chExt cx="1002670" cy="317012"/>
          </a:xfrm>
        </p:grpSpPr>
        <p:sp>
          <p:nvSpPr>
            <p:cNvPr id="144" name="Freeform 24">
              <a:extLst>
                <a:ext uri="{FF2B5EF4-FFF2-40B4-BE49-F238E27FC236}">
                  <a16:creationId xmlns:a16="http://schemas.microsoft.com/office/drawing/2014/main" id="{AA12543A-7A49-C645-505E-B702BAB39C20}"/>
                </a:ext>
              </a:extLst>
            </p:cNvPr>
            <p:cNvSpPr/>
            <p:nvPr/>
          </p:nvSpPr>
          <p:spPr>
            <a:xfrm>
              <a:off x="0" y="0"/>
              <a:ext cx="1002670" cy="278912"/>
            </a:xfrm>
            <a:custGeom>
              <a:avLst/>
              <a:gdLst/>
              <a:ahLst/>
              <a:cxnLst/>
              <a:rect l="l" t="t" r="r" b="b"/>
              <a:pathLst>
                <a:path w="1002670" h="278912">
                  <a:moveTo>
                    <a:pt x="88669" y="0"/>
                  </a:moveTo>
                  <a:lnTo>
                    <a:pt x="914001" y="0"/>
                  </a:lnTo>
                  <a:cubicBezTo>
                    <a:pt x="937517" y="0"/>
                    <a:pt x="960071" y="9342"/>
                    <a:pt x="976699" y="25971"/>
                  </a:cubicBezTo>
                  <a:cubicBezTo>
                    <a:pt x="993328" y="42599"/>
                    <a:pt x="1002670" y="65153"/>
                    <a:pt x="1002670" y="88669"/>
                  </a:cubicBezTo>
                  <a:lnTo>
                    <a:pt x="1002670" y="190243"/>
                  </a:lnTo>
                  <a:cubicBezTo>
                    <a:pt x="1002670" y="213759"/>
                    <a:pt x="993328" y="236313"/>
                    <a:pt x="976699" y="252941"/>
                  </a:cubicBezTo>
                  <a:cubicBezTo>
                    <a:pt x="960071" y="269570"/>
                    <a:pt x="937517" y="278912"/>
                    <a:pt x="914001" y="278912"/>
                  </a:cubicBezTo>
                  <a:lnTo>
                    <a:pt x="88669" y="278912"/>
                  </a:lnTo>
                  <a:cubicBezTo>
                    <a:pt x="65153" y="278912"/>
                    <a:pt x="42599" y="269570"/>
                    <a:pt x="25971" y="252941"/>
                  </a:cubicBezTo>
                  <a:cubicBezTo>
                    <a:pt x="9342" y="236313"/>
                    <a:pt x="0" y="213759"/>
                    <a:pt x="0" y="190243"/>
                  </a:cubicBezTo>
                  <a:lnTo>
                    <a:pt x="0" y="88669"/>
                  </a:lnTo>
                  <a:cubicBezTo>
                    <a:pt x="0" y="65153"/>
                    <a:pt x="9342" y="42599"/>
                    <a:pt x="25971" y="25971"/>
                  </a:cubicBezTo>
                  <a:cubicBezTo>
                    <a:pt x="42599" y="9342"/>
                    <a:pt x="65153" y="0"/>
                    <a:pt x="88669" y="0"/>
                  </a:cubicBezTo>
                  <a:close/>
                </a:path>
              </a:pathLst>
            </a:custGeom>
            <a:solidFill>
              <a:srgbClr val="F1F1F1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145" name="TextBox 25">
              <a:extLst>
                <a:ext uri="{FF2B5EF4-FFF2-40B4-BE49-F238E27FC236}">
                  <a16:creationId xmlns:a16="http://schemas.microsoft.com/office/drawing/2014/main" id="{7AE4B72B-0611-440A-EC28-4E828C4AA381}"/>
                </a:ext>
              </a:extLst>
            </p:cNvPr>
            <p:cNvSpPr txBox="1"/>
            <p:nvPr/>
          </p:nvSpPr>
          <p:spPr>
            <a:xfrm>
              <a:off x="0" y="-38100"/>
              <a:ext cx="1002670" cy="317012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lvl="0" indent="0" algn="ctr">
                <a:lnSpc>
                  <a:spcPts val="2116"/>
                </a:lnSpc>
                <a:spcBef>
                  <a:spcPct val="0"/>
                </a:spcBef>
              </a:pPr>
              <a:endParaRPr lang="en-US" sz="2400" u="none" strike="noStrike" spc="211" dirty="0">
                <a:solidFill>
                  <a:srgbClr val="211F1C"/>
                </a:solidFill>
                <a:latin typeface="Nunito Sans Expanded Semi-Bold"/>
              </a:endParaRPr>
            </a:p>
          </p:txBody>
        </p:sp>
      </p:grpSp>
      <p:grpSp>
        <p:nvGrpSpPr>
          <p:cNvPr id="146" name="Group 23">
            <a:extLst>
              <a:ext uri="{FF2B5EF4-FFF2-40B4-BE49-F238E27FC236}">
                <a16:creationId xmlns:a16="http://schemas.microsoft.com/office/drawing/2014/main" id="{14DD9783-A794-7533-4D50-A65241C2A7BC}"/>
              </a:ext>
            </a:extLst>
          </p:cNvPr>
          <p:cNvGrpSpPr/>
          <p:nvPr/>
        </p:nvGrpSpPr>
        <p:grpSpPr>
          <a:xfrm>
            <a:off x="6464663" y="6291955"/>
            <a:ext cx="1944519" cy="874356"/>
            <a:chOff x="0" y="0"/>
            <a:chExt cx="1002670" cy="278912"/>
          </a:xfrm>
        </p:grpSpPr>
        <p:sp>
          <p:nvSpPr>
            <p:cNvPr id="147" name="Freeform 24">
              <a:extLst>
                <a:ext uri="{FF2B5EF4-FFF2-40B4-BE49-F238E27FC236}">
                  <a16:creationId xmlns:a16="http://schemas.microsoft.com/office/drawing/2014/main" id="{238B1A08-399D-40CD-0982-8C0870B9146D}"/>
                </a:ext>
              </a:extLst>
            </p:cNvPr>
            <p:cNvSpPr/>
            <p:nvPr/>
          </p:nvSpPr>
          <p:spPr>
            <a:xfrm>
              <a:off x="0" y="0"/>
              <a:ext cx="1002670" cy="278912"/>
            </a:xfrm>
            <a:custGeom>
              <a:avLst/>
              <a:gdLst/>
              <a:ahLst/>
              <a:cxnLst/>
              <a:rect l="l" t="t" r="r" b="b"/>
              <a:pathLst>
                <a:path w="1002670" h="278912">
                  <a:moveTo>
                    <a:pt x="88669" y="0"/>
                  </a:moveTo>
                  <a:lnTo>
                    <a:pt x="914001" y="0"/>
                  </a:lnTo>
                  <a:cubicBezTo>
                    <a:pt x="937517" y="0"/>
                    <a:pt x="960071" y="9342"/>
                    <a:pt x="976699" y="25971"/>
                  </a:cubicBezTo>
                  <a:cubicBezTo>
                    <a:pt x="993328" y="42599"/>
                    <a:pt x="1002670" y="65153"/>
                    <a:pt x="1002670" y="88669"/>
                  </a:cubicBezTo>
                  <a:lnTo>
                    <a:pt x="1002670" y="190243"/>
                  </a:lnTo>
                  <a:cubicBezTo>
                    <a:pt x="1002670" y="213759"/>
                    <a:pt x="993328" y="236313"/>
                    <a:pt x="976699" y="252941"/>
                  </a:cubicBezTo>
                  <a:cubicBezTo>
                    <a:pt x="960071" y="269570"/>
                    <a:pt x="937517" y="278912"/>
                    <a:pt x="914001" y="278912"/>
                  </a:cubicBezTo>
                  <a:lnTo>
                    <a:pt x="88669" y="278912"/>
                  </a:lnTo>
                  <a:cubicBezTo>
                    <a:pt x="65153" y="278912"/>
                    <a:pt x="42599" y="269570"/>
                    <a:pt x="25971" y="252941"/>
                  </a:cubicBezTo>
                  <a:cubicBezTo>
                    <a:pt x="9342" y="236313"/>
                    <a:pt x="0" y="213759"/>
                    <a:pt x="0" y="190243"/>
                  </a:cubicBezTo>
                  <a:lnTo>
                    <a:pt x="0" y="88669"/>
                  </a:lnTo>
                  <a:cubicBezTo>
                    <a:pt x="0" y="65153"/>
                    <a:pt x="9342" y="42599"/>
                    <a:pt x="25971" y="25971"/>
                  </a:cubicBezTo>
                  <a:cubicBezTo>
                    <a:pt x="42599" y="9342"/>
                    <a:pt x="65153" y="0"/>
                    <a:pt x="88669" y="0"/>
                  </a:cubicBezTo>
                  <a:close/>
                </a:path>
              </a:pathLst>
            </a:custGeom>
            <a:solidFill>
              <a:srgbClr val="F1F1F1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148" name="TextBox 25">
              <a:extLst>
                <a:ext uri="{FF2B5EF4-FFF2-40B4-BE49-F238E27FC236}">
                  <a16:creationId xmlns:a16="http://schemas.microsoft.com/office/drawing/2014/main" id="{A88FD905-7B6A-24C8-B21D-4D22511EC5ED}"/>
                </a:ext>
              </a:extLst>
            </p:cNvPr>
            <p:cNvSpPr txBox="1"/>
            <p:nvPr/>
          </p:nvSpPr>
          <p:spPr>
            <a:xfrm>
              <a:off x="0" y="-38100"/>
              <a:ext cx="1002670" cy="317012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lvl="0" indent="0" algn="ctr">
                <a:lnSpc>
                  <a:spcPts val="2116"/>
                </a:lnSpc>
                <a:spcBef>
                  <a:spcPct val="0"/>
                </a:spcBef>
              </a:pPr>
              <a:endParaRPr lang="en-US" sz="2400" u="none" strike="noStrike" spc="211" dirty="0">
                <a:solidFill>
                  <a:srgbClr val="211F1C"/>
                </a:solidFill>
                <a:latin typeface="Nunito Sans Expanded Semi-Bold"/>
              </a:endParaRPr>
            </a:p>
          </p:txBody>
        </p:sp>
      </p:grpSp>
      <p:grpSp>
        <p:nvGrpSpPr>
          <p:cNvPr id="149" name="Group 23">
            <a:extLst>
              <a:ext uri="{FF2B5EF4-FFF2-40B4-BE49-F238E27FC236}">
                <a16:creationId xmlns:a16="http://schemas.microsoft.com/office/drawing/2014/main" id="{C39F12DF-874A-AE00-9A47-0F55F0852DED}"/>
              </a:ext>
            </a:extLst>
          </p:cNvPr>
          <p:cNvGrpSpPr/>
          <p:nvPr/>
        </p:nvGrpSpPr>
        <p:grpSpPr>
          <a:xfrm>
            <a:off x="6487156" y="8371849"/>
            <a:ext cx="1944519" cy="874356"/>
            <a:chOff x="0" y="0"/>
            <a:chExt cx="1002670" cy="278912"/>
          </a:xfrm>
        </p:grpSpPr>
        <p:sp>
          <p:nvSpPr>
            <p:cNvPr id="150" name="Freeform 24">
              <a:extLst>
                <a:ext uri="{FF2B5EF4-FFF2-40B4-BE49-F238E27FC236}">
                  <a16:creationId xmlns:a16="http://schemas.microsoft.com/office/drawing/2014/main" id="{F52380D4-4052-680F-A6E4-8897E57A22EA}"/>
                </a:ext>
              </a:extLst>
            </p:cNvPr>
            <p:cNvSpPr/>
            <p:nvPr/>
          </p:nvSpPr>
          <p:spPr>
            <a:xfrm>
              <a:off x="0" y="0"/>
              <a:ext cx="1002670" cy="278912"/>
            </a:xfrm>
            <a:custGeom>
              <a:avLst/>
              <a:gdLst/>
              <a:ahLst/>
              <a:cxnLst/>
              <a:rect l="l" t="t" r="r" b="b"/>
              <a:pathLst>
                <a:path w="1002670" h="278912">
                  <a:moveTo>
                    <a:pt x="88669" y="0"/>
                  </a:moveTo>
                  <a:lnTo>
                    <a:pt x="914001" y="0"/>
                  </a:lnTo>
                  <a:cubicBezTo>
                    <a:pt x="937517" y="0"/>
                    <a:pt x="960071" y="9342"/>
                    <a:pt x="976699" y="25971"/>
                  </a:cubicBezTo>
                  <a:cubicBezTo>
                    <a:pt x="993328" y="42599"/>
                    <a:pt x="1002670" y="65153"/>
                    <a:pt x="1002670" y="88669"/>
                  </a:cubicBezTo>
                  <a:lnTo>
                    <a:pt x="1002670" y="190243"/>
                  </a:lnTo>
                  <a:cubicBezTo>
                    <a:pt x="1002670" y="213759"/>
                    <a:pt x="993328" y="236313"/>
                    <a:pt x="976699" y="252941"/>
                  </a:cubicBezTo>
                  <a:cubicBezTo>
                    <a:pt x="960071" y="269570"/>
                    <a:pt x="937517" y="278912"/>
                    <a:pt x="914001" y="278912"/>
                  </a:cubicBezTo>
                  <a:lnTo>
                    <a:pt x="88669" y="278912"/>
                  </a:lnTo>
                  <a:cubicBezTo>
                    <a:pt x="65153" y="278912"/>
                    <a:pt x="42599" y="269570"/>
                    <a:pt x="25971" y="252941"/>
                  </a:cubicBezTo>
                  <a:cubicBezTo>
                    <a:pt x="9342" y="236313"/>
                    <a:pt x="0" y="213759"/>
                    <a:pt x="0" y="190243"/>
                  </a:cubicBezTo>
                  <a:lnTo>
                    <a:pt x="0" y="88669"/>
                  </a:lnTo>
                  <a:cubicBezTo>
                    <a:pt x="0" y="65153"/>
                    <a:pt x="9342" y="42599"/>
                    <a:pt x="25971" y="25971"/>
                  </a:cubicBezTo>
                  <a:cubicBezTo>
                    <a:pt x="42599" y="9342"/>
                    <a:pt x="65153" y="0"/>
                    <a:pt x="88669" y="0"/>
                  </a:cubicBezTo>
                  <a:close/>
                </a:path>
              </a:pathLst>
            </a:custGeom>
            <a:solidFill>
              <a:srgbClr val="F1F1F1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151" name="TextBox 25">
              <a:extLst>
                <a:ext uri="{FF2B5EF4-FFF2-40B4-BE49-F238E27FC236}">
                  <a16:creationId xmlns:a16="http://schemas.microsoft.com/office/drawing/2014/main" id="{A8844CC5-1492-05EC-F0E2-033E3839C080}"/>
                </a:ext>
              </a:extLst>
            </p:cNvPr>
            <p:cNvSpPr txBox="1"/>
            <p:nvPr/>
          </p:nvSpPr>
          <p:spPr>
            <a:xfrm>
              <a:off x="0" y="-38100"/>
              <a:ext cx="1002670" cy="317012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lvl="0" indent="0" algn="ctr">
                <a:lnSpc>
                  <a:spcPts val="2116"/>
                </a:lnSpc>
                <a:spcBef>
                  <a:spcPct val="0"/>
                </a:spcBef>
              </a:pPr>
              <a:endParaRPr lang="en-US" sz="2400" u="none" strike="noStrike" spc="211" dirty="0">
                <a:solidFill>
                  <a:srgbClr val="211F1C"/>
                </a:solidFill>
                <a:latin typeface="Nunito Sans Expanded Semi-Bold"/>
              </a:endParaRPr>
            </a:p>
          </p:txBody>
        </p:sp>
      </p:grpSp>
      <p:grpSp>
        <p:nvGrpSpPr>
          <p:cNvPr id="152" name="Group 23">
            <a:extLst>
              <a:ext uri="{FF2B5EF4-FFF2-40B4-BE49-F238E27FC236}">
                <a16:creationId xmlns:a16="http://schemas.microsoft.com/office/drawing/2014/main" id="{41EC3F33-9B38-5540-6063-9DEFCB1D7568}"/>
              </a:ext>
            </a:extLst>
          </p:cNvPr>
          <p:cNvGrpSpPr/>
          <p:nvPr/>
        </p:nvGrpSpPr>
        <p:grpSpPr>
          <a:xfrm>
            <a:off x="6442840" y="7316518"/>
            <a:ext cx="1944519" cy="874356"/>
            <a:chOff x="0" y="0"/>
            <a:chExt cx="1002670" cy="278912"/>
          </a:xfrm>
        </p:grpSpPr>
        <p:sp>
          <p:nvSpPr>
            <p:cNvPr id="153" name="Freeform 24">
              <a:extLst>
                <a:ext uri="{FF2B5EF4-FFF2-40B4-BE49-F238E27FC236}">
                  <a16:creationId xmlns:a16="http://schemas.microsoft.com/office/drawing/2014/main" id="{A9FD4ED3-5073-1456-2BCC-73F1635BDB96}"/>
                </a:ext>
              </a:extLst>
            </p:cNvPr>
            <p:cNvSpPr/>
            <p:nvPr/>
          </p:nvSpPr>
          <p:spPr>
            <a:xfrm>
              <a:off x="0" y="0"/>
              <a:ext cx="1002670" cy="278912"/>
            </a:xfrm>
            <a:custGeom>
              <a:avLst/>
              <a:gdLst/>
              <a:ahLst/>
              <a:cxnLst/>
              <a:rect l="l" t="t" r="r" b="b"/>
              <a:pathLst>
                <a:path w="1002670" h="278912">
                  <a:moveTo>
                    <a:pt x="88669" y="0"/>
                  </a:moveTo>
                  <a:lnTo>
                    <a:pt x="914001" y="0"/>
                  </a:lnTo>
                  <a:cubicBezTo>
                    <a:pt x="937517" y="0"/>
                    <a:pt x="960071" y="9342"/>
                    <a:pt x="976699" y="25971"/>
                  </a:cubicBezTo>
                  <a:cubicBezTo>
                    <a:pt x="993328" y="42599"/>
                    <a:pt x="1002670" y="65153"/>
                    <a:pt x="1002670" y="88669"/>
                  </a:cubicBezTo>
                  <a:lnTo>
                    <a:pt x="1002670" y="190243"/>
                  </a:lnTo>
                  <a:cubicBezTo>
                    <a:pt x="1002670" y="213759"/>
                    <a:pt x="993328" y="236313"/>
                    <a:pt x="976699" y="252941"/>
                  </a:cubicBezTo>
                  <a:cubicBezTo>
                    <a:pt x="960071" y="269570"/>
                    <a:pt x="937517" y="278912"/>
                    <a:pt x="914001" y="278912"/>
                  </a:cubicBezTo>
                  <a:lnTo>
                    <a:pt x="88669" y="278912"/>
                  </a:lnTo>
                  <a:cubicBezTo>
                    <a:pt x="65153" y="278912"/>
                    <a:pt x="42599" y="269570"/>
                    <a:pt x="25971" y="252941"/>
                  </a:cubicBezTo>
                  <a:cubicBezTo>
                    <a:pt x="9342" y="236313"/>
                    <a:pt x="0" y="213759"/>
                    <a:pt x="0" y="190243"/>
                  </a:cubicBezTo>
                  <a:lnTo>
                    <a:pt x="0" y="88669"/>
                  </a:lnTo>
                  <a:cubicBezTo>
                    <a:pt x="0" y="65153"/>
                    <a:pt x="9342" y="42599"/>
                    <a:pt x="25971" y="25971"/>
                  </a:cubicBezTo>
                  <a:cubicBezTo>
                    <a:pt x="42599" y="9342"/>
                    <a:pt x="65153" y="0"/>
                    <a:pt x="88669" y="0"/>
                  </a:cubicBezTo>
                  <a:close/>
                </a:path>
              </a:pathLst>
            </a:custGeom>
            <a:solidFill>
              <a:srgbClr val="F1F1F1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154" name="TextBox 25">
              <a:extLst>
                <a:ext uri="{FF2B5EF4-FFF2-40B4-BE49-F238E27FC236}">
                  <a16:creationId xmlns:a16="http://schemas.microsoft.com/office/drawing/2014/main" id="{C67F575A-C272-C12F-6876-3BAE453AC9ED}"/>
                </a:ext>
              </a:extLst>
            </p:cNvPr>
            <p:cNvSpPr txBox="1"/>
            <p:nvPr/>
          </p:nvSpPr>
          <p:spPr>
            <a:xfrm>
              <a:off x="0" y="-38100"/>
              <a:ext cx="1002670" cy="317012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lvl="0" indent="0" algn="ctr">
                <a:lnSpc>
                  <a:spcPts val="2116"/>
                </a:lnSpc>
                <a:spcBef>
                  <a:spcPct val="0"/>
                </a:spcBef>
              </a:pPr>
              <a:endParaRPr lang="en-US" sz="2400" u="none" strike="noStrike" spc="211" dirty="0">
                <a:solidFill>
                  <a:srgbClr val="211F1C"/>
                </a:solidFill>
                <a:latin typeface="Nunito Sans Expanded Semi-Bold"/>
              </a:endParaRPr>
            </a:p>
          </p:txBody>
        </p:sp>
      </p:grpSp>
      <p:pic>
        <p:nvPicPr>
          <p:cNvPr id="155" name="Google Shape;193;g207eb9853e1_2_25">
            <a:extLst>
              <a:ext uri="{FF2B5EF4-FFF2-40B4-BE49-F238E27FC236}">
                <a16:creationId xmlns:a16="http://schemas.microsoft.com/office/drawing/2014/main" id="{155E45D5-529D-8053-0A5B-CACBDCB1F6D0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153672" y="2380530"/>
            <a:ext cx="1284722" cy="75069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6" name="Group 17">
            <a:extLst>
              <a:ext uri="{FF2B5EF4-FFF2-40B4-BE49-F238E27FC236}">
                <a16:creationId xmlns:a16="http://schemas.microsoft.com/office/drawing/2014/main" id="{CE4DB83F-EB11-CB4B-03AE-55C0F9F5ADC8}"/>
              </a:ext>
            </a:extLst>
          </p:cNvPr>
          <p:cNvGrpSpPr/>
          <p:nvPr/>
        </p:nvGrpSpPr>
        <p:grpSpPr>
          <a:xfrm>
            <a:off x="13295295" y="1485028"/>
            <a:ext cx="2284665" cy="1573578"/>
            <a:chOff x="0" y="-38100"/>
            <a:chExt cx="1002670" cy="317012"/>
          </a:xfrm>
        </p:grpSpPr>
        <p:sp>
          <p:nvSpPr>
            <p:cNvPr id="157" name="Freeform 18">
              <a:extLst>
                <a:ext uri="{FF2B5EF4-FFF2-40B4-BE49-F238E27FC236}">
                  <a16:creationId xmlns:a16="http://schemas.microsoft.com/office/drawing/2014/main" id="{142FCF1B-B0D5-3565-8DC9-A3765B5BC687}"/>
                </a:ext>
              </a:extLst>
            </p:cNvPr>
            <p:cNvSpPr/>
            <p:nvPr/>
          </p:nvSpPr>
          <p:spPr>
            <a:xfrm>
              <a:off x="0" y="0"/>
              <a:ext cx="1002670" cy="278912"/>
            </a:xfrm>
            <a:custGeom>
              <a:avLst/>
              <a:gdLst/>
              <a:ahLst/>
              <a:cxnLst/>
              <a:rect l="l" t="t" r="r" b="b"/>
              <a:pathLst>
                <a:path w="1002670" h="278912">
                  <a:moveTo>
                    <a:pt x="88669" y="0"/>
                  </a:moveTo>
                  <a:lnTo>
                    <a:pt x="914001" y="0"/>
                  </a:lnTo>
                  <a:cubicBezTo>
                    <a:pt x="937517" y="0"/>
                    <a:pt x="960071" y="9342"/>
                    <a:pt x="976699" y="25971"/>
                  </a:cubicBezTo>
                  <a:cubicBezTo>
                    <a:pt x="993328" y="42599"/>
                    <a:pt x="1002670" y="65153"/>
                    <a:pt x="1002670" y="88669"/>
                  </a:cubicBezTo>
                  <a:lnTo>
                    <a:pt x="1002670" y="190243"/>
                  </a:lnTo>
                  <a:cubicBezTo>
                    <a:pt x="1002670" y="213759"/>
                    <a:pt x="993328" y="236313"/>
                    <a:pt x="976699" y="252941"/>
                  </a:cubicBezTo>
                  <a:cubicBezTo>
                    <a:pt x="960071" y="269570"/>
                    <a:pt x="937517" y="278912"/>
                    <a:pt x="914001" y="278912"/>
                  </a:cubicBezTo>
                  <a:lnTo>
                    <a:pt x="88669" y="278912"/>
                  </a:lnTo>
                  <a:cubicBezTo>
                    <a:pt x="65153" y="278912"/>
                    <a:pt x="42599" y="269570"/>
                    <a:pt x="25971" y="252941"/>
                  </a:cubicBezTo>
                  <a:cubicBezTo>
                    <a:pt x="9342" y="236313"/>
                    <a:pt x="0" y="213759"/>
                    <a:pt x="0" y="190243"/>
                  </a:cubicBezTo>
                  <a:lnTo>
                    <a:pt x="0" y="88669"/>
                  </a:lnTo>
                  <a:cubicBezTo>
                    <a:pt x="0" y="65153"/>
                    <a:pt x="9342" y="42599"/>
                    <a:pt x="25971" y="25971"/>
                  </a:cubicBezTo>
                  <a:cubicBezTo>
                    <a:pt x="42599" y="9342"/>
                    <a:pt x="65153" y="0"/>
                    <a:pt x="88669" y="0"/>
                  </a:cubicBezTo>
                  <a:close/>
                </a:path>
              </a:pathLst>
            </a:custGeom>
            <a:solidFill>
              <a:srgbClr val="0C608E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158" name="TextBox 19">
              <a:extLst>
                <a:ext uri="{FF2B5EF4-FFF2-40B4-BE49-F238E27FC236}">
                  <a16:creationId xmlns:a16="http://schemas.microsoft.com/office/drawing/2014/main" id="{075992CD-47B1-1E33-A420-4C2ED1380900}"/>
                </a:ext>
              </a:extLst>
            </p:cNvPr>
            <p:cNvSpPr txBox="1"/>
            <p:nvPr/>
          </p:nvSpPr>
          <p:spPr>
            <a:xfrm>
              <a:off x="0" y="-38100"/>
              <a:ext cx="1002670" cy="229533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lvl="0" indent="0" algn="ctr">
                <a:lnSpc>
                  <a:spcPts val="2116"/>
                </a:lnSpc>
                <a:spcBef>
                  <a:spcPct val="0"/>
                </a:spcBef>
              </a:pPr>
              <a:r>
                <a:rPr lang="ru-RU" sz="2400" b="1" u="none" strike="noStrike" spc="211" dirty="0">
                  <a:solidFill>
                    <a:srgbClr val="FFFFFF"/>
                  </a:solidFill>
                  <a:latin typeface="Nunito Sans Expanded Semi-Bold"/>
                </a:rPr>
                <a:t>СИЛАПАНТ</a:t>
              </a:r>
            </a:p>
          </p:txBody>
        </p:sp>
      </p:grpSp>
      <p:sp>
        <p:nvSpPr>
          <p:cNvPr id="135" name="TextBox 35">
            <a:extLst>
              <a:ext uri="{FF2B5EF4-FFF2-40B4-BE49-F238E27FC236}">
                <a16:creationId xmlns:a16="http://schemas.microsoft.com/office/drawing/2014/main" id="{1BF22D8D-75A6-007A-5DED-9A718091F066}"/>
              </a:ext>
            </a:extLst>
          </p:cNvPr>
          <p:cNvSpPr txBox="1"/>
          <p:nvPr/>
        </p:nvSpPr>
        <p:spPr>
          <a:xfrm>
            <a:off x="13534476" y="2223361"/>
            <a:ext cx="1619235" cy="814311"/>
          </a:xfrm>
          <a:prstGeom prst="rect">
            <a:avLst/>
          </a:prstGeom>
          <a:solidFill>
            <a:schemeClr val="bg1"/>
          </a:solidFill>
          <a:ln>
            <a:solidFill>
              <a:srgbClr val="0C608E"/>
            </a:solidFill>
          </a:ln>
        </p:spPr>
        <p:txBody>
          <a:bodyPr lIns="50800" tIns="50800" rIns="50800" bIns="50800" rtlCol="0" anchor="ctr"/>
          <a:lstStyle/>
          <a:p>
            <a:pPr algn="ctr">
              <a:lnSpc>
                <a:spcPts val="2100"/>
              </a:lnSpc>
            </a:pPr>
            <a:endParaRPr dirty="0"/>
          </a:p>
        </p:txBody>
      </p:sp>
      <p:pic>
        <p:nvPicPr>
          <p:cNvPr id="159" name="Google Shape;192;g207eb9853e1_2_25">
            <a:extLst>
              <a:ext uri="{FF2B5EF4-FFF2-40B4-BE49-F238E27FC236}">
                <a16:creationId xmlns:a16="http://schemas.microsoft.com/office/drawing/2014/main" id="{74A3F49C-4651-C4BF-4835-2B4426AFC11C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l="3947" t="31053" r="5692" b="30585"/>
          <a:stretch/>
        </p:blipFill>
        <p:spPr>
          <a:xfrm>
            <a:off x="11298672" y="2427740"/>
            <a:ext cx="1570374" cy="6099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89;g207eb9853e1_2_25">
            <a:extLst>
              <a:ext uri="{FF2B5EF4-FFF2-40B4-BE49-F238E27FC236}">
                <a16:creationId xmlns:a16="http://schemas.microsoft.com/office/drawing/2014/main" id="{2A1A7671-B896-CA87-0C38-610FD812414A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l="6202" t="6758" r="8197" b="13081"/>
          <a:stretch/>
        </p:blipFill>
        <p:spPr>
          <a:xfrm>
            <a:off x="13891886" y="2216828"/>
            <a:ext cx="992879" cy="84209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1" name="Group 50">
            <a:extLst>
              <a:ext uri="{FF2B5EF4-FFF2-40B4-BE49-F238E27FC236}">
                <a16:creationId xmlns:a16="http://schemas.microsoft.com/office/drawing/2014/main" id="{F8A9C6A4-F907-4B2F-6C31-1727757ACEC3}"/>
              </a:ext>
            </a:extLst>
          </p:cNvPr>
          <p:cNvGrpSpPr/>
          <p:nvPr/>
        </p:nvGrpSpPr>
        <p:grpSpPr>
          <a:xfrm>
            <a:off x="901260" y="9357486"/>
            <a:ext cx="3167470" cy="758080"/>
            <a:chOff x="0" y="-24974"/>
            <a:chExt cx="1010396" cy="278912"/>
          </a:xfrm>
        </p:grpSpPr>
        <p:sp>
          <p:nvSpPr>
            <p:cNvPr id="162" name="Freeform 51">
              <a:extLst>
                <a:ext uri="{FF2B5EF4-FFF2-40B4-BE49-F238E27FC236}">
                  <a16:creationId xmlns:a16="http://schemas.microsoft.com/office/drawing/2014/main" id="{C776164A-D9FD-C417-B0BE-78B2317445A5}"/>
                </a:ext>
              </a:extLst>
            </p:cNvPr>
            <p:cNvSpPr/>
            <p:nvPr/>
          </p:nvSpPr>
          <p:spPr>
            <a:xfrm>
              <a:off x="7726" y="-24974"/>
              <a:ext cx="1002670" cy="278912"/>
            </a:xfrm>
            <a:custGeom>
              <a:avLst/>
              <a:gdLst/>
              <a:ahLst/>
              <a:cxnLst/>
              <a:rect l="l" t="t" r="r" b="b"/>
              <a:pathLst>
                <a:path w="1002670" h="278912">
                  <a:moveTo>
                    <a:pt x="88669" y="0"/>
                  </a:moveTo>
                  <a:lnTo>
                    <a:pt x="914001" y="0"/>
                  </a:lnTo>
                  <a:cubicBezTo>
                    <a:pt x="937517" y="0"/>
                    <a:pt x="960071" y="9342"/>
                    <a:pt x="976699" y="25971"/>
                  </a:cubicBezTo>
                  <a:cubicBezTo>
                    <a:pt x="993328" y="42599"/>
                    <a:pt x="1002670" y="65153"/>
                    <a:pt x="1002670" y="88669"/>
                  </a:cubicBezTo>
                  <a:lnTo>
                    <a:pt x="1002670" y="190243"/>
                  </a:lnTo>
                  <a:cubicBezTo>
                    <a:pt x="1002670" y="213759"/>
                    <a:pt x="993328" y="236313"/>
                    <a:pt x="976699" y="252941"/>
                  </a:cubicBezTo>
                  <a:cubicBezTo>
                    <a:pt x="960071" y="269570"/>
                    <a:pt x="937517" y="278912"/>
                    <a:pt x="914001" y="278912"/>
                  </a:cubicBezTo>
                  <a:lnTo>
                    <a:pt x="88669" y="278912"/>
                  </a:lnTo>
                  <a:cubicBezTo>
                    <a:pt x="65153" y="278912"/>
                    <a:pt x="42599" y="269570"/>
                    <a:pt x="25971" y="252941"/>
                  </a:cubicBezTo>
                  <a:cubicBezTo>
                    <a:pt x="9342" y="236313"/>
                    <a:pt x="0" y="213759"/>
                    <a:pt x="0" y="190243"/>
                  </a:cubicBezTo>
                  <a:lnTo>
                    <a:pt x="0" y="88669"/>
                  </a:lnTo>
                  <a:cubicBezTo>
                    <a:pt x="0" y="65153"/>
                    <a:pt x="9342" y="42599"/>
                    <a:pt x="25971" y="25971"/>
                  </a:cubicBezTo>
                  <a:cubicBezTo>
                    <a:pt x="42599" y="9342"/>
                    <a:pt x="65153" y="0"/>
                    <a:pt x="88669" y="0"/>
                  </a:cubicBezTo>
                  <a:close/>
                </a:path>
              </a:pathLst>
            </a:custGeom>
            <a:solidFill>
              <a:srgbClr val="61A6C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163" name="TextBox 52">
              <a:extLst>
                <a:ext uri="{FF2B5EF4-FFF2-40B4-BE49-F238E27FC236}">
                  <a16:creationId xmlns:a16="http://schemas.microsoft.com/office/drawing/2014/main" id="{6C531BCD-C422-684F-FB9A-BCA7A4632A99}"/>
                </a:ext>
              </a:extLst>
            </p:cNvPr>
            <p:cNvSpPr txBox="1"/>
            <p:nvPr/>
          </p:nvSpPr>
          <p:spPr>
            <a:xfrm>
              <a:off x="0" y="0"/>
              <a:ext cx="1002670" cy="253938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lvl="0" indent="0" algn="ctr">
                <a:lnSpc>
                  <a:spcPts val="2116"/>
                </a:lnSpc>
                <a:spcBef>
                  <a:spcPct val="0"/>
                </a:spcBef>
              </a:pPr>
              <a:r>
                <a:rPr lang="ru-RU" sz="2200" u="none" strike="noStrike" spc="211" dirty="0">
                  <a:solidFill>
                    <a:srgbClr val="211F1C"/>
                  </a:solidFill>
                  <a:latin typeface="Nunito Sans Expanded Semi-Bold"/>
                </a:rPr>
                <a:t>ПРОДАЖИ ЧЕРЕЗ МОБИЛЬНОЕ ПРИЛОЖЕНИЕ</a:t>
              </a:r>
            </a:p>
          </p:txBody>
        </p:sp>
      </p:grpSp>
      <p:grpSp>
        <p:nvGrpSpPr>
          <p:cNvPr id="164" name="Group 68">
            <a:extLst>
              <a:ext uri="{FF2B5EF4-FFF2-40B4-BE49-F238E27FC236}">
                <a16:creationId xmlns:a16="http://schemas.microsoft.com/office/drawing/2014/main" id="{52D07E71-3BD4-5DBF-4749-4037FEB442C8}"/>
              </a:ext>
            </a:extLst>
          </p:cNvPr>
          <p:cNvGrpSpPr/>
          <p:nvPr/>
        </p:nvGrpSpPr>
        <p:grpSpPr>
          <a:xfrm>
            <a:off x="4220301" y="9321809"/>
            <a:ext cx="2091824" cy="861635"/>
            <a:chOff x="0" y="-38100"/>
            <a:chExt cx="1064210" cy="317012"/>
          </a:xfrm>
        </p:grpSpPr>
        <p:sp>
          <p:nvSpPr>
            <p:cNvPr id="165" name="Freeform 69">
              <a:extLst>
                <a:ext uri="{FF2B5EF4-FFF2-40B4-BE49-F238E27FC236}">
                  <a16:creationId xmlns:a16="http://schemas.microsoft.com/office/drawing/2014/main" id="{FC511EC5-9144-6A13-E2C4-9466F6C22E75}"/>
                </a:ext>
              </a:extLst>
            </p:cNvPr>
            <p:cNvSpPr/>
            <p:nvPr/>
          </p:nvSpPr>
          <p:spPr>
            <a:xfrm>
              <a:off x="0" y="0"/>
              <a:ext cx="1002670" cy="278912"/>
            </a:xfrm>
            <a:custGeom>
              <a:avLst/>
              <a:gdLst/>
              <a:ahLst/>
              <a:cxnLst/>
              <a:rect l="l" t="t" r="r" b="b"/>
              <a:pathLst>
                <a:path w="1002670" h="278912">
                  <a:moveTo>
                    <a:pt x="88669" y="0"/>
                  </a:moveTo>
                  <a:lnTo>
                    <a:pt x="914001" y="0"/>
                  </a:lnTo>
                  <a:cubicBezTo>
                    <a:pt x="937517" y="0"/>
                    <a:pt x="960071" y="9342"/>
                    <a:pt x="976699" y="25971"/>
                  </a:cubicBezTo>
                  <a:cubicBezTo>
                    <a:pt x="993328" y="42599"/>
                    <a:pt x="1002670" y="65153"/>
                    <a:pt x="1002670" y="88669"/>
                  </a:cubicBezTo>
                  <a:lnTo>
                    <a:pt x="1002670" y="190243"/>
                  </a:lnTo>
                  <a:cubicBezTo>
                    <a:pt x="1002670" y="213759"/>
                    <a:pt x="993328" y="236313"/>
                    <a:pt x="976699" y="252941"/>
                  </a:cubicBezTo>
                  <a:cubicBezTo>
                    <a:pt x="960071" y="269570"/>
                    <a:pt x="937517" y="278912"/>
                    <a:pt x="914001" y="278912"/>
                  </a:cubicBezTo>
                  <a:lnTo>
                    <a:pt x="88669" y="278912"/>
                  </a:lnTo>
                  <a:cubicBezTo>
                    <a:pt x="65153" y="278912"/>
                    <a:pt x="42599" y="269570"/>
                    <a:pt x="25971" y="252941"/>
                  </a:cubicBezTo>
                  <a:cubicBezTo>
                    <a:pt x="9342" y="236313"/>
                    <a:pt x="0" y="213759"/>
                    <a:pt x="0" y="190243"/>
                  </a:cubicBezTo>
                  <a:lnTo>
                    <a:pt x="0" y="88669"/>
                  </a:lnTo>
                  <a:cubicBezTo>
                    <a:pt x="0" y="65153"/>
                    <a:pt x="9342" y="42599"/>
                    <a:pt x="25971" y="25971"/>
                  </a:cubicBezTo>
                  <a:cubicBezTo>
                    <a:pt x="42599" y="9342"/>
                    <a:pt x="65153" y="0"/>
                    <a:pt x="88669" y="0"/>
                  </a:cubicBezTo>
                  <a:close/>
                </a:path>
              </a:pathLst>
            </a:custGeom>
            <a:solidFill>
              <a:srgbClr val="F1F1F1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166" name="TextBox 70">
              <a:extLst>
                <a:ext uri="{FF2B5EF4-FFF2-40B4-BE49-F238E27FC236}">
                  <a16:creationId xmlns:a16="http://schemas.microsoft.com/office/drawing/2014/main" id="{AF19EBEF-0668-22AD-00C8-37E1AC1D69A6}"/>
                </a:ext>
              </a:extLst>
            </p:cNvPr>
            <p:cNvSpPr txBox="1"/>
            <p:nvPr/>
          </p:nvSpPr>
          <p:spPr>
            <a:xfrm>
              <a:off x="0" y="-38100"/>
              <a:ext cx="1064210" cy="317012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lvl="0" indent="0" algn="ctr">
                <a:lnSpc>
                  <a:spcPts val="2116"/>
                </a:lnSpc>
                <a:spcBef>
                  <a:spcPct val="0"/>
                </a:spcBef>
              </a:pPr>
              <a:endParaRPr lang="en-US" sz="2400" u="none" strike="noStrike" spc="211" dirty="0">
                <a:solidFill>
                  <a:srgbClr val="211F1C"/>
                </a:solidFill>
                <a:latin typeface="Nunito Sans Expanded Semi-Bold"/>
              </a:endParaRPr>
            </a:p>
          </p:txBody>
        </p:sp>
      </p:grpSp>
      <p:grpSp>
        <p:nvGrpSpPr>
          <p:cNvPr id="167" name="Group 68">
            <a:extLst>
              <a:ext uri="{FF2B5EF4-FFF2-40B4-BE49-F238E27FC236}">
                <a16:creationId xmlns:a16="http://schemas.microsoft.com/office/drawing/2014/main" id="{1B6F9E8C-8901-E4C8-BC74-282FC89C0E60}"/>
              </a:ext>
            </a:extLst>
          </p:cNvPr>
          <p:cNvGrpSpPr/>
          <p:nvPr/>
        </p:nvGrpSpPr>
        <p:grpSpPr>
          <a:xfrm>
            <a:off x="6462213" y="9287870"/>
            <a:ext cx="1970860" cy="861635"/>
            <a:chOff x="0" y="-38100"/>
            <a:chExt cx="1002670" cy="317012"/>
          </a:xfrm>
        </p:grpSpPr>
        <p:sp>
          <p:nvSpPr>
            <p:cNvPr id="168" name="Freeform 69">
              <a:extLst>
                <a:ext uri="{FF2B5EF4-FFF2-40B4-BE49-F238E27FC236}">
                  <a16:creationId xmlns:a16="http://schemas.microsoft.com/office/drawing/2014/main" id="{6C744EE7-9E6C-3AB1-EA56-7FF551D206D2}"/>
                </a:ext>
              </a:extLst>
            </p:cNvPr>
            <p:cNvSpPr/>
            <p:nvPr/>
          </p:nvSpPr>
          <p:spPr>
            <a:xfrm>
              <a:off x="0" y="0"/>
              <a:ext cx="1002670" cy="278912"/>
            </a:xfrm>
            <a:custGeom>
              <a:avLst/>
              <a:gdLst/>
              <a:ahLst/>
              <a:cxnLst/>
              <a:rect l="l" t="t" r="r" b="b"/>
              <a:pathLst>
                <a:path w="1002670" h="278912">
                  <a:moveTo>
                    <a:pt x="88669" y="0"/>
                  </a:moveTo>
                  <a:lnTo>
                    <a:pt x="914001" y="0"/>
                  </a:lnTo>
                  <a:cubicBezTo>
                    <a:pt x="937517" y="0"/>
                    <a:pt x="960071" y="9342"/>
                    <a:pt x="976699" y="25971"/>
                  </a:cubicBezTo>
                  <a:cubicBezTo>
                    <a:pt x="993328" y="42599"/>
                    <a:pt x="1002670" y="65153"/>
                    <a:pt x="1002670" y="88669"/>
                  </a:cubicBezTo>
                  <a:lnTo>
                    <a:pt x="1002670" y="190243"/>
                  </a:lnTo>
                  <a:cubicBezTo>
                    <a:pt x="1002670" y="213759"/>
                    <a:pt x="993328" y="236313"/>
                    <a:pt x="976699" y="252941"/>
                  </a:cubicBezTo>
                  <a:cubicBezTo>
                    <a:pt x="960071" y="269570"/>
                    <a:pt x="937517" y="278912"/>
                    <a:pt x="914001" y="278912"/>
                  </a:cubicBezTo>
                  <a:lnTo>
                    <a:pt x="88669" y="278912"/>
                  </a:lnTo>
                  <a:cubicBezTo>
                    <a:pt x="65153" y="278912"/>
                    <a:pt x="42599" y="269570"/>
                    <a:pt x="25971" y="252941"/>
                  </a:cubicBezTo>
                  <a:cubicBezTo>
                    <a:pt x="9342" y="236313"/>
                    <a:pt x="0" y="213759"/>
                    <a:pt x="0" y="190243"/>
                  </a:cubicBezTo>
                  <a:lnTo>
                    <a:pt x="0" y="88669"/>
                  </a:lnTo>
                  <a:cubicBezTo>
                    <a:pt x="0" y="65153"/>
                    <a:pt x="9342" y="42599"/>
                    <a:pt x="25971" y="25971"/>
                  </a:cubicBezTo>
                  <a:cubicBezTo>
                    <a:pt x="42599" y="9342"/>
                    <a:pt x="65153" y="0"/>
                    <a:pt x="88669" y="0"/>
                  </a:cubicBezTo>
                  <a:close/>
                </a:path>
              </a:pathLst>
            </a:custGeom>
            <a:solidFill>
              <a:srgbClr val="F1F1F1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169" name="TextBox 70">
              <a:extLst>
                <a:ext uri="{FF2B5EF4-FFF2-40B4-BE49-F238E27FC236}">
                  <a16:creationId xmlns:a16="http://schemas.microsoft.com/office/drawing/2014/main" id="{11B585DF-3582-E925-019A-93E0FA22645D}"/>
                </a:ext>
              </a:extLst>
            </p:cNvPr>
            <p:cNvSpPr txBox="1"/>
            <p:nvPr/>
          </p:nvSpPr>
          <p:spPr>
            <a:xfrm>
              <a:off x="0" y="-38100"/>
              <a:ext cx="1001959" cy="317012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lvl="0" indent="0" algn="ctr">
                <a:lnSpc>
                  <a:spcPts val="2116"/>
                </a:lnSpc>
                <a:spcBef>
                  <a:spcPct val="0"/>
                </a:spcBef>
              </a:pPr>
              <a:endParaRPr lang="en-US" sz="2400" u="none" strike="noStrike" spc="211" dirty="0">
                <a:solidFill>
                  <a:srgbClr val="211F1C"/>
                </a:solidFill>
                <a:latin typeface="Nunito Sans Expanded Semi-Bold"/>
              </a:endParaRPr>
            </a:p>
          </p:txBody>
        </p:sp>
      </p:grpSp>
      <p:grpSp>
        <p:nvGrpSpPr>
          <p:cNvPr id="170" name="Group 68">
            <a:extLst>
              <a:ext uri="{FF2B5EF4-FFF2-40B4-BE49-F238E27FC236}">
                <a16:creationId xmlns:a16="http://schemas.microsoft.com/office/drawing/2014/main" id="{E8187C99-85E9-BB72-0F54-7ABF986E81D4}"/>
              </a:ext>
            </a:extLst>
          </p:cNvPr>
          <p:cNvGrpSpPr/>
          <p:nvPr/>
        </p:nvGrpSpPr>
        <p:grpSpPr>
          <a:xfrm>
            <a:off x="8675244" y="9425364"/>
            <a:ext cx="1970859" cy="758080"/>
            <a:chOff x="0" y="0"/>
            <a:chExt cx="1002670" cy="278912"/>
          </a:xfrm>
        </p:grpSpPr>
        <p:sp>
          <p:nvSpPr>
            <p:cNvPr id="171" name="Freeform 69">
              <a:extLst>
                <a:ext uri="{FF2B5EF4-FFF2-40B4-BE49-F238E27FC236}">
                  <a16:creationId xmlns:a16="http://schemas.microsoft.com/office/drawing/2014/main" id="{003F35FD-4E3E-F6A9-6153-1BF06FA8B99F}"/>
                </a:ext>
              </a:extLst>
            </p:cNvPr>
            <p:cNvSpPr/>
            <p:nvPr/>
          </p:nvSpPr>
          <p:spPr>
            <a:xfrm>
              <a:off x="0" y="0"/>
              <a:ext cx="1002670" cy="278912"/>
            </a:xfrm>
            <a:custGeom>
              <a:avLst/>
              <a:gdLst/>
              <a:ahLst/>
              <a:cxnLst/>
              <a:rect l="l" t="t" r="r" b="b"/>
              <a:pathLst>
                <a:path w="1002670" h="278912">
                  <a:moveTo>
                    <a:pt x="88669" y="0"/>
                  </a:moveTo>
                  <a:lnTo>
                    <a:pt x="914001" y="0"/>
                  </a:lnTo>
                  <a:cubicBezTo>
                    <a:pt x="937517" y="0"/>
                    <a:pt x="960071" y="9342"/>
                    <a:pt x="976699" y="25971"/>
                  </a:cubicBezTo>
                  <a:cubicBezTo>
                    <a:pt x="993328" y="42599"/>
                    <a:pt x="1002670" y="65153"/>
                    <a:pt x="1002670" y="88669"/>
                  </a:cubicBezTo>
                  <a:lnTo>
                    <a:pt x="1002670" y="190243"/>
                  </a:lnTo>
                  <a:cubicBezTo>
                    <a:pt x="1002670" y="213759"/>
                    <a:pt x="993328" y="236313"/>
                    <a:pt x="976699" y="252941"/>
                  </a:cubicBezTo>
                  <a:cubicBezTo>
                    <a:pt x="960071" y="269570"/>
                    <a:pt x="937517" y="278912"/>
                    <a:pt x="914001" y="278912"/>
                  </a:cubicBezTo>
                  <a:lnTo>
                    <a:pt x="88669" y="278912"/>
                  </a:lnTo>
                  <a:cubicBezTo>
                    <a:pt x="65153" y="278912"/>
                    <a:pt x="42599" y="269570"/>
                    <a:pt x="25971" y="252941"/>
                  </a:cubicBezTo>
                  <a:cubicBezTo>
                    <a:pt x="9342" y="236313"/>
                    <a:pt x="0" y="213759"/>
                    <a:pt x="0" y="190243"/>
                  </a:cubicBezTo>
                  <a:lnTo>
                    <a:pt x="0" y="88669"/>
                  </a:lnTo>
                  <a:cubicBezTo>
                    <a:pt x="0" y="65153"/>
                    <a:pt x="9342" y="42599"/>
                    <a:pt x="25971" y="25971"/>
                  </a:cubicBezTo>
                  <a:cubicBezTo>
                    <a:pt x="42599" y="9342"/>
                    <a:pt x="65153" y="0"/>
                    <a:pt x="88669" y="0"/>
                  </a:cubicBezTo>
                  <a:close/>
                </a:path>
              </a:pathLst>
            </a:custGeom>
            <a:solidFill>
              <a:srgbClr val="F1F1F1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172" name="TextBox 70">
              <a:extLst>
                <a:ext uri="{FF2B5EF4-FFF2-40B4-BE49-F238E27FC236}">
                  <a16:creationId xmlns:a16="http://schemas.microsoft.com/office/drawing/2014/main" id="{9B9477A2-D7CD-1829-0C4F-C6850F97D5FD}"/>
                </a:ext>
              </a:extLst>
            </p:cNvPr>
            <p:cNvSpPr txBox="1"/>
            <p:nvPr/>
          </p:nvSpPr>
          <p:spPr>
            <a:xfrm>
              <a:off x="0" y="-38100"/>
              <a:ext cx="1002670" cy="317012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lvl="0" indent="0" algn="ctr">
                <a:lnSpc>
                  <a:spcPts val="2116"/>
                </a:lnSpc>
                <a:spcBef>
                  <a:spcPct val="0"/>
                </a:spcBef>
              </a:pPr>
              <a:endParaRPr lang="en-US" sz="2400" u="none" strike="noStrike" spc="211" dirty="0">
                <a:solidFill>
                  <a:srgbClr val="211F1C"/>
                </a:solidFill>
                <a:latin typeface="Nunito Sans Expanded Semi-Bold"/>
              </a:endParaRPr>
            </a:p>
          </p:txBody>
        </p:sp>
      </p:grpSp>
      <p:grpSp>
        <p:nvGrpSpPr>
          <p:cNvPr id="173" name="Group 68">
            <a:extLst>
              <a:ext uri="{FF2B5EF4-FFF2-40B4-BE49-F238E27FC236}">
                <a16:creationId xmlns:a16="http://schemas.microsoft.com/office/drawing/2014/main" id="{8BE34A76-48E1-773E-3AC6-3C7E36BE2307}"/>
              </a:ext>
            </a:extLst>
          </p:cNvPr>
          <p:cNvGrpSpPr/>
          <p:nvPr/>
        </p:nvGrpSpPr>
        <p:grpSpPr>
          <a:xfrm>
            <a:off x="10847362" y="9417225"/>
            <a:ext cx="2161859" cy="758080"/>
            <a:chOff x="0" y="0"/>
            <a:chExt cx="1002670" cy="278912"/>
          </a:xfrm>
        </p:grpSpPr>
        <p:sp>
          <p:nvSpPr>
            <p:cNvPr id="174" name="Freeform 69">
              <a:extLst>
                <a:ext uri="{FF2B5EF4-FFF2-40B4-BE49-F238E27FC236}">
                  <a16:creationId xmlns:a16="http://schemas.microsoft.com/office/drawing/2014/main" id="{2D3E4851-C8B6-B65A-6937-3F1CE8430008}"/>
                </a:ext>
              </a:extLst>
            </p:cNvPr>
            <p:cNvSpPr/>
            <p:nvPr/>
          </p:nvSpPr>
          <p:spPr>
            <a:xfrm>
              <a:off x="0" y="0"/>
              <a:ext cx="1002670" cy="278912"/>
            </a:xfrm>
            <a:custGeom>
              <a:avLst/>
              <a:gdLst/>
              <a:ahLst/>
              <a:cxnLst/>
              <a:rect l="l" t="t" r="r" b="b"/>
              <a:pathLst>
                <a:path w="1002670" h="278912">
                  <a:moveTo>
                    <a:pt x="88669" y="0"/>
                  </a:moveTo>
                  <a:lnTo>
                    <a:pt x="914001" y="0"/>
                  </a:lnTo>
                  <a:cubicBezTo>
                    <a:pt x="937517" y="0"/>
                    <a:pt x="960071" y="9342"/>
                    <a:pt x="976699" y="25971"/>
                  </a:cubicBezTo>
                  <a:cubicBezTo>
                    <a:pt x="993328" y="42599"/>
                    <a:pt x="1002670" y="65153"/>
                    <a:pt x="1002670" y="88669"/>
                  </a:cubicBezTo>
                  <a:lnTo>
                    <a:pt x="1002670" y="190243"/>
                  </a:lnTo>
                  <a:cubicBezTo>
                    <a:pt x="1002670" y="213759"/>
                    <a:pt x="993328" y="236313"/>
                    <a:pt x="976699" y="252941"/>
                  </a:cubicBezTo>
                  <a:cubicBezTo>
                    <a:pt x="960071" y="269570"/>
                    <a:pt x="937517" y="278912"/>
                    <a:pt x="914001" y="278912"/>
                  </a:cubicBezTo>
                  <a:lnTo>
                    <a:pt x="88669" y="278912"/>
                  </a:lnTo>
                  <a:cubicBezTo>
                    <a:pt x="65153" y="278912"/>
                    <a:pt x="42599" y="269570"/>
                    <a:pt x="25971" y="252941"/>
                  </a:cubicBezTo>
                  <a:cubicBezTo>
                    <a:pt x="9342" y="236313"/>
                    <a:pt x="0" y="213759"/>
                    <a:pt x="0" y="190243"/>
                  </a:cubicBezTo>
                  <a:lnTo>
                    <a:pt x="0" y="88669"/>
                  </a:lnTo>
                  <a:cubicBezTo>
                    <a:pt x="0" y="65153"/>
                    <a:pt x="9342" y="42599"/>
                    <a:pt x="25971" y="25971"/>
                  </a:cubicBezTo>
                  <a:cubicBezTo>
                    <a:pt x="42599" y="9342"/>
                    <a:pt x="65153" y="0"/>
                    <a:pt x="88669" y="0"/>
                  </a:cubicBezTo>
                  <a:close/>
                </a:path>
              </a:pathLst>
            </a:custGeom>
            <a:solidFill>
              <a:srgbClr val="F1F1F1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175" name="TextBox 70">
              <a:extLst>
                <a:ext uri="{FF2B5EF4-FFF2-40B4-BE49-F238E27FC236}">
                  <a16:creationId xmlns:a16="http://schemas.microsoft.com/office/drawing/2014/main" id="{ECF1C35B-2BC4-AB38-E42B-171A068D3122}"/>
                </a:ext>
              </a:extLst>
            </p:cNvPr>
            <p:cNvSpPr txBox="1"/>
            <p:nvPr/>
          </p:nvSpPr>
          <p:spPr>
            <a:xfrm>
              <a:off x="0" y="-38100"/>
              <a:ext cx="1002670" cy="317012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lvl="0" indent="0" algn="ctr">
                <a:lnSpc>
                  <a:spcPts val="2116"/>
                </a:lnSpc>
                <a:spcBef>
                  <a:spcPct val="0"/>
                </a:spcBef>
              </a:pPr>
              <a:endParaRPr lang="en-US" sz="2400" u="none" strike="noStrike" spc="211" dirty="0">
                <a:solidFill>
                  <a:srgbClr val="211F1C"/>
                </a:solidFill>
                <a:latin typeface="Nunito Sans Expanded Semi-Bold"/>
              </a:endParaRPr>
            </a:p>
          </p:txBody>
        </p:sp>
      </p:grpSp>
      <p:grpSp>
        <p:nvGrpSpPr>
          <p:cNvPr id="176" name="Group 68">
            <a:extLst>
              <a:ext uri="{FF2B5EF4-FFF2-40B4-BE49-F238E27FC236}">
                <a16:creationId xmlns:a16="http://schemas.microsoft.com/office/drawing/2014/main" id="{C2D56869-ED2F-EA4D-CC62-2CFD7A15A44C}"/>
              </a:ext>
            </a:extLst>
          </p:cNvPr>
          <p:cNvGrpSpPr/>
          <p:nvPr/>
        </p:nvGrpSpPr>
        <p:grpSpPr>
          <a:xfrm>
            <a:off x="13345762" y="9425364"/>
            <a:ext cx="1970860" cy="758080"/>
            <a:chOff x="0" y="0"/>
            <a:chExt cx="1002670" cy="278912"/>
          </a:xfrm>
        </p:grpSpPr>
        <p:sp>
          <p:nvSpPr>
            <p:cNvPr id="177" name="Freeform 69">
              <a:extLst>
                <a:ext uri="{FF2B5EF4-FFF2-40B4-BE49-F238E27FC236}">
                  <a16:creationId xmlns:a16="http://schemas.microsoft.com/office/drawing/2014/main" id="{8E5DD6A9-DA79-35EB-39FF-2984348C9DB1}"/>
                </a:ext>
              </a:extLst>
            </p:cNvPr>
            <p:cNvSpPr/>
            <p:nvPr/>
          </p:nvSpPr>
          <p:spPr>
            <a:xfrm>
              <a:off x="0" y="0"/>
              <a:ext cx="1002670" cy="278912"/>
            </a:xfrm>
            <a:custGeom>
              <a:avLst/>
              <a:gdLst/>
              <a:ahLst/>
              <a:cxnLst/>
              <a:rect l="l" t="t" r="r" b="b"/>
              <a:pathLst>
                <a:path w="1002670" h="278912">
                  <a:moveTo>
                    <a:pt x="88669" y="0"/>
                  </a:moveTo>
                  <a:lnTo>
                    <a:pt x="914001" y="0"/>
                  </a:lnTo>
                  <a:cubicBezTo>
                    <a:pt x="937517" y="0"/>
                    <a:pt x="960071" y="9342"/>
                    <a:pt x="976699" y="25971"/>
                  </a:cubicBezTo>
                  <a:cubicBezTo>
                    <a:pt x="993328" y="42599"/>
                    <a:pt x="1002670" y="65153"/>
                    <a:pt x="1002670" y="88669"/>
                  </a:cubicBezTo>
                  <a:lnTo>
                    <a:pt x="1002670" y="190243"/>
                  </a:lnTo>
                  <a:cubicBezTo>
                    <a:pt x="1002670" y="213759"/>
                    <a:pt x="993328" y="236313"/>
                    <a:pt x="976699" y="252941"/>
                  </a:cubicBezTo>
                  <a:cubicBezTo>
                    <a:pt x="960071" y="269570"/>
                    <a:pt x="937517" y="278912"/>
                    <a:pt x="914001" y="278912"/>
                  </a:cubicBezTo>
                  <a:lnTo>
                    <a:pt x="88669" y="278912"/>
                  </a:lnTo>
                  <a:cubicBezTo>
                    <a:pt x="65153" y="278912"/>
                    <a:pt x="42599" y="269570"/>
                    <a:pt x="25971" y="252941"/>
                  </a:cubicBezTo>
                  <a:cubicBezTo>
                    <a:pt x="9342" y="236313"/>
                    <a:pt x="0" y="213759"/>
                    <a:pt x="0" y="190243"/>
                  </a:cubicBezTo>
                  <a:lnTo>
                    <a:pt x="0" y="88669"/>
                  </a:lnTo>
                  <a:cubicBezTo>
                    <a:pt x="0" y="65153"/>
                    <a:pt x="9342" y="42599"/>
                    <a:pt x="25971" y="25971"/>
                  </a:cubicBezTo>
                  <a:cubicBezTo>
                    <a:pt x="42599" y="9342"/>
                    <a:pt x="65153" y="0"/>
                    <a:pt x="88669" y="0"/>
                  </a:cubicBezTo>
                  <a:close/>
                </a:path>
              </a:pathLst>
            </a:custGeom>
            <a:solidFill>
              <a:srgbClr val="F1F1F1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178" name="TextBox 70">
              <a:extLst>
                <a:ext uri="{FF2B5EF4-FFF2-40B4-BE49-F238E27FC236}">
                  <a16:creationId xmlns:a16="http://schemas.microsoft.com/office/drawing/2014/main" id="{8B9BFF5C-0AF7-B3B8-1214-775D66FE0B90}"/>
                </a:ext>
              </a:extLst>
            </p:cNvPr>
            <p:cNvSpPr txBox="1"/>
            <p:nvPr/>
          </p:nvSpPr>
          <p:spPr>
            <a:xfrm>
              <a:off x="0" y="-38100"/>
              <a:ext cx="1002670" cy="317012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lvl="0" indent="0" algn="ctr">
                <a:lnSpc>
                  <a:spcPts val="2116"/>
                </a:lnSpc>
                <a:spcBef>
                  <a:spcPct val="0"/>
                </a:spcBef>
              </a:pPr>
              <a:endParaRPr lang="en-US" sz="2400" u="none" strike="noStrike" spc="211" dirty="0">
                <a:solidFill>
                  <a:srgbClr val="211F1C"/>
                </a:solidFill>
                <a:latin typeface="Nunito Sans Expanded Semi-Bold"/>
              </a:endParaRPr>
            </a:p>
          </p:txBody>
        </p:sp>
      </p:grpSp>
      <p:grpSp>
        <p:nvGrpSpPr>
          <p:cNvPr id="179" name="Group 68">
            <a:extLst>
              <a:ext uri="{FF2B5EF4-FFF2-40B4-BE49-F238E27FC236}">
                <a16:creationId xmlns:a16="http://schemas.microsoft.com/office/drawing/2014/main" id="{BD649615-4EF8-7749-935D-BC1E08358DA9}"/>
              </a:ext>
            </a:extLst>
          </p:cNvPr>
          <p:cNvGrpSpPr/>
          <p:nvPr/>
        </p:nvGrpSpPr>
        <p:grpSpPr>
          <a:xfrm>
            <a:off x="15579960" y="9391425"/>
            <a:ext cx="2188113" cy="758080"/>
            <a:chOff x="0" y="0"/>
            <a:chExt cx="1002670" cy="278912"/>
          </a:xfrm>
        </p:grpSpPr>
        <p:sp>
          <p:nvSpPr>
            <p:cNvPr id="180" name="Freeform 69">
              <a:extLst>
                <a:ext uri="{FF2B5EF4-FFF2-40B4-BE49-F238E27FC236}">
                  <a16:creationId xmlns:a16="http://schemas.microsoft.com/office/drawing/2014/main" id="{4E1559EF-7A4F-9094-174F-46DAAE358F7D}"/>
                </a:ext>
              </a:extLst>
            </p:cNvPr>
            <p:cNvSpPr/>
            <p:nvPr/>
          </p:nvSpPr>
          <p:spPr>
            <a:xfrm>
              <a:off x="0" y="0"/>
              <a:ext cx="1002670" cy="278912"/>
            </a:xfrm>
            <a:custGeom>
              <a:avLst/>
              <a:gdLst/>
              <a:ahLst/>
              <a:cxnLst/>
              <a:rect l="l" t="t" r="r" b="b"/>
              <a:pathLst>
                <a:path w="1002670" h="278912">
                  <a:moveTo>
                    <a:pt x="88669" y="0"/>
                  </a:moveTo>
                  <a:lnTo>
                    <a:pt x="914001" y="0"/>
                  </a:lnTo>
                  <a:cubicBezTo>
                    <a:pt x="937517" y="0"/>
                    <a:pt x="960071" y="9342"/>
                    <a:pt x="976699" y="25971"/>
                  </a:cubicBezTo>
                  <a:cubicBezTo>
                    <a:pt x="993328" y="42599"/>
                    <a:pt x="1002670" y="65153"/>
                    <a:pt x="1002670" y="88669"/>
                  </a:cubicBezTo>
                  <a:lnTo>
                    <a:pt x="1002670" y="190243"/>
                  </a:lnTo>
                  <a:cubicBezTo>
                    <a:pt x="1002670" y="213759"/>
                    <a:pt x="993328" y="236313"/>
                    <a:pt x="976699" y="252941"/>
                  </a:cubicBezTo>
                  <a:cubicBezTo>
                    <a:pt x="960071" y="269570"/>
                    <a:pt x="937517" y="278912"/>
                    <a:pt x="914001" y="278912"/>
                  </a:cubicBezTo>
                  <a:lnTo>
                    <a:pt x="88669" y="278912"/>
                  </a:lnTo>
                  <a:cubicBezTo>
                    <a:pt x="65153" y="278912"/>
                    <a:pt x="42599" y="269570"/>
                    <a:pt x="25971" y="252941"/>
                  </a:cubicBezTo>
                  <a:cubicBezTo>
                    <a:pt x="9342" y="236313"/>
                    <a:pt x="0" y="213759"/>
                    <a:pt x="0" y="190243"/>
                  </a:cubicBezTo>
                  <a:lnTo>
                    <a:pt x="0" y="88669"/>
                  </a:lnTo>
                  <a:cubicBezTo>
                    <a:pt x="0" y="65153"/>
                    <a:pt x="9342" y="42599"/>
                    <a:pt x="25971" y="25971"/>
                  </a:cubicBezTo>
                  <a:cubicBezTo>
                    <a:pt x="42599" y="9342"/>
                    <a:pt x="65153" y="0"/>
                    <a:pt x="88669" y="0"/>
                  </a:cubicBezTo>
                  <a:close/>
                </a:path>
              </a:pathLst>
            </a:custGeom>
            <a:solidFill>
              <a:srgbClr val="F1F1F1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181" name="TextBox 70">
              <a:extLst>
                <a:ext uri="{FF2B5EF4-FFF2-40B4-BE49-F238E27FC236}">
                  <a16:creationId xmlns:a16="http://schemas.microsoft.com/office/drawing/2014/main" id="{459344B3-76B8-8579-B2B5-A02F42B607D6}"/>
                </a:ext>
              </a:extLst>
            </p:cNvPr>
            <p:cNvSpPr txBox="1"/>
            <p:nvPr/>
          </p:nvSpPr>
          <p:spPr>
            <a:xfrm>
              <a:off x="0" y="-38100"/>
              <a:ext cx="1002670" cy="317012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lvl="0" indent="0" algn="ctr">
                <a:lnSpc>
                  <a:spcPts val="2116"/>
                </a:lnSpc>
                <a:spcBef>
                  <a:spcPct val="0"/>
                </a:spcBef>
              </a:pPr>
              <a:endParaRPr lang="en-US" sz="2400" u="none" strike="noStrike" spc="211" dirty="0">
                <a:solidFill>
                  <a:srgbClr val="211F1C"/>
                </a:solidFill>
                <a:latin typeface="Nunito Sans Expanded Semi-Bold"/>
              </a:endParaRPr>
            </a:p>
          </p:txBody>
        </p:sp>
      </p:grpSp>
      <p:grpSp>
        <p:nvGrpSpPr>
          <p:cNvPr id="182" name="Group 23">
            <a:extLst>
              <a:ext uri="{FF2B5EF4-FFF2-40B4-BE49-F238E27FC236}">
                <a16:creationId xmlns:a16="http://schemas.microsoft.com/office/drawing/2014/main" id="{6BCA1746-3F14-E030-1A36-42D9ECA95AF7}"/>
              </a:ext>
            </a:extLst>
          </p:cNvPr>
          <p:cNvGrpSpPr/>
          <p:nvPr/>
        </p:nvGrpSpPr>
        <p:grpSpPr>
          <a:xfrm>
            <a:off x="13237462" y="3154160"/>
            <a:ext cx="2048562" cy="874356"/>
            <a:chOff x="0" y="0"/>
            <a:chExt cx="1002670" cy="278912"/>
          </a:xfrm>
        </p:grpSpPr>
        <p:sp>
          <p:nvSpPr>
            <p:cNvPr id="183" name="Freeform 24">
              <a:extLst>
                <a:ext uri="{FF2B5EF4-FFF2-40B4-BE49-F238E27FC236}">
                  <a16:creationId xmlns:a16="http://schemas.microsoft.com/office/drawing/2014/main" id="{E01CEA76-F468-90C3-1DCB-D3B5B9318348}"/>
                </a:ext>
              </a:extLst>
            </p:cNvPr>
            <p:cNvSpPr/>
            <p:nvPr/>
          </p:nvSpPr>
          <p:spPr>
            <a:xfrm>
              <a:off x="0" y="0"/>
              <a:ext cx="1002670" cy="278912"/>
            </a:xfrm>
            <a:custGeom>
              <a:avLst/>
              <a:gdLst/>
              <a:ahLst/>
              <a:cxnLst/>
              <a:rect l="l" t="t" r="r" b="b"/>
              <a:pathLst>
                <a:path w="1002670" h="278912">
                  <a:moveTo>
                    <a:pt x="88669" y="0"/>
                  </a:moveTo>
                  <a:lnTo>
                    <a:pt x="914001" y="0"/>
                  </a:lnTo>
                  <a:cubicBezTo>
                    <a:pt x="937517" y="0"/>
                    <a:pt x="960071" y="9342"/>
                    <a:pt x="976699" y="25971"/>
                  </a:cubicBezTo>
                  <a:cubicBezTo>
                    <a:pt x="993328" y="42599"/>
                    <a:pt x="1002670" y="65153"/>
                    <a:pt x="1002670" y="88669"/>
                  </a:cubicBezTo>
                  <a:lnTo>
                    <a:pt x="1002670" y="190243"/>
                  </a:lnTo>
                  <a:cubicBezTo>
                    <a:pt x="1002670" y="213759"/>
                    <a:pt x="993328" y="236313"/>
                    <a:pt x="976699" y="252941"/>
                  </a:cubicBezTo>
                  <a:cubicBezTo>
                    <a:pt x="960071" y="269570"/>
                    <a:pt x="937517" y="278912"/>
                    <a:pt x="914001" y="278912"/>
                  </a:cubicBezTo>
                  <a:lnTo>
                    <a:pt x="88669" y="278912"/>
                  </a:lnTo>
                  <a:cubicBezTo>
                    <a:pt x="65153" y="278912"/>
                    <a:pt x="42599" y="269570"/>
                    <a:pt x="25971" y="252941"/>
                  </a:cubicBezTo>
                  <a:cubicBezTo>
                    <a:pt x="9342" y="236313"/>
                    <a:pt x="0" y="213759"/>
                    <a:pt x="0" y="190243"/>
                  </a:cubicBezTo>
                  <a:lnTo>
                    <a:pt x="0" y="88669"/>
                  </a:lnTo>
                  <a:cubicBezTo>
                    <a:pt x="0" y="65153"/>
                    <a:pt x="9342" y="42599"/>
                    <a:pt x="25971" y="25971"/>
                  </a:cubicBezTo>
                  <a:cubicBezTo>
                    <a:pt x="42599" y="9342"/>
                    <a:pt x="65153" y="0"/>
                    <a:pt x="88669" y="0"/>
                  </a:cubicBezTo>
                  <a:close/>
                </a:path>
              </a:pathLst>
            </a:custGeom>
            <a:solidFill>
              <a:srgbClr val="F1F1F1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184" name="TextBox 25">
              <a:extLst>
                <a:ext uri="{FF2B5EF4-FFF2-40B4-BE49-F238E27FC236}">
                  <a16:creationId xmlns:a16="http://schemas.microsoft.com/office/drawing/2014/main" id="{56756A46-8256-0DBE-A539-2B9CB83D9E5D}"/>
                </a:ext>
              </a:extLst>
            </p:cNvPr>
            <p:cNvSpPr txBox="1"/>
            <p:nvPr/>
          </p:nvSpPr>
          <p:spPr>
            <a:xfrm>
              <a:off x="0" y="-38100"/>
              <a:ext cx="1002670" cy="317012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lvl="0" indent="0" algn="ctr">
                <a:lnSpc>
                  <a:spcPts val="2116"/>
                </a:lnSpc>
                <a:spcBef>
                  <a:spcPct val="0"/>
                </a:spcBef>
              </a:pPr>
              <a:endParaRPr lang="en-US" sz="2400" u="none" strike="noStrike" spc="211" dirty="0">
                <a:solidFill>
                  <a:srgbClr val="211F1C"/>
                </a:solidFill>
                <a:latin typeface="Nunito Sans Expanded Semi-Bold"/>
              </a:endParaRPr>
            </a:p>
          </p:txBody>
        </p:sp>
      </p:grpSp>
      <p:grpSp>
        <p:nvGrpSpPr>
          <p:cNvPr id="185" name="Group 23">
            <a:extLst>
              <a:ext uri="{FF2B5EF4-FFF2-40B4-BE49-F238E27FC236}">
                <a16:creationId xmlns:a16="http://schemas.microsoft.com/office/drawing/2014/main" id="{1291CD7B-7BED-3887-9E70-A2B839E5763C}"/>
              </a:ext>
            </a:extLst>
          </p:cNvPr>
          <p:cNvGrpSpPr/>
          <p:nvPr/>
        </p:nvGrpSpPr>
        <p:grpSpPr>
          <a:xfrm>
            <a:off x="13237462" y="4264638"/>
            <a:ext cx="2048562" cy="874356"/>
            <a:chOff x="0" y="0"/>
            <a:chExt cx="1002670" cy="278912"/>
          </a:xfrm>
        </p:grpSpPr>
        <p:sp>
          <p:nvSpPr>
            <p:cNvPr id="186" name="Freeform 24">
              <a:extLst>
                <a:ext uri="{FF2B5EF4-FFF2-40B4-BE49-F238E27FC236}">
                  <a16:creationId xmlns:a16="http://schemas.microsoft.com/office/drawing/2014/main" id="{357749F0-678F-D8D3-011F-54C1DDD297E6}"/>
                </a:ext>
              </a:extLst>
            </p:cNvPr>
            <p:cNvSpPr/>
            <p:nvPr/>
          </p:nvSpPr>
          <p:spPr>
            <a:xfrm>
              <a:off x="0" y="0"/>
              <a:ext cx="1002670" cy="278912"/>
            </a:xfrm>
            <a:custGeom>
              <a:avLst/>
              <a:gdLst/>
              <a:ahLst/>
              <a:cxnLst/>
              <a:rect l="l" t="t" r="r" b="b"/>
              <a:pathLst>
                <a:path w="1002670" h="278912">
                  <a:moveTo>
                    <a:pt x="88669" y="0"/>
                  </a:moveTo>
                  <a:lnTo>
                    <a:pt x="914001" y="0"/>
                  </a:lnTo>
                  <a:cubicBezTo>
                    <a:pt x="937517" y="0"/>
                    <a:pt x="960071" y="9342"/>
                    <a:pt x="976699" y="25971"/>
                  </a:cubicBezTo>
                  <a:cubicBezTo>
                    <a:pt x="993328" y="42599"/>
                    <a:pt x="1002670" y="65153"/>
                    <a:pt x="1002670" y="88669"/>
                  </a:cubicBezTo>
                  <a:lnTo>
                    <a:pt x="1002670" y="190243"/>
                  </a:lnTo>
                  <a:cubicBezTo>
                    <a:pt x="1002670" y="213759"/>
                    <a:pt x="993328" y="236313"/>
                    <a:pt x="976699" y="252941"/>
                  </a:cubicBezTo>
                  <a:cubicBezTo>
                    <a:pt x="960071" y="269570"/>
                    <a:pt x="937517" y="278912"/>
                    <a:pt x="914001" y="278912"/>
                  </a:cubicBezTo>
                  <a:lnTo>
                    <a:pt x="88669" y="278912"/>
                  </a:lnTo>
                  <a:cubicBezTo>
                    <a:pt x="65153" y="278912"/>
                    <a:pt x="42599" y="269570"/>
                    <a:pt x="25971" y="252941"/>
                  </a:cubicBezTo>
                  <a:cubicBezTo>
                    <a:pt x="9342" y="236313"/>
                    <a:pt x="0" y="213759"/>
                    <a:pt x="0" y="190243"/>
                  </a:cubicBezTo>
                  <a:lnTo>
                    <a:pt x="0" y="88669"/>
                  </a:lnTo>
                  <a:cubicBezTo>
                    <a:pt x="0" y="65153"/>
                    <a:pt x="9342" y="42599"/>
                    <a:pt x="25971" y="25971"/>
                  </a:cubicBezTo>
                  <a:cubicBezTo>
                    <a:pt x="42599" y="9342"/>
                    <a:pt x="65153" y="0"/>
                    <a:pt x="88669" y="0"/>
                  </a:cubicBezTo>
                  <a:close/>
                </a:path>
              </a:pathLst>
            </a:custGeom>
            <a:solidFill>
              <a:srgbClr val="F1F1F1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187" name="TextBox 25">
              <a:extLst>
                <a:ext uri="{FF2B5EF4-FFF2-40B4-BE49-F238E27FC236}">
                  <a16:creationId xmlns:a16="http://schemas.microsoft.com/office/drawing/2014/main" id="{8BFD7986-37F7-083B-1A6C-75A5333A9F2C}"/>
                </a:ext>
              </a:extLst>
            </p:cNvPr>
            <p:cNvSpPr txBox="1"/>
            <p:nvPr/>
          </p:nvSpPr>
          <p:spPr>
            <a:xfrm>
              <a:off x="0" y="-38100"/>
              <a:ext cx="1002670" cy="317012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lvl="0" indent="0" algn="ctr">
                <a:lnSpc>
                  <a:spcPts val="2116"/>
                </a:lnSpc>
                <a:spcBef>
                  <a:spcPct val="0"/>
                </a:spcBef>
              </a:pPr>
              <a:endParaRPr lang="en-US" sz="2400" u="none" strike="noStrike" spc="211" dirty="0">
                <a:solidFill>
                  <a:srgbClr val="211F1C"/>
                </a:solidFill>
                <a:latin typeface="Nunito Sans Expanded Semi-Bold"/>
              </a:endParaRPr>
            </a:p>
          </p:txBody>
        </p:sp>
      </p:grpSp>
      <p:grpSp>
        <p:nvGrpSpPr>
          <p:cNvPr id="188" name="Group 23">
            <a:extLst>
              <a:ext uri="{FF2B5EF4-FFF2-40B4-BE49-F238E27FC236}">
                <a16:creationId xmlns:a16="http://schemas.microsoft.com/office/drawing/2014/main" id="{CF4D0521-7D4F-7F95-DD82-D7688B001F1B}"/>
              </a:ext>
            </a:extLst>
          </p:cNvPr>
          <p:cNvGrpSpPr/>
          <p:nvPr/>
        </p:nvGrpSpPr>
        <p:grpSpPr>
          <a:xfrm>
            <a:off x="13207647" y="5331854"/>
            <a:ext cx="2048562" cy="874356"/>
            <a:chOff x="0" y="0"/>
            <a:chExt cx="1002670" cy="278912"/>
          </a:xfrm>
        </p:grpSpPr>
        <p:sp>
          <p:nvSpPr>
            <p:cNvPr id="189" name="Freeform 24">
              <a:extLst>
                <a:ext uri="{FF2B5EF4-FFF2-40B4-BE49-F238E27FC236}">
                  <a16:creationId xmlns:a16="http://schemas.microsoft.com/office/drawing/2014/main" id="{B6038446-B3A2-F1C3-B0C3-C60588B41FD8}"/>
                </a:ext>
              </a:extLst>
            </p:cNvPr>
            <p:cNvSpPr/>
            <p:nvPr/>
          </p:nvSpPr>
          <p:spPr>
            <a:xfrm>
              <a:off x="0" y="0"/>
              <a:ext cx="1002670" cy="278912"/>
            </a:xfrm>
            <a:custGeom>
              <a:avLst/>
              <a:gdLst/>
              <a:ahLst/>
              <a:cxnLst/>
              <a:rect l="l" t="t" r="r" b="b"/>
              <a:pathLst>
                <a:path w="1002670" h="278912">
                  <a:moveTo>
                    <a:pt x="88669" y="0"/>
                  </a:moveTo>
                  <a:lnTo>
                    <a:pt x="914001" y="0"/>
                  </a:lnTo>
                  <a:cubicBezTo>
                    <a:pt x="937517" y="0"/>
                    <a:pt x="960071" y="9342"/>
                    <a:pt x="976699" y="25971"/>
                  </a:cubicBezTo>
                  <a:cubicBezTo>
                    <a:pt x="993328" y="42599"/>
                    <a:pt x="1002670" y="65153"/>
                    <a:pt x="1002670" y="88669"/>
                  </a:cubicBezTo>
                  <a:lnTo>
                    <a:pt x="1002670" y="190243"/>
                  </a:lnTo>
                  <a:cubicBezTo>
                    <a:pt x="1002670" y="213759"/>
                    <a:pt x="993328" y="236313"/>
                    <a:pt x="976699" y="252941"/>
                  </a:cubicBezTo>
                  <a:cubicBezTo>
                    <a:pt x="960071" y="269570"/>
                    <a:pt x="937517" y="278912"/>
                    <a:pt x="914001" y="278912"/>
                  </a:cubicBezTo>
                  <a:lnTo>
                    <a:pt x="88669" y="278912"/>
                  </a:lnTo>
                  <a:cubicBezTo>
                    <a:pt x="65153" y="278912"/>
                    <a:pt x="42599" y="269570"/>
                    <a:pt x="25971" y="252941"/>
                  </a:cubicBezTo>
                  <a:cubicBezTo>
                    <a:pt x="9342" y="236313"/>
                    <a:pt x="0" y="213759"/>
                    <a:pt x="0" y="190243"/>
                  </a:cubicBezTo>
                  <a:lnTo>
                    <a:pt x="0" y="88669"/>
                  </a:lnTo>
                  <a:cubicBezTo>
                    <a:pt x="0" y="65153"/>
                    <a:pt x="9342" y="42599"/>
                    <a:pt x="25971" y="25971"/>
                  </a:cubicBezTo>
                  <a:cubicBezTo>
                    <a:pt x="42599" y="9342"/>
                    <a:pt x="65153" y="0"/>
                    <a:pt x="88669" y="0"/>
                  </a:cubicBezTo>
                  <a:close/>
                </a:path>
              </a:pathLst>
            </a:custGeom>
            <a:solidFill>
              <a:srgbClr val="F1F1F1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190" name="TextBox 25">
              <a:extLst>
                <a:ext uri="{FF2B5EF4-FFF2-40B4-BE49-F238E27FC236}">
                  <a16:creationId xmlns:a16="http://schemas.microsoft.com/office/drawing/2014/main" id="{B7820C54-D754-EE5F-EAC0-F0B60EEE35B3}"/>
                </a:ext>
              </a:extLst>
            </p:cNvPr>
            <p:cNvSpPr txBox="1"/>
            <p:nvPr/>
          </p:nvSpPr>
          <p:spPr>
            <a:xfrm>
              <a:off x="0" y="-38100"/>
              <a:ext cx="1002670" cy="317012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lvl="0" indent="0" algn="ctr">
                <a:lnSpc>
                  <a:spcPts val="2116"/>
                </a:lnSpc>
                <a:spcBef>
                  <a:spcPct val="0"/>
                </a:spcBef>
              </a:pPr>
              <a:endParaRPr lang="en-US" sz="2400" u="none" strike="noStrike" spc="211" dirty="0">
                <a:solidFill>
                  <a:srgbClr val="211F1C"/>
                </a:solidFill>
                <a:latin typeface="Nunito Sans Expanded Semi-Bold"/>
              </a:endParaRPr>
            </a:p>
          </p:txBody>
        </p:sp>
      </p:grpSp>
      <p:grpSp>
        <p:nvGrpSpPr>
          <p:cNvPr id="191" name="Group 23">
            <a:extLst>
              <a:ext uri="{FF2B5EF4-FFF2-40B4-BE49-F238E27FC236}">
                <a16:creationId xmlns:a16="http://schemas.microsoft.com/office/drawing/2014/main" id="{A9D09B3D-888E-9775-3B34-0A0C752F5FE7}"/>
              </a:ext>
            </a:extLst>
          </p:cNvPr>
          <p:cNvGrpSpPr/>
          <p:nvPr/>
        </p:nvGrpSpPr>
        <p:grpSpPr>
          <a:xfrm>
            <a:off x="13240234" y="6322698"/>
            <a:ext cx="2048562" cy="874356"/>
            <a:chOff x="0" y="0"/>
            <a:chExt cx="1002670" cy="278912"/>
          </a:xfrm>
        </p:grpSpPr>
        <p:sp>
          <p:nvSpPr>
            <p:cNvPr id="192" name="Freeform 24">
              <a:extLst>
                <a:ext uri="{FF2B5EF4-FFF2-40B4-BE49-F238E27FC236}">
                  <a16:creationId xmlns:a16="http://schemas.microsoft.com/office/drawing/2014/main" id="{5C39A269-5CBC-AE20-3C2C-0465B9557FC8}"/>
                </a:ext>
              </a:extLst>
            </p:cNvPr>
            <p:cNvSpPr/>
            <p:nvPr/>
          </p:nvSpPr>
          <p:spPr>
            <a:xfrm>
              <a:off x="0" y="0"/>
              <a:ext cx="1002670" cy="278912"/>
            </a:xfrm>
            <a:custGeom>
              <a:avLst/>
              <a:gdLst/>
              <a:ahLst/>
              <a:cxnLst/>
              <a:rect l="l" t="t" r="r" b="b"/>
              <a:pathLst>
                <a:path w="1002670" h="278912">
                  <a:moveTo>
                    <a:pt x="88669" y="0"/>
                  </a:moveTo>
                  <a:lnTo>
                    <a:pt x="914001" y="0"/>
                  </a:lnTo>
                  <a:cubicBezTo>
                    <a:pt x="937517" y="0"/>
                    <a:pt x="960071" y="9342"/>
                    <a:pt x="976699" y="25971"/>
                  </a:cubicBezTo>
                  <a:cubicBezTo>
                    <a:pt x="993328" y="42599"/>
                    <a:pt x="1002670" y="65153"/>
                    <a:pt x="1002670" y="88669"/>
                  </a:cubicBezTo>
                  <a:lnTo>
                    <a:pt x="1002670" y="190243"/>
                  </a:lnTo>
                  <a:cubicBezTo>
                    <a:pt x="1002670" y="213759"/>
                    <a:pt x="993328" y="236313"/>
                    <a:pt x="976699" y="252941"/>
                  </a:cubicBezTo>
                  <a:cubicBezTo>
                    <a:pt x="960071" y="269570"/>
                    <a:pt x="937517" y="278912"/>
                    <a:pt x="914001" y="278912"/>
                  </a:cubicBezTo>
                  <a:lnTo>
                    <a:pt x="88669" y="278912"/>
                  </a:lnTo>
                  <a:cubicBezTo>
                    <a:pt x="65153" y="278912"/>
                    <a:pt x="42599" y="269570"/>
                    <a:pt x="25971" y="252941"/>
                  </a:cubicBezTo>
                  <a:cubicBezTo>
                    <a:pt x="9342" y="236313"/>
                    <a:pt x="0" y="213759"/>
                    <a:pt x="0" y="190243"/>
                  </a:cubicBezTo>
                  <a:lnTo>
                    <a:pt x="0" y="88669"/>
                  </a:lnTo>
                  <a:cubicBezTo>
                    <a:pt x="0" y="65153"/>
                    <a:pt x="9342" y="42599"/>
                    <a:pt x="25971" y="25971"/>
                  </a:cubicBezTo>
                  <a:cubicBezTo>
                    <a:pt x="42599" y="9342"/>
                    <a:pt x="65153" y="0"/>
                    <a:pt x="88669" y="0"/>
                  </a:cubicBezTo>
                  <a:close/>
                </a:path>
              </a:pathLst>
            </a:custGeom>
            <a:solidFill>
              <a:srgbClr val="F1F1F1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193" name="TextBox 25">
              <a:extLst>
                <a:ext uri="{FF2B5EF4-FFF2-40B4-BE49-F238E27FC236}">
                  <a16:creationId xmlns:a16="http://schemas.microsoft.com/office/drawing/2014/main" id="{8C8DEA6E-71A0-99FA-73EC-9859E50A0FE9}"/>
                </a:ext>
              </a:extLst>
            </p:cNvPr>
            <p:cNvSpPr txBox="1"/>
            <p:nvPr/>
          </p:nvSpPr>
          <p:spPr>
            <a:xfrm>
              <a:off x="0" y="-38100"/>
              <a:ext cx="1002670" cy="317012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lvl="0" indent="0" algn="ctr">
                <a:lnSpc>
                  <a:spcPts val="2116"/>
                </a:lnSpc>
                <a:spcBef>
                  <a:spcPct val="0"/>
                </a:spcBef>
              </a:pPr>
              <a:endParaRPr lang="en-US" sz="2400" u="none" strike="noStrike" spc="211" dirty="0">
                <a:solidFill>
                  <a:srgbClr val="211F1C"/>
                </a:solidFill>
                <a:latin typeface="Nunito Sans Expanded Semi-Bold"/>
              </a:endParaRPr>
            </a:p>
          </p:txBody>
        </p:sp>
      </p:grpSp>
      <p:grpSp>
        <p:nvGrpSpPr>
          <p:cNvPr id="194" name="Group 23">
            <a:extLst>
              <a:ext uri="{FF2B5EF4-FFF2-40B4-BE49-F238E27FC236}">
                <a16:creationId xmlns:a16="http://schemas.microsoft.com/office/drawing/2014/main" id="{D20BAE0F-900E-FC95-5248-8D8201435539}"/>
              </a:ext>
            </a:extLst>
          </p:cNvPr>
          <p:cNvGrpSpPr/>
          <p:nvPr/>
        </p:nvGrpSpPr>
        <p:grpSpPr>
          <a:xfrm>
            <a:off x="13240234" y="7397912"/>
            <a:ext cx="2048562" cy="874356"/>
            <a:chOff x="0" y="0"/>
            <a:chExt cx="1002670" cy="278912"/>
          </a:xfrm>
        </p:grpSpPr>
        <p:sp>
          <p:nvSpPr>
            <p:cNvPr id="195" name="Freeform 24">
              <a:extLst>
                <a:ext uri="{FF2B5EF4-FFF2-40B4-BE49-F238E27FC236}">
                  <a16:creationId xmlns:a16="http://schemas.microsoft.com/office/drawing/2014/main" id="{B85BF042-144F-BB0C-69B5-61F2D6876AAA}"/>
                </a:ext>
              </a:extLst>
            </p:cNvPr>
            <p:cNvSpPr/>
            <p:nvPr/>
          </p:nvSpPr>
          <p:spPr>
            <a:xfrm>
              <a:off x="0" y="0"/>
              <a:ext cx="1002670" cy="278912"/>
            </a:xfrm>
            <a:custGeom>
              <a:avLst/>
              <a:gdLst/>
              <a:ahLst/>
              <a:cxnLst/>
              <a:rect l="l" t="t" r="r" b="b"/>
              <a:pathLst>
                <a:path w="1002670" h="278912">
                  <a:moveTo>
                    <a:pt x="88669" y="0"/>
                  </a:moveTo>
                  <a:lnTo>
                    <a:pt x="914001" y="0"/>
                  </a:lnTo>
                  <a:cubicBezTo>
                    <a:pt x="937517" y="0"/>
                    <a:pt x="960071" y="9342"/>
                    <a:pt x="976699" y="25971"/>
                  </a:cubicBezTo>
                  <a:cubicBezTo>
                    <a:pt x="993328" y="42599"/>
                    <a:pt x="1002670" y="65153"/>
                    <a:pt x="1002670" y="88669"/>
                  </a:cubicBezTo>
                  <a:lnTo>
                    <a:pt x="1002670" y="190243"/>
                  </a:lnTo>
                  <a:cubicBezTo>
                    <a:pt x="1002670" y="213759"/>
                    <a:pt x="993328" y="236313"/>
                    <a:pt x="976699" y="252941"/>
                  </a:cubicBezTo>
                  <a:cubicBezTo>
                    <a:pt x="960071" y="269570"/>
                    <a:pt x="937517" y="278912"/>
                    <a:pt x="914001" y="278912"/>
                  </a:cubicBezTo>
                  <a:lnTo>
                    <a:pt x="88669" y="278912"/>
                  </a:lnTo>
                  <a:cubicBezTo>
                    <a:pt x="65153" y="278912"/>
                    <a:pt x="42599" y="269570"/>
                    <a:pt x="25971" y="252941"/>
                  </a:cubicBezTo>
                  <a:cubicBezTo>
                    <a:pt x="9342" y="236313"/>
                    <a:pt x="0" y="213759"/>
                    <a:pt x="0" y="190243"/>
                  </a:cubicBezTo>
                  <a:lnTo>
                    <a:pt x="0" y="88669"/>
                  </a:lnTo>
                  <a:cubicBezTo>
                    <a:pt x="0" y="65153"/>
                    <a:pt x="9342" y="42599"/>
                    <a:pt x="25971" y="25971"/>
                  </a:cubicBezTo>
                  <a:cubicBezTo>
                    <a:pt x="42599" y="9342"/>
                    <a:pt x="65153" y="0"/>
                    <a:pt x="88669" y="0"/>
                  </a:cubicBezTo>
                  <a:close/>
                </a:path>
              </a:pathLst>
            </a:custGeom>
            <a:solidFill>
              <a:srgbClr val="F1F1F1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196" name="TextBox 25">
              <a:extLst>
                <a:ext uri="{FF2B5EF4-FFF2-40B4-BE49-F238E27FC236}">
                  <a16:creationId xmlns:a16="http://schemas.microsoft.com/office/drawing/2014/main" id="{ACD0EB73-8C44-AC37-85F5-05B779E14A02}"/>
                </a:ext>
              </a:extLst>
            </p:cNvPr>
            <p:cNvSpPr txBox="1"/>
            <p:nvPr/>
          </p:nvSpPr>
          <p:spPr>
            <a:xfrm>
              <a:off x="0" y="-38100"/>
              <a:ext cx="1002670" cy="317012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lvl="0" indent="0" algn="ctr">
                <a:lnSpc>
                  <a:spcPts val="2116"/>
                </a:lnSpc>
                <a:spcBef>
                  <a:spcPct val="0"/>
                </a:spcBef>
              </a:pPr>
              <a:endParaRPr lang="en-US" sz="2400" u="none" strike="noStrike" spc="211" dirty="0">
                <a:solidFill>
                  <a:srgbClr val="211F1C"/>
                </a:solidFill>
                <a:latin typeface="Nunito Sans Expanded Semi-Bold"/>
              </a:endParaRPr>
            </a:p>
          </p:txBody>
        </p:sp>
      </p:grpSp>
      <p:grpSp>
        <p:nvGrpSpPr>
          <p:cNvPr id="197" name="Group 23">
            <a:extLst>
              <a:ext uri="{FF2B5EF4-FFF2-40B4-BE49-F238E27FC236}">
                <a16:creationId xmlns:a16="http://schemas.microsoft.com/office/drawing/2014/main" id="{97C5A4CA-9EEB-EEA3-E29F-F27D82AFE754}"/>
              </a:ext>
            </a:extLst>
          </p:cNvPr>
          <p:cNvGrpSpPr/>
          <p:nvPr/>
        </p:nvGrpSpPr>
        <p:grpSpPr>
          <a:xfrm>
            <a:off x="13243759" y="8413514"/>
            <a:ext cx="2048562" cy="874356"/>
            <a:chOff x="0" y="0"/>
            <a:chExt cx="1002670" cy="278912"/>
          </a:xfrm>
        </p:grpSpPr>
        <p:sp>
          <p:nvSpPr>
            <p:cNvPr id="198" name="Freeform 24">
              <a:extLst>
                <a:ext uri="{FF2B5EF4-FFF2-40B4-BE49-F238E27FC236}">
                  <a16:creationId xmlns:a16="http://schemas.microsoft.com/office/drawing/2014/main" id="{4DE5DDE5-557E-DCE4-9FE7-342270D29832}"/>
                </a:ext>
              </a:extLst>
            </p:cNvPr>
            <p:cNvSpPr/>
            <p:nvPr/>
          </p:nvSpPr>
          <p:spPr>
            <a:xfrm>
              <a:off x="0" y="0"/>
              <a:ext cx="1002670" cy="278912"/>
            </a:xfrm>
            <a:custGeom>
              <a:avLst/>
              <a:gdLst/>
              <a:ahLst/>
              <a:cxnLst/>
              <a:rect l="l" t="t" r="r" b="b"/>
              <a:pathLst>
                <a:path w="1002670" h="278912">
                  <a:moveTo>
                    <a:pt x="88669" y="0"/>
                  </a:moveTo>
                  <a:lnTo>
                    <a:pt x="914001" y="0"/>
                  </a:lnTo>
                  <a:cubicBezTo>
                    <a:pt x="937517" y="0"/>
                    <a:pt x="960071" y="9342"/>
                    <a:pt x="976699" y="25971"/>
                  </a:cubicBezTo>
                  <a:cubicBezTo>
                    <a:pt x="993328" y="42599"/>
                    <a:pt x="1002670" y="65153"/>
                    <a:pt x="1002670" y="88669"/>
                  </a:cubicBezTo>
                  <a:lnTo>
                    <a:pt x="1002670" y="190243"/>
                  </a:lnTo>
                  <a:cubicBezTo>
                    <a:pt x="1002670" y="213759"/>
                    <a:pt x="993328" y="236313"/>
                    <a:pt x="976699" y="252941"/>
                  </a:cubicBezTo>
                  <a:cubicBezTo>
                    <a:pt x="960071" y="269570"/>
                    <a:pt x="937517" y="278912"/>
                    <a:pt x="914001" y="278912"/>
                  </a:cubicBezTo>
                  <a:lnTo>
                    <a:pt x="88669" y="278912"/>
                  </a:lnTo>
                  <a:cubicBezTo>
                    <a:pt x="65153" y="278912"/>
                    <a:pt x="42599" y="269570"/>
                    <a:pt x="25971" y="252941"/>
                  </a:cubicBezTo>
                  <a:cubicBezTo>
                    <a:pt x="9342" y="236313"/>
                    <a:pt x="0" y="213759"/>
                    <a:pt x="0" y="190243"/>
                  </a:cubicBezTo>
                  <a:lnTo>
                    <a:pt x="0" y="88669"/>
                  </a:lnTo>
                  <a:cubicBezTo>
                    <a:pt x="0" y="65153"/>
                    <a:pt x="9342" y="42599"/>
                    <a:pt x="25971" y="25971"/>
                  </a:cubicBezTo>
                  <a:cubicBezTo>
                    <a:pt x="42599" y="9342"/>
                    <a:pt x="65153" y="0"/>
                    <a:pt x="88669" y="0"/>
                  </a:cubicBezTo>
                  <a:close/>
                </a:path>
              </a:pathLst>
            </a:custGeom>
            <a:solidFill>
              <a:srgbClr val="F1F1F1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199" name="TextBox 25">
              <a:extLst>
                <a:ext uri="{FF2B5EF4-FFF2-40B4-BE49-F238E27FC236}">
                  <a16:creationId xmlns:a16="http://schemas.microsoft.com/office/drawing/2014/main" id="{F526F384-983B-DB6B-A627-7A6DA24B6D9E}"/>
                </a:ext>
              </a:extLst>
            </p:cNvPr>
            <p:cNvSpPr txBox="1"/>
            <p:nvPr/>
          </p:nvSpPr>
          <p:spPr>
            <a:xfrm>
              <a:off x="0" y="-38100"/>
              <a:ext cx="1002670" cy="317012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lvl="0" indent="0" algn="ctr">
                <a:lnSpc>
                  <a:spcPts val="2116"/>
                </a:lnSpc>
                <a:spcBef>
                  <a:spcPct val="0"/>
                </a:spcBef>
              </a:pPr>
              <a:endParaRPr lang="en-US" sz="2400" u="none" strike="noStrike" spc="211" dirty="0">
                <a:solidFill>
                  <a:srgbClr val="211F1C"/>
                </a:solidFill>
                <a:latin typeface="Nunito Sans Expanded Semi-Bold"/>
              </a:endParaRPr>
            </a:p>
          </p:txBody>
        </p:sp>
      </p:grpSp>
      <p:pic>
        <p:nvPicPr>
          <p:cNvPr id="200" name="Google Shape;195;g207eb9853e1_2_25">
            <a:extLst>
              <a:ext uri="{FF2B5EF4-FFF2-40B4-BE49-F238E27FC236}">
                <a16:creationId xmlns:a16="http://schemas.microsoft.com/office/drawing/2014/main" id="{59AC4EDB-7844-4948-7DCC-1B6A66C45779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 r="-6644" b="24459"/>
          <a:stretch/>
        </p:blipFill>
        <p:spPr>
          <a:xfrm>
            <a:off x="16406178" y="2268533"/>
            <a:ext cx="627215" cy="782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Рисунок 201" descr="Маркеры-галочки">
            <a:extLst>
              <a:ext uri="{FF2B5EF4-FFF2-40B4-BE49-F238E27FC236}">
                <a16:creationId xmlns:a16="http://schemas.microsoft.com/office/drawing/2014/main" id="{39F5AFDD-8B10-5467-69AD-04E0B97DCA8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936041" y="3271372"/>
            <a:ext cx="671706" cy="671706"/>
          </a:xfrm>
          <a:prstGeom prst="rect">
            <a:avLst/>
          </a:prstGeom>
        </p:spPr>
      </p:pic>
      <p:pic>
        <p:nvPicPr>
          <p:cNvPr id="205" name="Рисунок 204" descr="Маркеры-галочки">
            <a:extLst>
              <a:ext uri="{FF2B5EF4-FFF2-40B4-BE49-F238E27FC236}">
                <a16:creationId xmlns:a16="http://schemas.microsoft.com/office/drawing/2014/main" id="{6BFF1F1D-8CE2-29BC-B9DF-45E30290D68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895346" y="5397917"/>
            <a:ext cx="671706" cy="671706"/>
          </a:xfrm>
          <a:prstGeom prst="rect">
            <a:avLst/>
          </a:prstGeom>
        </p:spPr>
      </p:pic>
      <p:pic>
        <p:nvPicPr>
          <p:cNvPr id="206" name="Рисунок 205" descr="Маркеры-галочки">
            <a:extLst>
              <a:ext uri="{FF2B5EF4-FFF2-40B4-BE49-F238E27FC236}">
                <a16:creationId xmlns:a16="http://schemas.microsoft.com/office/drawing/2014/main" id="{69E76ED4-030A-FB74-57F5-B3AEFC63F29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925647" y="6370294"/>
            <a:ext cx="671706" cy="671706"/>
          </a:xfrm>
          <a:prstGeom prst="rect">
            <a:avLst/>
          </a:prstGeom>
        </p:spPr>
      </p:pic>
      <p:pic>
        <p:nvPicPr>
          <p:cNvPr id="207" name="Рисунок 206" descr="Маркеры-галочки">
            <a:extLst>
              <a:ext uri="{FF2B5EF4-FFF2-40B4-BE49-F238E27FC236}">
                <a16:creationId xmlns:a16="http://schemas.microsoft.com/office/drawing/2014/main" id="{D248ABF5-2C4C-33BE-9738-5E690DB83E4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955828" y="7469636"/>
            <a:ext cx="671706" cy="671706"/>
          </a:xfrm>
          <a:prstGeom prst="rect">
            <a:avLst/>
          </a:prstGeom>
        </p:spPr>
      </p:pic>
      <p:pic>
        <p:nvPicPr>
          <p:cNvPr id="208" name="Рисунок 207" descr="Маркеры-галочки">
            <a:extLst>
              <a:ext uri="{FF2B5EF4-FFF2-40B4-BE49-F238E27FC236}">
                <a16:creationId xmlns:a16="http://schemas.microsoft.com/office/drawing/2014/main" id="{1C2F3A0F-51BB-1E30-C2AF-833E8BFE73C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936041" y="8532894"/>
            <a:ext cx="671706" cy="671706"/>
          </a:xfrm>
          <a:prstGeom prst="rect">
            <a:avLst/>
          </a:prstGeom>
        </p:spPr>
      </p:pic>
      <p:pic>
        <p:nvPicPr>
          <p:cNvPr id="209" name="Рисунок 208" descr="Маркеры-галочки">
            <a:extLst>
              <a:ext uri="{FF2B5EF4-FFF2-40B4-BE49-F238E27FC236}">
                <a16:creationId xmlns:a16="http://schemas.microsoft.com/office/drawing/2014/main" id="{C55EBB9E-29AA-2893-2E99-411A1EC149B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869878" y="9477799"/>
            <a:ext cx="671706" cy="671706"/>
          </a:xfrm>
          <a:prstGeom prst="rect">
            <a:avLst/>
          </a:prstGeom>
        </p:spPr>
      </p:pic>
      <p:pic>
        <p:nvPicPr>
          <p:cNvPr id="210" name="Рисунок 209" descr="Маркеры-галочки">
            <a:extLst>
              <a:ext uri="{FF2B5EF4-FFF2-40B4-BE49-F238E27FC236}">
                <a16:creationId xmlns:a16="http://schemas.microsoft.com/office/drawing/2014/main" id="{77B7D444-C0A1-3FE0-E635-14A13192576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895346" y="4361125"/>
            <a:ext cx="671706" cy="671706"/>
          </a:xfrm>
          <a:prstGeom prst="rect">
            <a:avLst/>
          </a:prstGeom>
        </p:spPr>
      </p:pic>
      <p:pic>
        <p:nvPicPr>
          <p:cNvPr id="211" name="Рисунок 210" descr="Маркеры-галочки">
            <a:extLst>
              <a:ext uri="{FF2B5EF4-FFF2-40B4-BE49-F238E27FC236}">
                <a16:creationId xmlns:a16="http://schemas.microsoft.com/office/drawing/2014/main" id="{B1C388B8-363A-1167-5FD5-D932CD89B45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136099" y="3328245"/>
            <a:ext cx="671706" cy="671706"/>
          </a:xfrm>
          <a:prstGeom prst="rect">
            <a:avLst/>
          </a:prstGeom>
        </p:spPr>
      </p:pic>
      <p:pic>
        <p:nvPicPr>
          <p:cNvPr id="212" name="Рисунок 211" descr="Маркеры-галочки">
            <a:extLst>
              <a:ext uri="{FF2B5EF4-FFF2-40B4-BE49-F238E27FC236}">
                <a16:creationId xmlns:a16="http://schemas.microsoft.com/office/drawing/2014/main" id="{C60C93EF-46A4-22BF-2F15-27FA284B5EA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154051" y="5397917"/>
            <a:ext cx="671706" cy="671706"/>
          </a:xfrm>
          <a:prstGeom prst="rect">
            <a:avLst/>
          </a:prstGeom>
        </p:spPr>
      </p:pic>
      <p:pic>
        <p:nvPicPr>
          <p:cNvPr id="213" name="Рисунок 212" descr="Маркеры-галочки">
            <a:extLst>
              <a:ext uri="{FF2B5EF4-FFF2-40B4-BE49-F238E27FC236}">
                <a16:creationId xmlns:a16="http://schemas.microsoft.com/office/drawing/2014/main" id="{44DF0E84-F465-B93C-0702-A7D7D53BDD4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143278" y="4347958"/>
            <a:ext cx="671706" cy="671706"/>
          </a:xfrm>
          <a:prstGeom prst="rect">
            <a:avLst/>
          </a:prstGeom>
        </p:spPr>
      </p:pic>
      <p:pic>
        <p:nvPicPr>
          <p:cNvPr id="214" name="Рисунок 213" descr="Закрыть">
            <a:extLst>
              <a:ext uri="{FF2B5EF4-FFF2-40B4-BE49-F238E27FC236}">
                <a16:creationId xmlns:a16="http://schemas.microsoft.com/office/drawing/2014/main" id="{96721D8C-3904-4B0A-ADB6-71F56F593D2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104839" y="6401246"/>
            <a:ext cx="751716" cy="751716"/>
          </a:xfrm>
          <a:prstGeom prst="rect">
            <a:avLst/>
          </a:prstGeom>
        </p:spPr>
      </p:pic>
      <p:pic>
        <p:nvPicPr>
          <p:cNvPr id="215" name="Рисунок 214" descr="Закрыть">
            <a:extLst>
              <a:ext uri="{FF2B5EF4-FFF2-40B4-BE49-F238E27FC236}">
                <a16:creationId xmlns:a16="http://schemas.microsoft.com/office/drawing/2014/main" id="{45CEC54E-4C35-D492-034C-77762D27A43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114046" y="8573802"/>
            <a:ext cx="751716" cy="751716"/>
          </a:xfrm>
          <a:prstGeom prst="rect">
            <a:avLst/>
          </a:prstGeom>
        </p:spPr>
      </p:pic>
      <p:pic>
        <p:nvPicPr>
          <p:cNvPr id="216" name="Рисунок 215" descr="Закрыть">
            <a:extLst>
              <a:ext uri="{FF2B5EF4-FFF2-40B4-BE49-F238E27FC236}">
                <a16:creationId xmlns:a16="http://schemas.microsoft.com/office/drawing/2014/main" id="{D8C9D8F3-4AC0-F8C0-CA98-6B55BE2ADE6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071086" y="9441906"/>
            <a:ext cx="751716" cy="751716"/>
          </a:xfrm>
          <a:prstGeom prst="rect">
            <a:avLst/>
          </a:prstGeom>
        </p:spPr>
      </p:pic>
      <p:pic>
        <p:nvPicPr>
          <p:cNvPr id="217" name="Рисунок 216" descr="Закрыть">
            <a:extLst>
              <a:ext uri="{FF2B5EF4-FFF2-40B4-BE49-F238E27FC236}">
                <a16:creationId xmlns:a16="http://schemas.microsoft.com/office/drawing/2014/main" id="{3DF38FF4-368D-4E47-DF71-FDA91486C3D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088884" y="7420988"/>
            <a:ext cx="751716" cy="751716"/>
          </a:xfrm>
          <a:prstGeom prst="rect">
            <a:avLst/>
          </a:prstGeom>
        </p:spPr>
      </p:pic>
      <p:pic>
        <p:nvPicPr>
          <p:cNvPr id="218" name="Рисунок 217" descr="Маркеры-галочки">
            <a:extLst>
              <a:ext uri="{FF2B5EF4-FFF2-40B4-BE49-F238E27FC236}">
                <a16:creationId xmlns:a16="http://schemas.microsoft.com/office/drawing/2014/main" id="{76A801C3-A333-8F56-D94F-2B84EB757A2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460180" y="3287719"/>
            <a:ext cx="671706" cy="671706"/>
          </a:xfrm>
          <a:prstGeom prst="rect">
            <a:avLst/>
          </a:prstGeom>
        </p:spPr>
      </p:pic>
      <p:pic>
        <p:nvPicPr>
          <p:cNvPr id="219" name="Рисунок 218" descr="Маркеры-галочки">
            <a:extLst>
              <a:ext uri="{FF2B5EF4-FFF2-40B4-BE49-F238E27FC236}">
                <a16:creationId xmlns:a16="http://schemas.microsoft.com/office/drawing/2014/main" id="{D0C6085F-63DA-E6D1-FA33-A62F2D106CD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521962" y="3265500"/>
            <a:ext cx="671706" cy="671706"/>
          </a:xfrm>
          <a:prstGeom prst="rect">
            <a:avLst/>
          </a:prstGeom>
        </p:spPr>
      </p:pic>
      <p:pic>
        <p:nvPicPr>
          <p:cNvPr id="221" name="Рисунок 220" descr="Маркеры-галочки">
            <a:extLst>
              <a:ext uri="{FF2B5EF4-FFF2-40B4-BE49-F238E27FC236}">
                <a16:creationId xmlns:a16="http://schemas.microsoft.com/office/drawing/2014/main" id="{D7E5F7B4-3791-E939-1E29-86124102E46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3925890" y="4394117"/>
            <a:ext cx="671706" cy="671706"/>
          </a:xfrm>
          <a:prstGeom prst="rect">
            <a:avLst/>
          </a:prstGeom>
        </p:spPr>
      </p:pic>
      <p:pic>
        <p:nvPicPr>
          <p:cNvPr id="222" name="Рисунок 221" descr="Маркеры-галочки">
            <a:extLst>
              <a:ext uri="{FF2B5EF4-FFF2-40B4-BE49-F238E27FC236}">
                <a16:creationId xmlns:a16="http://schemas.microsoft.com/office/drawing/2014/main" id="{02094A28-798A-205B-8A51-FE85DE9AE25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460180" y="5407525"/>
            <a:ext cx="671706" cy="671706"/>
          </a:xfrm>
          <a:prstGeom prst="rect">
            <a:avLst/>
          </a:prstGeom>
        </p:spPr>
      </p:pic>
      <p:pic>
        <p:nvPicPr>
          <p:cNvPr id="227" name="Рисунок 226" descr="Маркеры-галочки">
            <a:extLst>
              <a:ext uri="{FF2B5EF4-FFF2-40B4-BE49-F238E27FC236}">
                <a16:creationId xmlns:a16="http://schemas.microsoft.com/office/drawing/2014/main" id="{5CC0A9C0-C2CE-1851-C702-36F9061997C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577340" y="4314467"/>
            <a:ext cx="671706" cy="671706"/>
          </a:xfrm>
          <a:prstGeom prst="rect">
            <a:avLst/>
          </a:prstGeom>
        </p:spPr>
      </p:pic>
      <p:pic>
        <p:nvPicPr>
          <p:cNvPr id="228" name="Рисунок 227" descr="Закрыть">
            <a:extLst>
              <a:ext uri="{FF2B5EF4-FFF2-40B4-BE49-F238E27FC236}">
                <a16:creationId xmlns:a16="http://schemas.microsoft.com/office/drawing/2014/main" id="{79B39E1F-3391-B81F-1669-B7C7921978F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3925890" y="3285764"/>
            <a:ext cx="751716" cy="751716"/>
          </a:xfrm>
          <a:prstGeom prst="rect">
            <a:avLst/>
          </a:prstGeom>
        </p:spPr>
      </p:pic>
      <p:pic>
        <p:nvPicPr>
          <p:cNvPr id="229" name="Рисунок 228" descr="Маркеры-галочки">
            <a:extLst>
              <a:ext uri="{FF2B5EF4-FFF2-40B4-BE49-F238E27FC236}">
                <a16:creationId xmlns:a16="http://schemas.microsoft.com/office/drawing/2014/main" id="{9A8123CA-5B9D-117A-480C-CE0843C2964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6383932" y="3260184"/>
            <a:ext cx="671706" cy="671706"/>
          </a:xfrm>
          <a:prstGeom prst="rect">
            <a:avLst/>
          </a:prstGeom>
        </p:spPr>
      </p:pic>
      <p:pic>
        <p:nvPicPr>
          <p:cNvPr id="230" name="Рисунок 229" descr="Закрыть">
            <a:extLst>
              <a:ext uri="{FF2B5EF4-FFF2-40B4-BE49-F238E27FC236}">
                <a16:creationId xmlns:a16="http://schemas.microsoft.com/office/drawing/2014/main" id="{D7AAEB6E-97BF-89DC-6AF8-3568D1C7A37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1495786" y="5397976"/>
            <a:ext cx="751716" cy="751716"/>
          </a:xfrm>
          <a:prstGeom prst="rect">
            <a:avLst/>
          </a:prstGeom>
        </p:spPr>
      </p:pic>
      <p:pic>
        <p:nvPicPr>
          <p:cNvPr id="231" name="Рисунок 230" descr="Закрыть">
            <a:extLst>
              <a:ext uri="{FF2B5EF4-FFF2-40B4-BE49-F238E27FC236}">
                <a16:creationId xmlns:a16="http://schemas.microsoft.com/office/drawing/2014/main" id="{86780A08-CEB8-C951-7C61-B2CBB982F9A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1498953" y="6410160"/>
            <a:ext cx="751716" cy="751716"/>
          </a:xfrm>
          <a:prstGeom prst="rect">
            <a:avLst/>
          </a:prstGeom>
        </p:spPr>
      </p:pic>
      <p:pic>
        <p:nvPicPr>
          <p:cNvPr id="232" name="Рисунок 231" descr="Закрыть">
            <a:extLst>
              <a:ext uri="{FF2B5EF4-FFF2-40B4-BE49-F238E27FC236}">
                <a16:creationId xmlns:a16="http://schemas.microsoft.com/office/drawing/2014/main" id="{53A7964A-606D-F549-D97F-7D284D9E746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1495786" y="7477324"/>
            <a:ext cx="751716" cy="751716"/>
          </a:xfrm>
          <a:prstGeom prst="rect">
            <a:avLst/>
          </a:prstGeom>
        </p:spPr>
      </p:pic>
      <p:pic>
        <p:nvPicPr>
          <p:cNvPr id="233" name="Рисунок 232" descr="Закрыть">
            <a:extLst>
              <a:ext uri="{FF2B5EF4-FFF2-40B4-BE49-F238E27FC236}">
                <a16:creationId xmlns:a16="http://schemas.microsoft.com/office/drawing/2014/main" id="{DFFEB97E-0D1F-F70A-2857-15620B82923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1552433" y="8554209"/>
            <a:ext cx="751716" cy="751716"/>
          </a:xfrm>
          <a:prstGeom prst="rect">
            <a:avLst/>
          </a:prstGeom>
        </p:spPr>
      </p:pic>
      <p:pic>
        <p:nvPicPr>
          <p:cNvPr id="234" name="Рисунок 233" descr="Закрыть">
            <a:extLst>
              <a:ext uri="{FF2B5EF4-FFF2-40B4-BE49-F238E27FC236}">
                <a16:creationId xmlns:a16="http://schemas.microsoft.com/office/drawing/2014/main" id="{EF943AB1-1242-6D3D-AB58-6AA692EF124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1582745" y="9393120"/>
            <a:ext cx="751716" cy="751716"/>
          </a:xfrm>
          <a:prstGeom prst="rect">
            <a:avLst/>
          </a:prstGeom>
        </p:spPr>
      </p:pic>
      <p:pic>
        <p:nvPicPr>
          <p:cNvPr id="235" name="Рисунок 234" descr="Закрыть">
            <a:extLst>
              <a:ext uri="{FF2B5EF4-FFF2-40B4-BE49-F238E27FC236}">
                <a16:creationId xmlns:a16="http://schemas.microsoft.com/office/drawing/2014/main" id="{A87015CF-4757-1997-9E4B-E5F8206BB23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412015" y="6464773"/>
            <a:ext cx="751716" cy="751716"/>
          </a:xfrm>
          <a:prstGeom prst="rect">
            <a:avLst/>
          </a:prstGeom>
        </p:spPr>
      </p:pic>
      <p:pic>
        <p:nvPicPr>
          <p:cNvPr id="236" name="Рисунок 235" descr="Закрыть">
            <a:extLst>
              <a:ext uri="{FF2B5EF4-FFF2-40B4-BE49-F238E27FC236}">
                <a16:creationId xmlns:a16="http://schemas.microsoft.com/office/drawing/2014/main" id="{1FB4E75E-AA51-31D8-9DC1-26D19421373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323667" y="7498878"/>
            <a:ext cx="751716" cy="751716"/>
          </a:xfrm>
          <a:prstGeom prst="rect">
            <a:avLst/>
          </a:prstGeom>
        </p:spPr>
      </p:pic>
      <p:pic>
        <p:nvPicPr>
          <p:cNvPr id="237" name="Рисунок 236" descr="Закрыть">
            <a:extLst>
              <a:ext uri="{FF2B5EF4-FFF2-40B4-BE49-F238E27FC236}">
                <a16:creationId xmlns:a16="http://schemas.microsoft.com/office/drawing/2014/main" id="{2AFE399A-59D2-759B-1D40-E08510A90DD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347799" y="8532894"/>
            <a:ext cx="751716" cy="751716"/>
          </a:xfrm>
          <a:prstGeom prst="rect">
            <a:avLst/>
          </a:prstGeom>
        </p:spPr>
      </p:pic>
      <p:pic>
        <p:nvPicPr>
          <p:cNvPr id="238" name="Рисунок 237" descr="Закрыть">
            <a:extLst>
              <a:ext uri="{FF2B5EF4-FFF2-40B4-BE49-F238E27FC236}">
                <a16:creationId xmlns:a16="http://schemas.microsoft.com/office/drawing/2014/main" id="{DA46AA80-BEF3-E46D-BAED-15A8EEFEA3F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334414" y="9473085"/>
            <a:ext cx="751716" cy="751716"/>
          </a:xfrm>
          <a:prstGeom prst="rect">
            <a:avLst/>
          </a:prstGeom>
        </p:spPr>
      </p:pic>
      <p:pic>
        <p:nvPicPr>
          <p:cNvPr id="239" name="Рисунок 238" descr="Маркеры-галочки">
            <a:extLst>
              <a:ext uri="{FF2B5EF4-FFF2-40B4-BE49-F238E27FC236}">
                <a16:creationId xmlns:a16="http://schemas.microsoft.com/office/drawing/2014/main" id="{FB5F5135-7A32-C481-9937-D391B73B4F1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3965895" y="5394215"/>
            <a:ext cx="671706" cy="671706"/>
          </a:xfrm>
          <a:prstGeom prst="rect">
            <a:avLst/>
          </a:prstGeom>
        </p:spPr>
      </p:pic>
      <p:pic>
        <p:nvPicPr>
          <p:cNvPr id="240" name="Рисунок 239" descr="Маркеры-галочки">
            <a:extLst>
              <a:ext uri="{FF2B5EF4-FFF2-40B4-BE49-F238E27FC236}">
                <a16:creationId xmlns:a16="http://schemas.microsoft.com/office/drawing/2014/main" id="{F9CF0AA6-93A6-065F-B0E5-01785DFED84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6361687" y="6408602"/>
            <a:ext cx="671706" cy="671706"/>
          </a:xfrm>
          <a:prstGeom prst="rect">
            <a:avLst/>
          </a:prstGeom>
        </p:spPr>
      </p:pic>
      <p:pic>
        <p:nvPicPr>
          <p:cNvPr id="241" name="Рисунок 240" descr="Маркеры-галочки">
            <a:extLst>
              <a:ext uri="{FF2B5EF4-FFF2-40B4-BE49-F238E27FC236}">
                <a16:creationId xmlns:a16="http://schemas.microsoft.com/office/drawing/2014/main" id="{4FE78CD0-985E-C6EA-D643-FDBBC065B05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6361687" y="9445558"/>
            <a:ext cx="671706" cy="671706"/>
          </a:xfrm>
          <a:prstGeom prst="rect">
            <a:avLst/>
          </a:prstGeom>
        </p:spPr>
      </p:pic>
      <p:pic>
        <p:nvPicPr>
          <p:cNvPr id="242" name="Рисунок 241" descr="Закрыть">
            <a:extLst>
              <a:ext uri="{FF2B5EF4-FFF2-40B4-BE49-F238E27FC236}">
                <a16:creationId xmlns:a16="http://schemas.microsoft.com/office/drawing/2014/main" id="{31F22942-5E5A-8C45-BD04-C0379E2778D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6214606" y="7389821"/>
            <a:ext cx="751716" cy="751716"/>
          </a:xfrm>
          <a:prstGeom prst="rect">
            <a:avLst/>
          </a:prstGeom>
        </p:spPr>
      </p:pic>
      <p:pic>
        <p:nvPicPr>
          <p:cNvPr id="243" name="Рисунок 242" descr="Закрыть">
            <a:extLst>
              <a:ext uri="{FF2B5EF4-FFF2-40B4-BE49-F238E27FC236}">
                <a16:creationId xmlns:a16="http://schemas.microsoft.com/office/drawing/2014/main" id="{8689A97E-44AD-B20F-EF40-44EC4DED641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6298158" y="8492889"/>
            <a:ext cx="751716" cy="751716"/>
          </a:xfrm>
          <a:prstGeom prst="rect">
            <a:avLst/>
          </a:prstGeom>
        </p:spPr>
      </p:pic>
      <p:pic>
        <p:nvPicPr>
          <p:cNvPr id="244" name="Рисунок 243" descr="Закрыть">
            <a:extLst>
              <a:ext uri="{FF2B5EF4-FFF2-40B4-BE49-F238E27FC236}">
                <a16:creationId xmlns:a16="http://schemas.microsoft.com/office/drawing/2014/main" id="{EFC8934D-1220-14C6-5930-BC776385229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3925890" y="9465667"/>
            <a:ext cx="751716" cy="751716"/>
          </a:xfrm>
          <a:prstGeom prst="rect">
            <a:avLst/>
          </a:prstGeom>
        </p:spPr>
      </p:pic>
      <p:pic>
        <p:nvPicPr>
          <p:cNvPr id="245" name="Рисунок 244" descr="Закрыть">
            <a:extLst>
              <a:ext uri="{FF2B5EF4-FFF2-40B4-BE49-F238E27FC236}">
                <a16:creationId xmlns:a16="http://schemas.microsoft.com/office/drawing/2014/main" id="{578F56C5-A264-D858-0435-76A997281E5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3842123" y="8532894"/>
            <a:ext cx="751716" cy="751716"/>
          </a:xfrm>
          <a:prstGeom prst="rect">
            <a:avLst/>
          </a:prstGeom>
        </p:spPr>
      </p:pic>
      <p:pic>
        <p:nvPicPr>
          <p:cNvPr id="246" name="Рисунок 245" descr="Закрыть">
            <a:extLst>
              <a:ext uri="{FF2B5EF4-FFF2-40B4-BE49-F238E27FC236}">
                <a16:creationId xmlns:a16="http://schemas.microsoft.com/office/drawing/2014/main" id="{D411637D-6BB8-B62A-6C8E-60102C9E82A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3842123" y="7511109"/>
            <a:ext cx="751716" cy="751716"/>
          </a:xfrm>
          <a:prstGeom prst="rect">
            <a:avLst/>
          </a:prstGeom>
        </p:spPr>
      </p:pic>
      <p:pic>
        <p:nvPicPr>
          <p:cNvPr id="247" name="Рисунок 246" descr="Закрыть">
            <a:extLst>
              <a:ext uri="{FF2B5EF4-FFF2-40B4-BE49-F238E27FC236}">
                <a16:creationId xmlns:a16="http://schemas.microsoft.com/office/drawing/2014/main" id="{05AA51A0-5A65-9249-9761-03D57D69624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3856877" y="6290726"/>
            <a:ext cx="751716" cy="751716"/>
          </a:xfrm>
          <a:prstGeom prst="rect">
            <a:avLst/>
          </a:prstGeom>
        </p:spPr>
      </p:pic>
      <p:pic>
        <p:nvPicPr>
          <p:cNvPr id="248" name="Рисунок 247" descr="Маркеры-галочки">
            <a:extLst>
              <a:ext uri="{FF2B5EF4-FFF2-40B4-BE49-F238E27FC236}">
                <a16:creationId xmlns:a16="http://schemas.microsoft.com/office/drawing/2014/main" id="{01F26F47-823A-8089-758F-A3892162A56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6338163" y="5477986"/>
            <a:ext cx="671706" cy="671706"/>
          </a:xfrm>
          <a:prstGeom prst="rect">
            <a:avLst/>
          </a:prstGeom>
        </p:spPr>
      </p:pic>
      <p:pic>
        <p:nvPicPr>
          <p:cNvPr id="224" name="Рисунок 223" descr="Маркеры-галочки">
            <a:extLst>
              <a:ext uri="{FF2B5EF4-FFF2-40B4-BE49-F238E27FC236}">
                <a16:creationId xmlns:a16="http://schemas.microsoft.com/office/drawing/2014/main" id="{24185841-30F1-40C7-999E-26B3A8A84F5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460180" y="4347958"/>
            <a:ext cx="671706" cy="671706"/>
          </a:xfrm>
          <a:prstGeom prst="rect">
            <a:avLst/>
          </a:prstGeom>
        </p:spPr>
      </p:pic>
      <p:pic>
        <p:nvPicPr>
          <p:cNvPr id="225" name="Рисунок 224" descr="Маркеры-галочки">
            <a:extLst>
              <a:ext uri="{FF2B5EF4-FFF2-40B4-BE49-F238E27FC236}">
                <a16:creationId xmlns:a16="http://schemas.microsoft.com/office/drawing/2014/main" id="{EF8019EE-D654-DE8F-51A3-9DF847127D2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6378168" y="4347958"/>
            <a:ext cx="671706" cy="67170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8E4CA093-1BE9-37B7-98A0-2684506BBA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911096"/>
            <a:ext cx="18287999" cy="12198096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2853628" y="8380339"/>
            <a:ext cx="4319350" cy="10994"/>
          </a:xfrm>
          <a:prstGeom prst="line">
            <a:avLst/>
          </a:prstGeom>
          <a:ln w="38100" cap="flat">
            <a:solidFill>
              <a:srgbClr val="0C608E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AutoShape 7"/>
          <p:cNvSpPr/>
          <p:nvPr/>
        </p:nvSpPr>
        <p:spPr>
          <a:xfrm flipH="1">
            <a:off x="2853628" y="7583702"/>
            <a:ext cx="0" cy="796637"/>
          </a:xfrm>
          <a:prstGeom prst="line">
            <a:avLst/>
          </a:prstGeom>
          <a:ln w="38100" cap="flat">
            <a:solidFill>
              <a:srgbClr val="0C608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8" name="Group 8"/>
          <p:cNvGrpSpPr/>
          <p:nvPr/>
        </p:nvGrpSpPr>
        <p:grpSpPr>
          <a:xfrm>
            <a:off x="801755" y="3873440"/>
            <a:ext cx="3955987" cy="3725675"/>
            <a:chOff x="0" y="0"/>
            <a:chExt cx="872834" cy="70474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72834" cy="704747"/>
            </a:xfrm>
            <a:custGeom>
              <a:avLst/>
              <a:gdLst/>
              <a:ahLst/>
              <a:cxnLst/>
              <a:rect l="l" t="t" r="r" b="b"/>
              <a:pathLst>
                <a:path w="872834" h="704747">
                  <a:moveTo>
                    <a:pt x="72848" y="0"/>
                  </a:moveTo>
                  <a:lnTo>
                    <a:pt x="799986" y="0"/>
                  </a:lnTo>
                  <a:cubicBezTo>
                    <a:pt x="819306" y="0"/>
                    <a:pt x="837835" y="7675"/>
                    <a:pt x="851497" y="21337"/>
                  </a:cubicBezTo>
                  <a:cubicBezTo>
                    <a:pt x="865159" y="34998"/>
                    <a:pt x="872834" y="53527"/>
                    <a:pt x="872834" y="72848"/>
                  </a:cubicBezTo>
                  <a:lnTo>
                    <a:pt x="872834" y="631899"/>
                  </a:lnTo>
                  <a:cubicBezTo>
                    <a:pt x="872834" y="651219"/>
                    <a:pt x="865159" y="669749"/>
                    <a:pt x="851497" y="683410"/>
                  </a:cubicBezTo>
                  <a:cubicBezTo>
                    <a:pt x="837835" y="697072"/>
                    <a:pt x="819306" y="704747"/>
                    <a:pt x="799986" y="704747"/>
                  </a:cubicBezTo>
                  <a:lnTo>
                    <a:pt x="72848" y="704747"/>
                  </a:lnTo>
                  <a:cubicBezTo>
                    <a:pt x="53527" y="704747"/>
                    <a:pt x="34998" y="697072"/>
                    <a:pt x="21337" y="683410"/>
                  </a:cubicBezTo>
                  <a:cubicBezTo>
                    <a:pt x="7675" y="669749"/>
                    <a:pt x="0" y="651219"/>
                    <a:pt x="0" y="631899"/>
                  </a:cubicBezTo>
                  <a:lnTo>
                    <a:pt x="0" y="72848"/>
                  </a:lnTo>
                  <a:cubicBezTo>
                    <a:pt x="0" y="53527"/>
                    <a:pt x="7675" y="34998"/>
                    <a:pt x="21337" y="21337"/>
                  </a:cubicBezTo>
                  <a:cubicBezTo>
                    <a:pt x="34998" y="7675"/>
                    <a:pt x="53527" y="0"/>
                    <a:pt x="72848" y="0"/>
                  </a:cubicBezTo>
                  <a:close/>
                </a:path>
              </a:pathLst>
            </a:custGeom>
            <a:solidFill>
              <a:srgbClr val="F1F1F1"/>
            </a:solidFill>
            <a:ln w="38100" cap="rnd">
              <a:solidFill>
                <a:srgbClr val="0C608E"/>
              </a:solidFill>
              <a:prstDash val="solid"/>
              <a:round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872834" cy="742847"/>
            </a:xfrm>
            <a:prstGeom prst="rect">
              <a:avLst/>
            </a:prstGeom>
          </p:spPr>
          <p:txBody>
            <a:bodyPr lIns="58646" tIns="58646" rIns="58646" bIns="58646" rtlCol="0" anchor="ctr"/>
            <a:lstStyle/>
            <a:p>
              <a:pPr algn="ctr">
                <a:lnSpc>
                  <a:spcPts val="2116"/>
                </a:lnSpc>
              </a:pPr>
              <a:endParaRPr>
                <a:solidFill>
                  <a:srgbClr val="0C608E"/>
                </a:solidFill>
              </a:endParaRP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066804" y="4902958"/>
            <a:ext cx="3456493" cy="16671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lvl="0" indent="-342900">
              <a:lnSpc>
                <a:spcPts val="255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2200" u="none" strike="noStrike" dirty="0">
                <a:solidFill>
                  <a:srgbClr val="211F1C"/>
                </a:solidFill>
                <a:latin typeface="Helios" panose="020B0604020202020204" charset="0"/>
              </a:rPr>
              <a:t>Женщины с медицинскими проблемами кожи лица</a:t>
            </a:r>
          </a:p>
          <a:p>
            <a:pPr marL="342900" lvl="0" indent="-342900">
              <a:lnSpc>
                <a:spcPts val="255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2200" dirty="0">
                <a:solidFill>
                  <a:srgbClr val="211F1C"/>
                </a:solidFill>
                <a:latin typeface="Helios" panose="020B0604020202020204" charset="0"/>
              </a:rPr>
              <a:t>Женщины с потерей упругости кожи</a:t>
            </a:r>
            <a:endParaRPr lang="en-US" sz="2200" u="none" strike="noStrike" dirty="0">
              <a:solidFill>
                <a:srgbClr val="211F1C"/>
              </a:solidFill>
              <a:latin typeface="Helios" panose="020B0604020202020204" charset="0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216142" y="4272399"/>
            <a:ext cx="3127211" cy="3515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15"/>
              </a:lnSpc>
            </a:pPr>
            <a:r>
              <a:rPr lang="ru-RU" sz="2400" b="1" spc="288" dirty="0">
                <a:solidFill>
                  <a:srgbClr val="0C608E"/>
                </a:solidFill>
                <a:latin typeface="Helios Bold" panose="020B0604020202020204" charset="0"/>
                <a:ea typeface="Verdana" panose="020B0604030504040204" pitchFamily="34" charset="0"/>
              </a:rPr>
              <a:t>ПОКУПАТЕЛЬ</a:t>
            </a:r>
            <a:endParaRPr lang="en-US" sz="2400" b="1" spc="288" dirty="0">
              <a:solidFill>
                <a:srgbClr val="0C608E"/>
              </a:solidFill>
              <a:latin typeface="Helios Bold" panose="020B0604020202020204" charset="0"/>
              <a:ea typeface="Verdana" panose="020B0604030504040204" pitchFamily="34" charset="0"/>
            </a:endParaRPr>
          </a:p>
        </p:txBody>
      </p:sp>
      <p:sp>
        <p:nvSpPr>
          <p:cNvPr id="13" name="AutoShape 13"/>
          <p:cNvSpPr/>
          <p:nvPr/>
        </p:nvSpPr>
        <p:spPr>
          <a:xfrm flipH="1">
            <a:off x="7198233" y="7594696"/>
            <a:ext cx="0" cy="796637"/>
          </a:xfrm>
          <a:prstGeom prst="line">
            <a:avLst/>
          </a:prstGeom>
          <a:ln w="38100" cap="flat">
            <a:solidFill>
              <a:srgbClr val="0C608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4" name="Group 14"/>
          <p:cNvGrpSpPr/>
          <p:nvPr/>
        </p:nvGrpSpPr>
        <p:grpSpPr>
          <a:xfrm>
            <a:off x="5048550" y="3797813"/>
            <a:ext cx="3955987" cy="3769651"/>
            <a:chOff x="0" y="0"/>
            <a:chExt cx="872834" cy="704747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72834" cy="704747"/>
            </a:xfrm>
            <a:custGeom>
              <a:avLst/>
              <a:gdLst/>
              <a:ahLst/>
              <a:cxnLst/>
              <a:rect l="l" t="t" r="r" b="b"/>
              <a:pathLst>
                <a:path w="872834" h="704747">
                  <a:moveTo>
                    <a:pt x="72848" y="0"/>
                  </a:moveTo>
                  <a:lnTo>
                    <a:pt x="799986" y="0"/>
                  </a:lnTo>
                  <a:cubicBezTo>
                    <a:pt x="819306" y="0"/>
                    <a:pt x="837835" y="7675"/>
                    <a:pt x="851497" y="21337"/>
                  </a:cubicBezTo>
                  <a:cubicBezTo>
                    <a:pt x="865159" y="34998"/>
                    <a:pt x="872834" y="53527"/>
                    <a:pt x="872834" y="72848"/>
                  </a:cubicBezTo>
                  <a:lnTo>
                    <a:pt x="872834" y="631899"/>
                  </a:lnTo>
                  <a:cubicBezTo>
                    <a:pt x="872834" y="651219"/>
                    <a:pt x="865159" y="669749"/>
                    <a:pt x="851497" y="683410"/>
                  </a:cubicBezTo>
                  <a:cubicBezTo>
                    <a:pt x="837835" y="697072"/>
                    <a:pt x="819306" y="704747"/>
                    <a:pt x="799986" y="704747"/>
                  </a:cubicBezTo>
                  <a:lnTo>
                    <a:pt x="72848" y="704747"/>
                  </a:lnTo>
                  <a:cubicBezTo>
                    <a:pt x="53527" y="704747"/>
                    <a:pt x="34998" y="697072"/>
                    <a:pt x="21337" y="683410"/>
                  </a:cubicBezTo>
                  <a:cubicBezTo>
                    <a:pt x="7675" y="669749"/>
                    <a:pt x="0" y="651219"/>
                    <a:pt x="0" y="631899"/>
                  </a:cubicBezTo>
                  <a:lnTo>
                    <a:pt x="0" y="72848"/>
                  </a:lnTo>
                  <a:cubicBezTo>
                    <a:pt x="0" y="53527"/>
                    <a:pt x="7675" y="34998"/>
                    <a:pt x="21337" y="21337"/>
                  </a:cubicBezTo>
                  <a:cubicBezTo>
                    <a:pt x="34998" y="7675"/>
                    <a:pt x="53527" y="0"/>
                    <a:pt x="72848" y="0"/>
                  </a:cubicBezTo>
                  <a:close/>
                </a:path>
              </a:pathLst>
            </a:custGeom>
            <a:solidFill>
              <a:srgbClr val="F1F1F1"/>
            </a:solidFill>
            <a:ln w="38100" cap="rnd">
              <a:solidFill>
                <a:srgbClr val="0C608E"/>
              </a:solidFill>
              <a:prstDash val="solid"/>
              <a:round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872834" cy="742847"/>
            </a:xfrm>
            <a:prstGeom prst="rect">
              <a:avLst/>
            </a:prstGeom>
          </p:spPr>
          <p:txBody>
            <a:bodyPr lIns="58646" tIns="58646" rIns="58646" bIns="58646" rtlCol="0" anchor="ctr"/>
            <a:lstStyle/>
            <a:p>
              <a:pPr algn="ctr">
                <a:lnSpc>
                  <a:spcPts val="2116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5284286" y="4949536"/>
            <a:ext cx="3458029" cy="6668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lvl="0" indent="-342900">
              <a:lnSpc>
                <a:spcPts val="255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2200" u="none" strike="noStrike" dirty="0">
                <a:solidFill>
                  <a:srgbClr val="211F1C"/>
                </a:solidFill>
                <a:latin typeface="Helios" panose="020B0604020202020204" charset="0"/>
              </a:rPr>
              <a:t>Работающие на нашей линейке косметики</a:t>
            </a:r>
            <a:endParaRPr lang="en-US" sz="2200" u="none" strike="noStrike" dirty="0">
              <a:solidFill>
                <a:srgbClr val="211F1C"/>
              </a:solidFill>
              <a:latin typeface="Helios" panose="020B0604020202020204" charset="0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5434530" y="4266366"/>
            <a:ext cx="3127211" cy="3515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15"/>
              </a:lnSpc>
            </a:pPr>
            <a:r>
              <a:rPr lang="en-US" sz="2400" b="1" spc="288" dirty="0">
                <a:solidFill>
                  <a:srgbClr val="0C608E"/>
                </a:solidFill>
                <a:latin typeface="Helios Bold" panose="020B0604020202020204" charset="0"/>
                <a:ea typeface="Verdana" panose="020B0604030504040204" pitchFamily="34" charset="0"/>
              </a:rPr>
              <a:t> </a:t>
            </a:r>
            <a:r>
              <a:rPr lang="ru-RU" sz="2400" b="1" spc="288" dirty="0">
                <a:solidFill>
                  <a:srgbClr val="0C608E"/>
                </a:solidFill>
                <a:latin typeface="Helios Bold" panose="020B0604020202020204" charset="0"/>
                <a:ea typeface="Verdana" panose="020B0604030504040204" pitchFamily="34" charset="0"/>
              </a:rPr>
              <a:t>КОСМЕТОЛОГИ</a:t>
            </a:r>
            <a:endParaRPr lang="en-US" sz="2400" b="1" spc="288" dirty="0">
              <a:solidFill>
                <a:srgbClr val="0C608E"/>
              </a:solidFill>
              <a:latin typeface="Helios Bold" panose="020B0604020202020204" charset="0"/>
              <a:ea typeface="Verdana" panose="020B0604030504040204" pitchFamily="34" charset="0"/>
            </a:endParaRPr>
          </a:p>
        </p:txBody>
      </p:sp>
      <p:sp>
        <p:nvSpPr>
          <p:cNvPr id="19" name="AutoShape 19"/>
          <p:cNvSpPr/>
          <p:nvPr/>
        </p:nvSpPr>
        <p:spPr>
          <a:xfrm>
            <a:off x="11617771" y="7594696"/>
            <a:ext cx="0" cy="796637"/>
          </a:xfrm>
          <a:prstGeom prst="line">
            <a:avLst/>
          </a:prstGeom>
          <a:ln w="38100" cap="flat">
            <a:solidFill>
              <a:srgbClr val="0C608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0" name="Group 20"/>
          <p:cNvGrpSpPr/>
          <p:nvPr/>
        </p:nvGrpSpPr>
        <p:grpSpPr>
          <a:xfrm>
            <a:off x="9528498" y="3742849"/>
            <a:ext cx="3906125" cy="3824615"/>
            <a:chOff x="0" y="0"/>
            <a:chExt cx="872834" cy="704747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72834" cy="704747"/>
            </a:xfrm>
            <a:custGeom>
              <a:avLst/>
              <a:gdLst/>
              <a:ahLst/>
              <a:cxnLst/>
              <a:rect l="l" t="t" r="r" b="b"/>
              <a:pathLst>
                <a:path w="872834" h="704747">
                  <a:moveTo>
                    <a:pt x="72848" y="0"/>
                  </a:moveTo>
                  <a:lnTo>
                    <a:pt x="799986" y="0"/>
                  </a:lnTo>
                  <a:cubicBezTo>
                    <a:pt x="819306" y="0"/>
                    <a:pt x="837835" y="7675"/>
                    <a:pt x="851497" y="21337"/>
                  </a:cubicBezTo>
                  <a:cubicBezTo>
                    <a:pt x="865159" y="34998"/>
                    <a:pt x="872834" y="53527"/>
                    <a:pt x="872834" y="72848"/>
                  </a:cubicBezTo>
                  <a:lnTo>
                    <a:pt x="872834" y="631899"/>
                  </a:lnTo>
                  <a:cubicBezTo>
                    <a:pt x="872834" y="651219"/>
                    <a:pt x="865159" y="669749"/>
                    <a:pt x="851497" y="683410"/>
                  </a:cubicBezTo>
                  <a:cubicBezTo>
                    <a:pt x="837835" y="697072"/>
                    <a:pt x="819306" y="704747"/>
                    <a:pt x="799986" y="704747"/>
                  </a:cubicBezTo>
                  <a:lnTo>
                    <a:pt x="72848" y="704747"/>
                  </a:lnTo>
                  <a:cubicBezTo>
                    <a:pt x="53527" y="704747"/>
                    <a:pt x="34998" y="697072"/>
                    <a:pt x="21337" y="683410"/>
                  </a:cubicBezTo>
                  <a:cubicBezTo>
                    <a:pt x="7675" y="669749"/>
                    <a:pt x="0" y="651219"/>
                    <a:pt x="0" y="631899"/>
                  </a:cubicBezTo>
                  <a:lnTo>
                    <a:pt x="0" y="72848"/>
                  </a:lnTo>
                  <a:cubicBezTo>
                    <a:pt x="0" y="53527"/>
                    <a:pt x="7675" y="34998"/>
                    <a:pt x="21337" y="21337"/>
                  </a:cubicBezTo>
                  <a:cubicBezTo>
                    <a:pt x="34998" y="7675"/>
                    <a:pt x="53527" y="0"/>
                    <a:pt x="72848" y="0"/>
                  </a:cubicBezTo>
                  <a:close/>
                </a:path>
              </a:pathLst>
            </a:custGeom>
            <a:solidFill>
              <a:srgbClr val="F1F1F1"/>
            </a:solidFill>
            <a:ln w="38100" cap="rnd">
              <a:solidFill>
                <a:srgbClr val="0C608E"/>
              </a:solidFill>
              <a:prstDash val="solid"/>
              <a:round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872834" cy="742847"/>
            </a:xfrm>
            <a:prstGeom prst="rect">
              <a:avLst/>
            </a:prstGeom>
          </p:spPr>
          <p:txBody>
            <a:bodyPr lIns="58646" tIns="58646" rIns="58646" bIns="58646" rtlCol="0" anchor="ctr"/>
            <a:lstStyle/>
            <a:p>
              <a:pPr algn="ctr">
                <a:lnSpc>
                  <a:spcPts val="2116"/>
                </a:lnSpc>
              </a:pPr>
              <a:endParaRPr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9806292" y="4878997"/>
            <a:ext cx="3265105" cy="16671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lvl="0" indent="-342900">
              <a:lnSpc>
                <a:spcPts val="255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2200" u="none" strike="noStrike" dirty="0">
                <a:solidFill>
                  <a:srgbClr val="211F1C"/>
                </a:solidFill>
                <a:latin typeface="Helios" panose="020B0604020202020204" charset="0"/>
              </a:rPr>
              <a:t>Являются дистрибьюторами </a:t>
            </a:r>
            <a:r>
              <a:rPr lang="en-US" sz="2200" u="none" strike="noStrike" dirty="0" err="1">
                <a:solidFill>
                  <a:srgbClr val="211F1C"/>
                </a:solidFill>
                <a:latin typeface="Helios" panose="020B0604020202020204" charset="0"/>
              </a:rPr>
              <a:t>Vorcati</a:t>
            </a:r>
            <a:r>
              <a:rPr lang="ru-RU" sz="2200" u="none" strike="noStrike" dirty="0">
                <a:solidFill>
                  <a:srgbClr val="211F1C"/>
                </a:solidFill>
                <a:latin typeface="Helios" panose="020B0604020202020204" charset="0"/>
              </a:rPr>
              <a:t> на свою </a:t>
            </a:r>
            <a:r>
              <a:rPr lang="ru-RU" sz="2200" dirty="0">
                <a:solidFill>
                  <a:srgbClr val="211F1C"/>
                </a:solidFill>
                <a:latin typeface="Helios" panose="020B0604020202020204" charset="0"/>
              </a:rPr>
              <a:t>целевую аудиторию и клиентскую базу</a:t>
            </a:r>
            <a:endParaRPr lang="en-US" sz="2200" u="none" strike="noStrike" dirty="0">
              <a:solidFill>
                <a:srgbClr val="211F1C"/>
              </a:solidFill>
              <a:latin typeface="Helios" panose="020B0604020202020204" charset="0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9857899" y="4187952"/>
            <a:ext cx="3127211" cy="3515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15"/>
              </a:lnSpc>
            </a:pPr>
            <a:r>
              <a:rPr lang="ru-RU" sz="2400" b="1" spc="288" dirty="0">
                <a:solidFill>
                  <a:srgbClr val="0C608E"/>
                </a:solidFill>
                <a:latin typeface="Helios Bold" panose="020B0604020202020204" charset="0"/>
                <a:ea typeface="Verdana" panose="020B0604030504040204" pitchFamily="34" charset="0"/>
              </a:rPr>
              <a:t>КОСМЕТОЛОГИ</a:t>
            </a:r>
            <a:endParaRPr lang="en-US" sz="2400" b="1" spc="288" dirty="0">
              <a:solidFill>
                <a:srgbClr val="0C608E"/>
              </a:solidFill>
              <a:latin typeface="Helios Bold" panose="020B0604020202020204" charset="0"/>
              <a:ea typeface="Verdana" panose="020B0604030504040204" pitchFamily="34" charset="0"/>
            </a:endParaRPr>
          </a:p>
        </p:txBody>
      </p:sp>
      <p:sp>
        <p:nvSpPr>
          <p:cNvPr id="25" name="AutoShape 25"/>
          <p:cNvSpPr/>
          <p:nvPr/>
        </p:nvSpPr>
        <p:spPr>
          <a:xfrm>
            <a:off x="15937121" y="7583702"/>
            <a:ext cx="0" cy="796637"/>
          </a:xfrm>
          <a:prstGeom prst="line">
            <a:avLst/>
          </a:prstGeom>
          <a:ln w="38100" cap="flat">
            <a:solidFill>
              <a:srgbClr val="0C608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6" name="Group 26"/>
          <p:cNvGrpSpPr/>
          <p:nvPr/>
        </p:nvGrpSpPr>
        <p:grpSpPr>
          <a:xfrm>
            <a:off x="13716082" y="3709861"/>
            <a:ext cx="4285814" cy="3857603"/>
            <a:chOff x="0" y="0"/>
            <a:chExt cx="872834" cy="704747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72834" cy="704747"/>
            </a:xfrm>
            <a:custGeom>
              <a:avLst/>
              <a:gdLst/>
              <a:ahLst/>
              <a:cxnLst/>
              <a:rect l="l" t="t" r="r" b="b"/>
              <a:pathLst>
                <a:path w="872834" h="704747">
                  <a:moveTo>
                    <a:pt x="72848" y="0"/>
                  </a:moveTo>
                  <a:lnTo>
                    <a:pt x="799986" y="0"/>
                  </a:lnTo>
                  <a:cubicBezTo>
                    <a:pt x="819306" y="0"/>
                    <a:pt x="837835" y="7675"/>
                    <a:pt x="851497" y="21337"/>
                  </a:cubicBezTo>
                  <a:cubicBezTo>
                    <a:pt x="865159" y="34998"/>
                    <a:pt x="872834" y="53527"/>
                    <a:pt x="872834" y="72848"/>
                  </a:cubicBezTo>
                  <a:lnTo>
                    <a:pt x="872834" y="631899"/>
                  </a:lnTo>
                  <a:cubicBezTo>
                    <a:pt x="872834" y="651219"/>
                    <a:pt x="865159" y="669749"/>
                    <a:pt x="851497" y="683410"/>
                  </a:cubicBezTo>
                  <a:cubicBezTo>
                    <a:pt x="837835" y="697072"/>
                    <a:pt x="819306" y="704747"/>
                    <a:pt x="799986" y="704747"/>
                  </a:cubicBezTo>
                  <a:lnTo>
                    <a:pt x="72848" y="704747"/>
                  </a:lnTo>
                  <a:cubicBezTo>
                    <a:pt x="53527" y="704747"/>
                    <a:pt x="34998" y="697072"/>
                    <a:pt x="21337" y="683410"/>
                  </a:cubicBezTo>
                  <a:cubicBezTo>
                    <a:pt x="7675" y="669749"/>
                    <a:pt x="0" y="651219"/>
                    <a:pt x="0" y="631899"/>
                  </a:cubicBezTo>
                  <a:lnTo>
                    <a:pt x="0" y="72848"/>
                  </a:lnTo>
                  <a:cubicBezTo>
                    <a:pt x="0" y="53527"/>
                    <a:pt x="7675" y="34998"/>
                    <a:pt x="21337" y="21337"/>
                  </a:cubicBezTo>
                  <a:cubicBezTo>
                    <a:pt x="34998" y="7675"/>
                    <a:pt x="53527" y="0"/>
                    <a:pt x="72848" y="0"/>
                  </a:cubicBezTo>
                  <a:close/>
                </a:path>
              </a:pathLst>
            </a:custGeom>
            <a:solidFill>
              <a:srgbClr val="F1F1F1"/>
            </a:solidFill>
            <a:ln w="38100" cap="rnd">
              <a:solidFill>
                <a:srgbClr val="0C608E"/>
              </a:solidFill>
              <a:prstDash val="solid"/>
              <a:round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0" y="-38100"/>
              <a:ext cx="872834" cy="742847"/>
            </a:xfrm>
            <a:prstGeom prst="rect">
              <a:avLst/>
            </a:prstGeom>
          </p:spPr>
          <p:txBody>
            <a:bodyPr lIns="58646" tIns="58646" rIns="58646" bIns="58646" rtlCol="0" anchor="ctr"/>
            <a:lstStyle/>
            <a:p>
              <a:pPr algn="ctr">
                <a:lnSpc>
                  <a:spcPts val="2116"/>
                </a:lnSpc>
              </a:pPr>
              <a:endParaRPr/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13908723" y="4617872"/>
            <a:ext cx="3955986" cy="26403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lvl="0" indent="-342900">
              <a:lnSpc>
                <a:spcPts val="255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211F1C"/>
                </a:solidFill>
                <a:latin typeface="Helios" panose="020B0604020202020204" charset="0"/>
              </a:rPr>
              <a:t>Магазины косметики</a:t>
            </a:r>
          </a:p>
          <a:p>
            <a:pPr marL="342900" lvl="0" indent="-342900">
              <a:lnSpc>
                <a:spcPts val="255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2000" dirty="0" err="1">
                <a:solidFill>
                  <a:srgbClr val="211F1C"/>
                </a:solidFill>
                <a:latin typeface="Helios" panose="020B0604020202020204" charset="0"/>
              </a:rPr>
              <a:t>Маркетпрейсы</a:t>
            </a:r>
            <a:endParaRPr lang="ru-RU" sz="2000" dirty="0">
              <a:solidFill>
                <a:srgbClr val="211F1C"/>
              </a:solidFill>
              <a:latin typeface="Helios" panose="020B0604020202020204" charset="0"/>
            </a:endParaRPr>
          </a:p>
          <a:p>
            <a:pPr marL="342900" lvl="0" indent="-342900">
              <a:lnSpc>
                <a:spcPts val="255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2000" u="none" strike="noStrike" dirty="0">
                <a:solidFill>
                  <a:srgbClr val="211F1C"/>
                </a:solidFill>
                <a:latin typeface="Helios" panose="020B0604020202020204" charset="0"/>
              </a:rPr>
              <a:t>Санатории </a:t>
            </a:r>
          </a:p>
          <a:p>
            <a:pPr marL="342900" lvl="0" indent="-342900">
              <a:lnSpc>
                <a:spcPts val="255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211F1C"/>
                </a:solidFill>
                <a:latin typeface="Helios" panose="020B0604020202020204" charset="0"/>
              </a:rPr>
              <a:t>Косметологические клиники</a:t>
            </a:r>
          </a:p>
          <a:p>
            <a:pPr marL="342900" lvl="0" indent="-342900">
              <a:lnSpc>
                <a:spcPts val="255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2000" u="none" strike="noStrike" dirty="0">
                <a:solidFill>
                  <a:srgbClr val="211F1C"/>
                </a:solidFill>
                <a:latin typeface="Helios" panose="020B0604020202020204" charset="0"/>
              </a:rPr>
              <a:t>Бьюти салоны</a:t>
            </a:r>
          </a:p>
          <a:p>
            <a:pPr marL="342900" lvl="0" indent="-342900">
              <a:lnSpc>
                <a:spcPts val="255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211F1C"/>
                </a:solidFill>
                <a:latin typeface="Helios" panose="020B0604020202020204" charset="0"/>
              </a:rPr>
              <a:t>Специализированные точки продаж региональной продукции</a:t>
            </a:r>
            <a:endParaRPr lang="en-US" sz="2000" u="none" strike="noStrike" dirty="0">
              <a:solidFill>
                <a:srgbClr val="211F1C"/>
              </a:solidFill>
              <a:latin typeface="Helios" panose="020B0604020202020204" charset="0"/>
            </a:endParaRPr>
          </a:p>
        </p:txBody>
      </p:sp>
      <p:sp>
        <p:nvSpPr>
          <p:cNvPr id="30" name="TextBox 30"/>
          <p:cNvSpPr txBox="1"/>
          <p:nvPr/>
        </p:nvSpPr>
        <p:spPr>
          <a:xfrm>
            <a:off x="14286240" y="4090613"/>
            <a:ext cx="3127211" cy="3515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15"/>
              </a:lnSpc>
            </a:pPr>
            <a:r>
              <a:rPr lang="ru-RU" sz="2400" b="1" spc="288" dirty="0">
                <a:solidFill>
                  <a:srgbClr val="0C608E"/>
                </a:solidFill>
                <a:latin typeface="Helios Bold" panose="020B0604020202020204" charset="0"/>
                <a:ea typeface="Verdana" panose="020B0604030504040204" pitchFamily="34" charset="0"/>
              </a:rPr>
              <a:t>ПАРТНЕРЫ</a:t>
            </a:r>
            <a:endParaRPr lang="en-US" sz="2400" b="1" spc="288" dirty="0">
              <a:solidFill>
                <a:srgbClr val="0C608E"/>
              </a:solidFill>
              <a:latin typeface="Helios Bold" panose="020B0604020202020204" charset="0"/>
              <a:ea typeface="Verdana" panose="020B0604030504040204" pitchFamily="34" charset="0"/>
            </a:endParaRPr>
          </a:p>
        </p:txBody>
      </p:sp>
      <p:sp>
        <p:nvSpPr>
          <p:cNvPr id="47" name="Freeform 7">
            <a:extLst>
              <a:ext uri="{FF2B5EF4-FFF2-40B4-BE49-F238E27FC236}">
                <a16:creationId xmlns:a16="http://schemas.microsoft.com/office/drawing/2014/main" id="{98CACBF8-27B1-1D57-414C-89E1E08D6105}"/>
              </a:ext>
            </a:extLst>
          </p:cNvPr>
          <p:cNvSpPr/>
          <p:nvPr/>
        </p:nvSpPr>
        <p:spPr>
          <a:xfrm rot="10800000">
            <a:off x="-3769499" y="-1862353"/>
            <a:ext cx="24684485" cy="3370693"/>
          </a:xfrm>
          <a:custGeom>
            <a:avLst/>
            <a:gdLst/>
            <a:ahLst/>
            <a:cxnLst/>
            <a:rect l="l" t="t" r="r" b="b"/>
            <a:pathLst>
              <a:path w="736505" h="187305">
                <a:moveTo>
                  <a:pt x="203200" y="0"/>
                </a:moveTo>
                <a:lnTo>
                  <a:pt x="533305" y="0"/>
                </a:lnTo>
                <a:lnTo>
                  <a:pt x="736505" y="187305"/>
                </a:lnTo>
                <a:lnTo>
                  <a:pt x="0" y="187305"/>
                </a:lnTo>
                <a:lnTo>
                  <a:pt x="203200" y="0"/>
                </a:lnTo>
                <a:close/>
              </a:path>
            </a:pathLst>
          </a:custGeom>
          <a:solidFill>
            <a:srgbClr val="0C608E"/>
          </a:solidFill>
        </p:spPr>
      </p:sp>
      <p:sp>
        <p:nvSpPr>
          <p:cNvPr id="5" name="TextBox 5"/>
          <p:cNvSpPr txBox="1"/>
          <p:nvPr/>
        </p:nvSpPr>
        <p:spPr>
          <a:xfrm>
            <a:off x="3514186" y="-4589"/>
            <a:ext cx="9458654" cy="10080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475"/>
              </a:lnSpc>
            </a:pPr>
            <a:r>
              <a:rPr lang="ru-RU" sz="6000" dirty="0">
                <a:solidFill>
                  <a:schemeClr val="bg1"/>
                </a:solidFill>
                <a:latin typeface="TT Hoves Bold" panose="020B0604020202020204" charset="0"/>
              </a:rPr>
              <a:t>Бизнес-модель </a:t>
            </a:r>
            <a:r>
              <a:rPr lang="en-US" sz="6000" dirty="0" err="1">
                <a:solidFill>
                  <a:schemeClr val="bg1"/>
                </a:solidFill>
                <a:latin typeface="TT Hoves Bold" panose="020B0604020202020204" charset="0"/>
              </a:rPr>
              <a:t>Vorcati</a:t>
            </a:r>
            <a:endParaRPr lang="en-US" sz="6000" dirty="0">
              <a:solidFill>
                <a:schemeClr val="bg1"/>
              </a:solidFill>
              <a:latin typeface="TT Hoves Bold" panose="020B060402020202020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6CBA192-4231-4E51-BDB9-46EB4E1F8DC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aintStrokes/>
                    </a14:imgEffect>
                    <a14:imgEffect>
                      <a14:sharpenSoften amount="50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24909" t="-2469" r="29371" b="28122"/>
          <a:stretch/>
        </p:blipFill>
        <p:spPr>
          <a:xfrm>
            <a:off x="12751806" y="251198"/>
            <a:ext cx="1064381" cy="933001"/>
          </a:xfrm>
          <a:prstGeom prst="rect">
            <a:avLst/>
          </a:prstGeom>
        </p:spPr>
      </p:pic>
      <p:sp>
        <p:nvSpPr>
          <p:cNvPr id="3" name="TextBox 12">
            <a:extLst>
              <a:ext uri="{FF2B5EF4-FFF2-40B4-BE49-F238E27FC236}">
                <a16:creationId xmlns:a16="http://schemas.microsoft.com/office/drawing/2014/main" id="{3175E9C9-4C6E-42AC-00CF-A1824C797B92}"/>
              </a:ext>
            </a:extLst>
          </p:cNvPr>
          <p:cNvSpPr txBox="1"/>
          <p:nvPr/>
        </p:nvSpPr>
        <p:spPr>
          <a:xfrm>
            <a:off x="3047285" y="1477622"/>
            <a:ext cx="11030791" cy="557397"/>
          </a:xfrm>
          <a:prstGeom prst="rect">
            <a:avLst/>
          </a:prstGeom>
          <a:solidFill>
            <a:srgbClr val="0C608E"/>
          </a:solidFill>
          <a:ln>
            <a:solidFill>
              <a:srgbClr val="0C608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b="1" dirty="0">
                <a:solidFill>
                  <a:srgbClr val="FFFFFF"/>
                </a:solidFill>
                <a:latin typeface="Helios"/>
              </a:rPr>
              <a:t>B2C</a:t>
            </a:r>
            <a:r>
              <a:rPr lang="ru-RU" sz="3399" b="1" dirty="0">
                <a:solidFill>
                  <a:srgbClr val="FFFFFF"/>
                </a:solidFill>
                <a:latin typeface="Helios"/>
              </a:rPr>
              <a:t>  и  </a:t>
            </a:r>
            <a:r>
              <a:rPr lang="en-US" sz="3399" b="1" dirty="0">
                <a:solidFill>
                  <a:srgbClr val="FFFFFF"/>
                </a:solidFill>
                <a:latin typeface="Helios"/>
              </a:rPr>
              <a:t>B2B</a:t>
            </a:r>
            <a:endParaRPr lang="en-US" sz="3399" b="1" u="none" dirty="0">
              <a:solidFill>
                <a:srgbClr val="FFFFFF"/>
              </a:solidFill>
              <a:latin typeface="Helios"/>
            </a:endParaRPr>
          </a:p>
        </p:txBody>
      </p:sp>
      <p:sp>
        <p:nvSpPr>
          <p:cNvPr id="33" name="AutoShape 6">
            <a:extLst>
              <a:ext uri="{FF2B5EF4-FFF2-40B4-BE49-F238E27FC236}">
                <a16:creationId xmlns:a16="http://schemas.microsoft.com/office/drawing/2014/main" id="{286189DD-9854-49E3-B633-8D9A9E0DBED2}"/>
              </a:ext>
            </a:extLst>
          </p:cNvPr>
          <p:cNvSpPr/>
          <p:nvPr/>
        </p:nvSpPr>
        <p:spPr>
          <a:xfrm flipV="1">
            <a:off x="11617771" y="8363965"/>
            <a:ext cx="4319351" cy="10996"/>
          </a:xfrm>
          <a:prstGeom prst="line">
            <a:avLst/>
          </a:prstGeom>
          <a:ln w="38100" cap="flat">
            <a:solidFill>
              <a:srgbClr val="0C608E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4" name="TextBox 12">
            <a:extLst>
              <a:ext uri="{FF2B5EF4-FFF2-40B4-BE49-F238E27FC236}">
                <a16:creationId xmlns:a16="http://schemas.microsoft.com/office/drawing/2014/main" id="{59984922-E8D8-FBAD-75C4-7DB1F40A8124}"/>
              </a:ext>
            </a:extLst>
          </p:cNvPr>
          <p:cNvSpPr txBox="1"/>
          <p:nvPr/>
        </p:nvSpPr>
        <p:spPr>
          <a:xfrm>
            <a:off x="12881975" y="7811143"/>
            <a:ext cx="1790944" cy="557397"/>
          </a:xfrm>
          <a:prstGeom prst="rect">
            <a:avLst/>
          </a:prstGeom>
          <a:solidFill>
            <a:srgbClr val="0C608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b="1" u="none" dirty="0">
                <a:solidFill>
                  <a:srgbClr val="FFFFFF"/>
                </a:solidFill>
                <a:latin typeface="Helios"/>
              </a:rPr>
              <a:t>  B2B</a:t>
            </a:r>
          </a:p>
        </p:txBody>
      </p:sp>
      <p:sp>
        <p:nvSpPr>
          <p:cNvPr id="45" name="TextBox 12">
            <a:extLst>
              <a:ext uri="{FF2B5EF4-FFF2-40B4-BE49-F238E27FC236}">
                <a16:creationId xmlns:a16="http://schemas.microsoft.com/office/drawing/2014/main" id="{D1E9CF22-503E-4699-6D0A-F6225CBB56FE}"/>
              </a:ext>
            </a:extLst>
          </p:cNvPr>
          <p:cNvSpPr txBox="1"/>
          <p:nvPr/>
        </p:nvSpPr>
        <p:spPr>
          <a:xfrm>
            <a:off x="4117831" y="7833936"/>
            <a:ext cx="1790944" cy="557397"/>
          </a:xfrm>
          <a:prstGeom prst="rect">
            <a:avLst/>
          </a:prstGeom>
          <a:solidFill>
            <a:srgbClr val="0C608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b="1" u="none" dirty="0">
                <a:solidFill>
                  <a:srgbClr val="FFFFFF"/>
                </a:solidFill>
                <a:latin typeface="Helios"/>
              </a:rPr>
              <a:t>  B2C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8E4CA093-1BE9-37B7-98A0-2684506BBA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881404"/>
            <a:ext cx="18287999" cy="12198096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2732341" y="5959424"/>
            <a:ext cx="12958055" cy="2"/>
          </a:xfrm>
          <a:prstGeom prst="line">
            <a:avLst/>
          </a:prstGeom>
          <a:ln w="38100" cap="flat">
            <a:solidFill>
              <a:srgbClr val="0C608E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AutoShape 7"/>
          <p:cNvSpPr/>
          <p:nvPr/>
        </p:nvSpPr>
        <p:spPr>
          <a:xfrm flipH="1">
            <a:off x="2732346" y="5173785"/>
            <a:ext cx="0" cy="796637"/>
          </a:xfrm>
          <a:prstGeom prst="line">
            <a:avLst/>
          </a:prstGeom>
          <a:ln w="38100" cap="flat">
            <a:solidFill>
              <a:srgbClr val="0C608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8" name="Group 8"/>
          <p:cNvGrpSpPr/>
          <p:nvPr/>
        </p:nvGrpSpPr>
        <p:grpSpPr>
          <a:xfrm>
            <a:off x="684652" y="2518321"/>
            <a:ext cx="3960644" cy="2655463"/>
            <a:chOff x="0" y="0"/>
            <a:chExt cx="872834" cy="70474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72834" cy="704747"/>
            </a:xfrm>
            <a:custGeom>
              <a:avLst/>
              <a:gdLst/>
              <a:ahLst/>
              <a:cxnLst/>
              <a:rect l="l" t="t" r="r" b="b"/>
              <a:pathLst>
                <a:path w="872834" h="704747">
                  <a:moveTo>
                    <a:pt x="72848" y="0"/>
                  </a:moveTo>
                  <a:lnTo>
                    <a:pt x="799986" y="0"/>
                  </a:lnTo>
                  <a:cubicBezTo>
                    <a:pt x="819306" y="0"/>
                    <a:pt x="837835" y="7675"/>
                    <a:pt x="851497" y="21337"/>
                  </a:cubicBezTo>
                  <a:cubicBezTo>
                    <a:pt x="865159" y="34998"/>
                    <a:pt x="872834" y="53527"/>
                    <a:pt x="872834" y="72848"/>
                  </a:cubicBezTo>
                  <a:lnTo>
                    <a:pt x="872834" y="631899"/>
                  </a:lnTo>
                  <a:cubicBezTo>
                    <a:pt x="872834" y="651219"/>
                    <a:pt x="865159" y="669749"/>
                    <a:pt x="851497" y="683410"/>
                  </a:cubicBezTo>
                  <a:cubicBezTo>
                    <a:pt x="837835" y="697072"/>
                    <a:pt x="819306" y="704747"/>
                    <a:pt x="799986" y="704747"/>
                  </a:cubicBezTo>
                  <a:lnTo>
                    <a:pt x="72848" y="704747"/>
                  </a:lnTo>
                  <a:cubicBezTo>
                    <a:pt x="53527" y="704747"/>
                    <a:pt x="34998" y="697072"/>
                    <a:pt x="21337" y="683410"/>
                  </a:cubicBezTo>
                  <a:cubicBezTo>
                    <a:pt x="7675" y="669749"/>
                    <a:pt x="0" y="651219"/>
                    <a:pt x="0" y="631899"/>
                  </a:cubicBezTo>
                  <a:lnTo>
                    <a:pt x="0" y="72848"/>
                  </a:lnTo>
                  <a:cubicBezTo>
                    <a:pt x="0" y="53527"/>
                    <a:pt x="7675" y="34998"/>
                    <a:pt x="21337" y="21337"/>
                  </a:cubicBezTo>
                  <a:cubicBezTo>
                    <a:pt x="34998" y="7675"/>
                    <a:pt x="53527" y="0"/>
                    <a:pt x="72848" y="0"/>
                  </a:cubicBezTo>
                  <a:close/>
                </a:path>
              </a:pathLst>
            </a:custGeom>
            <a:solidFill>
              <a:srgbClr val="F1F1F1"/>
            </a:solidFill>
            <a:ln w="38100" cap="rnd">
              <a:solidFill>
                <a:srgbClr val="0C608E"/>
              </a:solidFill>
              <a:prstDash val="solid"/>
              <a:round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872834" cy="742847"/>
            </a:xfrm>
            <a:prstGeom prst="rect">
              <a:avLst/>
            </a:prstGeom>
          </p:spPr>
          <p:txBody>
            <a:bodyPr lIns="58646" tIns="58646" rIns="58646" bIns="58646" rtlCol="0" anchor="ctr"/>
            <a:lstStyle/>
            <a:p>
              <a:pPr algn="ctr">
                <a:lnSpc>
                  <a:spcPts val="2116"/>
                </a:lnSpc>
              </a:pPr>
              <a:endParaRPr>
                <a:solidFill>
                  <a:srgbClr val="0C608E"/>
                </a:solidFill>
              </a:endParaRP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028379" y="3358972"/>
            <a:ext cx="3127211" cy="14671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15"/>
              </a:lnSpc>
            </a:pPr>
            <a:r>
              <a:rPr lang="ru-RU" sz="2400" b="1" spc="288" dirty="0">
                <a:solidFill>
                  <a:srgbClr val="0C608E"/>
                </a:solidFill>
                <a:latin typeface="Helios Bold" panose="020B0604020202020204" charset="0"/>
                <a:ea typeface="Verdana" panose="020B0604030504040204" pitchFamily="34" charset="0"/>
              </a:rPr>
              <a:t>Сайт </a:t>
            </a:r>
            <a:r>
              <a:rPr lang="en-US" sz="2400" b="1" spc="288" dirty="0" err="1">
                <a:solidFill>
                  <a:srgbClr val="0C608E"/>
                </a:solidFill>
                <a:latin typeface="Helios Bold" panose="020B0604020202020204" charset="0"/>
                <a:ea typeface="Verdana" panose="020B0604030504040204" pitchFamily="34" charset="0"/>
              </a:rPr>
              <a:t>Vorcati</a:t>
            </a:r>
            <a:endParaRPr lang="ru-RU" sz="2400" b="1" spc="288" dirty="0">
              <a:solidFill>
                <a:srgbClr val="0C608E"/>
              </a:solidFill>
              <a:latin typeface="Helios Bold" panose="020B0604020202020204" charset="0"/>
              <a:ea typeface="Verdana" panose="020B0604030504040204" pitchFamily="34" charset="0"/>
            </a:endParaRPr>
          </a:p>
          <a:p>
            <a:pPr algn="ctr">
              <a:lnSpc>
                <a:spcPts val="2915"/>
              </a:lnSpc>
            </a:pPr>
            <a:r>
              <a:rPr lang="ru-RU" sz="2400" b="1" spc="288" dirty="0">
                <a:solidFill>
                  <a:srgbClr val="0C608E"/>
                </a:solidFill>
                <a:latin typeface="Helios Bold" panose="020B0604020202020204" charset="0"/>
                <a:ea typeface="Verdana" panose="020B0604030504040204" pitchFamily="34" charset="0"/>
              </a:rPr>
              <a:t>Социальные сети</a:t>
            </a:r>
          </a:p>
          <a:p>
            <a:pPr algn="ctr">
              <a:lnSpc>
                <a:spcPts val="2915"/>
              </a:lnSpc>
            </a:pPr>
            <a:endParaRPr lang="en-US" sz="2400" b="1" spc="288" dirty="0">
              <a:solidFill>
                <a:srgbClr val="0C608E"/>
              </a:solidFill>
              <a:latin typeface="Helios Bold" panose="020B0604020202020204" charset="0"/>
              <a:ea typeface="Verdana" panose="020B0604030504040204" pitchFamily="34" charset="0"/>
            </a:endParaRPr>
          </a:p>
        </p:txBody>
      </p:sp>
      <p:sp>
        <p:nvSpPr>
          <p:cNvPr id="13" name="AutoShape 13"/>
          <p:cNvSpPr/>
          <p:nvPr/>
        </p:nvSpPr>
        <p:spPr>
          <a:xfrm flipH="1">
            <a:off x="7051697" y="5162789"/>
            <a:ext cx="0" cy="796637"/>
          </a:xfrm>
          <a:prstGeom prst="line">
            <a:avLst/>
          </a:prstGeom>
          <a:ln w="38100" cap="flat">
            <a:solidFill>
              <a:srgbClr val="0C608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4" name="Group 14"/>
          <p:cNvGrpSpPr/>
          <p:nvPr/>
        </p:nvGrpSpPr>
        <p:grpSpPr>
          <a:xfrm>
            <a:off x="4953000" y="2518321"/>
            <a:ext cx="4011647" cy="2644467"/>
            <a:chOff x="0" y="0"/>
            <a:chExt cx="872834" cy="704747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72834" cy="704747"/>
            </a:xfrm>
            <a:custGeom>
              <a:avLst/>
              <a:gdLst/>
              <a:ahLst/>
              <a:cxnLst/>
              <a:rect l="l" t="t" r="r" b="b"/>
              <a:pathLst>
                <a:path w="872834" h="704747">
                  <a:moveTo>
                    <a:pt x="72848" y="0"/>
                  </a:moveTo>
                  <a:lnTo>
                    <a:pt x="799986" y="0"/>
                  </a:lnTo>
                  <a:cubicBezTo>
                    <a:pt x="819306" y="0"/>
                    <a:pt x="837835" y="7675"/>
                    <a:pt x="851497" y="21337"/>
                  </a:cubicBezTo>
                  <a:cubicBezTo>
                    <a:pt x="865159" y="34998"/>
                    <a:pt x="872834" y="53527"/>
                    <a:pt x="872834" y="72848"/>
                  </a:cubicBezTo>
                  <a:lnTo>
                    <a:pt x="872834" y="631899"/>
                  </a:lnTo>
                  <a:cubicBezTo>
                    <a:pt x="872834" y="651219"/>
                    <a:pt x="865159" y="669749"/>
                    <a:pt x="851497" y="683410"/>
                  </a:cubicBezTo>
                  <a:cubicBezTo>
                    <a:pt x="837835" y="697072"/>
                    <a:pt x="819306" y="704747"/>
                    <a:pt x="799986" y="704747"/>
                  </a:cubicBezTo>
                  <a:lnTo>
                    <a:pt x="72848" y="704747"/>
                  </a:lnTo>
                  <a:cubicBezTo>
                    <a:pt x="53527" y="704747"/>
                    <a:pt x="34998" y="697072"/>
                    <a:pt x="21337" y="683410"/>
                  </a:cubicBezTo>
                  <a:cubicBezTo>
                    <a:pt x="7675" y="669749"/>
                    <a:pt x="0" y="651219"/>
                    <a:pt x="0" y="631899"/>
                  </a:cubicBezTo>
                  <a:lnTo>
                    <a:pt x="0" y="72848"/>
                  </a:lnTo>
                  <a:cubicBezTo>
                    <a:pt x="0" y="53527"/>
                    <a:pt x="7675" y="34998"/>
                    <a:pt x="21337" y="21337"/>
                  </a:cubicBezTo>
                  <a:cubicBezTo>
                    <a:pt x="34998" y="7675"/>
                    <a:pt x="53527" y="0"/>
                    <a:pt x="72848" y="0"/>
                  </a:cubicBezTo>
                  <a:close/>
                </a:path>
              </a:pathLst>
            </a:custGeom>
            <a:solidFill>
              <a:srgbClr val="F1F1F1"/>
            </a:solidFill>
            <a:ln w="38100" cap="rnd">
              <a:solidFill>
                <a:srgbClr val="0C608E"/>
              </a:solidFill>
              <a:prstDash val="solid"/>
              <a:round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872834" cy="742847"/>
            </a:xfrm>
            <a:prstGeom prst="rect">
              <a:avLst/>
            </a:prstGeom>
          </p:spPr>
          <p:txBody>
            <a:bodyPr lIns="58646" tIns="58646" rIns="58646" bIns="58646" rtlCol="0" anchor="ctr"/>
            <a:lstStyle/>
            <a:p>
              <a:pPr algn="ctr">
                <a:lnSpc>
                  <a:spcPts val="2116"/>
                </a:lnSpc>
              </a:pPr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5436183" y="3543790"/>
            <a:ext cx="3127211" cy="10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15"/>
              </a:lnSpc>
            </a:pPr>
            <a:r>
              <a:rPr lang="en-US" sz="2400" b="1" spc="288" dirty="0">
                <a:solidFill>
                  <a:srgbClr val="0C608E"/>
                </a:solidFill>
                <a:latin typeface="Helios Bold" panose="020B0604020202020204" charset="0"/>
                <a:ea typeface="Verdana" panose="020B0604030504040204" pitchFamily="34" charset="0"/>
              </a:rPr>
              <a:t> </a:t>
            </a:r>
            <a:r>
              <a:rPr lang="it-IT" sz="2400" b="1" spc="288" dirty="0">
                <a:solidFill>
                  <a:srgbClr val="0C608E"/>
                </a:solidFill>
                <a:latin typeface="Helios Bold" panose="020B0604020202020204" charset="0"/>
                <a:ea typeface="Verdana" panose="020B0604030504040204" pitchFamily="34" charset="0"/>
              </a:rPr>
              <a:t>Visit Tyumen, Visit Yamal</a:t>
            </a:r>
          </a:p>
          <a:p>
            <a:pPr algn="ctr">
              <a:lnSpc>
                <a:spcPts val="2915"/>
              </a:lnSpc>
            </a:pPr>
            <a:endParaRPr lang="en-US" sz="2400" b="1" spc="288" dirty="0">
              <a:solidFill>
                <a:srgbClr val="0C608E"/>
              </a:solidFill>
              <a:latin typeface="Helios Bold" panose="020B0604020202020204" charset="0"/>
              <a:ea typeface="Verdana" panose="020B0604030504040204" pitchFamily="34" charset="0"/>
            </a:endParaRPr>
          </a:p>
        </p:txBody>
      </p:sp>
      <p:sp>
        <p:nvSpPr>
          <p:cNvPr id="19" name="AutoShape 19"/>
          <p:cNvSpPr/>
          <p:nvPr/>
        </p:nvSpPr>
        <p:spPr>
          <a:xfrm>
            <a:off x="11371048" y="5162789"/>
            <a:ext cx="0" cy="796637"/>
          </a:xfrm>
          <a:prstGeom prst="line">
            <a:avLst/>
          </a:prstGeom>
          <a:ln w="38100" cap="flat">
            <a:solidFill>
              <a:srgbClr val="0C608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0" name="Group 20"/>
          <p:cNvGrpSpPr/>
          <p:nvPr/>
        </p:nvGrpSpPr>
        <p:grpSpPr>
          <a:xfrm>
            <a:off x="9257180" y="2458872"/>
            <a:ext cx="4026817" cy="2703917"/>
            <a:chOff x="0" y="0"/>
            <a:chExt cx="872834" cy="704747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72834" cy="704747"/>
            </a:xfrm>
            <a:custGeom>
              <a:avLst/>
              <a:gdLst/>
              <a:ahLst/>
              <a:cxnLst/>
              <a:rect l="l" t="t" r="r" b="b"/>
              <a:pathLst>
                <a:path w="872834" h="704747">
                  <a:moveTo>
                    <a:pt x="72848" y="0"/>
                  </a:moveTo>
                  <a:lnTo>
                    <a:pt x="799986" y="0"/>
                  </a:lnTo>
                  <a:cubicBezTo>
                    <a:pt x="819306" y="0"/>
                    <a:pt x="837835" y="7675"/>
                    <a:pt x="851497" y="21337"/>
                  </a:cubicBezTo>
                  <a:cubicBezTo>
                    <a:pt x="865159" y="34998"/>
                    <a:pt x="872834" y="53527"/>
                    <a:pt x="872834" y="72848"/>
                  </a:cubicBezTo>
                  <a:lnTo>
                    <a:pt x="872834" y="631899"/>
                  </a:lnTo>
                  <a:cubicBezTo>
                    <a:pt x="872834" y="651219"/>
                    <a:pt x="865159" y="669749"/>
                    <a:pt x="851497" y="683410"/>
                  </a:cubicBezTo>
                  <a:cubicBezTo>
                    <a:pt x="837835" y="697072"/>
                    <a:pt x="819306" y="704747"/>
                    <a:pt x="799986" y="704747"/>
                  </a:cubicBezTo>
                  <a:lnTo>
                    <a:pt x="72848" y="704747"/>
                  </a:lnTo>
                  <a:cubicBezTo>
                    <a:pt x="53527" y="704747"/>
                    <a:pt x="34998" y="697072"/>
                    <a:pt x="21337" y="683410"/>
                  </a:cubicBezTo>
                  <a:cubicBezTo>
                    <a:pt x="7675" y="669749"/>
                    <a:pt x="0" y="651219"/>
                    <a:pt x="0" y="631899"/>
                  </a:cubicBezTo>
                  <a:lnTo>
                    <a:pt x="0" y="72848"/>
                  </a:lnTo>
                  <a:cubicBezTo>
                    <a:pt x="0" y="53527"/>
                    <a:pt x="7675" y="34998"/>
                    <a:pt x="21337" y="21337"/>
                  </a:cubicBezTo>
                  <a:cubicBezTo>
                    <a:pt x="34998" y="7675"/>
                    <a:pt x="53527" y="0"/>
                    <a:pt x="72848" y="0"/>
                  </a:cubicBezTo>
                  <a:close/>
                </a:path>
              </a:pathLst>
            </a:custGeom>
            <a:solidFill>
              <a:srgbClr val="F1F1F1"/>
            </a:solidFill>
            <a:ln w="38100" cap="rnd">
              <a:solidFill>
                <a:srgbClr val="0C608E"/>
              </a:solidFill>
              <a:prstDash val="solid"/>
              <a:round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872834" cy="742847"/>
            </a:xfrm>
            <a:prstGeom prst="rect">
              <a:avLst/>
            </a:prstGeom>
          </p:spPr>
          <p:txBody>
            <a:bodyPr lIns="58646" tIns="58646" rIns="58646" bIns="58646" rtlCol="0" anchor="ctr"/>
            <a:lstStyle/>
            <a:p>
              <a:pPr algn="ctr">
                <a:lnSpc>
                  <a:spcPts val="2116"/>
                </a:lnSpc>
              </a:pPr>
              <a:endParaRPr/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9272351" y="2751985"/>
            <a:ext cx="3902923" cy="22109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15"/>
              </a:lnSpc>
            </a:pPr>
            <a:r>
              <a:rPr lang="ru-RU" sz="2400" b="1" spc="288" dirty="0">
                <a:solidFill>
                  <a:srgbClr val="0C608E"/>
                </a:solidFill>
                <a:latin typeface="Helios Bold" panose="020B0604020202020204" charset="0"/>
                <a:ea typeface="Verdana" panose="020B0604030504040204" pitchFamily="34" charset="0"/>
              </a:rPr>
              <a:t>Лидеры мнений, блогеры, </a:t>
            </a:r>
            <a:r>
              <a:rPr lang="ru-RU" sz="2400" b="1" spc="288" dirty="0" err="1">
                <a:solidFill>
                  <a:srgbClr val="0C608E"/>
                </a:solidFill>
                <a:latin typeface="Helios Bold" panose="020B0604020202020204" charset="0"/>
                <a:ea typeface="Verdana" panose="020B0604030504040204" pitchFamily="34" charset="0"/>
              </a:rPr>
              <a:t>инфлюенсеры</a:t>
            </a:r>
            <a:r>
              <a:rPr lang="ru-RU" sz="2400" b="1" spc="288" dirty="0">
                <a:solidFill>
                  <a:srgbClr val="0C608E"/>
                </a:solidFill>
                <a:latin typeface="Helios Bold" panose="020B0604020202020204" charset="0"/>
                <a:ea typeface="Verdana" panose="020B0604030504040204" pitchFamily="34" charset="0"/>
              </a:rPr>
              <a:t>,</a:t>
            </a:r>
          </a:p>
          <a:p>
            <a:pPr algn="ctr">
              <a:lnSpc>
                <a:spcPts val="2915"/>
              </a:lnSpc>
            </a:pPr>
            <a:r>
              <a:rPr lang="ru-RU" sz="2400" b="1" spc="288" dirty="0" err="1">
                <a:solidFill>
                  <a:srgbClr val="0C608E"/>
                </a:solidFill>
                <a:latin typeface="Helios Bold" panose="020B0604020202020204" charset="0"/>
                <a:ea typeface="Verdana" panose="020B0604030504040204" pitchFamily="34" charset="0"/>
              </a:rPr>
              <a:t>Бьюти</a:t>
            </a:r>
            <a:r>
              <a:rPr lang="ru-RU" sz="2400" b="1" spc="288" dirty="0">
                <a:solidFill>
                  <a:srgbClr val="0C608E"/>
                </a:solidFill>
                <a:latin typeface="Helios Bold" panose="020B0604020202020204" charset="0"/>
                <a:ea typeface="Verdana" panose="020B0604030504040204" pitchFamily="34" charset="0"/>
              </a:rPr>
              <a:t> сообщества, Деловые сообщества</a:t>
            </a:r>
          </a:p>
        </p:txBody>
      </p:sp>
      <p:sp>
        <p:nvSpPr>
          <p:cNvPr id="25" name="AutoShape 25"/>
          <p:cNvSpPr/>
          <p:nvPr/>
        </p:nvSpPr>
        <p:spPr>
          <a:xfrm>
            <a:off x="15690398" y="5162789"/>
            <a:ext cx="0" cy="796637"/>
          </a:xfrm>
          <a:prstGeom prst="line">
            <a:avLst/>
          </a:prstGeom>
          <a:ln w="38100" cap="flat">
            <a:solidFill>
              <a:srgbClr val="0C608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6" name="Group 26"/>
          <p:cNvGrpSpPr/>
          <p:nvPr/>
        </p:nvGrpSpPr>
        <p:grpSpPr>
          <a:xfrm>
            <a:off x="13576531" y="2447877"/>
            <a:ext cx="4026817" cy="2714912"/>
            <a:chOff x="0" y="0"/>
            <a:chExt cx="872834" cy="704747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72834" cy="704747"/>
            </a:xfrm>
            <a:custGeom>
              <a:avLst/>
              <a:gdLst/>
              <a:ahLst/>
              <a:cxnLst/>
              <a:rect l="l" t="t" r="r" b="b"/>
              <a:pathLst>
                <a:path w="872834" h="704747">
                  <a:moveTo>
                    <a:pt x="72848" y="0"/>
                  </a:moveTo>
                  <a:lnTo>
                    <a:pt x="799986" y="0"/>
                  </a:lnTo>
                  <a:cubicBezTo>
                    <a:pt x="819306" y="0"/>
                    <a:pt x="837835" y="7675"/>
                    <a:pt x="851497" y="21337"/>
                  </a:cubicBezTo>
                  <a:cubicBezTo>
                    <a:pt x="865159" y="34998"/>
                    <a:pt x="872834" y="53527"/>
                    <a:pt x="872834" y="72848"/>
                  </a:cubicBezTo>
                  <a:lnTo>
                    <a:pt x="872834" y="631899"/>
                  </a:lnTo>
                  <a:cubicBezTo>
                    <a:pt x="872834" y="651219"/>
                    <a:pt x="865159" y="669749"/>
                    <a:pt x="851497" y="683410"/>
                  </a:cubicBezTo>
                  <a:cubicBezTo>
                    <a:pt x="837835" y="697072"/>
                    <a:pt x="819306" y="704747"/>
                    <a:pt x="799986" y="704747"/>
                  </a:cubicBezTo>
                  <a:lnTo>
                    <a:pt x="72848" y="704747"/>
                  </a:lnTo>
                  <a:cubicBezTo>
                    <a:pt x="53527" y="704747"/>
                    <a:pt x="34998" y="697072"/>
                    <a:pt x="21337" y="683410"/>
                  </a:cubicBezTo>
                  <a:cubicBezTo>
                    <a:pt x="7675" y="669749"/>
                    <a:pt x="0" y="651219"/>
                    <a:pt x="0" y="631899"/>
                  </a:cubicBezTo>
                  <a:lnTo>
                    <a:pt x="0" y="72848"/>
                  </a:lnTo>
                  <a:cubicBezTo>
                    <a:pt x="0" y="53527"/>
                    <a:pt x="7675" y="34998"/>
                    <a:pt x="21337" y="21337"/>
                  </a:cubicBezTo>
                  <a:cubicBezTo>
                    <a:pt x="34998" y="7675"/>
                    <a:pt x="53527" y="0"/>
                    <a:pt x="72848" y="0"/>
                  </a:cubicBezTo>
                  <a:close/>
                </a:path>
              </a:pathLst>
            </a:custGeom>
            <a:solidFill>
              <a:srgbClr val="F1F1F1"/>
            </a:solidFill>
            <a:ln w="38100" cap="rnd">
              <a:solidFill>
                <a:srgbClr val="0C608E"/>
              </a:solidFill>
              <a:prstDash val="solid"/>
              <a:round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0" y="-38100"/>
              <a:ext cx="872834" cy="742847"/>
            </a:xfrm>
            <a:prstGeom prst="rect">
              <a:avLst/>
            </a:prstGeom>
          </p:spPr>
          <p:txBody>
            <a:bodyPr lIns="58646" tIns="58646" rIns="58646" bIns="58646" rtlCol="0" anchor="ctr"/>
            <a:lstStyle/>
            <a:p>
              <a:pPr algn="ctr">
                <a:lnSpc>
                  <a:spcPts val="2116"/>
                </a:lnSpc>
              </a:pPr>
              <a:endParaRPr/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14078789" y="3304693"/>
            <a:ext cx="3127211" cy="7234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15"/>
              </a:lnSpc>
            </a:pPr>
            <a:r>
              <a:rPr lang="ru-RU" sz="2400" b="1" spc="288" dirty="0">
                <a:solidFill>
                  <a:srgbClr val="0C608E"/>
                </a:solidFill>
                <a:latin typeface="Helios Bold" panose="020B0604020202020204" charset="0"/>
                <a:ea typeface="Verdana" panose="020B0604030504040204" pitchFamily="34" charset="0"/>
              </a:rPr>
              <a:t>Имиджевая реклама</a:t>
            </a:r>
          </a:p>
        </p:txBody>
      </p:sp>
      <p:sp>
        <p:nvSpPr>
          <p:cNvPr id="47" name="Freeform 7">
            <a:extLst>
              <a:ext uri="{FF2B5EF4-FFF2-40B4-BE49-F238E27FC236}">
                <a16:creationId xmlns:a16="http://schemas.microsoft.com/office/drawing/2014/main" id="{98CACBF8-27B1-1D57-414C-89E1E08D6105}"/>
              </a:ext>
            </a:extLst>
          </p:cNvPr>
          <p:cNvSpPr/>
          <p:nvPr/>
        </p:nvSpPr>
        <p:spPr>
          <a:xfrm rot="10800000">
            <a:off x="-3769499" y="-1862353"/>
            <a:ext cx="24684485" cy="3370693"/>
          </a:xfrm>
          <a:custGeom>
            <a:avLst/>
            <a:gdLst/>
            <a:ahLst/>
            <a:cxnLst/>
            <a:rect l="l" t="t" r="r" b="b"/>
            <a:pathLst>
              <a:path w="736505" h="187305">
                <a:moveTo>
                  <a:pt x="203200" y="0"/>
                </a:moveTo>
                <a:lnTo>
                  <a:pt x="533305" y="0"/>
                </a:lnTo>
                <a:lnTo>
                  <a:pt x="736505" y="187305"/>
                </a:lnTo>
                <a:lnTo>
                  <a:pt x="0" y="187305"/>
                </a:lnTo>
                <a:lnTo>
                  <a:pt x="203200" y="0"/>
                </a:lnTo>
                <a:close/>
              </a:path>
            </a:pathLst>
          </a:custGeom>
          <a:solidFill>
            <a:srgbClr val="0C608E"/>
          </a:solidFill>
        </p:spPr>
      </p:sp>
      <p:sp>
        <p:nvSpPr>
          <p:cNvPr id="5" name="TextBox 5"/>
          <p:cNvSpPr txBox="1"/>
          <p:nvPr/>
        </p:nvSpPr>
        <p:spPr>
          <a:xfrm>
            <a:off x="3470942" y="189954"/>
            <a:ext cx="9458654" cy="10080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475"/>
              </a:lnSpc>
            </a:pPr>
            <a:r>
              <a:rPr lang="ru-RU" sz="6000" dirty="0">
                <a:solidFill>
                  <a:schemeClr val="bg1"/>
                </a:solidFill>
                <a:latin typeface="TT Hoves Bold" panose="020B0604020202020204" charset="0"/>
              </a:rPr>
              <a:t>Бизнес-модель </a:t>
            </a:r>
            <a:r>
              <a:rPr lang="en-US" sz="6000" dirty="0" err="1">
                <a:solidFill>
                  <a:schemeClr val="bg1"/>
                </a:solidFill>
                <a:latin typeface="TT Hoves Bold" panose="020B0604020202020204" charset="0"/>
              </a:rPr>
              <a:t>Vorcati</a:t>
            </a:r>
            <a:endParaRPr lang="en-US" sz="6000" dirty="0">
              <a:solidFill>
                <a:schemeClr val="bg1"/>
              </a:solidFill>
              <a:latin typeface="TT Hoves Bold" panose="020B060402020202020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6CBA192-4231-4E51-BDB9-46EB4E1F8DC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aintStrokes/>
                    </a14:imgEffect>
                    <a14:imgEffect>
                      <a14:sharpenSoften amount="50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24909" t="-2469" r="29371" b="28122"/>
          <a:stretch/>
        </p:blipFill>
        <p:spPr>
          <a:xfrm>
            <a:off x="12751806" y="251198"/>
            <a:ext cx="1064381" cy="933001"/>
          </a:xfrm>
          <a:prstGeom prst="rect">
            <a:avLst/>
          </a:prstGeom>
        </p:spPr>
      </p:pic>
      <p:sp>
        <p:nvSpPr>
          <p:cNvPr id="3" name="TextBox 12">
            <a:extLst>
              <a:ext uri="{FF2B5EF4-FFF2-40B4-BE49-F238E27FC236}">
                <a16:creationId xmlns:a16="http://schemas.microsoft.com/office/drawing/2014/main" id="{3175E9C9-4C6E-42AC-00CF-A1824C797B92}"/>
              </a:ext>
            </a:extLst>
          </p:cNvPr>
          <p:cNvSpPr txBox="1"/>
          <p:nvPr/>
        </p:nvSpPr>
        <p:spPr>
          <a:xfrm>
            <a:off x="3047999" y="1235377"/>
            <a:ext cx="11030791" cy="570865"/>
          </a:xfrm>
          <a:prstGeom prst="rect">
            <a:avLst/>
          </a:prstGeom>
          <a:solidFill>
            <a:srgbClr val="0C608E"/>
          </a:solidFill>
          <a:ln>
            <a:solidFill>
              <a:srgbClr val="0C608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ru-RU" sz="3399" b="1" u="none" dirty="0">
                <a:solidFill>
                  <a:srgbClr val="FFFFFF"/>
                </a:solidFill>
                <a:latin typeface="Helios"/>
              </a:rPr>
              <a:t>КАНАЛЫ ПРОДВИЖЕНИЯ</a:t>
            </a:r>
            <a:endParaRPr lang="en-US" sz="3399" b="1" u="none" dirty="0">
              <a:solidFill>
                <a:srgbClr val="FFFFFF"/>
              </a:solidFill>
              <a:latin typeface="Helios"/>
            </a:endParaRPr>
          </a:p>
        </p:txBody>
      </p:sp>
      <p:grpSp>
        <p:nvGrpSpPr>
          <p:cNvPr id="31" name="Group 14">
            <a:extLst>
              <a:ext uri="{FF2B5EF4-FFF2-40B4-BE49-F238E27FC236}">
                <a16:creationId xmlns:a16="http://schemas.microsoft.com/office/drawing/2014/main" id="{A37848E5-D090-CCEC-4A23-56BED01F76DD}"/>
              </a:ext>
            </a:extLst>
          </p:cNvPr>
          <p:cNvGrpSpPr/>
          <p:nvPr/>
        </p:nvGrpSpPr>
        <p:grpSpPr>
          <a:xfrm>
            <a:off x="2994950" y="6745065"/>
            <a:ext cx="4262990" cy="2570901"/>
            <a:chOff x="0" y="0"/>
            <a:chExt cx="872834" cy="704747"/>
          </a:xfrm>
        </p:grpSpPr>
        <p:sp>
          <p:nvSpPr>
            <p:cNvPr id="35" name="Freeform 15">
              <a:extLst>
                <a:ext uri="{FF2B5EF4-FFF2-40B4-BE49-F238E27FC236}">
                  <a16:creationId xmlns:a16="http://schemas.microsoft.com/office/drawing/2014/main" id="{CCDA2525-89CB-986D-1C3E-92834DB77C99}"/>
                </a:ext>
              </a:extLst>
            </p:cNvPr>
            <p:cNvSpPr/>
            <p:nvPr/>
          </p:nvSpPr>
          <p:spPr>
            <a:xfrm>
              <a:off x="0" y="0"/>
              <a:ext cx="872834" cy="704747"/>
            </a:xfrm>
            <a:custGeom>
              <a:avLst/>
              <a:gdLst/>
              <a:ahLst/>
              <a:cxnLst/>
              <a:rect l="l" t="t" r="r" b="b"/>
              <a:pathLst>
                <a:path w="872834" h="704747">
                  <a:moveTo>
                    <a:pt x="72848" y="0"/>
                  </a:moveTo>
                  <a:lnTo>
                    <a:pt x="799986" y="0"/>
                  </a:lnTo>
                  <a:cubicBezTo>
                    <a:pt x="819306" y="0"/>
                    <a:pt x="837835" y="7675"/>
                    <a:pt x="851497" y="21337"/>
                  </a:cubicBezTo>
                  <a:cubicBezTo>
                    <a:pt x="865159" y="34998"/>
                    <a:pt x="872834" y="53527"/>
                    <a:pt x="872834" y="72848"/>
                  </a:cubicBezTo>
                  <a:lnTo>
                    <a:pt x="872834" y="631899"/>
                  </a:lnTo>
                  <a:cubicBezTo>
                    <a:pt x="872834" y="651219"/>
                    <a:pt x="865159" y="669749"/>
                    <a:pt x="851497" y="683410"/>
                  </a:cubicBezTo>
                  <a:cubicBezTo>
                    <a:pt x="837835" y="697072"/>
                    <a:pt x="819306" y="704747"/>
                    <a:pt x="799986" y="704747"/>
                  </a:cubicBezTo>
                  <a:lnTo>
                    <a:pt x="72848" y="704747"/>
                  </a:lnTo>
                  <a:cubicBezTo>
                    <a:pt x="53527" y="704747"/>
                    <a:pt x="34998" y="697072"/>
                    <a:pt x="21337" y="683410"/>
                  </a:cubicBezTo>
                  <a:cubicBezTo>
                    <a:pt x="7675" y="669749"/>
                    <a:pt x="0" y="651219"/>
                    <a:pt x="0" y="631899"/>
                  </a:cubicBezTo>
                  <a:lnTo>
                    <a:pt x="0" y="72848"/>
                  </a:lnTo>
                  <a:cubicBezTo>
                    <a:pt x="0" y="53527"/>
                    <a:pt x="7675" y="34998"/>
                    <a:pt x="21337" y="21337"/>
                  </a:cubicBezTo>
                  <a:cubicBezTo>
                    <a:pt x="34998" y="7675"/>
                    <a:pt x="53527" y="0"/>
                    <a:pt x="72848" y="0"/>
                  </a:cubicBezTo>
                  <a:close/>
                </a:path>
              </a:pathLst>
            </a:custGeom>
            <a:solidFill>
              <a:srgbClr val="F1F1F1"/>
            </a:solidFill>
            <a:ln w="38100" cap="rnd">
              <a:solidFill>
                <a:srgbClr val="0C608E"/>
              </a:solidFill>
              <a:prstDash val="solid"/>
              <a:round/>
            </a:ln>
          </p:spPr>
        </p:sp>
        <p:sp>
          <p:nvSpPr>
            <p:cNvPr id="36" name="TextBox 16">
              <a:extLst>
                <a:ext uri="{FF2B5EF4-FFF2-40B4-BE49-F238E27FC236}">
                  <a16:creationId xmlns:a16="http://schemas.microsoft.com/office/drawing/2014/main" id="{AACCFB0F-AA8F-B042-56A0-C64E5EC89AEB}"/>
                </a:ext>
              </a:extLst>
            </p:cNvPr>
            <p:cNvSpPr txBox="1"/>
            <p:nvPr/>
          </p:nvSpPr>
          <p:spPr>
            <a:xfrm>
              <a:off x="0" y="-38100"/>
              <a:ext cx="872834" cy="742847"/>
            </a:xfrm>
            <a:prstGeom prst="rect">
              <a:avLst/>
            </a:prstGeom>
          </p:spPr>
          <p:txBody>
            <a:bodyPr lIns="58646" tIns="58646" rIns="58646" bIns="58646" rtlCol="0" anchor="ctr"/>
            <a:lstStyle/>
            <a:p>
              <a:pPr algn="ctr">
                <a:lnSpc>
                  <a:spcPts val="2116"/>
                </a:lnSpc>
              </a:pPr>
              <a:endParaRPr/>
            </a:p>
          </p:txBody>
        </p:sp>
      </p:grpSp>
      <p:sp>
        <p:nvSpPr>
          <p:cNvPr id="37" name="AutoShape 13">
            <a:extLst>
              <a:ext uri="{FF2B5EF4-FFF2-40B4-BE49-F238E27FC236}">
                <a16:creationId xmlns:a16="http://schemas.microsoft.com/office/drawing/2014/main" id="{16D4423A-A88D-0886-4245-EEDA1D9BEAAD}"/>
              </a:ext>
            </a:extLst>
          </p:cNvPr>
          <p:cNvSpPr/>
          <p:nvPr/>
        </p:nvSpPr>
        <p:spPr>
          <a:xfrm flipH="1">
            <a:off x="13729445" y="5970422"/>
            <a:ext cx="0" cy="796637"/>
          </a:xfrm>
          <a:prstGeom prst="line">
            <a:avLst/>
          </a:prstGeom>
          <a:ln w="38100" cap="flat">
            <a:solidFill>
              <a:srgbClr val="0C608E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8" name="TextBox 30">
            <a:extLst>
              <a:ext uri="{FF2B5EF4-FFF2-40B4-BE49-F238E27FC236}">
                <a16:creationId xmlns:a16="http://schemas.microsoft.com/office/drawing/2014/main" id="{3EF51939-0FEF-5A84-5841-636CF0E81A41}"/>
              </a:ext>
            </a:extLst>
          </p:cNvPr>
          <p:cNvSpPr txBox="1"/>
          <p:nvPr/>
        </p:nvSpPr>
        <p:spPr>
          <a:xfrm>
            <a:off x="2994950" y="7516696"/>
            <a:ext cx="4294370" cy="14671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15"/>
              </a:lnSpc>
            </a:pPr>
            <a:r>
              <a:rPr lang="ru-RU" sz="2400" b="1" spc="288" dirty="0" err="1">
                <a:solidFill>
                  <a:srgbClr val="0C608E"/>
                </a:solidFill>
                <a:latin typeface="Helios Bold" panose="020B0604020202020204" charset="0"/>
                <a:ea typeface="Verdana" panose="020B0604030504040204" pitchFamily="34" charset="0"/>
              </a:rPr>
              <a:t>Кроссмаркетингвые</a:t>
            </a:r>
            <a:r>
              <a:rPr lang="ru-RU" sz="2400" b="1" spc="288" dirty="0">
                <a:solidFill>
                  <a:srgbClr val="0C608E"/>
                </a:solidFill>
                <a:latin typeface="Helios Bold" panose="020B0604020202020204" charset="0"/>
                <a:ea typeface="Verdana" panose="020B0604030504040204" pitchFamily="34" charset="0"/>
              </a:rPr>
              <a:t> программы</a:t>
            </a:r>
          </a:p>
          <a:p>
            <a:pPr algn="ctr">
              <a:lnSpc>
                <a:spcPts val="2915"/>
              </a:lnSpc>
            </a:pPr>
            <a:endParaRPr lang="ru-RU" sz="2400" b="1" spc="288" dirty="0">
              <a:solidFill>
                <a:srgbClr val="0C608E"/>
              </a:solidFill>
              <a:latin typeface="Helios Bold" panose="020B0604020202020204" charset="0"/>
              <a:ea typeface="Verdana" panose="020B0604030504040204" pitchFamily="34" charset="0"/>
            </a:endParaRPr>
          </a:p>
          <a:p>
            <a:pPr algn="ctr">
              <a:lnSpc>
                <a:spcPts val="2915"/>
              </a:lnSpc>
            </a:pPr>
            <a:endParaRPr lang="ru-RU" sz="2400" b="1" spc="288" dirty="0">
              <a:solidFill>
                <a:srgbClr val="0C608E"/>
              </a:solidFill>
              <a:latin typeface="Helios Bold" panose="020B0604020202020204" charset="0"/>
              <a:ea typeface="Verdana" panose="020B0604030504040204" pitchFamily="34" charset="0"/>
            </a:endParaRPr>
          </a:p>
        </p:txBody>
      </p:sp>
      <p:grpSp>
        <p:nvGrpSpPr>
          <p:cNvPr id="40" name="Group 14">
            <a:extLst>
              <a:ext uri="{FF2B5EF4-FFF2-40B4-BE49-F238E27FC236}">
                <a16:creationId xmlns:a16="http://schemas.microsoft.com/office/drawing/2014/main" id="{E49B0307-D760-07D2-B85B-35D2FA1488AB}"/>
              </a:ext>
            </a:extLst>
          </p:cNvPr>
          <p:cNvGrpSpPr/>
          <p:nvPr/>
        </p:nvGrpSpPr>
        <p:grpSpPr>
          <a:xfrm>
            <a:off x="11816495" y="6750737"/>
            <a:ext cx="3825900" cy="2565227"/>
            <a:chOff x="0" y="0"/>
            <a:chExt cx="872834" cy="704747"/>
          </a:xfrm>
        </p:grpSpPr>
        <p:sp>
          <p:nvSpPr>
            <p:cNvPr id="41" name="Freeform 15">
              <a:extLst>
                <a:ext uri="{FF2B5EF4-FFF2-40B4-BE49-F238E27FC236}">
                  <a16:creationId xmlns:a16="http://schemas.microsoft.com/office/drawing/2014/main" id="{DDF75D10-66DD-209E-7A3E-B2A98E1D8BB2}"/>
                </a:ext>
              </a:extLst>
            </p:cNvPr>
            <p:cNvSpPr/>
            <p:nvPr/>
          </p:nvSpPr>
          <p:spPr>
            <a:xfrm>
              <a:off x="0" y="0"/>
              <a:ext cx="872834" cy="704747"/>
            </a:xfrm>
            <a:custGeom>
              <a:avLst/>
              <a:gdLst/>
              <a:ahLst/>
              <a:cxnLst/>
              <a:rect l="l" t="t" r="r" b="b"/>
              <a:pathLst>
                <a:path w="872834" h="704747">
                  <a:moveTo>
                    <a:pt x="72848" y="0"/>
                  </a:moveTo>
                  <a:lnTo>
                    <a:pt x="799986" y="0"/>
                  </a:lnTo>
                  <a:cubicBezTo>
                    <a:pt x="819306" y="0"/>
                    <a:pt x="837835" y="7675"/>
                    <a:pt x="851497" y="21337"/>
                  </a:cubicBezTo>
                  <a:cubicBezTo>
                    <a:pt x="865159" y="34998"/>
                    <a:pt x="872834" y="53527"/>
                    <a:pt x="872834" y="72848"/>
                  </a:cubicBezTo>
                  <a:lnTo>
                    <a:pt x="872834" y="631899"/>
                  </a:lnTo>
                  <a:cubicBezTo>
                    <a:pt x="872834" y="651219"/>
                    <a:pt x="865159" y="669749"/>
                    <a:pt x="851497" y="683410"/>
                  </a:cubicBezTo>
                  <a:cubicBezTo>
                    <a:pt x="837835" y="697072"/>
                    <a:pt x="819306" y="704747"/>
                    <a:pt x="799986" y="704747"/>
                  </a:cubicBezTo>
                  <a:lnTo>
                    <a:pt x="72848" y="704747"/>
                  </a:lnTo>
                  <a:cubicBezTo>
                    <a:pt x="53527" y="704747"/>
                    <a:pt x="34998" y="697072"/>
                    <a:pt x="21337" y="683410"/>
                  </a:cubicBezTo>
                  <a:cubicBezTo>
                    <a:pt x="7675" y="669749"/>
                    <a:pt x="0" y="651219"/>
                    <a:pt x="0" y="631899"/>
                  </a:cubicBezTo>
                  <a:lnTo>
                    <a:pt x="0" y="72848"/>
                  </a:lnTo>
                  <a:cubicBezTo>
                    <a:pt x="0" y="53527"/>
                    <a:pt x="7675" y="34998"/>
                    <a:pt x="21337" y="21337"/>
                  </a:cubicBezTo>
                  <a:cubicBezTo>
                    <a:pt x="34998" y="7675"/>
                    <a:pt x="53527" y="0"/>
                    <a:pt x="72848" y="0"/>
                  </a:cubicBezTo>
                  <a:close/>
                </a:path>
              </a:pathLst>
            </a:custGeom>
            <a:solidFill>
              <a:srgbClr val="F1F1F1"/>
            </a:solidFill>
            <a:ln w="38100" cap="rnd">
              <a:solidFill>
                <a:srgbClr val="0C608E"/>
              </a:solidFill>
              <a:prstDash val="solid"/>
              <a:round/>
            </a:ln>
          </p:spPr>
        </p:sp>
        <p:sp>
          <p:nvSpPr>
            <p:cNvPr id="42" name="TextBox 16">
              <a:extLst>
                <a:ext uri="{FF2B5EF4-FFF2-40B4-BE49-F238E27FC236}">
                  <a16:creationId xmlns:a16="http://schemas.microsoft.com/office/drawing/2014/main" id="{12FD562F-8BFB-FB02-F187-DA6C18D54F56}"/>
                </a:ext>
              </a:extLst>
            </p:cNvPr>
            <p:cNvSpPr txBox="1"/>
            <p:nvPr/>
          </p:nvSpPr>
          <p:spPr>
            <a:xfrm>
              <a:off x="0" y="-38100"/>
              <a:ext cx="872834" cy="742847"/>
            </a:xfrm>
            <a:prstGeom prst="rect">
              <a:avLst/>
            </a:prstGeom>
          </p:spPr>
          <p:txBody>
            <a:bodyPr lIns="58646" tIns="58646" rIns="58646" bIns="58646" rtlCol="0" anchor="ctr"/>
            <a:lstStyle/>
            <a:p>
              <a:pPr algn="ctr">
                <a:lnSpc>
                  <a:spcPts val="2116"/>
                </a:lnSpc>
              </a:pPr>
              <a:endParaRPr/>
            </a:p>
          </p:txBody>
        </p:sp>
      </p:grpSp>
      <p:sp>
        <p:nvSpPr>
          <p:cNvPr id="39" name="TextBox 30">
            <a:extLst>
              <a:ext uri="{FF2B5EF4-FFF2-40B4-BE49-F238E27FC236}">
                <a16:creationId xmlns:a16="http://schemas.microsoft.com/office/drawing/2014/main" id="{41524475-502A-27D0-FD2E-2F55EC157FD2}"/>
              </a:ext>
            </a:extLst>
          </p:cNvPr>
          <p:cNvSpPr txBox="1"/>
          <p:nvPr/>
        </p:nvSpPr>
        <p:spPr>
          <a:xfrm>
            <a:off x="12165838" y="7516696"/>
            <a:ext cx="3127211" cy="7234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15"/>
              </a:lnSpc>
            </a:pPr>
            <a:r>
              <a:rPr lang="ru-RU" sz="2400" b="1" spc="288" dirty="0">
                <a:solidFill>
                  <a:srgbClr val="0C608E"/>
                </a:solidFill>
                <a:latin typeface="Helios Bold" panose="020B0604020202020204" charset="0"/>
                <a:ea typeface="Verdana" panose="020B0604030504040204" pitchFamily="34" charset="0"/>
              </a:rPr>
              <a:t>Партнерские программы</a:t>
            </a:r>
            <a:endParaRPr lang="it-IT" sz="2400" b="1" spc="288" dirty="0">
              <a:solidFill>
                <a:srgbClr val="0C608E"/>
              </a:solidFill>
              <a:latin typeface="Helios Bold" panose="020B0604020202020204" charset="0"/>
              <a:ea typeface="Verdana" panose="020B0604030504040204" pitchFamily="34" charset="0"/>
            </a:endParaRPr>
          </a:p>
        </p:txBody>
      </p:sp>
      <p:sp>
        <p:nvSpPr>
          <p:cNvPr id="44" name="AutoShape 13">
            <a:extLst>
              <a:ext uri="{FF2B5EF4-FFF2-40B4-BE49-F238E27FC236}">
                <a16:creationId xmlns:a16="http://schemas.microsoft.com/office/drawing/2014/main" id="{7D91F68D-ACEC-54B3-B2C2-6EFA07753443}"/>
              </a:ext>
            </a:extLst>
          </p:cNvPr>
          <p:cNvSpPr/>
          <p:nvPr/>
        </p:nvSpPr>
        <p:spPr>
          <a:xfrm flipH="1">
            <a:off x="4953000" y="5970422"/>
            <a:ext cx="0" cy="796637"/>
          </a:xfrm>
          <a:prstGeom prst="line">
            <a:avLst/>
          </a:prstGeom>
          <a:ln w="38100" cap="flat">
            <a:solidFill>
              <a:srgbClr val="0C608E"/>
            </a:solidFill>
            <a:prstDash val="solid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0387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608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28600" y="-2010495"/>
            <a:ext cx="17830799" cy="12043986"/>
            <a:chOff x="-6881" y="-47625"/>
            <a:chExt cx="4552540" cy="3099329"/>
          </a:xfrm>
        </p:grpSpPr>
        <p:sp>
          <p:nvSpPr>
            <p:cNvPr id="3" name="Freeform 3"/>
            <p:cNvSpPr/>
            <p:nvPr/>
          </p:nvSpPr>
          <p:spPr>
            <a:xfrm>
              <a:off x="-6881" y="558271"/>
              <a:ext cx="4545659" cy="2493433"/>
            </a:xfrm>
            <a:custGeom>
              <a:avLst/>
              <a:gdLst/>
              <a:ahLst/>
              <a:cxnLst/>
              <a:rect l="l" t="t" r="r" b="b"/>
              <a:pathLst>
                <a:path w="4545659" h="2445808">
                  <a:moveTo>
                    <a:pt x="0" y="0"/>
                  </a:moveTo>
                  <a:lnTo>
                    <a:pt x="4545659" y="0"/>
                  </a:lnTo>
                  <a:lnTo>
                    <a:pt x="4545659" y="2445808"/>
                  </a:lnTo>
                  <a:lnTo>
                    <a:pt x="0" y="2445808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545659" cy="2493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>
                <a:solidFill>
                  <a:srgbClr val="0C608E"/>
                </a:solidFill>
              </a:endParaRP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1670825" y="349141"/>
            <a:ext cx="14973300" cy="8639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ru-RU" sz="5400" dirty="0">
                <a:solidFill>
                  <a:srgbClr val="0C608E"/>
                </a:solidFill>
                <a:latin typeface="TT Hoves Bold"/>
              </a:rPr>
              <a:t>Финансовая модель </a:t>
            </a:r>
            <a:r>
              <a:rPr lang="en-US" sz="5400" dirty="0">
                <a:solidFill>
                  <a:srgbClr val="0C608E"/>
                </a:solidFill>
                <a:latin typeface="TT Hoves Bold"/>
              </a:rPr>
              <a:t>VORCATI</a:t>
            </a:r>
          </a:p>
        </p:txBody>
      </p:sp>
      <p:graphicFrame>
        <p:nvGraphicFramePr>
          <p:cNvPr id="31" name="Диаграмма 30">
            <a:extLst>
              <a:ext uri="{FF2B5EF4-FFF2-40B4-BE49-F238E27FC236}">
                <a16:creationId xmlns:a16="http://schemas.microsoft.com/office/drawing/2014/main" id="{00000000-0008-0000-03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23829093"/>
              </p:ext>
            </p:extLst>
          </p:nvPr>
        </p:nvGraphicFramePr>
        <p:xfrm>
          <a:off x="600115" y="3589128"/>
          <a:ext cx="8557360" cy="61263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8" name="Group 10">
            <a:extLst>
              <a:ext uri="{FF2B5EF4-FFF2-40B4-BE49-F238E27FC236}">
                <a16:creationId xmlns:a16="http://schemas.microsoft.com/office/drawing/2014/main" id="{538BFF01-5F33-9810-F821-333C031DF7D7}"/>
              </a:ext>
            </a:extLst>
          </p:cNvPr>
          <p:cNvGrpSpPr/>
          <p:nvPr/>
        </p:nvGrpSpPr>
        <p:grpSpPr>
          <a:xfrm>
            <a:off x="1082717" y="1662801"/>
            <a:ext cx="4276572" cy="1272581"/>
            <a:chOff x="-8417" y="0"/>
            <a:chExt cx="1335560" cy="282700"/>
          </a:xfrm>
        </p:grpSpPr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58396DD9-A71B-1D2F-CD75-E75DEDCF3CE6}"/>
                </a:ext>
              </a:extLst>
            </p:cNvPr>
            <p:cNvSpPr/>
            <p:nvPr/>
          </p:nvSpPr>
          <p:spPr>
            <a:xfrm>
              <a:off x="0" y="0"/>
              <a:ext cx="1327143" cy="282700"/>
            </a:xfrm>
            <a:custGeom>
              <a:avLst/>
              <a:gdLst/>
              <a:ahLst/>
              <a:cxnLst/>
              <a:rect l="l" t="t" r="r" b="b"/>
              <a:pathLst>
                <a:path w="1205814" h="282700">
                  <a:moveTo>
                    <a:pt x="0" y="0"/>
                  </a:moveTo>
                  <a:lnTo>
                    <a:pt x="1205814" y="0"/>
                  </a:lnTo>
                  <a:lnTo>
                    <a:pt x="1205814" y="282700"/>
                  </a:lnTo>
                  <a:lnTo>
                    <a:pt x="0" y="282700"/>
                  </a:lnTo>
                  <a:close/>
                </a:path>
              </a:pathLst>
            </a:custGeom>
            <a:solidFill>
              <a:srgbClr val="E4E4E4"/>
            </a:solidFill>
            <a:ln w="9525" cap="sq">
              <a:noFill/>
              <a:prstDash val="solid"/>
              <a:miter/>
            </a:ln>
          </p:spPr>
        </p:sp>
        <p:sp>
          <p:nvSpPr>
            <p:cNvPr id="10" name="TextBox 12">
              <a:extLst>
                <a:ext uri="{FF2B5EF4-FFF2-40B4-BE49-F238E27FC236}">
                  <a16:creationId xmlns:a16="http://schemas.microsoft.com/office/drawing/2014/main" id="{2079181B-B73F-EFCD-5C3F-AE1BA8952CD2}"/>
                </a:ext>
              </a:extLst>
            </p:cNvPr>
            <p:cNvSpPr txBox="1"/>
            <p:nvPr/>
          </p:nvSpPr>
          <p:spPr>
            <a:xfrm>
              <a:off x="-8417" y="0"/>
              <a:ext cx="1327143" cy="282700"/>
            </a:xfrm>
            <a:prstGeom prst="rect">
              <a:avLst/>
            </a:prstGeom>
            <a:ln>
              <a:noFill/>
            </a:ln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199"/>
                </a:lnSpc>
              </a:pPr>
              <a:r>
                <a:rPr lang="ru-RU" sz="2800" dirty="0">
                  <a:solidFill>
                    <a:srgbClr val="0C608E"/>
                  </a:solidFill>
                  <a:latin typeface="Helios Bold"/>
                </a:rPr>
                <a:t>Первая прибыль </a:t>
              </a:r>
            </a:p>
            <a:p>
              <a:pPr algn="ctr">
                <a:lnSpc>
                  <a:spcPts val="4199"/>
                </a:lnSpc>
              </a:pPr>
              <a:r>
                <a:rPr lang="ru-RU" sz="2800" dirty="0">
                  <a:solidFill>
                    <a:srgbClr val="0C608E"/>
                  </a:solidFill>
                  <a:latin typeface="Helios Bold"/>
                </a:rPr>
                <a:t>на 4й месяц продаж</a:t>
              </a:r>
              <a:endParaRPr lang="en-US" sz="2800" dirty="0">
                <a:solidFill>
                  <a:srgbClr val="0C608E"/>
                </a:solidFill>
                <a:latin typeface="Helios Bold"/>
              </a:endParaRPr>
            </a:p>
          </p:txBody>
        </p:sp>
      </p:grpSp>
      <p:grpSp>
        <p:nvGrpSpPr>
          <p:cNvPr id="12" name="Group 15">
            <a:extLst>
              <a:ext uri="{FF2B5EF4-FFF2-40B4-BE49-F238E27FC236}">
                <a16:creationId xmlns:a16="http://schemas.microsoft.com/office/drawing/2014/main" id="{14F72677-5A1A-6537-4523-4D8821976F96}"/>
              </a:ext>
            </a:extLst>
          </p:cNvPr>
          <p:cNvGrpSpPr/>
          <p:nvPr/>
        </p:nvGrpSpPr>
        <p:grpSpPr>
          <a:xfrm>
            <a:off x="6705601" y="1536721"/>
            <a:ext cx="4267200" cy="1469832"/>
            <a:chOff x="-2719" y="-20669"/>
            <a:chExt cx="659983" cy="283947"/>
          </a:xfrm>
        </p:grpSpPr>
        <p:sp>
          <p:nvSpPr>
            <p:cNvPr id="13" name="Freeform 16">
              <a:extLst>
                <a:ext uri="{FF2B5EF4-FFF2-40B4-BE49-F238E27FC236}">
                  <a16:creationId xmlns:a16="http://schemas.microsoft.com/office/drawing/2014/main" id="{955F02DB-1628-3318-9E99-561B1900329C}"/>
                </a:ext>
              </a:extLst>
            </p:cNvPr>
            <p:cNvSpPr/>
            <p:nvPr/>
          </p:nvSpPr>
          <p:spPr>
            <a:xfrm>
              <a:off x="-2719" y="250"/>
              <a:ext cx="657264" cy="245847"/>
            </a:xfrm>
            <a:custGeom>
              <a:avLst/>
              <a:gdLst/>
              <a:ahLst/>
              <a:cxnLst/>
              <a:rect l="l" t="t" r="r" b="b"/>
              <a:pathLst>
                <a:path w="657264" h="245847">
                  <a:moveTo>
                    <a:pt x="0" y="0"/>
                  </a:moveTo>
                  <a:lnTo>
                    <a:pt x="657264" y="0"/>
                  </a:lnTo>
                  <a:lnTo>
                    <a:pt x="657264" y="245847"/>
                  </a:lnTo>
                  <a:lnTo>
                    <a:pt x="0" y="245847"/>
                  </a:lnTo>
                  <a:close/>
                </a:path>
              </a:pathLst>
            </a:custGeom>
            <a:solidFill>
              <a:srgbClr val="E4E4E4"/>
            </a:solidFill>
            <a:ln cap="sq">
              <a:noFill/>
              <a:prstDash val="solid"/>
              <a:miter/>
            </a:ln>
          </p:spPr>
          <p:txBody>
            <a:bodyPr anchor="ctr"/>
            <a:lstStyle/>
            <a:p>
              <a:endParaRPr lang="ru-RU" sz="3200" dirty="0"/>
            </a:p>
          </p:txBody>
        </p:sp>
        <p:sp>
          <p:nvSpPr>
            <p:cNvPr id="14" name="TextBox 17">
              <a:extLst>
                <a:ext uri="{FF2B5EF4-FFF2-40B4-BE49-F238E27FC236}">
                  <a16:creationId xmlns:a16="http://schemas.microsoft.com/office/drawing/2014/main" id="{923C105F-8014-3225-7671-E72732F32038}"/>
                </a:ext>
              </a:extLst>
            </p:cNvPr>
            <p:cNvSpPr txBox="1"/>
            <p:nvPr/>
          </p:nvSpPr>
          <p:spPr>
            <a:xfrm>
              <a:off x="0" y="-20669"/>
              <a:ext cx="657264" cy="283947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algn="ctr"/>
              <a:r>
                <a:rPr lang="ru-RU" sz="2800" dirty="0">
                  <a:solidFill>
                    <a:srgbClr val="2A2E3A"/>
                  </a:solidFill>
                  <a:latin typeface="Helios" panose="020B0604020202020204" charset="0"/>
                </a:rPr>
                <a:t>Инвестиции </a:t>
              </a:r>
            </a:p>
            <a:p>
              <a:pPr algn="ctr"/>
              <a:r>
                <a:rPr lang="ru-RU" sz="2800" dirty="0">
                  <a:solidFill>
                    <a:srgbClr val="2A2E3A"/>
                  </a:solidFill>
                  <a:latin typeface="Helios" panose="020B0604020202020204" charset="0"/>
                </a:rPr>
                <a:t>10 000 000 рублей</a:t>
              </a:r>
              <a:endParaRPr lang="en-US" sz="2800" dirty="0">
                <a:solidFill>
                  <a:srgbClr val="2A2E3A"/>
                </a:solidFill>
                <a:latin typeface="Helios" panose="020B0604020202020204" charset="0"/>
              </a:endParaRPr>
            </a:p>
          </p:txBody>
        </p:sp>
      </p:grpSp>
      <p:grpSp>
        <p:nvGrpSpPr>
          <p:cNvPr id="15" name="Group 24">
            <a:extLst>
              <a:ext uri="{FF2B5EF4-FFF2-40B4-BE49-F238E27FC236}">
                <a16:creationId xmlns:a16="http://schemas.microsoft.com/office/drawing/2014/main" id="{40B1C9E4-4AE0-C460-EC6E-8E544D38A7D6}"/>
              </a:ext>
            </a:extLst>
          </p:cNvPr>
          <p:cNvGrpSpPr/>
          <p:nvPr/>
        </p:nvGrpSpPr>
        <p:grpSpPr>
          <a:xfrm>
            <a:off x="12992272" y="1234618"/>
            <a:ext cx="4412999" cy="1951062"/>
            <a:chOff x="0" y="0"/>
            <a:chExt cx="657264" cy="245847"/>
          </a:xfrm>
        </p:grpSpPr>
        <p:sp>
          <p:nvSpPr>
            <p:cNvPr id="16" name="Freeform 25">
              <a:extLst>
                <a:ext uri="{FF2B5EF4-FFF2-40B4-BE49-F238E27FC236}">
                  <a16:creationId xmlns:a16="http://schemas.microsoft.com/office/drawing/2014/main" id="{2D367A40-BA1E-CB0A-CBF2-D652DBDBB3A1}"/>
                </a:ext>
              </a:extLst>
            </p:cNvPr>
            <p:cNvSpPr/>
            <p:nvPr/>
          </p:nvSpPr>
          <p:spPr>
            <a:xfrm>
              <a:off x="0" y="0"/>
              <a:ext cx="657264" cy="245847"/>
            </a:xfrm>
            <a:custGeom>
              <a:avLst/>
              <a:gdLst/>
              <a:ahLst/>
              <a:cxnLst/>
              <a:rect l="l" t="t" r="r" b="b"/>
              <a:pathLst>
                <a:path w="657264" h="245847">
                  <a:moveTo>
                    <a:pt x="0" y="0"/>
                  </a:moveTo>
                  <a:lnTo>
                    <a:pt x="657264" y="0"/>
                  </a:lnTo>
                  <a:lnTo>
                    <a:pt x="657264" y="245847"/>
                  </a:lnTo>
                  <a:lnTo>
                    <a:pt x="0" y="245847"/>
                  </a:lnTo>
                  <a:close/>
                </a:path>
              </a:pathLst>
            </a:custGeom>
            <a:solidFill>
              <a:srgbClr val="0C608E"/>
            </a:solidFill>
            <a:ln cap="sq">
              <a:noFill/>
              <a:prstDash val="solid"/>
              <a:miter/>
            </a:ln>
          </p:spPr>
          <p:txBody>
            <a:bodyPr anchor="ctr"/>
            <a:lstStyle/>
            <a:p>
              <a:endParaRPr lang="ru-RU" sz="2400"/>
            </a:p>
          </p:txBody>
        </p:sp>
        <p:sp>
          <p:nvSpPr>
            <p:cNvPr id="17" name="TextBox 26">
              <a:extLst>
                <a:ext uri="{FF2B5EF4-FFF2-40B4-BE49-F238E27FC236}">
                  <a16:creationId xmlns:a16="http://schemas.microsoft.com/office/drawing/2014/main" id="{658A941F-125D-7FAC-5796-6272281D697F}"/>
                </a:ext>
              </a:extLst>
            </p:cNvPr>
            <p:cNvSpPr txBox="1"/>
            <p:nvPr/>
          </p:nvSpPr>
          <p:spPr>
            <a:xfrm>
              <a:off x="0" y="41261"/>
              <a:ext cx="657264" cy="204586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algn="ctr"/>
              <a:r>
                <a:rPr lang="ru-RU" sz="3000" dirty="0">
                  <a:solidFill>
                    <a:srgbClr val="FFFFFF"/>
                  </a:solidFill>
                  <a:latin typeface="Helios" panose="020B0604020202020204" charset="0"/>
                </a:rPr>
                <a:t>Возврат инвестиций </a:t>
              </a:r>
            </a:p>
            <a:p>
              <a:pPr algn="ctr"/>
              <a:r>
                <a:rPr lang="ru-RU" sz="3000" dirty="0">
                  <a:solidFill>
                    <a:srgbClr val="FFFFFF"/>
                  </a:solidFill>
                  <a:latin typeface="Helios" panose="020B0604020202020204" charset="0"/>
                </a:rPr>
                <a:t>на 2-ой год</a:t>
              </a:r>
            </a:p>
            <a:p>
              <a:pPr algn="ctr"/>
              <a:r>
                <a:rPr lang="ru-RU" sz="3000" dirty="0">
                  <a:solidFill>
                    <a:srgbClr val="FFFFFF"/>
                  </a:solidFill>
                  <a:latin typeface="Helios" panose="020B0604020202020204" charset="0"/>
                </a:rPr>
                <a:t> после запуска продаж</a:t>
              </a:r>
            </a:p>
            <a:p>
              <a:pPr algn="ctr"/>
              <a:r>
                <a:rPr lang="ru-RU" sz="2400" dirty="0">
                  <a:solidFill>
                    <a:srgbClr val="FFFFFF"/>
                  </a:solidFill>
                  <a:latin typeface="Helios Bold"/>
                </a:rPr>
                <a:t> </a:t>
              </a:r>
              <a:endParaRPr lang="en-US" sz="2400" dirty="0">
                <a:solidFill>
                  <a:srgbClr val="FFFFFF"/>
                </a:solidFill>
                <a:latin typeface="Helios Bold"/>
              </a:endParaRPr>
            </a:p>
          </p:txBody>
        </p:sp>
      </p:grpSp>
      <p:sp>
        <p:nvSpPr>
          <p:cNvPr id="18" name="AutoShape 33">
            <a:extLst>
              <a:ext uri="{FF2B5EF4-FFF2-40B4-BE49-F238E27FC236}">
                <a16:creationId xmlns:a16="http://schemas.microsoft.com/office/drawing/2014/main" id="{2FBBA64D-8D73-612A-0ADE-A248363FC03C}"/>
              </a:ext>
            </a:extLst>
          </p:cNvPr>
          <p:cNvSpPr/>
          <p:nvPr/>
        </p:nvSpPr>
        <p:spPr>
          <a:xfrm>
            <a:off x="10972801" y="1978796"/>
            <a:ext cx="1992520" cy="13322"/>
          </a:xfrm>
          <a:prstGeom prst="line">
            <a:avLst/>
          </a:prstGeom>
          <a:ln w="57150" cap="flat">
            <a:solidFill>
              <a:srgbClr val="2A2E3A"/>
            </a:solidFill>
            <a:prstDash val="lgDash"/>
            <a:headEnd type="none" w="sm" len="sm"/>
            <a:tailEnd type="arrow" w="med" len="sm"/>
          </a:ln>
        </p:spPr>
      </p:sp>
      <p:sp>
        <p:nvSpPr>
          <p:cNvPr id="23" name="Freeform 30">
            <a:extLst>
              <a:ext uri="{FF2B5EF4-FFF2-40B4-BE49-F238E27FC236}">
                <a16:creationId xmlns:a16="http://schemas.microsoft.com/office/drawing/2014/main" id="{684F399D-ACBE-6998-2457-06681CBDAB36}"/>
              </a:ext>
            </a:extLst>
          </p:cNvPr>
          <p:cNvSpPr/>
          <p:nvPr/>
        </p:nvSpPr>
        <p:spPr>
          <a:xfrm rot="207865" flipH="1">
            <a:off x="10638958" y="2657231"/>
            <a:ext cx="2412308" cy="455979"/>
          </a:xfrm>
          <a:custGeom>
            <a:avLst/>
            <a:gdLst/>
            <a:ahLst/>
            <a:cxnLst/>
            <a:rect l="l" t="t" r="r" b="b"/>
            <a:pathLst>
              <a:path w="1776375" h="501826">
                <a:moveTo>
                  <a:pt x="1776375" y="0"/>
                </a:moveTo>
                <a:lnTo>
                  <a:pt x="0" y="0"/>
                </a:lnTo>
                <a:lnTo>
                  <a:pt x="0" y="501826"/>
                </a:lnTo>
                <a:lnTo>
                  <a:pt x="1776375" y="501826"/>
                </a:lnTo>
                <a:lnTo>
                  <a:pt x="1776375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aphicFrame>
        <p:nvGraphicFramePr>
          <p:cNvPr id="24" name="Google Shape;251;g207eb9853e1_2_115">
            <a:extLst>
              <a:ext uri="{FF2B5EF4-FFF2-40B4-BE49-F238E27FC236}">
                <a16:creationId xmlns:a16="http://schemas.microsoft.com/office/drawing/2014/main" id="{A3921C84-D9CF-B149-E42E-5998253563C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5218388"/>
              </p:ext>
            </p:extLst>
          </p:nvPr>
        </p:nvGraphicFramePr>
        <p:xfrm>
          <a:off x="10033699" y="3589128"/>
          <a:ext cx="7070950" cy="6126371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1672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037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70076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dirty="0">
                          <a:solidFill>
                            <a:schemeClr val="bg1"/>
                          </a:solidFill>
                          <a:latin typeface="Helios" panose="020B0604020202020204" charset="0"/>
                        </a:rPr>
                        <a:t>1 год запуска</a:t>
                      </a:r>
                      <a:endParaRPr sz="2400" dirty="0">
                        <a:solidFill>
                          <a:schemeClr val="bg1"/>
                        </a:solidFill>
                        <a:latin typeface="Helios" panose="020B0604020202020204" charset="0"/>
                      </a:endParaRPr>
                    </a:p>
                  </a:txBody>
                  <a:tcPr marL="137138" marR="137138" marT="137138" marB="137138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C608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dirty="0">
                          <a:solidFill>
                            <a:schemeClr val="bg1"/>
                          </a:solidFill>
                          <a:latin typeface="Helios" panose="020B0604020202020204" charset="0"/>
                        </a:rPr>
                        <a:t>Сумма (</a:t>
                      </a:r>
                      <a:r>
                        <a:rPr lang="ru-RU" sz="2400" dirty="0" err="1">
                          <a:solidFill>
                            <a:schemeClr val="bg1"/>
                          </a:solidFill>
                          <a:latin typeface="Helios" panose="020B0604020202020204" charset="0"/>
                        </a:rPr>
                        <a:t>тыс.руб</a:t>
                      </a:r>
                      <a:r>
                        <a:rPr lang="ru-RU" sz="2400" dirty="0">
                          <a:solidFill>
                            <a:schemeClr val="bg1"/>
                          </a:solidFill>
                          <a:latin typeface="Helios" panose="020B0604020202020204" charset="0"/>
                        </a:rPr>
                        <a:t>.)</a:t>
                      </a:r>
                      <a:endParaRPr sz="2400" dirty="0">
                        <a:solidFill>
                          <a:schemeClr val="bg1"/>
                        </a:solidFill>
                        <a:latin typeface="Helios" panose="020B0604020202020204" charset="0"/>
                      </a:endParaRPr>
                    </a:p>
                  </a:txBody>
                  <a:tcPr marL="137138" marR="137138" marT="137138" marB="137138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C6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625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Helios" panose="020B0604020202020204" charset="0"/>
                        </a:rPr>
                        <a:t>Выручка</a:t>
                      </a:r>
                      <a:endParaRPr sz="2000" dirty="0">
                        <a:solidFill>
                          <a:schemeClr val="tx1"/>
                        </a:solidFill>
                        <a:latin typeface="Helios" panose="020B0604020202020204" charset="0"/>
                      </a:endParaRPr>
                    </a:p>
                  </a:txBody>
                  <a:tcPr marL="137138" marR="137138" marT="137138" marB="137138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9CF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dirty="0">
                          <a:solidFill>
                            <a:srgbClr val="0C608E"/>
                          </a:solidFill>
                          <a:latin typeface="Helios" panose="020B0604020202020204" charset="0"/>
                        </a:rPr>
                        <a:t>62 500</a:t>
                      </a:r>
                      <a:endParaRPr sz="2000" dirty="0">
                        <a:solidFill>
                          <a:srgbClr val="0C608E"/>
                        </a:solidFill>
                        <a:latin typeface="Helios" panose="020B0604020202020204" charset="0"/>
                      </a:endParaRPr>
                    </a:p>
                  </a:txBody>
                  <a:tcPr marL="137138" marR="137138" marT="137138" marB="137138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625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Helios" panose="020B0604020202020204" charset="0"/>
                        </a:rPr>
                        <a:t>Себестоимость</a:t>
                      </a:r>
                      <a:endParaRPr sz="2000" dirty="0">
                        <a:solidFill>
                          <a:schemeClr val="tx1"/>
                        </a:solidFill>
                        <a:latin typeface="Helios" panose="020B0604020202020204" charset="0"/>
                      </a:endParaRPr>
                    </a:p>
                  </a:txBody>
                  <a:tcPr marL="137138" marR="137138" marT="137138" marB="137138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9CF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dirty="0">
                          <a:solidFill>
                            <a:srgbClr val="0C608E"/>
                          </a:solidFill>
                          <a:latin typeface="Helios" panose="020B0604020202020204" charset="0"/>
                        </a:rPr>
                        <a:t> 30 000</a:t>
                      </a:r>
                      <a:endParaRPr sz="2000" dirty="0">
                        <a:solidFill>
                          <a:srgbClr val="0C608E"/>
                        </a:solidFill>
                        <a:latin typeface="Helios" panose="020B0604020202020204" charset="0"/>
                      </a:endParaRPr>
                    </a:p>
                  </a:txBody>
                  <a:tcPr marL="137138" marR="137138" marT="137138" marB="137138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625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Helios" panose="020B0604020202020204" charset="0"/>
                        </a:rPr>
                        <a:t>Валовая прибыль</a:t>
                      </a:r>
                      <a:endParaRPr sz="2000" dirty="0">
                        <a:solidFill>
                          <a:schemeClr val="tx1"/>
                        </a:solidFill>
                        <a:latin typeface="Helios" panose="020B0604020202020204" charset="0"/>
                      </a:endParaRPr>
                    </a:p>
                  </a:txBody>
                  <a:tcPr marL="137138" marR="137138" marT="137138" marB="137138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9CF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dirty="0">
                          <a:solidFill>
                            <a:srgbClr val="0C608E"/>
                          </a:solidFill>
                          <a:latin typeface="Helios" panose="020B0604020202020204" charset="0"/>
                        </a:rPr>
                        <a:t>32 500</a:t>
                      </a:r>
                      <a:endParaRPr sz="2000" dirty="0">
                        <a:solidFill>
                          <a:srgbClr val="0C608E"/>
                        </a:solidFill>
                        <a:latin typeface="Helios" panose="020B0604020202020204" charset="0"/>
                      </a:endParaRPr>
                    </a:p>
                  </a:txBody>
                  <a:tcPr marL="137138" marR="137138" marT="137138" marB="137138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625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Helios" panose="020B0604020202020204" charset="0"/>
                        </a:rPr>
                        <a:t>Маржа, %</a:t>
                      </a:r>
                      <a:endParaRPr sz="2000" dirty="0">
                        <a:solidFill>
                          <a:schemeClr val="tx1"/>
                        </a:solidFill>
                        <a:latin typeface="Helios" panose="020B0604020202020204" charset="0"/>
                      </a:endParaRPr>
                    </a:p>
                  </a:txBody>
                  <a:tcPr marL="137138" marR="137138" marT="137138" marB="137138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9CF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dirty="0">
                          <a:solidFill>
                            <a:srgbClr val="0C608E"/>
                          </a:solidFill>
                          <a:latin typeface="Helios" panose="020B0604020202020204" charset="0"/>
                        </a:rPr>
                        <a:t>52%</a:t>
                      </a:r>
                      <a:endParaRPr sz="2000" dirty="0">
                        <a:solidFill>
                          <a:srgbClr val="0C608E"/>
                        </a:solidFill>
                        <a:latin typeface="Helios" panose="020B0604020202020204" charset="0"/>
                      </a:endParaRPr>
                    </a:p>
                  </a:txBody>
                  <a:tcPr marL="137138" marR="137138" marT="137138" marB="137138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625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Helios" panose="020B0604020202020204" charset="0"/>
                        </a:rPr>
                        <a:t>Операционные расходы</a:t>
                      </a:r>
                      <a:endParaRPr sz="2000" dirty="0">
                        <a:solidFill>
                          <a:schemeClr val="tx1"/>
                        </a:solidFill>
                        <a:latin typeface="Helios" panose="020B0604020202020204" charset="0"/>
                      </a:endParaRPr>
                    </a:p>
                  </a:txBody>
                  <a:tcPr marL="137138" marR="137138" marT="137138" marB="137138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9CF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dirty="0">
                          <a:solidFill>
                            <a:srgbClr val="0C608E"/>
                          </a:solidFill>
                          <a:latin typeface="Helios" panose="020B0604020202020204" charset="0"/>
                        </a:rPr>
                        <a:t>22 033</a:t>
                      </a:r>
                      <a:endParaRPr sz="2000" dirty="0">
                        <a:solidFill>
                          <a:srgbClr val="0C608E"/>
                        </a:solidFill>
                        <a:latin typeface="Helios" panose="020B0604020202020204" charset="0"/>
                      </a:endParaRPr>
                    </a:p>
                  </a:txBody>
                  <a:tcPr marL="137138" marR="137138" marT="137138" marB="137138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625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Helios" panose="020B0604020202020204" charset="0"/>
                        </a:rPr>
                        <a:t>Проценты по займам</a:t>
                      </a:r>
                      <a:endParaRPr sz="2000" dirty="0">
                        <a:solidFill>
                          <a:schemeClr val="tx1"/>
                        </a:solidFill>
                        <a:latin typeface="Helios" panose="020B0604020202020204" charset="0"/>
                      </a:endParaRPr>
                    </a:p>
                  </a:txBody>
                  <a:tcPr marL="137138" marR="137138" marT="137138" marB="137138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9CF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dirty="0">
                          <a:solidFill>
                            <a:srgbClr val="0C608E"/>
                          </a:solidFill>
                          <a:latin typeface="Helios" panose="020B0604020202020204" charset="0"/>
                        </a:rPr>
                        <a:t>1 378</a:t>
                      </a:r>
                      <a:endParaRPr sz="2000" dirty="0">
                        <a:solidFill>
                          <a:srgbClr val="0C608E"/>
                        </a:solidFill>
                        <a:latin typeface="Helios" panose="020B0604020202020204" charset="0"/>
                      </a:endParaRPr>
                    </a:p>
                  </a:txBody>
                  <a:tcPr marL="137138" marR="137138" marT="137138" marB="137138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0625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Helios" panose="020B0604020202020204" charset="0"/>
                        </a:rPr>
                        <a:t>Прибыль до налога на прибыль</a:t>
                      </a:r>
                      <a:endParaRPr sz="2000" dirty="0">
                        <a:solidFill>
                          <a:schemeClr val="tx1"/>
                        </a:solidFill>
                        <a:latin typeface="Helios" panose="020B0604020202020204" charset="0"/>
                      </a:endParaRPr>
                    </a:p>
                  </a:txBody>
                  <a:tcPr marL="137138" marR="137138" marT="137138" marB="137138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9CF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dirty="0">
                          <a:solidFill>
                            <a:srgbClr val="0C608E"/>
                          </a:solidFill>
                          <a:latin typeface="Helios" panose="020B0604020202020204" charset="0"/>
                        </a:rPr>
                        <a:t>9 089</a:t>
                      </a:r>
                      <a:endParaRPr sz="2000" dirty="0">
                        <a:solidFill>
                          <a:srgbClr val="0C608E"/>
                        </a:solidFill>
                        <a:latin typeface="Helios" panose="020B0604020202020204" charset="0"/>
                      </a:endParaRPr>
                    </a:p>
                  </a:txBody>
                  <a:tcPr marL="137138" marR="137138" marT="137138" marB="137138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0625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Helios" panose="020B0604020202020204" charset="0"/>
                        </a:rPr>
                        <a:t>Налог на прибыль</a:t>
                      </a:r>
                      <a:endParaRPr sz="2000" dirty="0">
                        <a:solidFill>
                          <a:schemeClr val="tx1"/>
                        </a:solidFill>
                        <a:latin typeface="Helios" panose="020B0604020202020204" charset="0"/>
                      </a:endParaRPr>
                    </a:p>
                  </a:txBody>
                  <a:tcPr marL="137138" marR="137138" marT="137138" marB="137138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9CF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dirty="0">
                          <a:solidFill>
                            <a:srgbClr val="0C608E"/>
                          </a:solidFill>
                          <a:latin typeface="Helios" panose="020B0604020202020204" charset="0"/>
                        </a:rPr>
                        <a:t>1 818</a:t>
                      </a:r>
                      <a:endParaRPr sz="2000" dirty="0">
                        <a:solidFill>
                          <a:srgbClr val="0C608E"/>
                        </a:solidFill>
                        <a:latin typeface="Helios" panose="020B0604020202020204" charset="0"/>
                      </a:endParaRPr>
                    </a:p>
                  </a:txBody>
                  <a:tcPr marL="137138" marR="137138" marT="137138" marB="137138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0625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Helios" panose="020B0604020202020204" charset="0"/>
                        </a:rPr>
                        <a:t>Чистая прибыль</a:t>
                      </a:r>
                      <a:endParaRPr sz="2000" dirty="0">
                        <a:solidFill>
                          <a:schemeClr val="tx1"/>
                        </a:solidFill>
                        <a:latin typeface="Helios" panose="020B0604020202020204" charset="0"/>
                      </a:endParaRPr>
                    </a:p>
                  </a:txBody>
                  <a:tcPr marL="137138" marR="137138" marT="137138" marB="137138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9CF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dirty="0">
                          <a:solidFill>
                            <a:srgbClr val="0C608E"/>
                          </a:solidFill>
                          <a:latin typeface="Helios" panose="020B0604020202020204" charset="0"/>
                        </a:rPr>
                        <a:t>7 271</a:t>
                      </a:r>
                      <a:endParaRPr sz="2000" dirty="0">
                        <a:solidFill>
                          <a:srgbClr val="0C608E"/>
                        </a:solidFill>
                        <a:latin typeface="Helios" panose="020B0604020202020204" charset="0"/>
                      </a:endParaRPr>
                    </a:p>
                  </a:txBody>
                  <a:tcPr marL="137138" marR="137138" marT="137138" marB="137138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25" name="Freeform 30">
            <a:extLst>
              <a:ext uri="{FF2B5EF4-FFF2-40B4-BE49-F238E27FC236}">
                <a16:creationId xmlns:a16="http://schemas.microsoft.com/office/drawing/2014/main" id="{B2F336A3-BE87-4313-3373-2815BD962D1C}"/>
              </a:ext>
            </a:extLst>
          </p:cNvPr>
          <p:cNvSpPr/>
          <p:nvPr/>
        </p:nvSpPr>
        <p:spPr>
          <a:xfrm rot="11544243" flipH="1">
            <a:off x="5013301" y="1598769"/>
            <a:ext cx="1944281" cy="456980"/>
          </a:xfrm>
          <a:custGeom>
            <a:avLst/>
            <a:gdLst/>
            <a:ahLst/>
            <a:cxnLst/>
            <a:rect l="l" t="t" r="r" b="b"/>
            <a:pathLst>
              <a:path w="1776375" h="501826">
                <a:moveTo>
                  <a:pt x="1776375" y="0"/>
                </a:moveTo>
                <a:lnTo>
                  <a:pt x="0" y="0"/>
                </a:lnTo>
                <a:lnTo>
                  <a:pt x="0" y="501826"/>
                </a:lnTo>
                <a:lnTo>
                  <a:pt x="1776375" y="501826"/>
                </a:lnTo>
                <a:lnTo>
                  <a:pt x="1776375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72849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-2419371" y="-214993"/>
            <a:ext cx="18526628" cy="1306730"/>
            <a:chOff x="0" y="0"/>
            <a:chExt cx="1610883" cy="3464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10883" cy="346486"/>
            </a:xfrm>
            <a:custGeom>
              <a:avLst/>
              <a:gdLst/>
              <a:ahLst/>
              <a:cxnLst/>
              <a:rect l="l" t="t" r="r" b="b"/>
              <a:pathLst>
                <a:path w="1610883" h="346486">
                  <a:moveTo>
                    <a:pt x="203200" y="0"/>
                  </a:moveTo>
                  <a:lnTo>
                    <a:pt x="1407683" y="0"/>
                  </a:lnTo>
                  <a:lnTo>
                    <a:pt x="1610883" y="346486"/>
                  </a:lnTo>
                  <a:lnTo>
                    <a:pt x="0" y="346486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E4E4E4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127000" y="-38100"/>
              <a:ext cx="1356883" cy="3845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aphicFrame>
        <p:nvGraphicFramePr>
          <p:cNvPr id="13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6031509"/>
              </p:ext>
            </p:extLst>
          </p:nvPr>
        </p:nvGraphicFramePr>
        <p:xfrm>
          <a:off x="660251" y="1675321"/>
          <a:ext cx="17094349" cy="7891399"/>
        </p:xfrm>
        <a:graphic>
          <a:graphicData uri="http://schemas.openxmlformats.org/drawingml/2006/table">
            <a:tbl>
              <a:tblPr/>
              <a:tblGrid>
                <a:gridCol w="4826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7000">
                  <a:extLst>
                    <a:ext uri="{9D8B030D-6E8A-4147-A177-3AD203B41FA5}">
                      <a16:colId xmlns:a16="http://schemas.microsoft.com/office/drawing/2014/main" val="3549825868"/>
                    </a:ext>
                  </a:extLst>
                </a:gridCol>
                <a:gridCol w="2667000">
                  <a:extLst>
                    <a:ext uri="{9D8B030D-6E8A-4147-A177-3AD203B41FA5}">
                      <a16:colId xmlns:a16="http://schemas.microsoft.com/office/drawing/2014/main" val="3242704554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859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defRPr/>
                      </a:pPr>
                      <a:endParaRPr 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 marL="190500" marR="190500" marT="190500" marB="190500">
                    <a:lnL w="19050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C608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highlight>
                            <a:srgbClr val="0C608E"/>
                          </a:highlight>
                          <a:latin typeface="Helios Bold"/>
                        </a:rPr>
                        <a:t>1 год</a:t>
                      </a:r>
                      <a:endParaRPr lang="en-US" sz="200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highlight>
                          <a:srgbClr val="0C608E"/>
                        </a:highlight>
                      </a:endParaRPr>
                    </a:p>
                  </a:txBody>
                  <a:tcPr marL="190500" marR="190500" marT="190500" marB="190500">
                    <a:lnL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C608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highlight>
                            <a:srgbClr val="0C608E"/>
                          </a:highlight>
                          <a:latin typeface="Helios Bold"/>
                        </a:rPr>
                        <a:t>2 год</a:t>
                      </a:r>
                      <a:endParaRPr lang="en-US" sz="2000" dirty="0">
                        <a:ln>
                          <a:noFill/>
                        </a:ln>
                        <a:solidFill>
                          <a:schemeClr val="bg1"/>
                        </a:solidFill>
                        <a:highlight>
                          <a:srgbClr val="0C608E"/>
                        </a:highlight>
                      </a:endParaRPr>
                    </a:p>
                  </a:txBody>
                  <a:tcPr marL="190500" marR="190500" marT="190500" marB="190500">
                    <a:lnL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C608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highlight>
                            <a:srgbClr val="0C608E"/>
                          </a:highlight>
                          <a:latin typeface="Helios Bold"/>
                        </a:rPr>
                        <a:t>3 год</a:t>
                      </a:r>
                      <a:endParaRPr lang="en-US" sz="2000" dirty="0">
                        <a:ln>
                          <a:noFill/>
                        </a:ln>
                        <a:solidFill>
                          <a:schemeClr val="bg1"/>
                        </a:solidFill>
                        <a:highlight>
                          <a:srgbClr val="0C608E"/>
                        </a:highlight>
                      </a:endParaRPr>
                    </a:p>
                  </a:txBody>
                  <a:tcPr marL="190500" marR="190500" marT="190500" marB="190500">
                    <a:lnL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C608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highlight>
                            <a:srgbClr val="0C608E"/>
                          </a:highlight>
                          <a:latin typeface="Helios Bold"/>
                        </a:rPr>
                        <a:t>4 год</a:t>
                      </a:r>
                      <a:endParaRPr lang="en-US" sz="2000" dirty="0">
                        <a:ln>
                          <a:noFill/>
                        </a:ln>
                        <a:solidFill>
                          <a:schemeClr val="bg1"/>
                        </a:solidFill>
                        <a:highlight>
                          <a:srgbClr val="0C608E"/>
                        </a:highlight>
                      </a:endParaRPr>
                    </a:p>
                  </a:txBody>
                  <a:tcPr marL="190500" marR="190500" marT="190500" marB="190500">
                    <a:lnL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C608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highlight>
                            <a:srgbClr val="0C608E"/>
                          </a:highlight>
                          <a:latin typeface="Helios Bold"/>
                        </a:rPr>
                        <a:t>5 год</a:t>
                      </a:r>
                      <a:endParaRPr lang="en-US" sz="2000" dirty="0">
                        <a:ln>
                          <a:noFill/>
                        </a:ln>
                        <a:solidFill>
                          <a:schemeClr val="bg1"/>
                        </a:solidFill>
                        <a:highlight>
                          <a:srgbClr val="0C608E"/>
                        </a:highlight>
                      </a:endParaRPr>
                    </a:p>
                  </a:txBody>
                  <a:tcPr marL="190500" marR="190500" marT="190500" marB="190500">
                    <a:lnL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C6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ts val="2519"/>
                        </a:lnSpc>
                        <a:defRPr/>
                      </a:pPr>
                      <a:r>
                        <a:rPr lang="ru-RU" sz="2200" dirty="0">
                          <a:solidFill>
                            <a:srgbClr val="0C608E"/>
                          </a:solidFill>
                          <a:latin typeface="Helios Bold"/>
                        </a:rPr>
                        <a:t>Объем продаж в шт.</a:t>
                      </a:r>
                      <a:endParaRPr lang="en-US" sz="2200" dirty="0">
                        <a:solidFill>
                          <a:srgbClr val="0C608E"/>
                        </a:solidFill>
                      </a:endParaRPr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CFE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100"/>
                        </a:lnSpc>
                        <a:defRPr/>
                      </a:pPr>
                      <a:r>
                        <a:rPr lang="ru-RU" sz="2200" dirty="0">
                          <a:latin typeface="Helios" panose="020B0604020202020204" charset="0"/>
                        </a:rPr>
                        <a:t>25 000</a:t>
                      </a:r>
                      <a:endParaRPr lang="en-US" sz="2200" dirty="0">
                        <a:latin typeface="Helios" panose="020B0604020202020204" charset="0"/>
                      </a:endParaRPr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CFE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100"/>
                        </a:lnSpc>
                        <a:defRPr/>
                      </a:pPr>
                      <a:r>
                        <a:rPr lang="ru-RU" sz="2200" dirty="0">
                          <a:latin typeface="Helios" panose="020B0604020202020204" charset="0"/>
                        </a:rPr>
                        <a:t>34 091</a:t>
                      </a:r>
                      <a:endParaRPr lang="en-US" sz="2200" dirty="0">
                        <a:latin typeface="Helios" panose="020B0604020202020204" charset="0"/>
                      </a:endParaRPr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CFE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100"/>
                        </a:lnSpc>
                        <a:defRPr/>
                      </a:pPr>
                      <a:r>
                        <a:rPr lang="ru-RU" sz="2200" dirty="0">
                          <a:solidFill>
                            <a:srgbClr val="2A2E3A"/>
                          </a:solidFill>
                          <a:latin typeface="Helios" panose="020B0604020202020204" charset="0"/>
                        </a:rPr>
                        <a:t>40 289</a:t>
                      </a:r>
                      <a:endParaRPr lang="en-US" sz="2200" dirty="0">
                        <a:latin typeface="Helios" panose="020B0604020202020204" charset="0"/>
                      </a:endParaRPr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CFE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100"/>
                        </a:lnSpc>
                        <a:defRPr/>
                      </a:pPr>
                      <a:r>
                        <a:rPr lang="ru-RU" sz="2200" dirty="0">
                          <a:solidFill>
                            <a:srgbClr val="2A2E3A"/>
                          </a:solidFill>
                          <a:latin typeface="Helios" panose="020B0604020202020204" charset="0"/>
                        </a:rPr>
                        <a:t>43 952</a:t>
                      </a:r>
                      <a:endParaRPr lang="en-US" sz="2200" dirty="0">
                        <a:latin typeface="Helios" panose="020B0604020202020204" charset="0"/>
                      </a:endParaRPr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CFE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100"/>
                        </a:lnSpc>
                        <a:defRPr/>
                      </a:pPr>
                      <a:r>
                        <a:rPr lang="ru-RU" sz="2200" dirty="0">
                          <a:solidFill>
                            <a:srgbClr val="2A2E3A"/>
                          </a:solidFill>
                          <a:latin typeface="Helios" panose="020B0604020202020204" charset="0"/>
                        </a:rPr>
                        <a:t>47 948</a:t>
                      </a:r>
                      <a:endParaRPr lang="en-US" sz="2200" dirty="0">
                        <a:latin typeface="Helios" panose="020B0604020202020204" charset="0"/>
                      </a:endParaRPr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CF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63742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ts val="2519"/>
                        </a:lnSpc>
                        <a:defRPr/>
                      </a:pPr>
                      <a:r>
                        <a:rPr lang="ru-RU" sz="2000" dirty="0">
                          <a:solidFill>
                            <a:srgbClr val="0C608E"/>
                          </a:solidFill>
                          <a:latin typeface="Helios Bold"/>
                        </a:rPr>
                        <a:t>Доход</a:t>
                      </a:r>
                      <a:endParaRPr lang="en-US" sz="2000" dirty="0">
                        <a:solidFill>
                          <a:srgbClr val="0C608E"/>
                        </a:solidFill>
                      </a:endParaRPr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100"/>
                        </a:lnSpc>
                        <a:defRPr/>
                      </a:pPr>
                      <a:r>
                        <a:rPr lang="ru-RU" sz="2000" dirty="0">
                          <a:latin typeface="Helios" panose="020B0604020202020204" charset="0"/>
                        </a:rPr>
                        <a:t>62 500</a:t>
                      </a:r>
                      <a:endParaRPr lang="en-US" sz="2000" dirty="0">
                        <a:latin typeface="Helios" panose="020B0604020202020204" charset="0"/>
                      </a:endParaRPr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100"/>
                        </a:lnSpc>
                        <a:defRPr/>
                      </a:pPr>
                      <a:r>
                        <a:rPr lang="ru-RU" sz="2000" dirty="0">
                          <a:latin typeface="Helios" panose="020B0604020202020204" charset="0"/>
                        </a:rPr>
                        <a:t>93 750</a:t>
                      </a:r>
                      <a:endParaRPr lang="en-US" sz="2000" dirty="0">
                        <a:latin typeface="Helios" panose="020B0604020202020204" charset="0"/>
                      </a:endParaRPr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100"/>
                        </a:lnSpc>
                        <a:defRPr/>
                      </a:pPr>
                      <a:r>
                        <a:rPr lang="ru-RU" sz="2000" dirty="0">
                          <a:solidFill>
                            <a:srgbClr val="2A2E3A"/>
                          </a:solidFill>
                          <a:latin typeface="Helios" panose="020B0604020202020204" charset="0"/>
                        </a:rPr>
                        <a:t>121 875</a:t>
                      </a:r>
                      <a:endParaRPr lang="en-US" sz="2000" dirty="0">
                        <a:latin typeface="Helios" panose="020B0604020202020204" charset="0"/>
                      </a:endParaRPr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100"/>
                        </a:lnSpc>
                        <a:defRPr/>
                      </a:pPr>
                      <a:r>
                        <a:rPr lang="ru-RU" sz="2000" dirty="0">
                          <a:solidFill>
                            <a:srgbClr val="2A2E3A"/>
                          </a:solidFill>
                          <a:latin typeface="Helios" panose="020B0604020202020204" charset="0"/>
                        </a:rPr>
                        <a:t>146 250</a:t>
                      </a:r>
                      <a:endParaRPr lang="en-US" sz="2000" dirty="0">
                        <a:latin typeface="Helios" panose="020B0604020202020204" charset="0"/>
                      </a:endParaRPr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100"/>
                        </a:lnSpc>
                        <a:defRPr/>
                      </a:pPr>
                      <a:r>
                        <a:rPr lang="ru-RU" sz="2000" dirty="0">
                          <a:solidFill>
                            <a:srgbClr val="2A2E3A"/>
                          </a:solidFill>
                          <a:latin typeface="Helios" panose="020B0604020202020204" charset="0"/>
                        </a:rPr>
                        <a:t>175 000</a:t>
                      </a:r>
                      <a:endParaRPr lang="en-US" sz="2000" dirty="0">
                        <a:latin typeface="Helios" panose="020B0604020202020204" charset="0"/>
                      </a:endParaRPr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ts val="2519"/>
                        </a:lnSpc>
                        <a:defRPr/>
                      </a:pPr>
                      <a:r>
                        <a:rPr lang="ru-RU" sz="2000" dirty="0">
                          <a:solidFill>
                            <a:srgbClr val="0C608E"/>
                          </a:solidFill>
                          <a:latin typeface="Helios Bold"/>
                        </a:rPr>
                        <a:t>Ежегодный рост</a:t>
                      </a:r>
                      <a:endParaRPr lang="en-US" sz="2000" dirty="0">
                        <a:solidFill>
                          <a:srgbClr val="0C608E"/>
                        </a:solidFill>
                      </a:endParaRPr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100"/>
                        </a:lnSpc>
                        <a:defRPr/>
                      </a:pPr>
                      <a:endParaRPr lang="en-US" sz="2000" dirty="0">
                        <a:latin typeface="Helios" panose="020B0604020202020204" charset="0"/>
                      </a:endParaRPr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100"/>
                        </a:lnSpc>
                        <a:defRPr/>
                      </a:pPr>
                      <a:r>
                        <a:rPr lang="ru-RU" sz="2000" dirty="0">
                          <a:latin typeface="Helios" panose="020B0604020202020204" charset="0"/>
                        </a:rPr>
                        <a:t>1,55</a:t>
                      </a:r>
                      <a:endParaRPr lang="en-US" sz="2000" dirty="0">
                        <a:latin typeface="Helios" panose="020B0604020202020204" charset="0"/>
                      </a:endParaRPr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100"/>
                        </a:lnSpc>
                        <a:defRPr/>
                      </a:pPr>
                      <a:r>
                        <a:rPr lang="ru-RU" sz="2000" dirty="0">
                          <a:latin typeface="Helios" panose="020B0604020202020204" charset="0"/>
                        </a:rPr>
                        <a:t>1,3</a:t>
                      </a:r>
                      <a:endParaRPr lang="en-US" sz="2000" dirty="0">
                        <a:latin typeface="Helios" panose="020B0604020202020204" charset="0"/>
                      </a:endParaRPr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100"/>
                        </a:lnSpc>
                        <a:defRPr/>
                      </a:pPr>
                      <a:r>
                        <a:rPr lang="ru-RU" sz="2000" dirty="0">
                          <a:latin typeface="Helios" panose="020B0604020202020204" charset="0"/>
                        </a:rPr>
                        <a:t>1,2</a:t>
                      </a:r>
                      <a:endParaRPr lang="en-US" sz="2000" dirty="0">
                        <a:latin typeface="Helios" panose="020B0604020202020204" charset="0"/>
                      </a:endParaRPr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100"/>
                        </a:lnSpc>
                        <a:defRPr/>
                      </a:pPr>
                      <a:r>
                        <a:rPr lang="ru-RU" sz="2000" dirty="0">
                          <a:latin typeface="Helios" panose="020B0604020202020204" charset="0"/>
                        </a:rPr>
                        <a:t>1,2</a:t>
                      </a:r>
                      <a:endParaRPr lang="en-US" sz="2000" dirty="0">
                        <a:latin typeface="Helios" panose="020B0604020202020204" charset="0"/>
                      </a:endParaRPr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ts val="2519"/>
                        </a:lnSpc>
                        <a:defRPr/>
                      </a:pPr>
                      <a:r>
                        <a:rPr lang="ru-RU" sz="2000" dirty="0">
                          <a:solidFill>
                            <a:srgbClr val="0C608E"/>
                          </a:solidFill>
                          <a:latin typeface="Helios Bold"/>
                        </a:rPr>
                        <a:t>Валовый доход</a:t>
                      </a:r>
                      <a:endParaRPr lang="en-US" sz="2000" dirty="0">
                        <a:solidFill>
                          <a:srgbClr val="0C608E"/>
                        </a:solidFill>
                      </a:endParaRPr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100"/>
                        </a:lnSpc>
                        <a:defRPr/>
                      </a:pPr>
                      <a:r>
                        <a:rPr lang="en-US" sz="2000" dirty="0">
                          <a:latin typeface="Helios" panose="020B0604020202020204" charset="0"/>
                        </a:rPr>
                        <a:t>32 500</a:t>
                      </a:r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100"/>
                        </a:lnSpc>
                        <a:defRPr/>
                      </a:pPr>
                      <a:r>
                        <a:rPr lang="en-US" sz="2000" dirty="0">
                          <a:latin typeface="Helios" panose="020B0604020202020204" charset="0"/>
                        </a:rPr>
                        <a:t>48 750 </a:t>
                      </a:r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100"/>
                        </a:lnSpc>
                        <a:defRPr/>
                      </a:pPr>
                      <a:r>
                        <a:rPr lang="en-US" sz="2000" dirty="0">
                          <a:latin typeface="Helios" panose="020B0604020202020204" charset="0"/>
                        </a:rPr>
                        <a:t>63 375</a:t>
                      </a:r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100"/>
                        </a:lnSpc>
                        <a:defRPr/>
                      </a:pPr>
                      <a:r>
                        <a:rPr lang="en-US" sz="2000" dirty="0">
                          <a:latin typeface="Helios" panose="020B0604020202020204" charset="0"/>
                        </a:rPr>
                        <a:t>76 050</a:t>
                      </a:r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100"/>
                        </a:lnSpc>
                        <a:defRPr/>
                      </a:pPr>
                      <a:r>
                        <a:rPr lang="en-US" sz="2000" dirty="0">
                          <a:latin typeface="Helios" panose="020B0604020202020204" charset="0"/>
                        </a:rPr>
                        <a:t>91 260</a:t>
                      </a:r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25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rgbClr val="0C608E"/>
                          </a:solidFill>
                          <a:latin typeface="Helios Bold"/>
                        </a:rPr>
                        <a:t>Операционные расходы</a:t>
                      </a:r>
                      <a:endParaRPr lang="en-US" sz="2000" dirty="0">
                        <a:solidFill>
                          <a:srgbClr val="0C608E"/>
                        </a:solidFill>
                      </a:endParaRPr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100"/>
                        </a:lnSpc>
                        <a:defRPr/>
                      </a:pPr>
                      <a:r>
                        <a:rPr lang="en-US" sz="2000" dirty="0">
                          <a:latin typeface="Helios" panose="020B0604020202020204" charset="0"/>
                        </a:rPr>
                        <a:t>22 033</a:t>
                      </a:r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100"/>
                        </a:lnSpc>
                        <a:defRPr/>
                      </a:pPr>
                      <a:r>
                        <a:rPr lang="en-US" sz="2000" dirty="0">
                          <a:latin typeface="Helios" panose="020B0604020202020204" charset="0"/>
                        </a:rPr>
                        <a:t>26 439</a:t>
                      </a:r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100"/>
                        </a:lnSpc>
                        <a:defRPr/>
                      </a:pPr>
                      <a:r>
                        <a:rPr lang="en-US" sz="2000" dirty="0">
                          <a:latin typeface="Helios" panose="020B0604020202020204" charset="0"/>
                        </a:rPr>
                        <a:t>31 727</a:t>
                      </a:r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100"/>
                        </a:lnSpc>
                        <a:defRPr/>
                      </a:pPr>
                      <a:r>
                        <a:rPr lang="en-US" sz="2000" dirty="0">
                          <a:latin typeface="Helios" panose="020B0604020202020204" charset="0"/>
                        </a:rPr>
                        <a:t>38 072</a:t>
                      </a:r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100"/>
                        </a:lnSpc>
                        <a:defRPr/>
                      </a:pPr>
                      <a:r>
                        <a:rPr lang="en-US" sz="2000" dirty="0">
                          <a:latin typeface="Helios" panose="020B0604020202020204" charset="0"/>
                        </a:rPr>
                        <a:t>45 687</a:t>
                      </a:r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18256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25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rgbClr val="0C608E"/>
                          </a:solidFill>
                          <a:latin typeface="Helios Bold"/>
                        </a:rPr>
                        <a:t>Коэффициент маржинальности</a:t>
                      </a:r>
                      <a:endParaRPr lang="en-US" sz="2000" dirty="0">
                        <a:solidFill>
                          <a:srgbClr val="0C608E"/>
                        </a:solidFill>
                      </a:endParaRPr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100"/>
                        </a:lnSpc>
                        <a:defRPr/>
                      </a:pPr>
                      <a:r>
                        <a:rPr lang="en-US" sz="2000" dirty="0">
                          <a:latin typeface="Helios" panose="020B0604020202020204" charset="0"/>
                        </a:rPr>
                        <a:t>0</a:t>
                      </a:r>
                      <a:r>
                        <a:rPr lang="ru-RU" sz="2000" dirty="0">
                          <a:latin typeface="Helios" panose="020B0604020202020204" charset="0"/>
                        </a:rPr>
                        <a:t>,52</a:t>
                      </a:r>
                      <a:endParaRPr lang="en-US" sz="2000" dirty="0">
                        <a:latin typeface="Helios" panose="020B0604020202020204" charset="0"/>
                      </a:endParaRPr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100"/>
                        </a:lnSpc>
                        <a:defRPr/>
                      </a:pPr>
                      <a:r>
                        <a:rPr lang="ru-RU" sz="2000" dirty="0">
                          <a:latin typeface="Helios" panose="020B0604020202020204" charset="0"/>
                        </a:rPr>
                        <a:t>0,52</a:t>
                      </a:r>
                      <a:endParaRPr lang="en-US" sz="2000" dirty="0">
                        <a:latin typeface="Helios" panose="020B0604020202020204" charset="0"/>
                      </a:endParaRPr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ts val="2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latin typeface="Helios" panose="020B0604020202020204" charset="0"/>
                        </a:rPr>
                        <a:t>0,52</a:t>
                      </a:r>
                      <a:endParaRPr lang="en-US" sz="2000" dirty="0">
                        <a:latin typeface="Helios" panose="020B0604020202020204" charset="0"/>
                      </a:endParaRPr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ts val="2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latin typeface="Helios" panose="020B0604020202020204" charset="0"/>
                        </a:rPr>
                        <a:t>0,52</a:t>
                      </a:r>
                      <a:endParaRPr lang="en-US" sz="2000" dirty="0">
                        <a:latin typeface="Helios" panose="020B0604020202020204" charset="0"/>
                      </a:endParaRPr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ts val="2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latin typeface="Helios" panose="020B0604020202020204" charset="0"/>
                        </a:rPr>
                        <a:t>0,52</a:t>
                      </a:r>
                      <a:endParaRPr lang="en-US" sz="2000" dirty="0">
                        <a:latin typeface="Helios" panose="020B0604020202020204" charset="0"/>
                      </a:endParaRPr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16663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25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rgbClr val="0C608E"/>
                          </a:solidFill>
                          <a:latin typeface="Helios Bold"/>
                        </a:rPr>
                        <a:t>Точка безубыточности</a:t>
                      </a:r>
                      <a:endParaRPr lang="en-US" sz="2000" dirty="0">
                        <a:solidFill>
                          <a:srgbClr val="0C608E"/>
                        </a:solidFill>
                      </a:endParaRPr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100"/>
                        </a:lnSpc>
                        <a:defRPr/>
                      </a:pPr>
                      <a:r>
                        <a:rPr lang="en-US" sz="2000" dirty="0">
                          <a:latin typeface="Helios" panose="020B0604020202020204" charset="0"/>
                        </a:rPr>
                        <a:t> 42 370 </a:t>
                      </a:r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100"/>
                        </a:lnSpc>
                        <a:defRPr/>
                      </a:pPr>
                      <a:r>
                        <a:rPr lang="en-US" sz="2000" dirty="0">
                          <a:latin typeface="Helios" panose="020B0604020202020204" charset="0"/>
                        </a:rPr>
                        <a:t> 50 844 </a:t>
                      </a:r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100"/>
                        </a:lnSpc>
                        <a:defRPr/>
                      </a:pPr>
                      <a:r>
                        <a:rPr lang="en-US" sz="2000" dirty="0">
                          <a:latin typeface="Helios" panose="020B0604020202020204" charset="0"/>
                        </a:rPr>
                        <a:t> 61 013 </a:t>
                      </a:r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100"/>
                        </a:lnSpc>
                        <a:defRPr/>
                      </a:pPr>
                      <a:r>
                        <a:rPr lang="en-US" sz="2000" dirty="0">
                          <a:latin typeface="Helios" panose="020B0604020202020204" charset="0"/>
                        </a:rPr>
                        <a:t> 73 216 </a:t>
                      </a:r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100"/>
                        </a:lnSpc>
                        <a:defRPr/>
                      </a:pPr>
                      <a:r>
                        <a:rPr lang="en-US" sz="2000" dirty="0">
                          <a:latin typeface="Helios" panose="020B0604020202020204" charset="0"/>
                        </a:rPr>
                        <a:t> 87 859 </a:t>
                      </a:r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25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dirty="0">
                          <a:solidFill>
                            <a:srgbClr val="0C608E"/>
                          </a:solidFill>
                          <a:latin typeface="Helios Bold"/>
                        </a:rPr>
                        <a:t>Точка безубыточности, шт.</a:t>
                      </a:r>
                      <a:endParaRPr lang="en-US" sz="2200" dirty="0">
                        <a:solidFill>
                          <a:srgbClr val="0C608E"/>
                        </a:solidFill>
                      </a:endParaRPr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CFE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100"/>
                        </a:lnSpc>
                        <a:defRPr/>
                      </a:pPr>
                      <a:r>
                        <a:rPr lang="ru-RU" sz="2200" dirty="0">
                          <a:latin typeface="Helios" panose="020B0604020202020204" charset="0"/>
                        </a:rPr>
                        <a:t>16 948</a:t>
                      </a:r>
                      <a:endParaRPr lang="en-US" sz="2200" dirty="0">
                        <a:latin typeface="Helios" panose="020B0604020202020204" charset="0"/>
                      </a:endParaRPr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CFE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100"/>
                        </a:lnSpc>
                        <a:defRPr/>
                      </a:pPr>
                      <a:r>
                        <a:rPr lang="ru-RU" sz="2200" dirty="0">
                          <a:latin typeface="Helios" panose="020B0604020202020204" charset="0"/>
                        </a:rPr>
                        <a:t>22 378</a:t>
                      </a:r>
                      <a:endParaRPr lang="en-US" sz="2200" dirty="0">
                        <a:latin typeface="Helios" panose="020B0604020202020204" charset="0"/>
                      </a:endParaRPr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CFE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100"/>
                        </a:lnSpc>
                        <a:defRPr/>
                      </a:pPr>
                      <a:r>
                        <a:rPr lang="ru-RU" sz="2200" dirty="0">
                          <a:latin typeface="Helios" panose="020B0604020202020204" charset="0"/>
                        </a:rPr>
                        <a:t>24 412</a:t>
                      </a:r>
                      <a:endParaRPr lang="en-US" sz="2200" dirty="0">
                        <a:latin typeface="Helios" panose="020B0604020202020204" charset="0"/>
                      </a:endParaRPr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CFE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100"/>
                        </a:lnSpc>
                        <a:defRPr/>
                      </a:pPr>
                      <a:r>
                        <a:rPr lang="ru-RU" sz="2200" dirty="0">
                          <a:latin typeface="Helios" panose="020B0604020202020204" charset="0"/>
                        </a:rPr>
                        <a:t>26 631</a:t>
                      </a:r>
                      <a:endParaRPr lang="en-US" sz="2200" dirty="0">
                        <a:latin typeface="Helios" panose="020B0604020202020204" charset="0"/>
                      </a:endParaRPr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CFE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100"/>
                        </a:lnSpc>
                        <a:defRPr/>
                      </a:pPr>
                      <a:r>
                        <a:rPr lang="ru-RU" sz="2200" dirty="0">
                          <a:latin typeface="Helios" panose="020B0604020202020204" charset="0"/>
                        </a:rPr>
                        <a:t>29 052</a:t>
                      </a:r>
                      <a:endParaRPr lang="en-US" sz="2200" dirty="0">
                        <a:latin typeface="Helios" panose="020B0604020202020204" charset="0"/>
                      </a:endParaRPr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CF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06435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25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rgbClr val="0C608E"/>
                          </a:solidFill>
                          <a:latin typeface="Helios Bold"/>
                        </a:rPr>
                        <a:t>Запас прочности по неубыточности</a:t>
                      </a:r>
                      <a:endParaRPr lang="en-US" sz="2000" dirty="0">
                        <a:solidFill>
                          <a:srgbClr val="0C608E"/>
                        </a:solidFill>
                      </a:endParaRPr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100"/>
                        </a:lnSpc>
                        <a:defRPr/>
                      </a:pPr>
                      <a:r>
                        <a:rPr lang="en-US" sz="2000" dirty="0">
                          <a:latin typeface="Helios" panose="020B0604020202020204" charset="0"/>
                        </a:rPr>
                        <a:t>32,2%</a:t>
                      </a:r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100"/>
                        </a:lnSpc>
                        <a:defRPr/>
                      </a:pPr>
                      <a:r>
                        <a:rPr lang="en-US" sz="2000" dirty="0">
                          <a:latin typeface="Helios" panose="020B0604020202020204" charset="0"/>
                        </a:rPr>
                        <a:t>45,8%</a:t>
                      </a:r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100"/>
                        </a:lnSpc>
                        <a:defRPr/>
                      </a:pPr>
                      <a:r>
                        <a:rPr lang="en-US" sz="2000" dirty="0">
                          <a:latin typeface="Helios" panose="020B0604020202020204" charset="0"/>
                        </a:rPr>
                        <a:t>49,9%</a:t>
                      </a:r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100"/>
                        </a:lnSpc>
                        <a:defRPr/>
                      </a:pPr>
                      <a:r>
                        <a:rPr lang="en-US" sz="2000" dirty="0">
                          <a:latin typeface="Helios" panose="020B0604020202020204" charset="0"/>
                        </a:rPr>
                        <a:t>49,9%</a:t>
                      </a:r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100"/>
                        </a:lnSpc>
                        <a:defRPr/>
                      </a:pPr>
                      <a:r>
                        <a:rPr lang="en-US" sz="2000" dirty="0">
                          <a:latin typeface="Helios" panose="020B0604020202020204" charset="0"/>
                        </a:rPr>
                        <a:t>49,9%</a:t>
                      </a:r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63811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25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kern="1200" dirty="0">
                          <a:solidFill>
                            <a:srgbClr val="0C608E"/>
                          </a:solidFill>
                          <a:latin typeface="Helios Bold"/>
                          <a:ea typeface="+mn-ea"/>
                          <a:cs typeface="+mn-cs"/>
                        </a:rPr>
                        <a:t>Рентабельность продаж, %</a:t>
                      </a:r>
                      <a:endParaRPr lang="en-US" sz="2200" kern="1200" dirty="0">
                        <a:solidFill>
                          <a:srgbClr val="0C608E"/>
                        </a:solidFill>
                        <a:latin typeface="Helios Bold"/>
                        <a:ea typeface="+mn-ea"/>
                        <a:cs typeface="+mn-cs"/>
                      </a:endParaRPr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CDE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100"/>
                        </a:lnSpc>
                        <a:defRPr/>
                      </a:pPr>
                      <a:r>
                        <a:rPr lang="ru-RU" sz="2200" kern="1200" dirty="0">
                          <a:solidFill>
                            <a:schemeClr val="tx1"/>
                          </a:solidFill>
                          <a:latin typeface="Helios" panose="020B0604020202020204" charset="0"/>
                          <a:ea typeface="+mn-ea"/>
                          <a:cs typeface="+mn-cs"/>
                        </a:rPr>
                        <a:t>11,6%</a:t>
                      </a:r>
                      <a:endParaRPr lang="en-US" sz="2200" kern="1200" dirty="0">
                        <a:solidFill>
                          <a:schemeClr val="tx1"/>
                        </a:solidFill>
                        <a:latin typeface="Helios" panose="020B0604020202020204" charset="0"/>
                        <a:ea typeface="+mn-ea"/>
                        <a:cs typeface="+mn-cs"/>
                      </a:endParaRPr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CDE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100"/>
                        </a:lnSpc>
                        <a:defRPr/>
                      </a:pPr>
                      <a:r>
                        <a:rPr lang="ru-RU" sz="2200" dirty="0">
                          <a:latin typeface="Helios" panose="020B0604020202020204" charset="0"/>
                        </a:rPr>
                        <a:t>13,1%</a:t>
                      </a:r>
                      <a:endParaRPr lang="en-US" sz="2200" dirty="0">
                        <a:latin typeface="Helios" panose="020B0604020202020204" charset="0"/>
                      </a:endParaRPr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CDE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100"/>
                        </a:lnSpc>
                        <a:defRPr/>
                      </a:pPr>
                      <a:r>
                        <a:rPr lang="ru-RU" sz="2200" dirty="0">
                          <a:latin typeface="Helios" panose="020B0604020202020204" charset="0"/>
                        </a:rPr>
                        <a:t>15,5%</a:t>
                      </a:r>
                      <a:endParaRPr lang="en-US" sz="2200" dirty="0">
                        <a:latin typeface="Helios" panose="020B0604020202020204" charset="0"/>
                      </a:endParaRPr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CDE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100"/>
                        </a:lnSpc>
                        <a:defRPr/>
                      </a:pPr>
                      <a:r>
                        <a:rPr lang="ru-RU" sz="2200" dirty="0">
                          <a:latin typeface="Helios" panose="020B0604020202020204" charset="0"/>
                        </a:rPr>
                        <a:t>15,6%</a:t>
                      </a:r>
                      <a:endParaRPr lang="en-US" sz="2200" dirty="0">
                        <a:latin typeface="Helios" panose="020B0604020202020204" charset="0"/>
                      </a:endParaRPr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CDE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100"/>
                        </a:lnSpc>
                        <a:defRPr/>
                      </a:pPr>
                      <a:r>
                        <a:rPr lang="ru-RU" sz="2200" dirty="0">
                          <a:latin typeface="Helios" panose="020B0604020202020204" charset="0"/>
                        </a:rPr>
                        <a:t>15,8%</a:t>
                      </a:r>
                      <a:endParaRPr lang="en-US" sz="2200" dirty="0">
                        <a:latin typeface="Helios" panose="020B0604020202020204" charset="0"/>
                      </a:endParaRPr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CD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6610715"/>
                  </a:ext>
                </a:extLst>
              </a:tr>
            </a:tbl>
          </a:graphicData>
        </a:graphic>
      </p:graphicFrame>
      <p:sp>
        <p:nvSpPr>
          <p:cNvPr id="5" name="TextBox 30">
            <a:extLst>
              <a:ext uri="{FF2B5EF4-FFF2-40B4-BE49-F238E27FC236}">
                <a16:creationId xmlns:a16="http://schemas.microsoft.com/office/drawing/2014/main" id="{4CD6208E-2A15-2EFF-8D49-10AC3BF82F60}"/>
              </a:ext>
            </a:extLst>
          </p:cNvPr>
          <p:cNvSpPr txBox="1"/>
          <p:nvPr/>
        </p:nvSpPr>
        <p:spPr>
          <a:xfrm>
            <a:off x="1864265" y="21789"/>
            <a:ext cx="14973300" cy="8639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ru-RU" sz="5400" dirty="0">
                <a:solidFill>
                  <a:srgbClr val="0C608E"/>
                </a:solidFill>
                <a:latin typeface="TT Hoves Bold"/>
              </a:rPr>
              <a:t>Финансовая модель </a:t>
            </a:r>
            <a:r>
              <a:rPr lang="en-US" sz="5400" dirty="0">
                <a:solidFill>
                  <a:srgbClr val="0C608E"/>
                </a:solidFill>
                <a:latin typeface="TT Hoves Bold"/>
              </a:rPr>
              <a:t>VORCATI</a:t>
            </a:r>
          </a:p>
        </p:txBody>
      </p:sp>
      <p:grpSp>
        <p:nvGrpSpPr>
          <p:cNvPr id="6" name="Group 10">
            <a:extLst>
              <a:ext uri="{FF2B5EF4-FFF2-40B4-BE49-F238E27FC236}">
                <a16:creationId xmlns:a16="http://schemas.microsoft.com/office/drawing/2014/main" id="{3FDF5168-55C5-9A97-0581-6E73080BF7AF}"/>
              </a:ext>
            </a:extLst>
          </p:cNvPr>
          <p:cNvGrpSpPr/>
          <p:nvPr/>
        </p:nvGrpSpPr>
        <p:grpSpPr>
          <a:xfrm>
            <a:off x="15057675" y="405923"/>
            <a:ext cx="2696925" cy="863954"/>
            <a:chOff x="-8417" y="0"/>
            <a:chExt cx="1327143" cy="282700"/>
          </a:xfrm>
        </p:grpSpPr>
        <p:sp>
          <p:nvSpPr>
            <p:cNvPr id="7" name="Freeform 11">
              <a:extLst>
                <a:ext uri="{FF2B5EF4-FFF2-40B4-BE49-F238E27FC236}">
                  <a16:creationId xmlns:a16="http://schemas.microsoft.com/office/drawing/2014/main" id="{14213AD3-32E9-E5D3-925B-C03D1C5CD9C2}"/>
                </a:ext>
              </a:extLst>
            </p:cNvPr>
            <p:cNvSpPr/>
            <p:nvPr/>
          </p:nvSpPr>
          <p:spPr>
            <a:xfrm>
              <a:off x="0" y="0"/>
              <a:ext cx="1318726" cy="282700"/>
            </a:xfrm>
            <a:custGeom>
              <a:avLst/>
              <a:gdLst/>
              <a:ahLst/>
              <a:cxnLst/>
              <a:rect l="l" t="t" r="r" b="b"/>
              <a:pathLst>
                <a:path w="1205814" h="282700">
                  <a:moveTo>
                    <a:pt x="0" y="0"/>
                  </a:moveTo>
                  <a:lnTo>
                    <a:pt x="1205814" y="0"/>
                  </a:lnTo>
                  <a:lnTo>
                    <a:pt x="1205814" y="282700"/>
                  </a:lnTo>
                  <a:lnTo>
                    <a:pt x="0" y="282700"/>
                  </a:lnTo>
                  <a:close/>
                </a:path>
              </a:pathLst>
            </a:custGeom>
            <a:solidFill>
              <a:srgbClr val="E4E4E4"/>
            </a:solidFill>
            <a:ln w="9525" cap="sq">
              <a:solidFill>
                <a:schemeClr val="accent1"/>
              </a:solidFill>
              <a:prstDash val="solid"/>
              <a:miter/>
            </a:ln>
          </p:spPr>
          <p:txBody>
            <a:bodyPr/>
            <a:lstStyle/>
            <a:p>
              <a:r>
                <a:rPr lang="ru-RU" sz="2400" b="1" dirty="0">
                  <a:solidFill>
                    <a:srgbClr val="0C608E"/>
                  </a:solidFill>
                </a:rPr>
                <a:t>Единица расчета – тысяч рублей</a:t>
              </a:r>
            </a:p>
          </p:txBody>
        </p:sp>
        <p:sp>
          <p:nvSpPr>
            <p:cNvPr id="8" name="TextBox 12">
              <a:extLst>
                <a:ext uri="{FF2B5EF4-FFF2-40B4-BE49-F238E27FC236}">
                  <a16:creationId xmlns:a16="http://schemas.microsoft.com/office/drawing/2014/main" id="{EA35D1BD-0EE2-3749-68A1-9F21958CF487}"/>
                </a:ext>
              </a:extLst>
            </p:cNvPr>
            <p:cNvSpPr txBox="1"/>
            <p:nvPr/>
          </p:nvSpPr>
          <p:spPr>
            <a:xfrm>
              <a:off x="-8417" y="0"/>
              <a:ext cx="1327143" cy="282700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199"/>
                </a:lnSpc>
              </a:pPr>
              <a:endParaRPr lang="ru-RU" sz="2800" dirty="0">
                <a:solidFill>
                  <a:srgbClr val="0C608E"/>
                </a:solidFill>
                <a:latin typeface="Helios Bold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Freeform 3">
            <a:extLst>
              <a:ext uri="{FF2B5EF4-FFF2-40B4-BE49-F238E27FC236}">
                <a16:creationId xmlns:a16="http://schemas.microsoft.com/office/drawing/2014/main" id="{F34B91A2-BEC9-9A47-3889-385AEBD62FA9}"/>
              </a:ext>
            </a:extLst>
          </p:cNvPr>
          <p:cNvSpPr/>
          <p:nvPr/>
        </p:nvSpPr>
        <p:spPr>
          <a:xfrm rot="10800000">
            <a:off x="-5206627" y="-1422575"/>
            <a:ext cx="18526628" cy="3127215"/>
          </a:xfrm>
          <a:custGeom>
            <a:avLst/>
            <a:gdLst/>
            <a:ahLst/>
            <a:cxnLst/>
            <a:rect l="l" t="t" r="r" b="b"/>
            <a:pathLst>
              <a:path w="1610883" h="346486">
                <a:moveTo>
                  <a:pt x="203200" y="0"/>
                </a:moveTo>
                <a:lnTo>
                  <a:pt x="1407683" y="0"/>
                </a:lnTo>
                <a:lnTo>
                  <a:pt x="1610883" y="346486"/>
                </a:lnTo>
                <a:lnTo>
                  <a:pt x="0" y="346486"/>
                </a:lnTo>
                <a:lnTo>
                  <a:pt x="203200" y="0"/>
                </a:lnTo>
                <a:close/>
              </a:path>
            </a:pathLst>
          </a:custGeom>
          <a:solidFill>
            <a:srgbClr val="E4E4E4"/>
          </a:solidFill>
        </p:spPr>
      </p:sp>
      <p:grpSp>
        <p:nvGrpSpPr>
          <p:cNvPr id="3" name="Group 3"/>
          <p:cNvGrpSpPr/>
          <p:nvPr/>
        </p:nvGrpSpPr>
        <p:grpSpPr>
          <a:xfrm>
            <a:off x="10632775" y="2697587"/>
            <a:ext cx="6422296" cy="6422996"/>
            <a:chOff x="0" y="0"/>
            <a:chExt cx="6603840" cy="660456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603873" cy="6604508"/>
            </a:xfrm>
            <a:custGeom>
              <a:avLst/>
              <a:gdLst/>
              <a:ahLst/>
              <a:cxnLst/>
              <a:rect l="l" t="t" r="r" b="b"/>
              <a:pathLst>
                <a:path w="6603873" h="6604508">
                  <a:moveTo>
                    <a:pt x="0" y="3302254"/>
                  </a:moveTo>
                  <a:cubicBezTo>
                    <a:pt x="0" y="1478534"/>
                    <a:pt x="1478280" y="0"/>
                    <a:pt x="3301873" y="0"/>
                  </a:cubicBezTo>
                  <a:lnTo>
                    <a:pt x="3301873" y="25527"/>
                  </a:lnTo>
                  <a:lnTo>
                    <a:pt x="3301873" y="0"/>
                  </a:lnTo>
                  <a:cubicBezTo>
                    <a:pt x="5125466" y="0"/>
                    <a:pt x="6603873" y="1478534"/>
                    <a:pt x="6603873" y="3302254"/>
                  </a:cubicBezTo>
                  <a:cubicBezTo>
                    <a:pt x="6603873" y="5125974"/>
                    <a:pt x="5125466" y="6604508"/>
                    <a:pt x="3301873" y="6604508"/>
                  </a:cubicBezTo>
                  <a:lnTo>
                    <a:pt x="3301873" y="6578981"/>
                  </a:lnTo>
                  <a:lnTo>
                    <a:pt x="3301873" y="6604508"/>
                  </a:lnTo>
                  <a:cubicBezTo>
                    <a:pt x="1478280" y="6604508"/>
                    <a:pt x="0" y="5126101"/>
                    <a:pt x="0" y="3302254"/>
                  </a:cubicBezTo>
                  <a:lnTo>
                    <a:pt x="25527" y="3302254"/>
                  </a:lnTo>
                  <a:lnTo>
                    <a:pt x="46990" y="3316097"/>
                  </a:lnTo>
                  <a:cubicBezTo>
                    <a:pt x="40894" y="3325622"/>
                    <a:pt x="29210" y="3330067"/>
                    <a:pt x="18288" y="3326892"/>
                  </a:cubicBezTo>
                  <a:cubicBezTo>
                    <a:pt x="7366" y="3323717"/>
                    <a:pt x="0" y="3313684"/>
                    <a:pt x="0" y="3302254"/>
                  </a:cubicBezTo>
                  <a:moveTo>
                    <a:pt x="51181" y="3302254"/>
                  </a:moveTo>
                  <a:lnTo>
                    <a:pt x="25527" y="3302254"/>
                  </a:lnTo>
                  <a:lnTo>
                    <a:pt x="4064" y="3288538"/>
                  </a:lnTo>
                  <a:cubicBezTo>
                    <a:pt x="10160" y="3279013"/>
                    <a:pt x="21844" y="3274568"/>
                    <a:pt x="32766" y="3277743"/>
                  </a:cubicBezTo>
                  <a:cubicBezTo>
                    <a:pt x="43688" y="3280918"/>
                    <a:pt x="51181" y="3290951"/>
                    <a:pt x="51181" y="3302254"/>
                  </a:cubicBezTo>
                  <a:cubicBezTo>
                    <a:pt x="51181" y="5097780"/>
                    <a:pt x="1506601" y="6553454"/>
                    <a:pt x="3302000" y="6553454"/>
                  </a:cubicBezTo>
                  <a:cubicBezTo>
                    <a:pt x="5097399" y="6553454"/>
                    <a:pt x="6552819" y="5097907"/>
                    <a:pt x="6552819" y="3302254"/>
                  </a:cubicBezTo>
                  <a:lnTo>
                    <a:pt x="6578346" y="3302254"/>
                  </a:lnTo>
                  <a:lnTo>
                    <a:pt x="6552819" y="3302254"/>
                  </a:lnTo>
                  <a:cubicBezTo>
                    <a:pt x="6552819" y="1506728"/>
                    <a:pt x="5097399" y="51054"/>
                    <a:pt x="3302000" y="51054"/>
                  </a:cubicBezTo>
                  <a:lnTo>
                    <a:pt x="3302000" y="25527"/>
                  </a:lnTo>
                  <a:lnTo>
                    <a:pt x="3302000" y="51181"/>
                  </a:lnTo>
                  <a:cubicBezTo>
                    <a:pt x="1506601" y="51181"/>
                    <a:pt x="51181" y="1506728"/>
                    <a:pt x="51181" y="3302381"/>
                  </a:cubicBezTo>
                  <a:close/>
                </a:path>
              </a:pathLst>
            </a:custGeom>
            <a:solidFill>
              <a:srgbClr val="999999"/>
            </a:solidFill>
            <a:ln>
              <a:solidFill>
                <a:schemeClr val="tx1"/>
              </a:solidFill>
            </a:ln>
          </p:spPr>
        </p:sp>
      </p:grpSp>
      <p:grpSp>
        <p:nvGrpSpPr>
          <p:cNvPr id="5" name="Group 5"/>
          <p:cNvGrpSpPr/>
          <p:nvPr/>
        </p:nvGrpSpPr>
        <p:grpSpPr>
          <a:xfrm>
            <a:off x="11762559" y="4368630"/>
            <a:ext cx="1309387" cy="2127228"/>
            <a:chOff x="0" y="0"/>
            <a:chExt cx="1346400" cy="2187360"/>
          </a:xfrm>
          <a:gradFill flip="none" rotWithShape="1">
            <a:gsLst>
              <a:gs pos="2000">
                <a:srgbClr val="0C608E"/>
              </a:gs>
              <a:gs pos="68000">
                <a:schemeClr val="accent1">
                  <a:lumMod val="45000"/>
                  <a:lumOff val="55000"/>
                </a:schemeClr>
              </a:gs>
              <a:gs pos="6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</p:grpSpPr>
        <p:sp>
          <p:nvSpPr>
            <p:cNvPr id="6" name="Freeform 6"/>
            <p:cNvSpPr/>
            <p:nvPr/>
          </p:nvSpPr>
          <p:spPr>
            <a:xfrm>
              <a:off x="0" y="0"/>
              <a:ext cx="1346454" cy="2187448"/>
            </a:xfrm>
            <a:custGeom>
              <a:avLst/>
              <a:gdLst/>
              <a:ahLst/>
              <a:cxnLst/>
              <a:rect l="l" t="t" r="r" b="b"/>
              <a:pathLst>
                <a:path w="1346454" h="2187448">
                  <a:moveTo>
                    <a:pt x="1346454" y="472694"/>
                  </a:moveTo>
                  <a:cubicBezTo>
                    <a:pt x="993775" y="0"/>
                    <a:pt x="993775" y="0"/>
                    <a:pt x="993775" y="0"/>
                  </a:cubicBezTo>
                  <a:cubicBezTo>
                    <a:pt x="697230" y="216281"/>
                    <a:pt x="464820" y="512826"/>
                    <a:pt x="328549" y="849249"/>
                  </a:cubicBezTo>
                  <a:cubicBezTo>
                    <a:pt x="0" y="897382"/>
                    <a:pt x="0" y="897382"/>
                    <a:pt x="0" y="897382"/>
                  </a:cubicBezTo>
                  <a:cubicBezTo>
                    <a:pt x="240411" y="1129792"/>
                    <a:pt x="240411" y="1129792"/>
                    <a:pt x="240411" y="1129792"/>
                  </a:cubicBezTo>
                  <a:cubicBezTo>
                    <a:pt x="208407" y="1274064"/>
                    <a:pt x="184277" y="1426210"/>
                    <a:pt x="184277" y="1586484"/>
                  </a:cubicBezTo>
                  <a:cubicBezTo>
                    <a:pt x="184277" y="1794764"/>
                    <a:pt x="216281" y="1995170"/>
                    <a:pt x="280416" y="2187448"/>
                  </a:cubicBezTo>
                  <a:cubicBezTo>
                    <a:pt x="865505" y="1971040"/>
                    <a:pt x="865505" y="1971040"/>
                    <a:pt x="865505" y="1971040"/>
                  </a:cubicBezTo>
                  <a:cubicBezTo>
                    <a:pt x="817372" y="1842897"/>
                    <a:pt x="793369" y="1698625"/>
                    <a:pt x="793369" y="1554353"/>
                  </a:cubicBezTo>
                  <a:cubicBezTo>
                    <a:pt x="793369" y="1105662"/>
                    <a:pt x="1017778" y="713105"/>
                    <a:pt x="1346327" y="472694"/>
                  </a:cubicBezTo>
                  <a:close/>
                </a:path>
              </a:pathLst>
            </a:custGeom>
            <a:grpFill/>
          </p:spPr>
        </p:sp>
      </p:grpSp>
      <p:grpSp>
        <p:nvGrpSpPr>
          <p:cNvPr id="7" name="Group 7"/>
          <p:cNvGrpSpPr/>
          <p:nvPr/>
        </p:nvGrpSpPr>
        <p:grpSpPr>
          <a:xfrm>
            <a:off x="12034239" y="6282995"/>
            <a:ext cx="1806533" cy="1522249"/>
            <a:chOff x="0" y="0"/>
            <a:chExt cx="1857600" cy="1565280"/>
          </a:xfrm>
          <a:gradFill flip="none" rotWithShape="1">
            <a:gsLst>
              <a:gs pos="2000">
                <a:srgbClr val="0C608E"/>
              </a:gs>
              <a:gs pos="68000">
                <a:schemeClr val="accent1">
                  <a:lumMod val="45000"/>
                  <a:lumOff val="55000"/>
                </a:schemeClr>
              </a:gs>
              <a:gs pos="6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</p:grpSpPr>
        <p:sp>
          <p:nvSpPr>
            <p:cNvPr id="8" name="Freeform 8"/>
            <p:cNvSpPr/>
            <p:nvPr/>
          </p:nvSpPr>
          <p:spPr>
            <a:xfrm>
              <a:off x="0" y="0"/>
              <a:ext cx="1857629" cy="1565275"/>
            </a:xfrm>
            <a:custGeom>
              <a:avLst/>
              <a:gdLst/>
              <a:ahLst/>
              <a:cxnLst/>
              <a:rect l="l" t="t" r="r" b="b"/>
              <a:pathLst>
                <a:path w="1857629" h="1565275">
                  <a:moveTo>
                    <a:pt x="1857629" y="931164"/>
                  </a:moveTo>
                  <a:cubicBezTo>
                    <a:pt x="1265047" y="931164"/>
                    <a:pt x="760603" y="537845"/>
                    <a:pt x="584454" y="0"/>
                  </a:cubicBezTo>
                  <a:cubicBezTo>
                    <a:pt x="0" y="216789"/>
                    <a:pt x="0" y="216789"/>
                    <a:pt x="0" y="216789"/>
                  </a:cubicBezTo>
                  <a:cubicBezTo>
                    <a:pt x="112141" y="569976"/>
                    <a:pt x="320294" y="874903"/>
                    <a:pt x="592455" y="1099693"/>
                  </a:cubicBezTo>
                  <a:cubicBezTo>
                    <a:pt x="536448" y="1444879"/>
                    <a:pt x="536448" y="1444879"/>
                    <a:pt x="536448" y="1444879"/>
                  </a:cubicBezTo>
                  <a:cubicBezTo>
                    <a:pt x="840740" y="1284351"/>
                    <a:pt x="840740" y="1284351"/>
                    <a:pt x="840740" y="1284351"/>
                  </a:cubicBezTo>
                  <a:cubicBezTo>
                    <a:pt x="1137031" y="1461008"/>
                    <a:pt x="1489329" y="1565275"/>
                    <a:pt x="1857629" y="1565275"/>
                  </a:cubicBezTo>
                  <a:lnTo>
                    <a:pt x="1857629" y="931164"/>
                  </a:lnTo>
                  <a:close/>
                </a:path>
              </a:pathLst>
            </a:custGeom>
            <a:grpFill/>
          </p:spPr>
        </p:sp>
      </p:grpSp>
      <p:grpSp>
        <p:nvGrpSpPr>
          <p:cNvPr id="9" name="Group 9"/>
          <p:cNvGrpSpPr/>
          <p:nvPr/>
        </p:nvGrpSpPr>
        <p:grpSpPr>
          <a:xfrm>
            <a:off x="13840772" y="6282995"/>
            <a:ext cx="1806533" cy="1522249"/>
            <a:chOff x="0" y="0"/>
            <a:chExt cx="1857600" cy="1565280"/>
          </a:xfrm>
          <a:gradFill>
            <a:gsLst>
              <a:gs pos="15000">
                <a:srgbClr val="0C608E"/>
              </a:gs>
              <a:gs pos="68000">
                <a:schemeClr val="accent1">
                  <a:lumMod val="45000"/>
                  <a:lumOff val="55000"/>
                </a:schemeClr>
              </a:gs>
              <a:gs pos="61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6200000" scaled="1"/>
          </a:gradFill>
        </p:grpSpPr>
        <p:sp>
          <p:nvSpPr>
            <p:cNvPr id="10" name="Freeform 10"/>
            <p:cNvSpPr/>
            <p:nvPr/>
          </p:nvSpPr>
          <p:spPr>
            <a:xfrm>
              <a:off x="0" y="0"/>
              <a:ext cx="1857629" cy="1565275"/>
            </a:xfrm>
            <a:custGeom>
              <a:avLst/>
              <a:gdLst/>
              <a:ahLst/>
              <a:cxnLst/>
              <a:rect l="l" t="t" r="r" b="b"/>
              <a:pathLst>
                <a:path w="1857629" h="1565275">
                  <a:moveTo>
                    <a:pt x="1857629" y="216789"/>
                  </a:moveTo>
                  <a:cubicBezTo>
                    <a:pt x="1273048" y="0"/>
                    <a:pt x="1273048" y="0"/>
                    <a:pt x="1273048" y="0"/>
                  </a:cubicBezTo>
                  <a:cubicBezTo>
                    <a:pt x="1096899" y="537845"/>
                    <a:pt x="592455" y="931164"/>
                    <a:pt x="0" y="931164"/>
                  </a:cubicBezTo>
                  <a:cubicBezTo>
                    <a:pt x="0" y="1565275"/>
                    <a:pt x="0" y="1565275"/>
                    <a:pt x="0" y="1565275"/>
                  </a:cubicBezTo>
                  <a:cubicBezTo>
                    <a:pt x="368300" y="1565275"/>
                    <a:pt x="720598" y="1460881"/>
                    <a:pt x="1016889" y="1284351"/>
                  </a:cubicBezTo>
                  <a:cubicBezTo>
                    <a:pt x="1321181" y="1444879"/>
                    <a:pt x="1321181" y="1444879"/>
                    <a:pt x="1321181" y="1444879"/>
                  </a:cubicBezTo>
                  <a:cubicBezTo>
                    <a:pt x="1265174" y="1099693"/>
                    <a:pt x="1265174" y="1099693"/>
                    <a:pt x="1265174" y="1099693"/>
                  </a:cubicBezTo>
                  <a:cubicBezTo>
                    <a:pt x="1537462" y="874903"/>
                    <a:pt x="1745615" y="569849"/>
                    <a:pt x="1857629" y="216662"/>
                  </a:cubicBezTo>
                  <a:close/>
                </a:path>
              </a:pathLst>
            </a:custGeom>
            <a:grpFill/>
          </p:spPr>
        </p:sp>
      </p:grpSp>
      <p:grpSp>
        <p:nvGrpSpPr>
          <p:cNvPr id="11" name="Group 11"/>
          <p:cNvGrpSpPr/>
          <p:nvPr/>
        </p:nvGrpSpPr>
        <p:grpSpPr>
          <a:xfrm>
            <a:off x="14612400" y="4368630"/>
            <a:ext cx="1306586" cy="2127228"/>
            <a:chOff x="0" y="0"/>
            <a:chExt cx="1343520" cy="2187360"/>
          </a:xfrm>
          <a:gradFill flip="none" rotWithShape="1">
            <a:gsLst>
              <a:gs pos="15000">
                <a:srgbClr val="0C608E"/>
              </a:gs>
              <a:gs pos="68000">
                <a:schemeClr val="accent1">
                  <a:lumMod val="45000"/>
                  <a:lumOff val="55000"/>
                </a:schemeClr>
              </a:gs>
              <a:gs pos="61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6200000" scaled="1"/>
            <a:tileRect/>
          </a:gradFill>
        </p:grpSpPr>
        <p:sp>
          <p:nvSpPr>
            <p:cNvPr id="12" name="Freeform 12"/>
            <p:cNvSpPr/>
            <p:nvPr/>
          </p:nvSpPr>
          <p:spPr>
            <a:xfrm>
              <a:off x="0" y="0"/>
              <a:ext cx="1343533" cy="2187321"/>
            </a:xfrm>
            <a:custGeom>
              <a:avLst/>
              <a:gdLst/>
              <a:ahLst/>
              <a:cxnLst/>
              <a:rect l="l" t="t" r="r" b="b"/>
              <a:pathLst>
                <a:path w="1343533" h="2187321">
                  <a:moveTo>
                    <a:pt x="1343533" y="897382"/>
                  </a:moveTo>
                  <a:cubicBezTo>
                    <a:pt x="1015619" y="849249"/>
                    <a:pt x="1015619" y="849249"/>
                    <a:pt x="1015619" y="849249"/>
                  </a:cubicBezTo>
                  <a:cubicBezTo>
                    <a:pt x="879729" y="512826"/>
                    <a:pt x="647827" y="216281"/>
                    <a:pt x="351917" y="0"/>
                  </a:cubicBezTo>
                  <a:cubicBezTo>
                    <a:pt x="0" y="472694"/>
                    <a:pt x="0" y="472694"/>
                    <a:pt x="0" y="472694"/>
                  </a:cubicBezTo>
                  <a:cubicBezTo>
                    <a:pt x="327914" y="713105"/>
                    <a:pt x="551815" y="1105662"/>
                    <a:pt x="551815" y="1554353"/>
                  </a:cubicBezTo>
                  <a:cubicBezTo>
                    <a:pt x="551815" y="1698625"/>
                    <a:pt x="527812" y="1842770"/>
                    <a:pt x="479806" y="1971040"/>
                  </a:cubicBezTo>
                  <a:cubicBezTo>
                    <a:pt x="1063625" y="2187321"/>
                    <a:pt x="1063625" y="2187321"/>
                    <a:pt x="1063625" y="2187321"/>
                  </a:cubicBezTo>
                  <a:cubicBezTo>
                    <a:pt x="1127633" y="1995043"/>
                    <a:pt x="1159637" y="1794764"/>
                    <a:pt x="1159637" y="1586357"/>
                  </a:cubicBezTo>
                  <a:cubicBezTo>
                    <a:pt x="1159637" y="1426083"/>
                    <a:pt x="1135634" y="1273937"/>
                    <a:pt x="1103630" y="1129665"/>
                  </a:cubicBezTo>
                  <a:lnTo>
                    <a:pt x="1343533" y="897255"/>
                  </a:lnTo>
                  <a:close/>
                </a:path>
              </a:pathLst>
            </a:custGeom>
            <a:grpFill/>
          </p:spPr>
        </p:sp>
      </p:grpSp>
      <p:grpSp>
        <p:nvGrpSpPr>
          <p:cNvPr id="13" name="Group 13"/>
          <p:cNvGrpSpPr/>
          <p:nvPr/>
        </p:nvGrpSpPr>
        <p:grpSpPr>
          <a:xfrm>
            <a:off x="12726043" y="3735643"/>
            <a:ext cx="2229458" cy="1093023"/>
            <a:chOff x="0" y="0"/>
            <a:chExt cx="2292480" cy="1123920"/>
          </a:xfrm>
          <a:gradFill flip="none" rotWithShape="1">
            <a:gsLst>
              <a:gs pos="15000">
                <a:srgbClr val="0C608E"/>
              </a:gs>
              <a:gs pos="68000">
                <a:schemeClr val="accent1">
                  <a:lumMod val="45000"/>
                  <a:lumOff val="55000"/>
                </a:schemeClr>
              </a:gs>
              <a:gs pos="61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</p:grpSpPr>
        <p:sp>
          <p:nvSpPr>
            <p:cNvPr id="14" name="Freeform 14"/>
            <p:cNvSpPr/>
            <p:nvPr/>
          </p:nvSpPr>
          <p:spPr>
            <a:xfrm>
              <a:off x="0" y="0"/>
              <a:ext cx="2292477" cy="1123950"/>
            </a:xfrm>
            <a:custGeom>
              <a:avLst/>
              <a:gdLst/>
              <a:ahLst/>
              <a:cxnLst/>
              <a:rect l="l" t="t" r="r" b="b"/>
              <a:pathLst>
                <a:path w="2292477" h="1123950">
                  <a:moveTo>
                    <a:pt x="1290574" y="280924"/>
                  </a:moveTo>
                  <a:cubicBezTo>
                    <a:pt x="1146302" y="0"/>
                    <a:pt x="1146302" y="0"/>
                    <a:pt x="1146302" y="0"/>
                  </a:cubicBezTo>
                  <a:cubicBezTo>
                    <a:pt x="1001903" y="280924"/>
                    <a:pt x="1001903" y="280924"/>
                    <a:pt x="1001903" y="280924"/>
                  </a:cubicBezTo>
                  <a:cubicBezTo>
                    <a:pt x="625221" y="313055"/>
                    <a:pt x="280543" y="441579"/>
                    <a:pt x="0" y="650240"/>
                  </a:cubicBezTo>
                  <a:cubicBezTo>
                    <a:pt x="352679" y="1123950"/>
                    <a:pt x="352679" y="1123950"/>
                    <a:pt x="352679" y="1123950"/>
                  </a:cubicBezTo>
                  <a:cubicBezTo>
                    <a:pt x="577088" y="955294"/>
                    <a:pt x="849630" y="859028"/>
                    <a:pt x="1146302" y="859028"/>
                  </a:cubicBezTo>
                  <a:cubicBezTo>
                    <a:pt x="1442974" y="859028"/>
                    <a:pt x="1715389" y="955421"/>
                    <a:pt x="1939798" y="1123950"/>
                  </a:cubicBezTo>
                  <a:cubicBezTo>
                    <a:pt x="2292477" y="650240"/>
                    <a:pt x="2292477" y="650240"/>
                    <a:pt x="2292477" y="650240"/>
                  </a:cubicBezTo>
                  <a:cubicBezTo>
                    <a:pt x="2011934" y="441452"/>
                    <a:pt x="1667256" y="313055"/>
                    <a:pt x="1290574" y="280924"/>
                  </a:cubicBezTo>
                  <a:close/>
                </a:path>
              </a:pathLst>
            </a:custGeom>
            <a:grpFill/>
          </p:spPr>
        </p:sp>
      </p:grpSp>
      <p:grpSp>
        <p:nvGrpSpPr>
          <p:cNvPr id="15" name="Group 15"/>
          <p:cNvGrpSpPr/>
          <p:nvPr/>
        </p:nvGrpSpPr>
        <p:grpSpPr>
          <a:xfrm>
            <a:off x="12898994" y="4927395"/>
            <a:ext cx="1883556" cy="1883556"/>
            <a:chOff x="0" y="0"/>
            <a:chExt cx="1936800" cy="1936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936750" cy="1936750"/>
            </a:xfrm>
            <a:custGeom>
              <a:avLst/>
              <a:gdLst/>
              <a:ahLst/>
              <a:cxnLst/>
              <a:rect l="l" t="t" r="r" b="b"/>
              <a:pathLst>
                <a:path w="1936750" h="1936750">
                  <a:moveTo>
                    <a:pt x="0" y="968375"/>
                  </a:moveTo>
                  <a:cubicBezTo>
                    <a:pt x="0" y="433578"/>
                    <a:pt x="433578" y="0"/>
                    <a:pt x="968375" y="0"/>
                  </a:cubicBezTo>
                  <a:cubicBezTo>
                    <a:pt x="1503172" y="0"/>
                    <a:pt x="1936750" y="433578"/>
                    <a:pt x="1936750" y="968375"/>
                  </a:cubicBezTo>
                  <a:cubicBezTo>
                    <a:pt x="1936750" y="1503172"/>
                    <a:pt x="1503172" y="1936750"/>
                    <a:pt x="968375" y="1936750"/>
                  </a:cubicBezTo>
                  <a:cubicBezTo>
                    <a:pt x="433578" y="1936750"/>
                    <a:pt x="0" y="1503172"/>
                    <a:pt x="0" y="968375"/>
                  </a:cubicBezTo>
                  <a:close/>
                </a:path>
              </a:pathLst>
            </a:custGeom>
            <a:solidFill>
              <a:srgbClr val="0C608E"/>
            </a:solidFill>
          </p:spPr>
        </p:sp>
      </p:grpSp>
      <p:grpSp>
        <p:nvGrpSpPr>
          <p:cNvPr id="17" name="Group 17"/>
          <p:cNvGrpSpPr/>
          <p:nvPr/>
        </p:nvGrpSpPr>
        <p:grpSpPr>
          <a:xfrm>
            <a:off x="13114894" y="2026385"/>
            <a:ext cx="1404615" cy="1404615"/>
            <a:chOff x="0" y="0"/>
            <a:chExt cx="1444320" cy="1444320"/>
          </a:xfrm>
          <a:solidFill>
            <a:srgbClr val="0C608E"/>
          </a:solidFill>
        </p:grpSpPr>
        <p:sp>
          <p:nvSpPr>
            <p:cNvPr id="18" name="Freeform 18"/>
            <p:cNvSpPr/>
            <p:nvPr/>
          </p:nvSpPr>
          <p:spPr>
            <a:xfrm>
              <a:off x="0" y="0"/>
              <a:ext cx="1444244" cy="1444244"/>
            </a:xfrm>
            <a:custGeom>
              <a:avLst/>
              <a:gdLst/>
              <a:ahLst/>
              <a:cxnLst/>
              <a:rect l="l" t="t" r="r" b="b"/>
              <a:pathLst>
                <a:path w="1444244" h="1444244">
                  <a:moveTo>
                    <a:pt x="0" y="722122"/>
                  </a:moveTo>
                  <a:cubicBezTo>
                    <a:pt x="0" y="323342"/>
                    <a:pt x="323342" y="0"/>
                    <a:pt x="722122" y="0"/>
                  </a:cubicBezTo>
                  <a:cubicBezTo>
                    <a:pt x="1120902" y="0"/>
                    <a:pt x="1444244" y="323342"/>
                    <a:pt x="1444244" y="722122"/>
                  </a:cubicBezTo>
                  <a:cubicBezTo>
                    <a:pt x="1444244" y="1120902"/>
                    <a:pt x="1120902" y="1444244"/>
                    <a:pt x="722122" y="1444244"/>
                  </a:cubicBezTo>
                  <a:cubicBezTo>
                    <a:pt x="323342" y="1444244"/>
                    <a:pt x="0" y="1121029"/>
                    <a:pt x="0" y="722122"/>
                  </a:cubicBezTo>
                  <a:close/>
                </a:path>
              </a:pathLst>
            </a:custGeom>
            <a:grpFill/>
          </p:spPr>
        </p:sp>
      </p:grpSp>
      <p:grpSp>
        <p:nvGrpSpPr>
          <p:cNvPr id="19" name="Group 19"/>
          <p:cNvGrpSpPr/>
          <p:nvPr/>
        </p:nvGrpSpPr>
        <p:grpSpPr>
          <a:xfrm>
            <a:off x="16211228" y="4235558"/>
            <a:ext cx="1404615" cy="1405315"/>
            <a:chOff x="0" y="0"/>
            <a:chExt cx="1444320" cy="144504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444244" cy="1445006"/>
            </a:xfrm>
            <a:custGeom>
              <a:avLst/>
              <a:gdLst/>
              <a:ahLst/>
              <a:cxnLst/>
              <a:rect l="l" t="t" r="r" b="b"/>
              <a:pathLst>
                <a:path w="1444244" h="1445006">
                  <a:moveTo>
                    <a:pt x="0" y="722503"/>
                  </a:moveTo>
                  <a:cubicBezTo>
                    <a:pt x="0" y="323469"/>
                    <a:pt x="323342" y="0"/>
                    <a:pt x="722122" y="0"/>
                  </a:cubicBezTo>
                  <a:cubicBezTo>
                    <a:pt x="1120902" y="0"/>
                    <a:pt x="1444244" y="323469"/>
                    <a:pt x="1444244" y="722503"/>
                  </a:cubicBezTo>
                  <a:cubicBezTo>
                    <a:pt x="1444244" y="1121537"/>
                    <a:pt x="1120902" y="1445006"/>
                    <a:pt x="722122" y="1445006"/>
                  </a:cubicBezTo>
                  <a:cubicBezTo>
                    <a:pt x="323342" y="1445006"/>
                    <a:pt x="0" y="1121537"/>
                    <a:pt x="0" y="722503"/>
                  </a:cubicBezTo>
                  <a:close/>
                </a:path>
              </a:pathLst>
            </a:custGeom>
            <a:solidFill>
              <a:srgbClr val="0C608E"/>
            </a:solidFill>
          </p:spPr>
        </p:sp>
      </p:grpSp>
      <p:grpSp>
        <p:nvGrpSpPr>
          <p:cNvPr id="21" name="Group 21"/>
          <p:cNvGrpSpPr/>
          <p:nvPr/>
        </p:nvGrpSpPr>
        <p:grpSpPr>
          <a:xfrm>
            <a:off x="15082239" y="7811546"/>
            <a:ext cx="1404615" cy="1404615"/>
            <a:chOff x="0" y="0"/>
            <a:chExt cx="1444320" cy="144432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444244" cy="1444244"/>
            </a:xfrm>
            <a:custGeom>
              <a:avLst/>
              <a:gdLst/>
              <a:ahLst/>
              <a:cxnLst/>
              <a:rect l="l" t="t" r="r" b="b"/>
              <a:pathLst>
                <a:path w="1444244" h="1444244">
                  <a:moveTo>
                    <a:pt x="0" y="722122"/>
                  </a:moveTo>
                  <a:cubicBezTo>
                    <a:pt x="0" y="323342"/>
                    <a:pt x="323342" y="0"/>
                    <a:pt x="722122" y="0"/>
                  </a:cubicBezTo>
                  <a:cubicBezTo>
                    <a:pt x="1120902" y="0"/>
                    <a:pt x="1444244" y="323342"/>
                    <a:pt x="1444244" y="722122"/>
                  </a:cubicBezTo>
                  <a:cubicBezTo>
                    <a:pt x="1444244" y="1120902"/>
                    <a:pt x="1120902" y="1444244"/>
                    <a:pt x="722122" y="1444244"/>
                  </a:cubicBezTo>
                  <a:cubicBezTo>
                    <a:pt x="323342" y="1444244"/>
                    <a:pt x="0" y="1121029"/>
                    <a:pt x="0" y="722122"/>
                  </a:cubicBezTo>
                  <a:close/>
                </a:path>
              </a:pathLst>
            </a:custGeom>
            <a:solidFill>
              <a:srgbClr val="0C608E"/>
            </a:solidFill>
          </p:spPr>
        </p:sp>
      </p:grpSp>
      <p:grpSp>
        <p:nvGrpSpPr>
          <p:cNvPr id="23" name="Group 23"/>
          <p:cNvGrpSpPr/>
          <p:nvPr/>
        </p:nvGrpSpPr>
        <p:grpSpPr>
          <a:xfrm>
            <a:off x="11278016" y="7811546"/>
            <a:ext cx="1404615" cy="1404615"/>
            <a:chOff x="0" y="0"/>
            <a:chExt cx="1444320" cy="1444320"/>
          </a:xfrm>
          <a:solidFill>
            <a:srgbClr val="0C608E"/>
          </a:solidFill>
        </p:grpSpPr>
        <p:sp>
          <p:nvSpPr>
            <p:cNvPr id="24" name="Freeform 24"/>
            <p:cNvSpPr/>
            <p:nvPr/>
          </p:nvSpPr>
          <p:spPr>
            <a:xfrm>
              <a:off x="0" y="0"/>
              <a:ext cx="1444244" cy="1444244"/>
            </a:xfrm>
            <a:custGeom>
              <a:avLst/>
              <a:gdLst/>
              <a:ahLst/>
              <a:cxnLst/>
              <a:rect l="l" t="t" r="r" b="b"/>
              <a:pathLst>
                <a:path w="1444244" h="1444244">
                  <a:moveTo>
                    <a:pt x="0" y="722122"/>
                  </a:moveTo>
                  <a:cubicBezTo>
                    <a:pt x="0" y="323342"/>
                    <a:pt x="323342" y="0"/>
                    <a:pt x="722122" y="0"/>
                  </a:cubicBezTo>
                  <a:cubicBezTo>
                    <a:pt x="1120902" y="0"/>
                    <a:pt x="1444244" y="323342"/>
                    <a:pt x="1444244" y="722122"/>
                  </a:cubicBezTo>
                  <a:cubicBezTo>
                    <a:pt x="1444244" y="1120902"/>
                    <a:pt x="1120902" y="1444244"/>
                    <a:pt x="722122" y="1444244"/>
                  </a:cubicBezTo>
                  <a:cubicBezTo>
                    <a:pt x="323342" y="1444244"/>
                    <a:pt x="0" y="1121029"/>
                    <a:pt x="0" y="722122"/>
                  </a:cubicBezTo>
                  <a:close/>
                </a:path>
              </a:pathLst>
            </a:custGeom>
            <a:grpFill/>
          </p:spPr>
        </p:sp>
      </p:grpSp>
      <p:grpSp>
        <p:nvGrpSpPr>
          <p:cNvPr id="25" name="Group 25"/>
          <p:cNvGrpSpPr/>
          <p:nvPr/>
        </p:nvGrpSpPr>
        <p:grpSpPr>
          <a:xfrm>
            <a:off x="10045652" y="4235591"/>
            <a:ext cx="1405315" cy="1405315"/>
            <a:chOff x="0" y="0"/>
            <a:chExt cx="1445040" cy="1445040"/>
          </a:xfrm>
          <a:solidFill>
            <a:srgbClr val="0C608E"/>
          </a:solidFill>
        </p:grpSpPr>
        <p:sp>
          <p:nvSpPr>
            <p:cNvPr id="26" name="Freeform 26"/>
            <p:cNvSpPr/>
            <p:nvPr/>
          </p:nvSpPr>
          <p:spPr>
            <a:xfrm>
              <a:off x="0" y="0"/>
              <a:ext cx="1445006" cy="1445006"/>
            </a:xfrm>
            <a:custGeom>
              <a:avLst/>
              <a:gdLst/>
              <a:ahLst/>
              <a:cxnLst/>
              <a:rect l="l" t="t" r="r" b="b"/>
              <a:pathLst>
                <a:path w="1445006" h="1445006">
                  <a:moveTo>
                    <a:pt x="0" y="722503"/>
                  </a:moveTo>
                  <a:cubicBezTo>
                    <a:pt x="0" y="323469"/>
                    <a:pt x="323469" y="0"/>
                    <a:pt x="722503" y="0"/>
                  </a:cubicBezTo>
                  <a:cubicBezTo>
                    <a:pt x="1121537" y="0"/>
                    <a:pt x="1445006" y="323469"/>
                    <a:pt x="1445006" y="722503"/>
                  </a:cubicBezTo>
                  <a:cubicBezTo>
                    <a:pt x="1445006" y="1121537"/>
                    <a:pt x="1121537" y="1445006"/>
                    <a:pt x="722503" y="1445006"/>
                  </a:cubicBezTo>
                  <a:cubicBezTo>
                    <a:pt x="323469" y="1445006"/>
                    <a:pt x="0" y="1121537"/>
                    <a:pt x="0" y="722503"/>
                  </a:cubicBezTo>
                  <a:close/>
                </a:path>
              </a:pathLst>
            </a:custGeom>
            <a:grpFill/>
          </p:spPr>
        </p:sp>
      </p:grpSp>
      <p:sp>
        <p:nvSpPr>
          <p:cNvPr id="29" name="TextBox 29"/>
          <p:cNvSpPr txBox="1"/>
          <p:nvPr/>
        </p:nvSpPr>
        <p:spPr>
          <a:xfrm>
            <a:off x="13064628" y="6069364"/>
            <a:ext cx="1552289" cy="285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16"/>
              </a:lnSpc>
            </a:pPr>
            <a:r>
              <a:rPr lang="en-US" sz="1847" b="1" spc="300" dirty="0">
                <a:solidFill>
                  <a:srgbClr val="F2F4F5"/>
                </a:solidFill>
                <a:latin typeface="MS Reference Sans Serif" panose="020B0604030504040204" pitchFamily="34" charset="0"/>
              </a:rPr>
              <a:t>VORCATI</a:t>
            </a:r>
          </a:p>
        </p:txBody>
      </p:sp>
      <p:sp>
        <p:nvSpPr>
          <p:cNvPr id="30" name="Freeform 30"/>
          <p:cNvSpPr/>
          <p:nvPr/>
        </p:nvSpPr>
        <p:spPr>
          <a:xfrm>
            <a:off x="15387770" y="8120603"/>
            <a:ext cx="849110" cy="827496"/>
          </a:xfrm>
          <a:custGeom>
            <a:avLst/>
            <a:gdLst/>
            <a:ahLst/>
            <a:cxnLst/>
            <a:rect l="l" t="t" r="r" b="b"/>
            <a:pathLst>
              <a:path w="849110" h="827496">
                <a:moveTo>
                  <a:pt x="0" y="0"/>
                </a:moveTo>
                <a:lnTo>
                  <a:pt x="849110" y="0"/>
                </a:lnTo>
                <a:lnTo>
                  <a:pt x="849110" y="827497"/>
                </a:lnTo>
                <a:lnTo>
                  <a:pt x="0" y="8274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1" name="Freeform 31"/>
          <p:cNvSpPr/>
          <p:nvPr/>
        </p:nvSpPr>
        <p:spPr>
          <a:xfrm>
            <a:off x="16520896" y="4454476"/>
            <a:ext cx="810032" cy="779103"/>
          </a:xfrm>
          <a:custGeom>
            <a:avLst/>
            <a:gdLst/>
            <a:ahLst/>
            <a:cxnLst/>
            <a:rect l="l" t="t" r="r" b="b"/>
            <a:pathLst>
              <a:path w="810032" h="779103">
                <a:moveTo>
                  <a:pt x="0" y="0"/>
                </a:moveTo>
                <a:lnTo>
                  <a:pt x="810032" y="0"/>
                </a:lnTo>
                <a:lnTo>
                  <a:pt x="810032" y="779103"/>
                </a:lnTo>
                <a:lnTo>
                  <a:pt x="0" y="7791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32" name="Freeform 32"/>
          <p:cNvSpPr/>
          <p:nvPr/>
        </p:nvSpPr>
        <p:spPr>
          <a:xfrm>
            <a:off x="11530539" y="8079607"/>
            <a:ext cx="899568" cy="868492"/>
          </a:xfrm>
          <a:custGeom>
            <a:avLst/>
            <a:gdLst/>
            <a:ahLst/>
            <a:cxnLst/>
            <a:rect l="l" t="t" r="r" b="b"/>
            <a:pathLst>
              <a:path w="899568" h="868492">
                <a:moveTo>
                  <a:pt x="0" y="0"/>
                </a:moveTo>
                <a:lnTo>
                  <a:pt x="899568" y="0"/>
                </a:lnTo>
                <a:lnTo>
                  <a:pt x="899568" y="868493"/>
                </a:lnTo>
                <a:lnTo>
                  <a:pt x="0" y="86849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33" name="Freeform 33"/>
          <p:cNvSpPr/>
          <p:nvPr/>
        </p:nvSpPr>
        <p:spPr>
          <a:xfrm>
            <a:off x="13443128" y="2359142"/>
            <a:ext cx="787256" cy="767216"/>
          </a:xfrm>
          <a:custGeom>
            <a:avLst/>
            <a:gdLst/>
            <a:ahLst/>
            <a:cxnLst/>
            <a:rect l="l" t="t" r="r" b="b"/>
            <a:pathLst>
              <a:path w="787256" h="767216">
                <a:moveTo>
                  <a:pt x="0" y="0"/>
                </a:moveTo>
                <a:lnTo>
                  <a:pt x="787256" y="0"/>
                </a:lnTo>
                <a:lnTo>
                  <a:pt x="787256" y="767216"/>
                </a:lnTo>
                <a:lnTo>
                  <a:pt x="0" y="76721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34" name="Freeform 34"/>
          <p:cNvSpPr/>
          <p:nvPr/>
        </p:nvSpPr>
        <p:spPr>
          <a:xfrm>
            <a:off x="10258996" y="4391988"/>
            <a:ext cx="978628" cy="991244"/>
          </a:xfrm>
          <a:custGeom>
            <a:avLst/>
            <a:gdLst/>
            <a:ahLst/>
            <a:cxnLst/>
            <a:rect l="l" t="t" r="r" b="b"/>
            <a:pathLst>
              <a:path w="978628" h="991244">
                <a:moveTo>
                  <a:pt x="0" y="0"/>
                </a:moveTo>
                <a:lnTo>
                  <a:pt x="978627" y="0"/>
                </a:lnTo>
                <a:lnTo>
                  <a:pt x="978627" y="991244"/>
                </a:lnTo>
                <a:lnTo>
                  <a:pt x="0" y="99124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36" name="TextBox 36"/>
          <p:cNvSpPr txBox="1"/>
          <p:nvPr/>
        </p:nvSpPr>
        <p:spPr>
          <a:xfrm>
            <a:off x="1770743" y="1881775"/>
            <a:ext cx="10250375" cy="15388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ru-RU" sz="2000" dirty="0">
                <a:solidFill>
                  <a:srgbClr val="0C608E"/>
                </a:solidFill>
                <a:latin typeface="Helios" panose="020B0604020202020204" charset="0"/>
              </a:rPr>
              <a:t>Проведено: </a:t>
            </a:r>
          </a:p>
          <a:p>
            <a:pPr marL="342900" indent="-3429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C608E"/>
                </a:solidFill>
                <a:latin typeface="Helios" panose="020B0604020202020204" charset="0"/>
              </a:rPr>
              <a:t>исследование ЦА 179 респондентов.</a:t>
            </a:r>
          </a:p>
          <a:p>
            <a:pPr marL="342900" indent="-3429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C608E"/>
                </a:solidFill>
                <a:latin typeface="Helios" panose="020B0604020202020204" charset="0"/>
              </a:rPr>
              <a:t>Двухэтапное глубинное интервью на выборке 179 участниц</a:t>
            </a:r>
          </a:p>
          <a:p>
            <a:pPr marL="342900" indent="-3429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C608E"/>
                </a:solidFill>
                <a:latin typeface="Helios" panose="020B0604020202020204" charset="0"/>
              </a:rPr>
              <a:t>фокус группы с ЦА 8 участниц 2 косметолога, протестированы образцы</a:t>
            </a:r>
          </a:p>
          <a:p>
            <a:pPr>
              <a:spcBef>
                <a:spcPct val="0"/>
              </a:spcBef>
            </a:pPr>
            <a:endParaRPr lang="ru-RU" sz="2000" dirty="0">
              <a:solidFill>
                <a:srgbClr val="010101"/>
              </a:solidFill>
              <a:latin typeface="Helios" panose="020B0604020202020204" charset="0"/>
            </a:endParaRPr>
          </a:p>
        </p:txBody>
      </p:sp>
      <p:sp>
        <p:nvSpPr>
          <p:cNvPr id="37" name="TextBox 37"/>
          <p:cNvSpPr txBox="1"/>
          <p:nvPr/>
        </p:nvSpPr>
        <p:spPr>
          <a:xfrm>
            <a:off x="553221" y="1866077"/>
            <a:ext cx="898685" cy="831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75"/>
              </a:lnSpc>
              <a:spcBef>
                <a:spcPct val="0"/>
              </a:spcBef>
            </a:pPr>
            <a:r>
              <a:rPr lang="en-US" sz="4982" spc="-99" dirty="0">
                <a:solidFill>
                  <a:srgbClr val="0C608E"/>
                </a:solidFill>
                <a:latin typeface="TT Hoves Bold" panose="020B0604020202020204" charset="0"/>
              </a:rPr>
              <a:t>01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578992" y="3229571"/>
            <a:ext cx="898685" cy="831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75"/>
              </a:lnSpc>
              <a:spcBef>
                <a:spcPct val="0"/>
              </a:spcBef>
            </a:pPr>
            <a:r>
              <a:rPr lang="en-US" sz="4982" spc="-99" dirty="0">
                <a:solidFill>
                  <a:srgbClr val="0C608E"/>
                </a:solidFill>
                <a:latin typeface="TT Hoves Bold" panose="020B0604020202020204" charset="0"/>
              </a:rPr>
              <a:t>02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582561" y="4579795"/>
            <a:ext cx="898685" cy="831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75"/>
              </a:lnSpc>
              <a:spcBef>
                <a:spcPct val="0"/>
              </a:spcBef>
            </a:pPr>
            <a:r>
              <a:rPr lang="en-US" sz="4982" spc="-99" dirty="0">
                <a:solidFill>
                  <a:srgbClr val="0C608E"/>
                </a:solidFill>
                <a:latin typeface="TT Hoves Bold" panose="020B0604020202020204" charset="0"/>
              </a:rPr>
              <a:t>03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577948" y="5989759"/>
            <a:ext cx="898685" cy="831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75"/>
              </a:lnSpc>
              <a:spcBef>
                <a:spcPct val="0"/>
              </a:spcBef>
            </a:pPr>
            <a:r>
              <a:rPr lang="en-US" sz="4982" spc="-99" dirty="0">
                <a:solidFill>
                  <a:srgbClr val="0C608E"/>
                </a:solidFill>
                <a:latin typeface="TT Hoves Bold" panose="020B0604020202020204" charset="0"/>
              </a:rPr>
              <a:t>04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574036" y="7116008"/>
            <a:ext cx="898685" cy="831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75"/>
              </a:lnSpc>
              <a:spcBef>
                <a:spcPct val="0"/>
              </a:spcBef>
            </a:pPr>
            <a:r>
              <a:rPr lang="en-US" sz="4982" spc="-99" dirty="0">
                <a:solidFill>
                  <a:srgbClr val="0C608E"/>
                </a:solidFill>
                <a:latin typeface="TT Hoves Bold" panose="020B0604020202020204" charset="0"/>
              </a:rPr>
              <a:t>05</a:t>
            </a:r>
          </a:p>
        </p:txBody>
      </p:sp>
      <p:sp>
        <p:nvSpPr>
          <p:cNvPr id="53" name="TextBox 7">
            <a:extLst>
              <a:ext uri="{FF2B5EF4-FFF2-40B4-BE49-F238E27FC236}">
                <a16:creationId xmlns:a16="http://schemas.microsoft.com/office/drawing/2014/main" id="{D121FEFC-F1C1-61C1-5534-66603465D6F6}"/>
              </a:ext>
            </a:extLst>
          </p:cNvPr>
          <p:cNvSpPr txBox="1"/>
          <p:nvPr/>
        </p:nvSpPr>
        <p:spPr>
          <a:xfrm>
            <a:off x="1230385" y="257679"/>
            <a:ext cx="9832207" cy="1171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199"/>
              </a:lnSpc>
            </a:pPr>
            <a:r>
              <a:rPr lang="ru-RU" sz="6000" dirty="0">
                <a:solidFill>
                  <a:srgbClr val="0C608E"/>
                </a:solidFill>
                <a:latin typeface="TT Hoves Bold"/>
              </a:rPr>
              <a:t>Сделано</a:t>
            </a:r>
            <a:endParaRPr lang="en-US" sz="6000" dirty="0">
              <a:solidFill>
                <a:srgbClr val="0C608E"/>
              </a:solidFill>
              <a:latin typeface="TT Hoves Bold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F41C9A5-F0CC-DDED-FE04-F0B5650792D0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lum bright="70000" contrast="-70000"/>
          </a:blip>
          <a:srcRect l="24909" t="-2469" r="29371" b="28122"/>
          <a:stretch/>
        </p:blipFill>
        <p:spPr>
          <a:xfrm>
            <a:off x="13215377" y="5147075"/>
            <a:ext cx="1064381" cy="933001"/>
          </a:xfrm>
          <a:prstGeom prst="rect">
            <a:avLst/>
          </a:prstGeom>
        </p:spPr>
      </p:pic>
      <p:sp>
        <p:nvSpPr>
          <p:cNvPr id="27" name="TextBox 36">
            <a:extLst>
              <a:ext uri="{FF2B5EF4-FFF2-40B4-BE49-F238E27FC236}">
                <a16:creationId xmlns:a16="http://schemas.microsoft.com/office/drawing/2014/main" id="{0B85E7C3-0DD3-2718-D832-A834EAB921C8}"/>
              </a:ext>
            </a:extLst>
          </p:cNvPr>
          <p:cNvSpPr txBox="1"/>
          <p:nvPr/>
        </p:nvSpPr>
        <p:spPr>
          <a:xfrm>
            <a:off x="1748485" y="7174204"/>
            <a:ext cx="8799173" cy="12311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marL="342900" indent="-3429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C608E"/>
                </a:solidFill>
                <a:latin typeface="Helios" panose="020B0604020202020204" charset="0"/>
              </a:rPr>
              <a:t>Достигнуты предварительные договоренности на установку бутика в Санатории Большой </a:t>
            </a:r>
            <a:r>
              <a:rPr lang="ru-RU" sz="2000" dirty="0" err="1">
                <a:solidFill>
                  <a:srgbClr val="0C608E"/>
                </a:solidFill>
                <a:latin typeface="Helios" panose="020B0604020202020204" charset="0"/>
              </a:rPr>
              <a:t>Тараскуль</a:t>
            </a:r>
            <a:endParaRPr lang="ru-RU" sz="2000" dirty="0">
              <a:solidFill>
                <a:srgbClr val="0C608E"/>
              </a:solidFill>
              <a:latin typeface="Helios" panose="020B0604020202020204" charset="0"/>
            </a:endParaRPr>
          </a:p>
          <a:p>
            <a:pPr marL="342900" indent="-3429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C608E"/>
                </a:solidFill>
                <a:latin typeface="Helios" panose="020B0604020202020204" charset="0"/>
              </a:rPr>
              <a:t>Получена предварительная договоренность о размещении логотипа на ресурсах информационного центра VISIT TYUMEN </a:t>
            </a:r>
          </a:p>
        </p:txBody>
      </p:sp>
      <p:sp>
        <p:nvSpPr>
          <p:cNvPr id="50" name="TextBox 36">
            <a:extLst>
              <a:ext uri="{FF2B5EF4-FFF2-40B4-BE49-F238E27FC236}">
                <a16:creationId xmlns:a16="http://schemas.microsoft.com/office/drawing/2014/main" id="{A7B31E79-3215-4F26-9267-D7AEF66EB0D5}"/>
              </a:ext>
            </a:extLst>
          </p:cNvPr>
          <p:cNvSpPr txBox="1"/>
          <p:nvPr/>
        </p:nvSpPr>
        <p:spPr>
          <a:xfrm>
            <a:off x="1784346" y="6203154"/>
            <a:ext cx="8267541" cy="9233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marL="342900" indent="-3429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C608E"/>
                </a:solidFill>
                <a:latin typeface="Helios" panose="020B0604020202020204" charset="0"/>
              </a:rPr>
              <a:t>Выбрано контрактное производство Московская область город Королев</a:t>
            </a:r>
          </a:p>
          <a:p>
            <a:pPr>
              <a:spcBef>
                <a:spcPct val="0"/>
              </a:spcBef>
            </a:pPr>
            <a:endParaRPr lang="ru-RU" sz="2000" dirty="0">
              <a:solidFill>
                <a:srgbClr val="010101"/>
              </a:solidFill>
              <a:latin typeface="Helios" panose="020B0604020202020204" charset="0"/>
            </a:endParaRPr>
          </a:p>
        </p:txBody>
      </p:sp>
      <p:sp>
        <p:nvSpPr>
          <p:cNvPr id="51" name="TextBox 36">
            <a:extLst>
              <a:ext uri="{FF2B5EF4-FFF2-40B4-BE49-F238E27FC236}">
                <a16:creationId xmlns:a16="http://schemas.microsoft.com/office/drawing/2014/main" id="{9510D548-2A72-00B4-565A-8E8A8564F646}"/>
              </a:ext>
            </a:extLst>
          </p:cNvPr>
          <p:cNvSpPr txBox="1"/>
          <p:nvPr/>
        </p:nvSpPr>
        <p:spPr>
          <a:xfrm>
            <a:off x="1789248" y="4579795"/>
            <a:ext cx="7965981" cy="12494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marL="342900" indent="-3429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C608E"/>
                </a:solidFill>
                <a:latin typeface="Helios" panose="020B0604020202020204" charset="0"/>
              </a:rPr>
              <a:t>Заключен контракт на поставки органо-минерального комплекса Большой </a:t>
            </a:r>
            <a:r>
              <a:rPr lang="ru-RU" sz="2000" dirty="0" err="1">
                <a:solidFill>
                  <a:srgbClr val="0C608E"/>
                </a:solidFill>
                <a:latin typeface="Helios" panose="020B0604020202020204" charset="0"/>
              </a:rPr>
              <a:t>Тараскуль</a:t>
            </a:r>
            <a:endParaRPr lang="ru-RU" sz="2000" dirty="0">
              <a:solidFill>
                <a:srgbClr val="0C608E"/>
              </a:solidFill>
              <a:latin typeface="Helios" panose="020B0604020202020204" charset="0"/>
            </a:endParaRPr>
          </a:p>
          <a:p>
            <a:pPr marL="342900" indent="-3429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C608E"/>
                </a:solidFill>
                <a:latin typeface="Helios" panose="020B0604020202020204" charset="0"/>
              </a:rPr>
              <a:t>Заключен контракт с производителем  на поставку сырья сбора трав горный Алтай</a:t>
            </a:r>
          </a:p>
        </p:txBody>
      </p:sp>
      <p:sp>
        <p:nvSpPr>
          <p:cNvPr id="52" name="TextBox 36">
            <a:extLst>
              <a:ext uri="{FF2B5EF4-FFF2-40B4-BE49-F238E27FC236}">
                <a16:creationId xmlns:a16="http://schemas.microsoft.com/office/drawing/2014/main" id="{9643C461-6338-3150-632E-B5CD4A588EDD}"/>
              </a:ext>
            </a:extLst>
          </p:cNvPr>
          <p:cNvSpPr txBox="1"/>
          <p:nvPr/>
        </p:nvSpPr>
        <p:spPr>
          <a:xfrm>
            <a:off x="1796514" y="3478367"/>
            <a:ext cx="9546135" cy="6155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marL="342900" indent="-3429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C608E"/>
                </a:solidFill>
                <a:latin typeface="Helios" panose="020B0604020202020204" charset="0"/>
              </a:rPr>
              <a:t>Получен товарный знак </a:t>
            </a:r>
            <a:r>
              <a:rPr lang="it-IT" sz="2000" dirty="0">
                <a:solidFill>
                  <a:srgbClr val="0C608E"/>
                </a:solidFill>
                <a:latin typeface="Helios" panose="020B0604020202020204" charset="0"/>
              </a:rPr>
              <a:t>VORCATI</a:t>
            </a:r>
            <a:endParaRPr lang="ru-RU" sz="2000" dirty="0">
              <a:solidFill>
                <a:srgbClr val="0C608E"/>
              </a:solidFill>
              <a:latin typeface="Helios" panose="020B0604020202020204" charset="0"/>
            </a:endParaRPr>
          </a:p>
          <a:p>
            <a:pPr marL="342900" indent="-3429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C608E"/>
                </a:solidFill>
                <a:latin typeface="Helios" panose="020B0604020202020204" charset="0"/>
              </a:rPr>
              <a:t>Созданы первые 6 образцов </a:t>
            </a:r>
            <a:r>
              <a:rPr lang="ru-RU" sz="2000" dirty="0" err="1">
                <a:solidFill>
                  <a:srgbClr val="0C608E"/>
                </a:solidFill>
                <a:latin typeface="Helios" panose="020B0604020202020204" charset="0"/>
              </a:rPr>
              <a:t>уходовой</a:t>
            </a:r>
            <a:r>
              <a:rPr lang="ru-RU" sz="2000" dirty="0">
                <a:solidFill>
                  <a:srgbClr val="0C608E"/>
                </a:solidFill>
                <a:latin typeface="Helios" panose="020B0604020202020204" charset="0"/>
              </a:rPr>
              <a:t> косметики</a:t>
            </a:r>
          </a:p>
        </p:txBody>
      </p:sp>
      <p:sp>
        <p:nvSpPr>
          <p:cNvPr id="35" name="TextBox 49">
            <a:extLst>
              <a:ext uri="{FF2B5EF4-FFF2-40B4-BE49-F238E27FC236}">
                <a16:creationId xmlns:a16="http://schemas.microsoft.com/office/drawing/2014/main" id="{7720E528-F895-9D7E-175C-B291479652CE}"/>
              </a:ext>
            </a:extLst>
          </p:cNvPr>
          <p:cNvSpPr txBox="1"/>
          <p:nvPr/>
        </p:nvSpPr>
        <p:spPr>
          <a:xfrm>
            <a:off x="623813" y="8444034"/>
            <a:ext cx="898685" cy="831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75"/>
              </a:lnSpc>
              <a:spcBef>
                <a:spcPct val="0"/>
              </a:spcBef>
            </a:pPr>
            <a:r>
              <a:rPr lang="en-US" sz="4982" spc="-99" dirty="0">
                <a:solidFill>
                  <a:srgbClr val="0C608E"/>
                </a:solidFill>
                <a:latin typeface="TT Hoves Bold" panose="020B0604020202020204" charset="0"/>
              </a:rPr>
              <a:t>0</a:t>
            </a:r>
            <a:r>
              <a:rPr lang="ru-RU" sz="4982" spc="-99" dirty="0">
                <a:solidFill>
                  <a:srgbClr val="0C608E"/>
                </a:solidFill>
                <a:latin typeface="TT Hoves Bold" panose="020B0604020202020204" charset="0"/>
              </a:rPr>
              <a:t>6</a:t>
            </a:r>
            <a:endParaRPr lang="en-US" sz="4982" spc="-99" dirty="0">
              <a:solidFill>
                <a:srgbClr val="0C608E"/>
              </a:solidFill>
              <a:latin typeface="TT Hoves Bold" panose="020B0604020202020204" charset="0"/>
            </a:endParaRPr>
          </a:p>
        </p:txBody>
      </p:sp>
      <p:sp>
        <p:nvSpPr>
          <p:cNvPr id="38" name="TextBox 36">
            <a:extLst>
              <a:ext uri="{FF2B5EF4-FFF2-40B4-BE49-F238E27FC236}">
                <a16:creationId xmlns:a16="http://schemas.microsoft.com/office/drawing/2014/main" id="{669FF2D9-8463-3A08-66AD-7B73148FEF2A}"/>
              </a:ext>
            </a:extLst>
          </p:cNvPr>
          <p:cNvSpPr txBox="1"/>
          <p:nvPr/>
        </p:nvSpPr>
        <p:spPr>
          <a:xfrm>
            <a:off x="1748486" y="8739655"/>
            <a:ext cx="7527985" cy="9233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marL="342900" indent="-3429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C608E"/>
                </a:solidFill>
                <a:latin typeface="Helios" panose="020B0604020202020204" charset="0"/>
              </a:rPr>
              <a:t>Растущее сообщество «Нетворкинг со Светланой Худяковой» в количестве 1641 человек (на 17.12.23)</a:t>
            </a:r>
          </a:p>
          <a:p>
            <a:pPr>
              <a:spcBef>
                <a:spcPct val="0"/>
              </a:spcBef>
            </a:pPr>
            <a:endParaRPr lang="ru-RU" sz="2000" dirty="0">
              <a:solidFill>
                <a:srgbClr val="010101"/>
              </a:solidFill>
              <a:latin typeface="Helios" panose="020B060402020202020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-4509609" y="-1855952"/>
            <a:ext cx="21853498" cy="3254345"/>
            <a:chOff x="0" y="0"/>
            <a:chExt cx="1012092" cy="25267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12092" cy="252670"/>
            </a:xfrm>
            <a:custGeom>
              <a:avLst/>
              <a:gdLst/>
              <a:ahLst/>
              <a:cxnLst/>
              <a:rect l="l" t="t" r="r" b="b"/>
              <a:pathLst>
                <a:path w="1012092" h="252670">
                  <a:moveTo>
                    <a:pt x="203200" y="0"/>
                  </a:moveTo>
                  <a:lnTo>
                    <a:pt x="808892" y="0"/>
                  </a:lnTo>
                  <a:lnTo>
                    <a:pt x="1012092" y="252670"/>
                  </a:lnTo>
                  <a:lnTo>
                    <a:pt x="0" y="25267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0C608E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127000" y="-38100"/>
              <a:ext cx="758092" cy="2907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944111" y="22058"/>
            <a:ext cx="12514325" cy="11651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199"/>
              </a:lnSpc>
            </a:pPr>
            <a:r>
              <a:rPr lang="ru-RU" sz="6000" dirty="0">
                <a:solidFill>
                  <a:srgbClr val="FFFFFF"/>
                </a:solidFill>
                <a:latin typeface="TT Hoves Bold"/>
              </a:rPr>
              <a:t>Запланировано</a:t>
            </a:r>
            <a:endParaRPr lang="en-US" sz="6000" dirty="0">
              <a:solidFill>
                <a:srgbClr val="FFFFFF"/>
              </a:solidFill>
              <a:latin typeface="TT Hoves Bold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746539" y="3390524"/>
            <a:ext cx="4137000" cy="1889276"/>
            <a:chOff x="-1097792" y="868197"/>
            <a:chExt cx="872003" cy="339850"/>
          </a:xfrm>
        </p:grpSpPr>
        <p:sp>
          <p:nvSpPr>
            <p:cNvPr id="9" name="Freeform 9"/>
            <p:cNvSpPr/>
            <p:nvPr/>
          </p:nvSpPr>
          <p:spPr>
            <a:xfrm>
              <a:off x="-1097792" y="898132"/>
              <a:ext cx="867934" cy="282700"/>
            </a:xfrm>
            <a:custGeom>
              <a:avLst/>
              <a:gdLst/>
              <a:ahLst/>
              <a:cxnLst/>
              <a:rect l="l" t="t" r="r" b="b"/>
              <a:pathLst>
                <a:path w="867934" h="282700">
                  <a:moveTo>
                    <a:pt x="0" y="0"/>
                  </a:moveTo>
                  <a:lnTo>
                    <a:pt x="867934" y="0"/>
                  </a:lnTo>
                  <a:lnTo>
                    <a:pt x="867934" y="282700"/>
                  </a:lnTo>
                  <a:lnTo>
                    <a:pt x="0" y="282700"/>
                  </a:lnTo>
                  <a:close/>
                </a:path>
              </a:pathLst>
            </a:custGeom>
            <a:solidFill>
              <a:srgbClr val="E4E4E4"/>
            </a:solidFill>
            <a:ln w="9525" cap="sq">
              <a:solidFill>
                <a:srgbClr val="2A2E3A"/>
              </a:solidFill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-1093723" y="868197"/>
              <a:ext cx="867934" cy="339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199"/>
                </a:lnSpc>
              </a:pPr>
              <a:r>
                <a:rPr lang="ru-RU" sz="2000" dirty="0">
                  <a:solidFill>
                    <a:srgbClr val="0C608E"/>
                  </a:solidFill>
                  <a:latin typeface="Helios Bold"/>
                </a:rPr>
                <a:t>Открытие ООО «РОДОНИТ»</a:t>
              </a:r>
            </a:p>
            <a:p>
              <a:pPr algn="ctr">
                <a:lnSpc>
                  <a:spcPts val="4199"/>
                </a:lnSpc>
              </a:pPr>
              <a:r>
                <a:rPr lang="ru-RU" sz="2500" dirty="0">
                  <a:solidFill>
                    <a:srgbClr val="0C608E"/>
                  </a:solidFill>
                  <a:latin typeface="Helios Bold"/>
                </a:rPr>
                <a:t>02.2024</a:t>
              </a:r>
              <a:endParaRPr lang="en-US" sz="2500" dirty="0">
                <a:solidFill>
                  <a:srgbClr val="0C608E"/>
                </a:solidFill>
                <a:latin typeface="Helios Bold"/>
              </a:endParaRP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366777" y="1486666"/>
            <a:ext cx="3423126" cy="1239274"/>
            <a:chOff x="0" y="-45597"/>
            <a:chExt cx="867934" cy="32829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67934" cy="282700"/>
            </a:xfrm>
            <a:custGeom>
              <a:avLst/>
              <a:gdLst/>
              <a:ahLst/>
              <a:cxnLst/>
              <a:rect l="l" t="t" r="r" b="b"/>
              <a:pathLst>
                <a:path w="867934" h="282700">
                  <a:moveTo>
                    <a:pt x="0" y="0"/>
                  </a:moveTo>
                  <a:lnTo>
                    <a:pt x="867934" y="0"/>
                  </a:lnTo>
                  <a:lnTo>
                    <a:pt x="867934" y="282700"/>
                  </a:lnTo>
                  <a:lnTo>
                    <a:pt x="0" y="282700"/>
                  </a:lnTo>
                  <a:close/>
                </a:path>
              </a:pathLst>
            </a:custGeom>
            <a:solidFill>
              <a:srgbClr val="E4E4E4"/>
            </a:solidFill>
            <a:ln w="9525" cap="sq">
              <a:solidFill>
                <a:srgbClr val="2A2E3A"/>
              </a:solidFill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6753" y="-45597"/>
              <a:ext cx="674428" cy="3152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199"/>
                </a:lnSpc>
              </a:pPr>
              <a:r>
                <a:rPr lang="ru-RU" sz="2000" dirty="0">
                  <a:solidFill>
                    <a:srgbClr val="0C608E"/>
                  </a:solidFill>
                  <a:latin typeface="Helios Bold"/>
                </a:rPr>
                <a:t>Бутик  в Санаторий </a:t>
              </a:r>
            </a:p>
            <a:p>
              <a:pPr algn="ctr">
                <a:lnSpc>
                  <a:spcPts val="4199"/>
                </a:lnSpc>
              </a:pPr>
              <a:r>
                <a:rPr lang="ru-RU" sz="2500" dirty="0">
                  <a:solidFill>
                    <a:srgbClr val="0C608E"/>
                  </a:solidFill>
                  <a:latin typeface="Helios Bold"/>
                </a:rPr>
                <a:t>08.2024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928303" y="5593263"/>
            <a:ext cx="7049664" cy="1887052"/>
            <a:chOff x="-147323" y="3451"/>
            <a:chExt cx="1097924" cy="296680"/>
          </a:xfrm>
        </p:grpSpPr>
        <p:sp>
          <p:nvSpPr>
            <p:cNvPr id="15" name="Freeform 15"/>
            <p:cNvSpPr/>
            <p:nvPr/>
          </p:nvSpPr>
          <p:spPr>
            <a:xfrm>
              <a:off x="-142317" y="39132"/>
              <a:ext cx="1092918" cy="248375"/>
            </a:xfrm>
            <a:custGeom>
              <a:avLst/>
              <a:gdLst/>
              <a:ahLst/>
              <a:cxnLst/>
              <a:rect l="l" t="t" r="r" b="b"/>
              <a:pathLst>
                <a:path w="867934" h="282700">
                  <a:moveTo>
                    <a:pt x="0" y="0"/>
                  </a:moveTo>
                  <a:lnTo>
                    <a:pt x="867934" y="0"/>
                  </a:lnTo>
                  <a:lnTo>
                    <a:pt x="867934" y="282700"/>
                  </a:lnTo>
                  <a:lnTo>
                    <a:pt x="0" y="282700"/>
                  </a:lnTo>
                  <a:close/>
                </a:path>
              </a:pathLst>
            </a:custGeom>
            <a:solidFill>
              <a:srgbClr val="E4E4E4"/>
            </a:solidFill>
            <a:ln w="9525" cap="sq">
              <a:solidFill>
                <a:srgbClr val="2A2E3A"/>
              </a:solidFill>
              <a:prstDash val="solid"/>
              <a:miter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-147323" y="3451"/>
              <a:ext cx="1059236" cy="2966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199"/>
                </a:lnSpc>
              </a:pPr>
              <a:r>
                <a:rPr lang="ru-RU" sz="2000" dirty="0">
                  <a:solidFill>
                    <a:srgbClr val="0C608E"/>
                  </a:solidFill>
                  <a:latin typeface="Helios Bold"/>
                </a:rPr>
                <a:t>Маркетинговая программа продвижения тестовых образцов через Блогеров, лидеров мнений</a:t>
              </a:r>
            </a:p>
            <a:p>
              <a:pPr algn="ctr">
                <a:lnSpc>
                  <a:spcPts val="4199"/>
                </a:lnSpc>
              </a:pPr>
              <a:r>
                <a:rPr lang="ru-RU" sz="2500" dirty="0">
                  <a:solidFill>
                    <a:srgbClr val="0C608E"/>
                  </a:solidFill>
                  <a:latin typeface="Helios Bold"/>
                </a:rPr>
                <a:t>07.2024</a:t>
              </a:r>
              <a:endParaRPr lang="en-US" sz="2500" dirty="0">
                <a:solidFill>
                  <a:srgbClr val="0C608E"/>
                </a:solidFill>
                <a:latin typeface="Helios Bold"/>
              </a:endParaRP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4229244" y="3696992"/>
            <a:ext cx="3849838" cy="1682883"/>
            <a:chOff x="0" y="-6771"/>
            <a:chExt cx="867934" cy="289471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67934" cy="282700"/>
            </a:xfrm>
            <a:custGeom>
              <a:avLst/>
              <a:gdLst/>
              <a:ahLst/>
              <a:cxnLst/>
              <a:rect l="l" t="t" r="r" b="b"/>
              <a:pathLst>
                <a:path w="867934" h="282700">
                  <a:moveTo>
                    <a:pt x="0" y="0"/>
                  </a:moveTo>
                  <a:lnTo>
                    <a:pt x="867934" y="0"/>
                  </a:lnTo>
                  <a:lnTo>
                    <a:pt x="867934" y="282700"/>
                  </a:lnTo>
                  <a:lnTo>
                    <a:pt x="0" y="282700"/>
                  </a:lnTo>
                  <a:close/>
                </a:path>
              </a:pathLst>
            </a:custGeom>
            <a:solidFill>
              <a:srgbClr val="E4E4E4"/>
            </a:solidFill>
            <a:ln w="9525" cap="sq">
              <a:solidFill>
                <a:srgbClr val="2A2E3A"/>
              </a:solidFill>
              <a:prstDash val="solid"/>
              <a:miter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0" y="-6771"/>
              <a:ext cx="833963" cy="2705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199"/>
                </a:lnSpc>
              </a:pPr>
              <a:r>
                <a:rPr lang="ru-RU" sz="2000" dirty="0">
                  <a:solidFill>
                    <a:srgbClr val="0C608E"/>
                  </a:solidFill>
                  <a:latin typeface="Helios Bold"/>
                </a:rPr>
                <a:t>Выход на торговые площадки и </a:t>
              </a:r>
              <a:r>
                <a:rPr lang="ru-RU" sz="2000" dirty="0" err="1">
                  <a:solidFill>
                    <a:srgbClr val="0C608E"/>
                  </a:solidFill>
                  <a:latin typeface="Helios Bold"/>
                </a:rPr>
                <a:t>маркетплейсы</a:t>
              </a:r>
              <a:r>
                <a:rPr lang="ru-RU" sz="2000" dirty="0">
                  <a:solidFill>
                    <a:srgbClr val="0C608E"/>
                  </a:solidFill>
                  <a:latin typeface="Helios Bold"/>
                </a:rPr>
                <a:t> </a:t>
              </a:r>
            </a:p>
            <a:p>
              <a:pPr algn="ctr">
                <a:lnSpc>
                  <a:spcPts val="4199"/>
                </a:lnSpc>
              </a:pPr>
              <a:r>
                <a:rPr lang="ru-RU" sz="2500" dirty="0">
                  <a:solidFill>
                    <a:srgbClr val="0C608E"/>
                  </a:solidFill>
                  <a:latin typeface="Helios Bold"/>
                </a:rPr>
                <a:t>09.2024</a:t>
              </a:r>
              <a:endParaRPr lang="en-US" sz="2500" dirty="0">
                <a:solidFill>
                  <a:srgbClr val="0C608E"/>
                </a:solidFill>
                <a:latin typeface="Helios Bold"/>
              </a:endParaRPr>
            </a:p>
          </p:txBody>
        </p:sp>
      </p:grpSp>
      <p:sp>
        <p:nvSpPr>
          <p:cNvPr id="20" name="AutoShape 20"/>
          <p:cNvSpPr/>
          <p:nvPr/>
        </p:nvSpPr>
        <p:spPr>
          <a:xfrm flipH="1">
            <a:off x="2841284" y="3238684"/>
            <a:ext cx="20597" cy="314420"/>
          </a:xfrm>
          <a:prstGeom prst="line">
            <a:avLst/>
          </a:prstGeom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sp>
      <p:grpSp>
        <p:nvGrpSpPr>
          <p:cNvPr id="32" name="Group 8">
            <a:extLst>
              <a:ext uri="{FF2B5EF4-FFF2-40B4-BE49-F238E27FC236}">
                <a16:creationId xmlns:a16="http://schemas.microsoft.com/office/drawing/2014/main" id="{2A39621E-0C69-78CD-3CE9-DEFB9BB756E6}"/>
              </a:ext>
            </a:extLst>
          </p:cNvPr>
          <p:cNvGrpSpPr/>
          <p:nvPr/>
        </p:nvGrpSpPr>
        <p:grpSpPr>
          <a:xfrm>
            <a:off x="746539" y="5647948"/>
            <a:ext cx="4098563" cy="1695888"/>
            <a:chOff x="-726205" y="320736"/>
            <a:chExt cx="909138" cy="292905"/>
          </a:xfrm>
        </p:grpSpPr>
        <p:sp>
          <p:nvSpPr>
            <p:cNvPr id="33" name="Freeform 9">
              <a:extLst>
                <a:ext uri="{FF2B5EF4-FFF2-40B4-BE49-F238E27FC236}">
                  <a16:creationId xmlns:a16="http://schemas.microsoft.com/office/drawing/2014/main" id="{71FFA821-3B26-8CC1-6995-28FAD380BD7B}"/>
                </a:ext>
              </a:extLst>
            </p:cNvPr>
            <p:cNvSpPr/>
            <p:nvPr/>
          </p:nvSpPr>
          <p:spPr>
            <a:xfrm>
              <a:off x="-726205" y="330941"/>
              <a:ext cx="909138" cy="282700"/>
            </a:xfrm>
            <a:custGeom>
              <a:avLst/>
              <a:gdLst/>
              <a:ahLst/>
              <a:cxnLst/>
              <a:rect l="l" t="t" r="r" b="b"/>
              <a:pathLst>
                <a:path w="867934" h="282700">
                  <a:moveTo>
                    <a:pt x="0" y="0"/>
                  </a:moveTo>
                  <a:lnTo>
                    <a:pt x="867934" y="0"/>
                  </a:lnTo>
                  <a:lnTo>
                    <a:pt x="867934" y="282700"/>
                  </a:lnTo>
                  <a:lnTo>
                    <a:pt x="0" y="282700"/>
                  </a:lnTo>
                  <a:close/>
                </a:path>
              </a:pathLst>
            </a:custGeom>
            <a:solidFill>
              <a:srgbClr val="E4E4E4"/>
            </a:solidFill>
            <a:ln w="9525" cap="sq">
              <a:solidFill>
                <a:srgbClr val="2A2E3A"/>
              </a:solidFill>
              <a:prstDash val="solid"/>
              <a:miter/>
            </a:ln>
          </p:spPr>
        </p:sp>
        <p:sp>
          <p:nvSpPr>
            <p:cNvPr id="34" name="TextBox 10">
              <a:extLst>
                <a:ext uri="{FF2B5EF4-FFF2-40B4-BE49-F238E27FC236}">
                  <a16:creationId xmlns:a16="http://schemas.microsoft.com/office/drawing/2014/main" id="{D63144A0-0CCB-F690-C123-E1D462B8D0AB}"/>
                </a:ext>
              </a:extLst>
            </p:cNvPr>
            <p:cNvSpPr txBox="1"/>
            <p:nvPr/>
          </p:nvSpPr>
          <p:spPr>
            <a:xfrm>
              <a:off x="-690493" y="320736"/>
              <a:ext cx="818403" cy="2673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199"/>
                </a:lnSpc>
              </a:pPr>
              <a:r>
                <a:rPr lang="ru-RU" sz="2000" dirty="0">
                  <a:solidFill>
                    <a:srgbClr val="0C608E"/>
                  </a:solidFill>
                  <a:latin typeface="Helios Bold"/>
                </a:rPr>
                <a:t>Доработка рецептуры и сертификация </a:t>
              </a:r>
            </a:p>
            <a:p>
              <a:pPr algn="ctr">
                <a:lnSpc>
                  <a:spcPts val="4199"/>
                </a:lnSpc>
              </a:pPr>
              <a:r>
                <a:rPr lang="ru-RU" sz="2500" dirty="0">
                  <a:solidFill>
                    <a:srgbClr val="0C608E"/>
                  </a:solidFill>
                  <a:latin typeface="Helios Bold"/>
                </a:rPr>
                <a:t>06.2024</a:t>
              </a:r>
            </a:p>
          </p:txBody>
        </p:sp>
      </p:grpSp>
      <p:grpSp>
        <p:nvGrpSpPr>
          <p:cNvPr id="35" name="Group 11">
            <a:extLst>
              <a:ext uri="{FF2B5EF4-FFF2-40B4-BE49-F238E27FC236}">
                <a16:creationId xmlns:a16="http://schemas.microsoft.com/office/drawing/2014/main" id="{177487B7-716D-F27A-CF85-4A3BDC57C326}"/>
              </a:ext>
            </a:extLst>
          </p:cNvPr>
          <p:cNvGrpSpPr/>
          <p:nvPr/>
        </p:nvGrpSpPr>
        <p:grpSpPr>
          <a:xfrm>
            <a:off x="624725" y="1678641"/>
            <a:ext cx="4400126" cy="1514648"/>
            <a:chOff x="0" y="-102786"/>
            <a:chExt cx="867934" cy="576388"/>
          </a:xfrm>
        </p:grpSpPr>
        <p:sp>
          <p:nvSpPr>
            <p:cNvPr id="36" name="Freeform 12">
              <a:extLst>
                <a:ext uri="{FF2B5EF4-FFF2-40B4-BE49-F238E27FC236}">
                  <a16:creationId xmlns:a16="http://schemas.microsoft.com/office/drawing/2014/main" id="{BDC6D4FD-E9B4-91FE-4AB8-CE83CEE5BE1B}"/>
                </a:ext>
              </a:extLst>
            </p:cNvPr>
            <p:cNvSpPr/>
            <p:nvPr/>
          </p:nvSpPr>
          <p:spPr>
            <a:xfrm>
              <a:off x="0" y="-102786"/>
              <a:ext cx="867934" cy="576388"/>
            </a:xfrm>
            <a:custGeom>
              <a:avLst/>
              <a:gdLst/>
              <a:ahLst/>
              <a:cxnLst/>
              <a:rect l="l" t="t" r="r" b="b"/>
              <a:pathLst>
                <a:path w="867934" h="282700">
                  <a:moveTo>
                    <a:pt x="0" y="0"/>
                  </a:moveTo>
                  <a:lnTo>
                    <a:pt x="867934" y="0"/>
                  </a:lnTo>
                  <a:lnTo>
                    <a:pt x="867934" y="282700"/>
                  </a:lnTo>
                  <a:lnTo>
                    <a:pt x="0" y="282700"/>
                  </a:lnTo>
                  <a:close/>
                </a:path>
              </a:pathLst>
            </a:custGeom>
            <a:solidFill>
              <a:srgbClr val="E4E4E4"/>
            </a:solidFill>
            <a:ln w="9525" cap="sq">
              <a:solidFill>
                <a:srgbClr val="2A2E3A"/>
              </a:solidFill>
              <a:prstDash val="solid"/>
              <a:miter/>
            </a:ln>
          </p:spPr>
        </p:sp>
        <p:sp>
          <p:nvSpPr>
            <p:cNvPr id="37" name="TextBox 13">
              <a:extLst>
                <a:ext uri="{FF2B5EF4-FFF2-40B4-BE49-F238E27FC236}">
                  <a16:creationId xmlns:a16="http://schemas.microsoft.com/office/drawing/2014/main" id="{B0A9D083-E18D-D176-0806-112ACDD987F9}"/>
                </a:ext>
              </a:extLst>
            </p:cNvPr>
            <p:cNvSpPr txBox="1"/>
            <p:nvPr/>
          </p:nvSpPr>
          <p:spPr>
            <a:xfrm>
              <a:off x="0" y="-57150"/>
              <a:ext cx="867929" cy="4591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199"/>
                </a:lnSpc>
              </a:pPr>
              <a:r>
                <a:rPr lang="ru-RU" sz="2000" dirty="0">
                  <a:solidFill>
                    <a:srgbClr val="0C608E"/>
                  </a:solidFill>
                  <a:latin typeface="Helios Bold"/>
                </a:rPr>
                <a:t>Разработка упаковки и этикетки</a:t>
              </a:r>
            </a:p>
            <a:p>
              <a:pPr algn="ctr">
                <a:lnSpc>
                  <a:spcPts val="4199"/>
                </a:lnSpc>
              </a:pPr>
              <a:r>
                <a:rPr lang="ru-RU" sz="2500" dirty="0">
                  <a:solidFill>
                    <a:srgbClr val="0C608E"/>
                  </a:solidFill>
                  <a:latin typeface="Helios Bold"/>
                </a:rPr>
                <a:t>01.2024</a:t>
              </a:r>
            </a:p>
          </p:txBody>
        </p:sp>
      </p:grpSp>
      <p:grpSp>
        <p:nvGrpSpPr>
          <p:cNvPr id="38" name="Group 14">
            <a:extLst>
              <a:ext uri="{FF2B5EF4-FFF2-40B4-BE49-F238E27FC236}">
                <a16:creationId xmlns:a16="http://schemas.microsoft.com/office/drawing/2014/main" id="{EA72CF8B-F763-678A-6733-B23130C3221A}"/>
              </a:ext>
            </a:extLst>
          </p:cNvPr>
          <p:cNvGrpSpPr/>
          <p:nvPr/>
        </p:nvGrpSpPr>
        <p:grpSpPr>
          <a:xfrm>
            <a:off x="676876" y="7901653"/>
            <a:ext cx="6554636" cy="2093624"/>
            <a:chOff x="-13862" y="-20611"/>
            <a:chExt cx="881796" cy="339850"/>
          </a:xfrm>
        </p:grpSpPr>
        <p:sp>
          <p:nvSpPr>
            <p:cNvPr id="39" name="Freeform 15">
              <a:extLst>
                <a:ext uri="{FF2B5EF4-FFF2-40B4-BE49-F238E27FC236}">
                  <a16:creationId xmlns:a16="http://schemas.microsoft.com/office/drawing/2014/main" id="{5BA831D0-579C-9730-7A77-9CBBC4B9F912}"/>
                </a:ext>
              </a:extLst>
            </p:cNvPr>
            <p:cNvSpPr/>
            <p:nvPr/>
          </p:nvSpPr>
          <p:spPr>
            <a:xfrm>
              <a:off x="0" y="0"/>
              <a:ext cx="867934" cy="282700"/>
            </a:xfrm>
            <a:custGeom>
              <a:avLst/>
              <a:gdLst/>
              <a:ahLst/>
              <a:cxnLst/>
              <a:rect l="l" t="t" r="r" b="b"/>
              <a:pathLst>
                <a:path w="867934" h="282700">
                  <a:moveTo>
                    <a:pt x="0" y="0"/>
                  </a:moveTo>
                  <a:lnTo>
                    <a:pt x="867934" y="0"/>
                  </a:lnTo>
                  <a:lnTo>
                    <a:pt x="867934" y="282700"/>
                  </a:lnTo>
                  <a:lnTo>
                    <a:pt x="0" y="282700"/>
                  </a:lnTo>
                  <a:close/>
                </a:path>
              </a:pathLst>
            </a:custGeom>
            <a:solidFill>
              <a:srgbClr val="E4E4E4"/>
            </a:solidFill>
            <a:ln w="9525" cap="sq">
              <a:solidFill>
                <a:srgbClr val="2A2E3A"/>
              </a:solidFill>
              <a:prstDash val="solid"/>
              <a:miter/>
            </a:ln>
          </p:spPr>
        </p:sp>
        <p:sp>
          <p:nvSpPr>
            <p:cNvPr id="40" name="TextBox 16">
              <a:extLst>
                <a:ext uri="{FF2B5EF4-FFF2-40B4-BE49-F238E27FC236}">
                  <a16:creationId xmlns:a16="http://schemas.microsoft.com/office/drawing/2014/main" id="{2E0C0AEA-EC24-09EA-90F7-A9F3B7107905}"/>
                </a:ext>
              </a:extLst>
            </p:cNvPr>
            <p:cNvSpPr txBox="1"/>
            <p:nvPr/>
          </p:nvSpPr>
          <p:spPr>
            <a:xfrm>
              <a:off x="-13862" y="-20611"/>
              <a:ext cx="867934" cy="339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199"/>
                </a:lnSpc>
              </a:pPr>
              <a:r>
                <a:rPr lang="ru-RU" sz="2000" dirty="0">
                  <a:solidFill>
                    <a:srgbClr val="0C608E"/>
                  </a:solidFill>
                  <a:latin typeface="Helios Bold"/>
                </a:rPr>
                <a:t>Разработка сайта и поиск партнера  по ИИ для  диагностики состояния кожи</a:t>
              </a:r>
            </a:p>
            <a:p>
              <a:pPr algn="ctr">
                <a:lnSpc>
                  <a:spcPts val="4199"/>
                </a:lnSpc>
              </a:pPr>
              <a:r>
                <a:rPr lang="ru-RU" sz="2500" dirty="0">
                  <a:solidFill>
                    <a:srgbClr val="0C608E"/>
                  </a:solidFill>
                  <a:latin typeface="Helios Bold"/>
                </a:rPr>
                <a:t>06.2024</a:t>
              </a:r>
            </a:p>
          </p:txBody>
        </p:sp>
      </p:grpSp>
      <p:grpSp>
        <p:nvGrpSpPr>
          <p:cNvPr id="41" name="Group 17">
            <a:extLst>
              <a:ext uri="{FF2B5EF4-FFF2-40B4-BE49-F238E27FC236}">
                <a16:creationId xmlns:a16="http://schemas.microsoft.com/office/drawing/2014/main" id="{7FB8A870-2613-1D82-9455-DBD616E94910}"/>
              </a:ext>
            </a:extLst>
          </p:cNvPr>
          <p:cNvGrpSpPr/>
          <p:nvPr/>
        </p:nvGrpSpPr>
        <p:grpSpPr>
          <a:xfrm>
            <a:off x="7937196" y="7976962"/>
            <a:ext cx="6007396" cy="1793219"/>
            <a:chOff x="0" y="0"/>
            <a:chExt cx="867934" cy="282700"/>
          </a:xfrm>
        </p:grpSpPr>
        <p:sp>
          <p:nvSpPr>
            <p:cNvPr id="42" name="Freeform 18">
              <a:extLst>
                <a:ext uri="{FF2B5EF4-FFF2-40B4-BE49-F238E27FC236}">
                  <a16:creationId xmlns:a16="http://schemas.microsoft.com/office/drawing/2014/main" id="{D7412DF2-A8CE-06BC-75BC-FF3BE3C2F0AA}"/>
                </a:ext>
              </a:extLst>
            </p:cNvPr>
            <p:cNvSpPr/>
            <p:nvPr/>
          </p:nvSpPr>
          <p:spPr>
            <a:xfrm>
              <a:off x="0" y="0"/>
              <a:ext cx="867934" cy="282700"/>
            </a:xfrm>
            <a:custGeom>
              <a:avLst/>
              <a:gdLst/>
              <a:ahLst/>
              <a:cxnLst/>
              <a:rect l="l" t="t" r="r" b="b"/>
              <a:pathLst>
                <a:path w="867934" h="282700">
                  <a:moveTo>
                    <a:pt x="0" y="0"/>
                  </a:moveTo>
                  <a:lnTo>
                    <a:pt x="867934" y="0"/>
                  </a:lnTo>
                  <a:lnTo>
                    <a:pt x="867934" y="282700"/>
                  </a:lnTo>
                  <a:lnTo>
                    <a:pt x="0" y="282700"/>
                  </a:lnTo>
                  <a:close/>
                </a:path>
              </a:pathLst>
            </a:custGeom>
            <a:solidFill>
              <a:srgbClr val="E4E4E4"/>
            </a:solidFill>
            <a:ln w="9525" cap="sq">
              <a:solidFill>
                <a:srgbClr val="2A2E3A"/>
              </a:solidFill>
              <a:prstDash val="solid"/>
              <a:miter/>
            </a:ln>
          </p:spPr>
        </p:sp>
        <p:sp>
          <p:nvSpPr>
            <p:cNvPr id="43" name="TextBox 19">
              <a:extLst>
                <a:ext uri="{FF2B5EF4-FFF2-40B4-BE49-F238E27FC236}">
                  <a16:creationId xmlns:a16="http://schemas.microsoft.com/office/drawing/2014/main" id="{5AD34F9F-74C7-8C0F-BF95-79D3122EA545}"/>
                </a:ext>
              </a:extLst>
            </p:cNvPr>
            <p:cNvSpPr txBox="1"/>
            <p:nvPr/>
          </p:nvSpPr>
          <p:spPr>
            <a:xfrm>
              <a:off x="0" y="14836"/>
              <a:ext cx="867934" cy="2266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199"/>
                </a:lnSpc>
              </a:pPr>
              <a:r>
                <a:rPr lang="ru-RU" sz="2000" dirty="0">
                  <a:solidFill>
                    <a:srgbClr val="0C608E"/>
                  </a:solidFill>
                  <a:latin typeface="Helios Bold"/>
                </a:rPr>
                <a:t>Выпуск образцов линейки 5 </a:t>
              </a:r>
              <a:r>
                <a:rPr lang="en-US" sz="2000" dirty="0">
                  <a:solidFill>
                    <a:srgbClr val="0C608E"/>
                  </a:solidFill>
                  <a:latin typeface="Helios Bold"/>
                </a:rPr>
                <a:t>SKU</a:t>
              </a:r>
              <a:endParaRPr lang="ru-RU" sz="2000" dirty="0">
                <a:solidFill>
                  <a:srgbClr val="0C608E"/>
                </a:solidFill>
                <a:latin typeface="Helios Bold"/>
              </a:endParaRPr>
            </a:p>
            <a:p>
              <a:pPr algn="ctr">
                <a:lnSpc>
                  <a:spcPts val="4199"/>
                </a:lnSpc>
              </a:pPr>
              <a:r>
                <a:rPr lang="ru-RU" sz="2000" dirty="0">
                  <a:solidFill>
                    <a:srgbClr val="0C608E"/>
                  </a:solidFill>
                  <a:latin typeface="Helios Bold"/>
                </a:rPr>
                <a:t> (300/1500 шт.)</a:t>
              </a:r>
            </a:p>
            <a:p>
              <a:pPr algn="ctr">
                <a:lnSpc>
                  <a:spcPts val="4199"/>
                </a:lnSpc>
              </a:pPr>
              <a:r>
                <a:rPr lang="ru-RU" sz="2500" dirty="0">
                  <a:solidFill>
                    <a:srgbClr val="0C608E"/>
                  </a:solidFill>
                  <a:latin typeface="Helios Bold"/>
                </a:rPr>
                <a:t>07.2024</a:t>
              </a:r>
            </a:p>
          </p:txBody>
        </p:sp>
      </p:grpSp>
      <p:grpSp>
        <p:nvGrpSpPr>
          <p:cNvPr id="5" name="Group 13">
            <a:extLst>
              <a:ext uri="{FF2B5EF4-FFF2-40B4-BE49-F238E27FC236}">
                <a16:creationId xmlns:a16="http://schemas.microsoft.com/office/drawing/2014/main" id="{1B2931C3-AC5C-AF1A-66B3-78FB18C49CAC}"/>
              </a:ext>
            </a:extLst>
          </p:cNvPr>
          <p:cNvGrpSpPr/>
          <p:nvPr/>
        </p:nvGrpSpPr>
        <p:grpSpPr>
          <a:xfrm>
            <a:off x="7454489" y="-104785"/>
            <a:ext cx="5564741" cy="1338094"/>
            <a:chOff x="0" y="0"/>
            <a:chExt cx="1075555" cy="310705"/>
          </a:xfrm>
        </p:grpSpPr>
        <p:sp>
          <p:nvSpPr>
            <p:cNvPr id="7" name="Freeform 14">
              <a:extLst>
                <a:ext uri="{FF2B5EF4-FFF2-40B4-BE49-F238E27FC236}">
                  <a16:creationId xmlns:a16="http://schemas.microsoft.com/office/drawing/2014/main" id="{66A2DF31-F573-034C-0994-3B75E729C19F}"/>
                </a:ext>
              </a:extLst>
            </p:cNvPr>
            <p:cNvSpPr/>
            <p:nvPr/>
          </p:nvSpPr>
          <p:spPr>
            <a:xfrm>
              <a:off x="0" y="0"/>
              <a:ext cx="1075555" cy="310705"/>
            </a:xfrm>
            <a:custGeom>
              <a:avLst/>
              <a:gdLst/>
              <a:ahLst/>
              <a:cxnLst/>
              <a:rect l="l" t="t" r="r" b="b"/>
              <a:pathLst>
                <a:path w="1075555" h="310705">
                  <a:moveTo>
                    <a:pt x="81844" y="0"/>
                  </a:moveTo>
                  <a:lnTo>
                    <a:pt x="993712" y="0"/>
                  </a:lnTo>
                  <a:cubicBezTo>
                    <a:pt x="1015418" y="0"/>
                    <a:pt x="1036235" y="8623"/>
                    <a:pt x="1051584" y="23971"/>
                  </a:cubicBezTo>
                  <a:cubicBezTo>
                    <a:pt x="1066932" y="39320"/>
                    <a:pt x="1075555" y="60137"/>
                    <a:pt x="1075555" y="81844"/>
                  </a:cubicBezTo>
                  <a:lnTo>
                    <a:pt x="1075555" y="228861"/>
                  </a:lnTo>
                  <a:cubicBezTo>
                    <a:pt x="1075555" y="250567"/>
                    <a:pt x="1066932" y="271385"/>
                    <a:pt x="1051584" y="286733"/>
                  </a:cubicBezTo>
                  <a:cubicBezTo>
                    <a:pt x="1036235" y="302082"/>
                    <a:pt x="1015418" y="310705"/>
                    <a:pt x="993712" y="310705"/>
                  </a:cubicBezTo>
                  <a:lnTo>
                    <a:pt x="81844" y="310705"/>
                  </a:lnTo>
                  <a:cubicBezTo>
                    <a:pt x="36643" y="310705"/>
                    <a:pt x="0" y="274062"/>
                    <a:pt x="0" y="228861"/>
                  </a:cubicBezTo>
                  <a:lnTo>
                    <a:pt x="0" y="81844"/>
                  </a:lnTo>
                  <a:cubicBezTo>
                    <a:pt x="0" y="60137"/>
                    <a:pt x="8623" y="39320"/>
                    <a:pt x="23971" y="23971"/>
                  </a:cubicBezTo>
                  <a:cubicBezTo>
                    <a:pt x="39320" y="8623"/>
                    <a:pt x="60137" y="0"/>
                    <a:pt x="81844" y="0"/>
                  </a:cubicBezTo>
                  <a:close/>
                </a:path>
              </a:pathLst>
            </a:custGeom>
            <a:solidFill>
              <a:srgbClr val="FFFFFF">
                <a:alpha val="98824"/>
              </a:srgbClr>
            </a:solidFill>
            <a:ln>
              <a:solidFill>
                <a:schemeClr val="tx1"/>
              </a:solidFill>
            </a:ln>
          </p:spPr>
        </p:sp>
        <p:sp>
          <p:nvSpPr>
            <p:cNvPr id="44" name="TextBox 15">
              <a:extLst>
                <a:ext uri="{FF2B5EF4-FFF2-40B4-BE49-F238E27FC236}">
                  <a16:creationId xmlns:a16="http://schemas.microsoft.com/office/drawing/2014/main" id="{FC64BEF4-2B18-4F1B-08CF-B3FE96169327}"/>
                </a:ext>
              </a:extLst>
            </p:cNvPr>
            <p:cNvSpPr txBox="1"/>
            <p:nvPr/>
          </p:nvSpPr>
          <p:spPr>
            <a:xfrm>
              <a:off x="0" y="-19050"/>
              <a:ext cx="1075555" cy="3297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45" name="TextBox 26">
            <a:extLst>
              <a:ext uri="{FF2B5EF4-FFF2-40B4-BE49-F238E27FC236}">
                <a16:creationId xmlns:a16="http://schemas.microsoft.com/office/drawing/2014/main" id="{4D331D68-C5C9-0374-4D36-AC30D746041D}"/>
              </a:ext>
            </a:extLst>
          </p:cNvPr>
          <p:cNvSpPr txBox="1"/>
          <p:nvPr/>
        </p:nvSpPr>
        <p:spPr>
          <a:xfrm>
            <a:off x="7760763" y="163908"/>
            <a:ext cx="5282530" cy="9123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737"/>
              </a:lnSpc>
              <a:spcBef>
                <a:spcPct val="0"/>
              </a:spcBef>
            </a:pPr>
            <a:r>
              <a:rPr lang="ru-RU" sz="2708" b="1" spc="265" dirty="0">
                <a:solidFill>
                  <a:srgbClr val="0C608E"/>
                </a:solidFill>
                <a:latin typeface="Helios Bold" panose="020B0604020202020204" charset="0"/>
              </a:rPr>
              <a:t>ПОЛУЧЕНИЕ ГРАНТА ФСИ </a:t>
            </a:r>
            <a:endParaRPr lang="en-US" sz="2708" b="1" spc="265" dirty="0">
              <a:solidFill>
                <a:srgbClr val="0C608E"/>
              </a:solidFill>
              <a:latin typeface="Helios Bold" panose="020B0604020202020204" charset="0"/>
            </a:endParaRPr>
          </a:p>
        </p:txBody>
      </p:sp>
      <p:grpSp>
        <p:nvGrpSpPr>
          <p:cNvPr id="46" name="Group 17">
            <a:extLst>
              <a:ext uri="{FF2B5EF4-FFF2-40B4-BE49-F238E27FC236}">
                <a16:creationId xmlns:a16="http://schemas.microsoft.com/office/drawing/2014/main" id="{8090186C-5BF4-022B-CF71-1A6B8AAD1ED9}"/>
              </a:ext>
            </a:extLst>
          </p:cNvPr>
          <p:cNvGrpSpPr/>
          <p:nvPr/>
        </p:nvGrpSpPr>
        <p:grpSpPr>
          <a:xfrm>
            <a:off x="5366777" y="3065260"/>
            <a:ext cx="3671288" cy="1736777"/>
            <a:chOff x="0" y="-33775"/>
            <a:chExt cx="867934" cy="282700"/>
          </a:xfrm>
        </p:grpSpPr>
        <p:sp>
          <p:nvSpPr>
            <p:cNvPr id="47" name="Freeform 18">
              <a:extLst>
                <a:ext uri="{FF2B5EF4-FFF2-40B4-BE49-F238E27FC236}">
                  <a16:creationId xmlns:a16="http://schemas.microsoft.com/office/drawing/2014/main" id="{2A6C761B-CE4B-5F82-1AD8-DD715A36EF4F}"/>
                </a:ext>
              </a:extLst>
            </p:cNvPr>
            <p:cNvSpPr/>
            <p:nvPr/>
          </p:nvSpPr>
          <p:spPr>
            <a:xfrm>
              <a:off x="0" y="-33775"/>
              <a:ext cx="867934" cy="282700"/>
            </a:xfrm>
            <a:custGeom>
              <a:avLst/>
              <a:gdLst/>
              <a:ahLst/>
              <a:cxnLst/>
              <a:rect l="l" t="t" r="r" b="b"/>
              <a:pathLst>
                <a:path w="867934" h="282700">
                  <a:moveTo>
                    <a:pt x="0" y="0"/>
                  </a:moveTo>
                  <a:lnTo>
                    <a:pt x="867934" y="0"/>
                  </a:lnTo>
                  <a:lnTo>
                    <a:pt x="867934" y="282700"/>
                  </a:lnTo>
                  <a:lnTo>
                    <a:pt x="0" y="282700"/>
                  </a:lnTo>
                  <a:close/>
                </a:path>
              </a:pathLst>
            </a:custGeom>
            <a:solidFill>
              <a:srgbClr val="E4E4E4"/>
            </a:solidFill>
            <a:ln w="9525" cap="sq">
              <a:solidFill>
                <a:srgbClr val="2A2E3A"/>
              </a:solidFill>
              <a:prstDash val="solid"/>
              <a:miter/>
            </a:ln>
          </p:spPr>
        </p:sp>
        <p:sp>
          <p:nvSpPr>
            <p:cNvPr id="48" name="TextBox 19">
              <a:extLst>
                <a:ext uri="{FF2B5EF4-FFF2-40B4-BE49-F238E27FC236}">
                  <a16:creationId xmlns:a16="http://schemas.microsoft.com/office/drawing/2014/main" id="{37886E8A-49BF-376D-627C-6039B1F56BB8}"/>
                </a:ext>
              </a:extLst>
            </p:cNvPr>
            <p:cNvSpPr txBox="1"/>
            <p:nvPr/>
          </p:nvSpPr>
          <p:spPr>
            <a:xfrm>
              <a:off x="0" y="1544"/>
              <a:ext cx="867934" cy="1965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199"/>
                </a:lnSpc>
              </a:pPr>
              <a:endParaRPr lang="ru-RU" sz="2500" dirty="0">
                <a:solidFill>
                  <a:srgbClr val="0C608E"/>
                </a:solidFill>
                <a:latin typeface="Helios Bold"/>
              </a:endParaRPr>
            </a:p>
          </p:txBody>
        </p:sp>
      </p:grpSp>
      <p:grpSp>
        <p:nvGrpSpPr>
          <p:cNvPr id="49" name="Group 11">
            <a:extLst>
              <a:ext uri="{FF2B5EF4-FFF2-40B4-BE49-F238E27FC236}">
                <a16:creationId xmlns:a16="http://schemas.microsoft.com/office/drawing/2014/main" id="{9F1FB81D-F1B3-ADDA-B301-DC48709131A9}"/>
              </a:ext>
            </a:extLst>
          </p:cNvPr>
          <p:cNvGrpSpPr/>
          <p:nvPr/>
        </p:nvGrpSpPr>
        <p:grpSpPr>
          <a:xfrm>
            <a:off x="13975265" y="881165"/>
            <a:ext cx="4162414" cy="1643519"/>
            <a:chOff x="0" y="-224574"/>
            <a:chExt cx="867934" cy="631760"/>
          </a:xfrm>
        </p:grpSpPr>
        <p:sp>
          <p:nvSpPr>
            <p:cNvPr id="50" name="Freeform 12">
              <a:extLst>
                <a:ext uri="{FF2B5EF4-FFF2-40B4-BE49-F238E27FC236}">
                  <a16:creationId xmlns:a16="http://schemas.microsoft.com/office/drawing/2014/main" id="{6C51A396-1400-1ACB-4360-B09402E2FFAA}"/>
                </a:ext>
              </a:extLst>
            </p:cNvPr>
            <p:cNvSpPr/>
            <p:nvPr/>
          </p:nvSpPr>
          <p:spPr>
            <a:xfrm>
              <a:off x="0" y="-224574"/>
              <a:ext cx="867934" cy="631760"/>
            </a:xfrm>
            <a:custGeom>
              <a:avLst/>
              <a:gdLst/>
              <a:ahLst/>
              <a:cxnLst/>
              <a:rect l="l" t="t" r="r" b="b"/>
              <a:pathLst>
                <a:path w="867934" h="282700">
                  <a:moveTo>
                    <a:pt x="0" y="0"/>
                  </a:moveTo>
                  <a:lnTo>
                    <a:pt x="867934" y="0"/>
                  </a:lnTo>
                  <a:lnTo>
                    <a:pt x="867934" y="282700"/>
                  </a:lnTo>
                  <a:lnTo>
                    <a:pt x="0" y="282700"/>
                  </a:lnTo>
                  <a:close/>
                </a:path>
              </a:pathLst>
            </a:custGeom>
            <a:solidFill>
              <a:srgbClr val="E4E4E4"/>
            </a:solidFill>
            <a:ln w="9525" cap="sq">
              <a:solidFill>
                <a:srgbClr val="2A2E3A"/>
              </a:solidFill>
              <a:prstDash val="solid"/>
              <a:miter/>
            </a:ln>
          </p:spPr>
        </p:sp>
        <p:sp>
          <p:nvSpPr>
            <p:cNvPr id="51" name="TextBox 13">
              <a:extLst>
                <a:ext uri="{FF2B5EF4-FFF2-40B4-BE49-F238E27FC236}">
                  <a16:creationId xmlns:a16="http://schemas.microsoft.com/office/drawing/2014/main" id="{1EB16C5C-1B8C-4D24-2268-64D06A35614F}"/>
                </a:ext>
              </a:extLst>
            </p:cNvPr>
            <p:cNvSpPr txBox="1"/>
            <p:nvPr/>
          </p:nvSpPr>
          <p:spPr>
            <a:xfrm>
              <a:off x="0" y="-137575"/>
              <a:ext cx="867934" cy="4460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199"/>
                </a:lnSpc>
              </a:pPr>
              <a:r>
                <a:rPr lang="ru-RU" sz="2000" dirty="0">
                  <a:solidFill>
                    <a:srgbClr val="0C608E"/>
                  </a:solidFill>
                  <a:latin typeface="Helios Bold"/>
                </a:rPr>
                <a:t>Запуск собственного  производства  </a:t>
              </a:r>
            </a:p>
            <a:p>
              <a:pPr algn="ctr">
                <a:lnSpc>
                  <a:spcPts val="4199"/>
                </a:lnSpc>
              </a:pPr>
              <a:r>
                <a:rPr lang="ru-RU" sz="2500" dirty="0">
                  <a:solidFill>
                    <a:srgbClr val="0C608E"/>
                  </a:solidFill>
                  <a:latin typeface="Helios Bold"/>
                </a:rPr>
                <a:t>2028</a:t>
              </a:r>
            </a:p>
          </p:txBody>
        </p:sp>
      </p:grpSp>
      <p:grpSp>
        <p:nvGrpSpPr>
          <p:cNvPr id="52" name="Group 11">
            <a:extLst>
              <a:ext uri="{FF2B5EF4-FFF2-40B4-BE49-F238E27FC236}">
                <a16:creationId xmlns:a16="http://schemas.microsoft.com/office/drawing/2014/main" id="{249D2988-A917-5861-FB42-6F565F31B707}"/>
              </a:ext>
            </a:extLst>
          </p:cNvPr>
          <p:cNvGrpSpPr/>
          <p:nvPr/>
        </p:nvGrpSpPr>
        <p:grpSpPr>
          <a:xfrm>
            <a:off x="9335717" y="3059213"/>
            <a:ext cx="4927237" cy="2009118"/>
            <a:chOff x="0" y="0"/>
            <a:chExt cx="921753" cy="282700"/>
          </a:xfrm>
        </p:grpSpPr>
        <p:sp>
          <p:nvSpPr>
            <p:cNvPr id="53" name="Freeform 12">
              <a:extLst>
                <a:ext uri="{FF2B5EF4-FFF2-40B4-BE49-F238E27FC236}">
                  <a16:creationId xmlns:a16="http://schemas.microsoft.com/office/drawing/2014/main" id="{D7606C7E-F4E5-6C62-636A-E2D380F226A2}"/>
                </a:ext>
              </a:extLst>
            </p:cNvPr>
            <p:cNvSpPr/>
            <p:nvPr/>
          </p:nvSpPr>
          <p:spPr>
            <a:xfrm>
              <a:off x="0" y="0"/>
              <a:ext cx="867934" cy="282700"/>
            </a:xfrm>
            <a:custGeom>
              <a:avLst/>
              <a:gdLst/>
              <a:ahLst/>
              <a:cxnLst/>
              <a:rect l="l" t="t" r="r" b="b"/>
              <a:pathLst>
                <a:path w="867934" h="282700">
                  <a:moveTo>
                    <a:pt x="0" y="0"/>
                  </a:moveTo>
                  <a:lnTo>
                    <a:pt x="867934" y="0"/>
                  </a:lnTo>
                  <a:lnTo>
                    <a:pt x="867934" y="282700"/>
                  </a:lnTo>
                  <a:lnTo>
                    <a:pt x="0" y="282700"/>
                  </a:lnTo>
                  <a:close/>
                </a:path>
              </a:pathLst>
            </a:custGeom>
            <a:solidFill>
              <a:srgbClr val="E4E4E4"/>
            </a:solidFill>
            <a:ln w="9525" cap="sq">
              <a:solidFill>
                <a:srgbClr val="2A2E3A"/>
              </a:solidFill>
              <a:prstDash val="solid"/>
              <a:miter/>
            </a:ln>
          </p:spPr>
        </p:sp>
        <p:sp>
          <p:nvSpPr>
            <p:cNvPr id="54" name="TextBox 13">
              <a:extLst>
                <a:ext uri="{FF2B5EF4-FFF2-40B4-BE49-F238E27FC236}">
                  <a16:creationId xmlns:a16="http://schemas.microsoft.com/office/drawing/2014/main" id="{9E5EA7D5-9765-9688-35FF-7A3EB3640F11}"/>
                </a:ext>
              </a:extLst>
            </p:cNvPr>
            <p:cNvSpPr txBox="1"/>
            <p:nvPr/>
          </p:nvSpPr>
          <p:spPr>
            <a:xfrm>
              <a:off x="16483" y="7008"/>
              <a:ext cx="905270" cy="2591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199"/>
                </a:lnSpc>
              </a:pPr>
              <a:r>
                <a:rPr lang="ru-RU" sz="2000" dirty="0">
                  <a:solidFill>
                    <a:srgbClr val="0C608E"/>
                  </a:solidFill>
                  <a:latin typeface="Helios Bold"/>
                </a:rPr>
                <a:t>Партнерские программы:</a:t>
              </a:r>
            </a:p>
            <a:p>
              <a:pPr>
                <a:lnSpc>
                  <a:spcPts val="4199"/>
                </a:lnSpc>
              </a:pPr>
              <a:r>
                <a:rPr lang="ru-RU" sz="2000" dirty="0">
                  <a:solidFill>
                    <a:srgbClr val="0C608E"/>
                  </a:solidFill>
                  <a:latin typeface="Helios Bold"/>
                </a:rPr>
                <a:t>- </a:t>
              </a:r>
              <a:r>
                <a:rPr lang="ru-RU" sz="2000" dirty="0" err="1">
                  <a:solidFill>
                    <a:srgbClr val="0C608E"/>
                  </a:solidFill>
                  <a:latin typeface="Helios Bold"/>
                </a:rPr>
                <a:t>бьюти</a:t>
              </a:r>
              <a:r>
                <a:rPr lang="ru-RU" sz="2000" dirty="0">
                  <a:solidFill>
                    <a:srgbClr val="0C608E"/>
                  </a:solidFill>
                  <a:latin typeface="Helios Bold"/>
                </a:rPr>
                <a:t> сообщества</a:t>
              </a:r>
            </a:p>
            <a:p>
              <a:pPr>
                <a:lnSpc>
                  <a:spcPts val="4199"/>
                </a:lnSpc>
              </a:pPr>
              <a:r>
                <a:rPr lang="ru-RU" sz="2000" dirty="0">
                  <a:solidFill>
                    <a:srgbClr val="0C608E"/>
                  </a:solidFill>
                  <a:latin typeface="Helios Bold"/>
                </a:rPr>
                <a:t>- салоны красоты и клиники </a:t>
              </a:r>
            </a:p>
            <a:p>
              <a:pPr algn="ctr">
                <a:lnSpc>
                  <a:spcPts val="4199"/>
                </a:lnSpc>
              </a:pPr>
              <a:r>
                <a:rPr lang="ru-RU" sz="2500" dirty="0">
                  <a:solidFill>
                    <a:srgbClr val="0C608E"/>
                  </a:solidFill>
                  <a:latin typeface="Helios Bold"/>
                </a:rPr>
                <a:t>09.2024</a:t>
              </a:r>
            </a:p>
          </p:txBody>
        </p:sp>
      </p:grpSp>
      <p:sp>
        <p:nvSpPr>
          <p:cNvPr id="55" name="AutoShape 21">
            <a:extLst>
              <a:ext uri="{FF2B5EF4-FFF2-40B4-BE49-F238E27FC236}">
                <a16:creationId xmlns:a16="http://schemas.microsoft.com/office/drawing/2014/main" id="{1339FBB9-39BC-05BC-4134-5357C21EC4F0}"/>
              </a:ext>
            </a:extLst>
          </p:cNvPr>
          <p:cNvSpPr/>
          <p:nvPr/>
        </p:nvSpPr>
        <p:spPr>
          <a:xfrm>
            <a:off x="2861882" y="5143500"/>
            <a:ext cx="2" cy="505137"/>
          </a:xfrm>
          <a:prstGeom prst="line">
            <a:avLst/>
          </a:prstGeom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sp>
      <p:sp>
        <p:nvSpPr>
          <p:cNvPr id="56" name="AutoShape 20">
            <a:extLst>
              <a:ext uri="{FF2B5EF4-FFF2-40B4-BE49-F238E27FC236}">
                <a16:creationId xmlns:a16="http://schemas.microsoft.com/office/drawing/2014/main" id="{8724080C-0143-A13C-83CA-632BAAADAB89}"/>
              </a:ext>
            </a:extLst>
          </p:cNvPr>
          <p:cNvSpPr/>
          <p:nvPr/>
        </p:nvSpPr>
        <p:spPr>
          <a:xfrm>
            <a:off x="2861881" y="7341154"/>
            <a:ext cx="1" cy="717144"/>
          </a:xfrm>
          <a:prstGeom prst="line">
            <a:avLst/>
          </a:prstGeom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sp>
      <p:sp>
        <p:nvSpPr>
          <p:cNvPr id="57" name="AutoShape 20">
            <a:extLst>
              <a:ext uri="{FF2B5EF4-FFF2-40B4-BE49-F238E27FC236}">
                <a16:creationId xmlns:a16="http://schemas.microsoft.com/office/drawing/2014/main" id="{62F84644-9C76-9B72-51DC-17FDFF6F3A46}"/>
              </a:ext>
            </a:extLst>
          </p:cNvPr>
          <p:cNvSpPr/>
          <p:nvPr/>
        </p:nvSpPr>
        <p:spPr>
          <a:xfrm flipV="1">
            <a:off x="7315200" y="8916006"/>
            <a:ext cx="621994" cy="11018"/>
          </a:xfrm>
          <a:prstGeom prst="line">
            <a:avLst/>
          </a:prstGeom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sp>
      <p:sp>
        <p:nvSpPr>
          <p:cNvPr id="60" name="AutoShape 20">
            <a:extLst>
              <a:ext uri="{FF2B5EF4-FFF2-40B4-BE49-F238E27FC236}">
                <a16:creationId xmlns:a16="http://schemas.microsoft.com/office/drawing/2014/main" id="{84A392E4-D834-6CAB-0A84-EDFC5C8EA1E6}"/>
              </a:ext>
            </a:extLst>
          </p:cNvPr>
          <p:cNvSpPr/>
          <p:nvPr/>
        </p:nvSpPr>
        <p:spPr>
          <a:xfrm flipV="1">
            <a:off x="8789904" y="2127357"/>
            <a:ext cx="5154688" cy="44304"/>
          </a:xfrm>
          <a:prstGeom prst="line">
            <a:avLst/>
          </a:prstGeom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sp>
      <p:sp>
        <p:nvSpPr>
          <p:cNvPr id="64" name="AutoShape 20">
            <a:extLst>
              <a:ext uri="{FF2B5EF4-FFF2-40B4-BE49-F238E27FC236}">
                <a16:creationId xmlns:a16="http://schemas.microsoft.com/office/drawing/2014/main" id="{156D4ACB-547A-8CFB-B512-ED237B601B6D}"/>
              </a:ext>
            </a:extLst>
          </p:cNvPr>
          <p:cNvSpPr/>
          <p:nvPr/>
        </p:nvSpPr>
        <p:spPr>
          <a:xfrm flipH="1" flipV="1">
            <a:off x="11277600" y="5044952"/>
            <a:ext cx="0" cy="792369"/>
          </a:xfrm>
          <a:prstGeom prst="line">
            <a:avLst/>
          </a:prstGeom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sp>
      <p:sp>
        <p:nvSpPr>
          <p:cNvPr id="65" name="AutoShape 20">
            <a:extLst>
              <a:ext uri="{FF2B5EF4-FFF2-40B4-BE49-F238E27FC236}">
                <a16:creationId xmlns:a16="http://schemas.microsoft.com/office/drawing/2014/main" id="{F0E71B4D-0B77-658D-4CB0-BC10BDC5F57F}"/>
              </a:ext>
            </a:extLst>
          </p:cNvPr>
          <p:cNvSpPr/>
          <p:nvPr/>
        </p:nvSpPr>
        <p:spPr>
          <a:xfrm flipV="1">
            <a:off x="7265250" y="4816091"/>
            <a:ext cx="1" cy="977241"/>
          </a:xfrm>
          <a:prstGeom prst="line">
            <a:avLst/>
          </a:prstGeom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sp>
      <p:sp>
        <p:nvSpPr>
          <p:cNvPr id="66" name="AutoShape 20">
            <a:extLst>
              <a:ext uri="{FF2B5EF4-FFF2-40B4-BE49-F238E27FC236}">
                <a16:creationId xmlns:a16="http://schemas.microsoft.com/office/drawing/2014/main" id="{09D0C55E-E082-09C0-741A-B019F6EB16FB}"/>
              </a:ext>
            </a:extLst>
          </p:cNvPr>
          <p:cNvSpPr/>
          <p:nvPr/>
        </p:nvSpPr>
        <p:spPr>
          <a:xfrm flipV="1">
            <a:off x="10741809" y="7352703"/>
            <a:ext cx="0" cy="675923"/>
          </a:xfrm>
          <a:prstGeom prst="line">
            <a:avLst/>
          </a:prstGeom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sp>
      <p:sp>
        <p:nvSpPr>
          <p:cNvPr id="67" name="AutoShape 20">
            <a:extLst>
              <a:ext uri="{FF2B5EF4-FFF2-40B4-BE49-F238E27FC236}">
                <a16:creationId xmlns:a16="http://schemas.microsoft.com/office/drawing/2014/main" id="{9C41754A-CE3E-DF00-469D-21F93FE6148C}"/>
              </a:ext>
            </a:extLst>
          </p:cNvPr>
          <p:cNvSpPr/>
          <p:nvPr/>
        </p:nvSpPr>
        <p:spPr>
          <a:xfrm flipH="1" flipV="1">
            <a:off x="16080854" y="2564048"/>
            <a:ext cx="6052" cy="1198939"/>
          </a:xfrm>
          <a:prstGeom prst="line">
            <a:avLst/>
          </a:prstGeom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sp>
      <p:sp>
        <p:nvSpPr>
          <p:cNvPr id="69" name="AutoShape 20">
            <a:extLst>
              <a:ext uri="{FF2B5EF4-FFF2-40B4-BE49-F238E27FC236}">
                <a16:creationId xmlns:a16="http://schemas.microsoft.com/office/drawing/2014/main" id="{169DE80A-438E-0662-2E26-75F626EDB01D}"/>
              </a:ext>
            </a:extLst>
          </p:cNvPr>
          <p:cNvSpPr/>
          <p:nvPr/>
        </p:nvSpPr>
        <p:spPr>
          <a:xfrm flipV="1">
            <a:off x="7231512" y="2647214"/>
            <a:ext cx="6053" cy="441859"/>
          </a:xfrm>
          <a:prstGeom prst="line">
            <a:avLst/>
          </a:prstGeom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sp>
      <p:sp>
        <p:nvSpPr>
          <p:cNvPr id="70" name="AutoShape 20">
            <a:extLst>
              <a:ext uri="{FF2B5EF4-FFF2-40B4-BE49-F238E27FC236}">
                <a16:creationId xmlns:a16="http://schemas.microsoft.com/office/drawing/2014/main" id="{334F3011-989D-5A6A-91CE-8CA88092E695}"/>
              </a:ext>
            </a:extLst>
          </p:cNvPr>
          <p:cNvSpPr/>
          <p:nvPr/>
        </p:nvSpPr>
        <p:spPr>
          <a:xfrm flipV="1">
            <a:off x="13158061" y="5374384"/>
            <a:ext cx="1104893" cy="392067"/>
          </a:xfrm>
          <a:prstGeom prst="line">
            <a:avLst/>
          </a:prstGeom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40C334EB-29CC-47F9-A343-D08EFEA02F05}"/>
              </a:ext>
            </a:extLst>
          </p:cNvPr>
          <p:cNvSpPr/>
          <p:nvPr/>
        </p:nvSpPr>
        <p:spPr>
          <a:xfrm>
            <a:off x="5231587" y="3059551"/>
            <a:ext cx="4136815" cy="16528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4199"/>
              </a:lnSpc>
            </a:pPr>
            <a:r>
              <a:rPr lang="ru-RU" sz="2000" dirty="0">
                <a:solidFill>
                  <a:srgbClr val="0C608E"/>
                </a:solidFill>
                <a:latin typeface="Helios Bold"/>
              </a:rPr>
              <a:t>Создание маркетинговой стратегии</a:t>
            </a:r>
          </a:p>
          <a:p>
            <a:pPr algn="ctr">
              <a:lnSpc>
                <a:spcPts val="4199"/>
              </a:lnSpc>
            </a:pPr>
            <a:r>
              <a:rPr lang="ru-RU" sz="2000" dirty="0">
                <a:solidFill>
                  <a:srgbClr val="0C608E"/>
                </a:solidFill>
                <a:latin typeface="Helios Bold"/>
              </a:rPr>
              <a:t>07.2024</a:t>
            </a:r>
          </a:p>
        </p:txBody>
      </p:sp>
      <p:grpSp>
        <p:nvGrpSpPr>
          <p:cNvPr id="75" name="Group 17">
            <a:extLst>
              <a:ext uri="{FF2B5EF4-FFF2-40B4-BE49-F238E27FC236}">
                <a16:creationId xmlns:a16="http://schemas.microsoft.com/office/drawing/2014/main" id="{3B858E00-9CB7-48A9-966B-DB5DDC04CCF7}"/>
              </a:ext>
            </a:extLst>
          </p:cNvPr>
          <p:cNvGrpSpPr/>
          <p:nvPr/>
        </p:nvGrpSpPr>
        <p:grpSpPr>
          <a:xfrm>
            <a:off x="14229244" y="6218574"/>
            <a:ext cx="3999708" cy="745946"/>
            <a:chOff x="0" y="0"/>
            <a:chExt cx="867934" cy="282700"/>
          </a:xfrm>
        </p:grpSpPr>
        <p:sp>
          <p:nvSpPr>
            <p:cNvPr id="76" name="Freeform 18">
              <a:extLst>
                <a:ext uri="{FF2B5EF4-FFF2-40B4-BE49-F238E27FC236}">
                  <a16:creationId xmlns:a16="http://schemas.microsoft.com/office/drawing/2014/main" id="{290E2751-A330-47AB-8251-C370F8437471}"/>
                </a:ext>
              </a:extLst>
            </p:cNvPr>
            <p:cNvSpPr/>
            <p:nvPr/>
          </p:nvSpPr>
          <p:spPr>
            <a:xfrm>
              <a:off x="0" y="0"/>
              <a:ext cx="867934" cy="282700"/>
            </a:xfrm>
            <a:custGeom>
              <a:avLst/>
              <a:gdLst/>
              <a:ahLst/>
              <a:cxnLst/>
              <a:rect l="l" t="t" r="r" b="b"/>
              <a:pathLst>
                <a:path w="867934" h="282700">
                  <a:moveTo>
                    <a:pt x="0" y="0"/>
                  </a:moveTo>
                  <a:lnTo>
                    <a:pt x="867934" y="0"/>
                  </a:lnTo>
                  <a:lnTo>
                    <a:pt x="867934" y="282700"/>
                  </a:lnTo>
                  <a:lnTo>
                    <a:pt x="0" y="282700"/>
                  </a:lnTo>
                  <a:close/>
                </a:path>
              </a:pathLst>
            </a:custGeom>
            <a:solidFill>
              <a:srgbClr val="E4E4E4"/>
            </a:solidFill>
            <a:ln w="9525" cap="sq">
              <a:solidFill>
                <a:srgbClr val="2A2E3A"/>
              </a:solidFill>
              <a:prstDash val="solid"/>
              <a:miter/>
            </a:ln>
          </p:spPr>
        </p:sp>
        <p:sp>
          <p:nvSpPr>
            <p:cNvPr id="77" name="TextBox 19">
              <a:extLst>
                <a:ext uri="{FF2B5EF4-FFF2-40B4-BE49-F238E27FC236}">
                  <a16:creationId xmlns:a16="http://schemas.microsoft.com/office/drawing/2014/main" id="{9CC361CC-0795-4463-8460-1A17E1400CE0}"/>
                </a:ext>
              </a:extLst>
            </p:cNvPr>
            <p:cNvSpPr txBox="1"/>
            <p:nvPr/>
          </p:nvSpPr>
          <p:spPr>
            <a:xfrm>
              <a:off x="77854" y="8954"/>
              <a:ext cx="743572" cy="2023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199"/>
                </a:lnSpc>
              </a:pPr>
              <a:r>
                <a:rPr lang="ru-RU" sz="2000" dirty="0">
                  <a:latin typeface="Helios Bold"/>
                </a:rPr>
                <a:t>Подробный бизнес план</a:t>
              </a:r>
              <a:endParaRPr lang="en-US" sz="2500" dirty="0">
                <a:latin typeface="Helios Bold"/>
              </a:endParaRPr>
            </a:p>
          </p:txBody>
        </p:sp>
      </p:grp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51519B0E-0026-421B-AAFE-DB9D5F1926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91679" y="7120256"/>
            <a:ext cx="2866420" cy="286642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4">
            <a:extLst>
              <a:ext uri="{FF2B5EF4-FFF2-40B4-BE49-F238E27FC236}">
                <a16:creationId xmlns:a16="http://schemas.microsoft.com/office/drawing/2014/main" id="{DD7ED7BD-00A4-BC86-1290-F495D17A0BF5}"/>
              </a:ext>
            </a:extLst>
          </p:cNvPr>
          <p:cNvSpPr txBox="1"/>
          <p:nvPr/>
        </p:nvSpPr>
        <p:spPr>
          <a:xfrm>
            <a:off x="0" y="0"/>
            <a:ext cx="18288000" cy="10286999"/>
          </a:xfrm>
          <a:prstGeom prst="rect">
            <a:avLst/>
          </a:prstGeom>
          <a:solidFill>
            <a:srgbClr val="0C608E"/>
          </a:solidFill>
        </p:spPr>
        <p:txBody>
          <a:bodyPr lIns="50800" tIns="50800" rIns="50800" bIns="50800" rtlCol="0" anchor="ctr"/>
          <a:lstStyle/>
          <a:p>
            <a:pPr algn="ctr">
              <a:lnSpc>
                <a:spcPts val="2100"/>
              </a:lnSpc>
            </a:pPr>
            <a:endParaRPr/>
          </a:p>
        </p:txBody>
      </p:sp>
      <p:sp>
        <p:nvSpPr>
          <p:cNvPr id="27" name="Freeform 3">
            <a:extLst>
              <a:ext uri="{FF2B5EF4-FFF2-40B4-BE49-F238E27FC236}">
                <a16:creationId xmlns:a16="http://schemas.microsoft.com/office/drawing/2014/main" id="{5ED666CB-652D-0026-8683-2EBC8487EF69}"/>
              </a:ext>
            </a:extLst>
          </p:cNvPr>
          <p:cNvSpPr/>
          <p:nvPr/>
        </p:nvSpPr>
        <p:spPr>
          <a:xfrm rot="10800000">
            <a:off x="-8763000" y="-1857572"/>
            <a:ext cx="21853498" cy="3254345"/>
          </a:xfrm>
          <a:custGeom>
            <a:avLst/>
            <a:gdLst/>
            <a:ahLst/>
            <a:cxnLst/>
            <a:rect l="l" t="t" r="r" b="b"/>
            <a:pathLst>
              <a:path w="1012092" h="252670">
                <a:moveTo>
                  <a:pt x="203200" y="0"/>
                </a:moveTo>
                <a:lnTo>
                  <a:pt x="808892" y="0"/>
                </a:lnTo>
                <a:lnTo>
                  <a:pt x="1012092" y="252670"/>
                </a:lnTo>
                <a:lnTo>
                  <a:pt x="0" y="252670"/>
                </a:lnTo>
                <a:lnTo>
                  <a:pt x="203200" y="0"/>
                </a:lnTo>
                <a:close/>
              </a:path>
            </a:pathLst>
          </a:custGeom>
          <a:solidFill>
            <a:schemeClr val="bg1"/>
          </a:solidFill>
        </p:spPr>
      </p:sp>
      <p:sp>
        <p:nvSpPr>
          <p:cNvPr id="16" name="TextBox 16"/>
          <p:cNvSpPr txBox="1"/>
          <p:nvPr/>
        </p:nvSpPr>
        <p:spPr>
          <a:xfrm>
            <a:off x="-1752600" y="0"/>
            <a:ext cx="13458664" cy="1228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600"/>
              </a:lnSpc>
              <a:spcBef>
                <a:spcPct val="0"/>
              </a:spcBef>
            </a:pPr>
            <a:r>
              <a:rPr lang="ru-RU" sz="8000" dirty="0">
                <a:solidFill>
                  <a:srgbClr val="0C608E"/>
                </a:solidFill>
                <a:latin typeface="TT Hoves Bold" panose="020B0604020202020204" charset="0"/>
              </a:rPr>
              <a:t>Н</a:t>
            </a:r>
            <a:r>
              <a:rPr lang="en-US" sz="8000" u="none" dirty="0" err="1">
                <a:solidFill>
                  <a:srgbClr val="0C608E"/>
                </a:solidFill>
                <a:latin typeface="TT Hoves Bold" panose="020B0604020202020204" charset="0"/>
              </a:rPr>
              <a:t>аш</a:t>
            </a:r>
            <a:r>
              <a:rPr lang="ru-RU" sz="8000" u="none" dirty="0">
                <a:solidFill>
                  <a:srgbClr val="0C608E"/>
                </a:solidFill>
                <a:latin typeface="TT Hoves Bold" panose="020B0604020202020204" charset="0"/>
              </a:rPr>
              <a:t>а</a:t>
            </a:r>
            <a:r>
              <a:rPr lang="en-US" sz="8000" u="none" dirty="0">
                <a:solidFill>
                  <a:srgbClr val="0C608E"/>
                </a:solidFill>
                <a:latin typeface="TT Hoves Bold" panose="020B0604020202020204" charset="0"/>
              </a:rPr>
              <a:t> </a:t>
            </a:r>
            <a:r>
              <a:rPr lang="en-US" sz="8000" u="none" dirty="0" err="1">
                <a:solidFill>
                  <a:srgbClr val="0C608E"/>
                </a:solidFill>
                <a:latin typeface="TT Hoves Bold" panose="020B0604020202020204" charset="0"/>
              </a:rPr>
              <a:t>команд</a:t>
            </a:r>
            <a:r>
              <a:rPr lang="ru-RU" sz="8000" u="none" dirty="0">
                <a:solidFill>
                  <a:srgbClr val="0C608E"/>
                </a:solidFill>
                <a:latin typeface="TT Hoves Bold" panose="020B0604020202020204" charset="0"/>
              </a:rPr>
              <a:t>а</a:t>
            </a:r>
            <a:endParaRPr lang="en-US" sz="8000" u="none" dirty="0">
              <a:solidFill>
                <a:srgbClr val="0C608E"/>
              </a:solidFill>
              <a:latin typeface="TT Hoves Bold" panose="020B0604020202020204" charset="0"/>
            </a:endParaRPr>
          </a:p>
        </p:txBody>
      </p:sp>
      <p:grpSp>
        <p:nvGrpSpPr>
          <p:cNvPr id="29" name="Group 8">
            <a:extLst>
              <a:ext uri="{FF2B5EF4-FFF2-40B4-BE49-F238E27FC236}">
                <a16:creationId xmlns:a16="http://schemas.microsoft.com/office/drawing/2014/main" id="{887500BF-E386-8637-60B5-2FBCA7288B4C}"/>
              </a:ext>
            </a:extLst>
          </p:cNvPr>
          <p:cNvGrpSpPr/>
          <p:nvPr/>
        </p:nvGrpSpPr>
        <p:grpSpPr>
          <a:xfrm>
            <a:off x="297351" y="5989540"/>
            <a:ext cx="3265756" cy="3830556"/>
            <a:chOff x="0" y="0"/>
            <a:chExt cx="872834" cy="704747"/>
          </a:xfrm>
        </p:grpSpPr>
        <p:sp>
          <p:nvSpPr>
            <p:cNvPr id="30" name="Freeform 9">
              <a:extLst>
                <a:ext uri="{FF2B5EF4-FFF2-40B4-BE49-F238E27FC236}">
                  <a16:creationId xmlns:a16="http://schemas.microsoft.com/office/drawing/2014/main" id="{A298BE5A-E04B-1387-C3F4-3FDFF37156C3}"/>
                </a:ext>
              </a:extLst>
            </p:cNvPr>
            <p:cNvSpPr/>
            <p:nvPr/>
          </p:nvSpPr>
          <p:spPr>
            <a:xfrm>
              <a:off x="0" y="0"/>
              <a:ext cx="872834" cy="704747"/>
            </a:xfrm>
            <a:custGeom>
              <a:avLst/>
              <a:gdLst/>
              <a:ahLst/>
              <a:cxnLst/>
              <a:rect l="l" t="t" r="r" b="b"/>
              <a:pathLst>
                <a:path w="872834" h="704747">
                  <a:moveTo>
                    <a:pt x="72848" y="0"/>
                  </a:moveTo>
                  <a:lnTo>
                    <a:pt x="799986" y="0"/>
                  </a:lnTo>
                  <a:cubicBezTo>
                    <a:pt x="819306" y="0"/>
                    <a:pt x="837835" y="7675"/>
                    <a:pt x="851497" y="21337"/>
                  </a:cubicBezTo>
                  <a:cubicBezTo>
                    <a:pt x="865159" y="34998"/>
                    <a:pt x="872834" y="53527"/>
                    <a:pt x="872834" y="72848"/>
                  </a:cubicBezTo>
                  <a:lnTo>
                    <a:pt x="872834" y="631899"/>
                  </a:lnTo>
                  <a:cubicBezTo>
                    <a:pt x="872834" y="651219"/>
                    <a:pt x="865159" y="669749"/>
                    <a:pt x="851497" y="683410"/>
                  </a:cubicBezTo>
                  <a:cubicBezTo>
                    <a:pt x="837835" y="697072"/>
                    <a:pt x="819306" y="704747"/>
                    <a:pt x="799986" y="704747"/>
                  </a:cubicBezTo>
                  <a:lnTo>
                    <a:pt x="72848" y="704747"/>
                  </a:lnTo>
                  <a:cubicBezTo>
                    <a:pt x="53527" y="704747"/>
                    <a:pt x="34998" y="697072"/>
                    <a:pt x="21337" y="683410"/>
                  </a:cubicBezTo>
                  <a:cubicBezTo>
                    <a:pt x="7675" y="669749"/>
                    <a:pt x="0" y="651219"/>
                    <a:pt x="0" y="631899"/>
                  </a:cubicBezTo>
                  <a:lnTo>
                    <a:pt x="0" y="72848"/>
                  </a:lnTo>
                  <a:cubicBezTo>
                    <a:pt x="0" y="53527"/>
                    <a:pt x="7675" y="34998"/>
                    <a:pt x="21337" y="21337"/>
                  </a:cubicBezTo>
                  <a:cubicBezTo>
                    <a:pt x="34998" y="7675"/>
                    <a:pt x="53527" y="0"/>
                    <a:pt x="72848" y="0"/>
                  </a:cubicBezTo>
                  <a:close/>
                </a:path>
              </a:pathLst>
            </a:custGeom>
            <a:solidFill>
              <a:srgbClr val="F1F1F1"/>
            </a:solidFill>
            <a:ln w="38100" cap="rnd">
              <a:solidFill>
                <a:srgbClr val="0C608E"/>
              </a:solidFill>
              <a:prstDash val="solid"/>
              <a:round/>
            </a:ln>
          </p:spPr>
        </p:sp>
        <p:sp>
          <p:nvSpPr>
            <p:cNvPr id="31" name="TextBox 10">
              <a:extLst>
                <a:ext uri="{FF2B5EF4-FFF2-40B4-BE49-F238E27FC236}">
                  <a16:creationId xmlns:a16="http://schemas.microsoft.com/office/drawing/2014/main" id="{9EDD6ADA-4B2F-B946-BD4E-C1AEC384D80F}"/>
                </a:ext>
              </a:extLst>
            </p:cNvPr>
            <p:cNvSpPr txBox="1"/>
            <p:nvPr/>
          </p:nvSpPr>
          <p:spPr>
            <a:xfrm>
              <a:off x="0" y="-38100"/>
              <a:ext cx="872834" cy="742847"/>
            </a:xfrm>
            <a:prstGeom prst="rect">
              <a:avLst/>
            </a:prstGeom>
          </p:spPr>
          <p:txBody>
            <a:bodyPr lIns="58646" tIns="58646" rIns="58646" bIns="58646" rtlCol="0" anchor="ctr"/>
            <a:lstStyle/>
            <a:p>
              <a:pPr algn="ctr">
                <a:lnSpc>
                  <a:spcPts val="2116"/>
                </a:lnSpc>
              </a:pPr>
              <a:endParaRPr>
                <a:solidFill>
                  <a:srgbClr val="0C608E"/>
                </a:solidFill>
              </a:endParaRPr>
            </a:p>
          </p:txBody>
        </p:sp>
      </p:grpSp>
      <p:sp>
        <p:nvSpPr>
          <p:cNvPr id="32" name="Freeform 9">
            <a:extLst>
              <a:ext uri="{FF2B5EF4-FFF2-40B4-BE49-F238E27FC236}">
                <a16:creationId xmlns:a16="http://schemas.microsoft.com/office/drawing/2014/main" id="{C7DD62F6-C91E-5F2F-E255-2FBDA9C03CF0}"/>
              </a:ext>
            </a:extLst>
          </p:cNvPr>
          <p:cNvSpPr/>
          <p:nvPr/>
        </p:nvSpPr>
        <p:spPr>
          <a:xfrm>
            <a:off x="3879310" y="5989540"/>
            <a:ext cx="3265756" cy="3828552"/>
          </a:xfrm>
          <a:custGeom>
            <a:avLst/>
            <a:gdLst/>
            <a:ahLst/>
            <a:cxnLst/>
            <a:rect l="l" t="t" r="r" b="b"/>
            <a:pathLst>
              <a:path w="872834" h="704747">
                <a:moveTo>
                  <a:pt x="72848" y="0"/>
                </a:moveTo>
                <a:lnTo>
                  <a:pt x="799986" y="0"/>
                </a:lnTo>
                <a:cubicBezTo>
                  <a:pt x="819306" y="0"/>
                  <a:pt x="837835" y="7675"/>
                  <a:pt x="851497" y="21337"/>
                </a:cubicBezTo>
                <a:cubicBezTo>
                  <a:pt x="865159" y="34998"/>
                  <a:pt x="872834" y="53527"/>
                  <a:pt x="872834" y="72848"/>
                </a:cubicBezTo>
                <a:lnTo>
                  <a:pt x="872834" y="631899"/>
                </a:lnTo>
                <a:cubicBezTo>
                  <a:pt x="872834" y="651219"/>
                  <a:pt x="865159" y="669749"/>
                  <a:pt x="851497" y="683410"/>
                </a:cubicBezTo>
                <a:cubicBezTo>
                  <a:pt x="837835" y="697072"/>
                  <a:pt x="819306" y="704747"/>
                  <a:pt x="799986" y="704747"/>
                </a:cubicBezTo>
                <a:lnTo>
                  <a:pt x="72848" y="704747"/>
                </a:lnTo>
                <a:cubicBezTo>
                  <a:pt x="53527" y="704747"/>
                  <a:pt x="34998" y="697072"/>
                  <a:pt x="21337" y="683410"/>
                </a:cubicBezTo>
                <a:cubicBezTo>
                  <a:pt x="7675" y="669749"/>
                  <a:pt x="0" y="651219"/>
                  <a:pt x="0" y="631899"/>
                </a:cubicBezTo>
                <a:lnTo>
                  <a:pt x="0" y="72848"/>
                </a:lnTo>
                <a:cubicBezTo>
                  <a:pt x="0" y="53527"/>
                  <a:pt x="7675" y="34998"/>
                  <a:pt x="21337" y="21337"/>
                </a:cubicBezTo>
                <a:cubicBezTo>
                  <a:pt x="34998" y="7675"/>
                  <a:pt x="53527" y="0"/>
                  <a:pt x="72848" y="0"/>
                </a:cubicBezTo>
                <a:close/>
              </a:path>
            </a:pathLst>
          </a:custGeom>
          <a:solidFill>
            <a:srgbClr val="F1F1F1"/>
          </a:solidFill>
          <a:ln w="38100" cap="rnd">
            <a:solidFill>
              <a:srgbClr val="0C608E"/>
            </a:solidFill>
            <a:prstDash val="solid"/>
            <a:round/>
          </a:ln>
        </p:spPr>
      </p:sp>
      <p:sp>
        <p:nvSpPr>
          <p:cNvPr id="33" name="Freeform 9">
            <a:extLst>
              <a:ext uri="{FF2B5EF4-FFF2-40B4-BE49-F238E27FC236}">
                <a16:creationId xmlns:a16="http://schemas.microsoft.com/office/drawing/2014/main" id="{FFA7FC64-F8E0-F9FE-6751-509CABCE8BB9}"/>
              </a:ext>
            </a:extLst>
          </p:cNvPr>
          <p:cNvSpPr/>
          <p:nvPr/>
        </p:nvSpPr>
        <p:spPr>
          <a:xfrm>
            <a:off x="7457258" y="5989539"/>
            <a:ext cx="3265756" cy="3828552"/>
          </a:xfrm>
          <a:custGeom>
            <a:avLst/>
            <a:gdLst/>
            <a:ahLst/>
            <a:cxnLst/>
            <a:rect l="l" t="t" r="r" b="b"/>
            <a:pathLst>
              <a:path w="872834" h="704747">
                <a:moveTo>
                  <a:pt x="72848" y="0"/>
                </a:moveTo>
                <a:lnTo>
                  <a:pt x="799986" y="0"/>
                </a:lnTo>
                <a:cubicBezTo>
                  <a:pt x="819306" y="0"/>
                  <a:pt x="837835" y="7675"/>
                  <a:pt x="851497" y="21337"/>
                </a:cubicBezTo>
                <a:cubicBezTo>
                  <a:pt x="865159" y="34998"/>
                  <a:pt x="872834" y="53527"/>
                  <a:pt x="872834" y="72848"/>
                </a:cubicBezTo>
                <a:lnTo>
                  <a:pt x="872834" y="631899"/>
                </a:lnTo>
                <a:cubicBezTo>
                  <a:pt x="872834" y="651219"/>
                  <a:pt x="865159" y="669749"/>
                  <a:pt x="851497" y="683410"/>
                </a:cubicBezTo>
                <a:cubicBezTo>
                  <a:pt x="837835" y="697072"/>
                  <a:pt x="819306" y="704747"/>
                  <a:pt x="799986" y="704747"/>
                </a:cubicBezTo>
                <a:lnTo>
                  <a:pt x="72848" y="704747"/>
                </a:lnTo>
                <a:cubicBezTo>
                  <a:pt x="53527" y="704747"/>
                  <a:pt x="34998" y="697072"/>
                  <a:pt x="21337" y="683410"/>
                </a:cubicBezTo>
                <a:cubicBezTo>
                  <a:pt x="7675" y="669749"/>
                  <a:pt x="0" y="651219"/>
                  <a:pt x="0" y="631899"/>
                </a:cubicBezTo>
                <a:lnTo>
                  <a:pt x="0" y="72848"/>
                </a:lnTo>
                <a:cubicBezTo>
                  <a:pt x="0" y="53527"/>
                  <a:pt x="7675" y="34998"/>
                  <a:pt x="21337" y="21337"/>
                </a:cubicBezTo>
                <a:cubicBezTo>
                  <a:pt x="34998" y="7675"/>
                  <a:pt x="53527" y="0"/>
                  <a:pt x="72848" y="0"/>
                </a:cubicBezTo>
                <a:close/>
              </a:path>
            </a:pathLst>
          </a:custGeom>
          <a:solidFill>
            <a:srgbClr val="F1F1F1"/>
          </a:solidFill>
          <a:ln w="38100" cap="rnd">
            <a:solidFill>
              <a:srgbClr val="0C608E"/>
            </a:solidFill>
            <a:prstDash val="solid"/>
            <a:round/>
          </a:ln>
        </p:spPr>
      </p:sp>
      <p:sp>
        <p:nvSpPr>
          <p:cNvPr id="34" name="Freeform 9">
            <a:extLst>
              <a:ext uri="{FF2B5EF4-FFF2-40B4-BE49-F238E27FC236}">
                <a16:creationId xmlns:a16="http://schemas.microsoft.com/office/drawing/2014/main" id="{7B266E48-0147-E80A-BDDE-B5D49352D3E6}"/>
              </a:ext>
            </a:extLst>
          </p:cNvPr>
          <p:cNvSpPr/>
          <p:nvPr/>
        </p:nvSpPr>
        <p:spPr>
          <a:xfrm>
            <a:off x="11057477" y="5989540"/>
            <a:ext cx="3265756" cy="3828552"/>
          </a:xfrm>
          <a:custGeom>
            <a:avLst/>
            <a:gdLst/>
            <a:ahLst/>
            <a:cxnLst/>
            <a:rect l="l" t="t" r="r" b="b"/>
            <a:pathLst>
              <a:path w="872834" h="704747">
                <a:moveTo>
                  <a:pt x="72848" y="0"/>
                </a:moveTo>
                <a:lnTo>
                  <a:pt x="799986" y="0"/>
                </a:lnTo>
                <a:cubicBezTo>
                  <a:pt x="819306" y="0"/>
                  <a:pt x="837835" y="7675"/>
                  <a:pt x="851497" y="21337"/>
                </a:cubicBezTo>
                <a:cubicBezTo>
                  <a:pt x="865159" y="34998"/>
                  <a:pt x="872834" y="53527"/>
                  <a:pt x="872834" y="72848"/>
                </a:cubicBezTo>
                <a:lnTo>
                  <a:pt x="872834" y="631899"/>
                </a:lnTo>
                <a:cubicBezTo>
                  <a:pt x="872834" y="651219"/>
                  <a:pt x="865159" y="669749"/>
                  <a:pt x="851497" y="683410"/>
                </a:cubicBezTo>
                <a:cubicBezTo>
                  <a:pt x="837835" y="697072"/>
                  <a:pt x="819306" y="704747"/>
                  <a:pt x="799986" y="704747"/>
                </a:cubicBezTo>
                <a:lnTo>
                  <a:pt x="72848" y="704747"/>
                </a:lnTo>
                <a:cubicBezTo>
                  <a:pt x="53527" y="704747"/>
                  <a:pt x="34998" y="697072"/>
                  <a:pt x="21337" y="683410"/>
                </a:cubicBezTo>
                <a:cubicBezTo>
                  <a:pt x="7675" y="669749"/>
                  <a:pt x="0" y="651219"/>
                  <a:pt x="0" y="631899"/>
                </a:cubicBezTo>
                <a:lnTo>
                  <a:pt x="0" y="72848"/>
                </a:lnTo>
                <a:cubicBezTo>
                  <a:pt x="0" y="53527"/>
                  <a:pt x="7675" y="34998"/>
                  <a:pt x="21337" y="21337"/>
                </a:cubicBezTo>
                <a:cubicBezTo>
                  <a:pt x="34998" y="7675"/>
                  <a:pt x="53527" y="0"/>
                  <a:pt x="72848" y="0"/>
                </a:cubicBezTo>
                <a:close/>
              </a:path>
            </a:pathLst>
          </a:custGeom>
          <a:solidFill>
            <a:srgbClr val="F1F1F1"/>
          </a:solidFill>
          <a:ln w="38100" cap="rnd">
            <a:solidFill>
              <a:srgbClr val="0C608E"/>
            </a:solidFill>
            <a:prstDash val="solid"/>
            <a:round/>
          </a:ln>
        </p:spPr>
      </p:sp>
      <p:sp>
        <p:nvSpPr>
          <p:cNvPr id="35" name="Freeform 9">
            <a:extLst>
              <a:ext uri="{FF2B5EF4-FFF2-40B4-BE49-F238E27FC236}">
                <a16:creationId xmlns:a16="http://schemas.microsoft.com/office/drawing/2014/main" id="{B12F81B9-8897-9A77-FE45-2DB61780B2AE}"/>
              </a:ext>
            </a:extLst>
          </p:cNvPr>
          <p:cNvSpPr/>
          <p:nvPr/>
        </p:nvSpPr>
        <p:spPr>
          <a:xfrm>
            <a:off x="14704822" y="5989540"/>
            <a:ext cx="3265756" cy="3828552"/>
          </a:xfrm>
          <a:custGeom>
            <a:avLst/>
            <a:gdLst/>
            <a:ahLst/>
            <a:cxnLst/>
            <a:rect l="l" t="t" r="r" b="b"/>
            <a:pathLst>
              <a:path w="872834" h="704747">
                <a:moveTo>
                  <a:pt x="72848" y="0"/>
                </a:moveTo>
                <a:lnTo>
                  <a:pt x="799986" y="0"/>
                </a:lnTo>
                <a:cubicBezTo>
                  <a:pt x="819306" y="0"/>
                  <a:pt x="837835" y="7675"/>
                  <a:pt x="851497" y="21337"/>
                </a:cubicBezTo>
                <a:cubicBezTo>
                  <a:pt x="865159" y="34998"/>
                  <a:pt x="872834" y="53527"/>
                  <a:pt x="872834" y="72848"/>
                </a:cubicBezTo>
                <a:lnTo>
                  <a:pt x="872834" y="631899"/>
                </a:lnTo>
                <a:cubicBezTo>
                  <a:pt x="872834" y="651219"/>
                  <a:pt x="865159" y="669749"/>
                  <a:pt x="851497" y="683410"/>
                </a:cubicBezTo>
                <a:cubicBezTo>
                  <a:pt x="837835" y="697072"/>
                  <a:pt x="819306" y="704747"/>
                  <a:pt x="799986" y="704747"/>
                </a:cubicBezTo>
                <a:lnTo>
                  <a:pt x="72848" y="704747"/>
                </a:lnTo>
                <a:cubicBezTo>
                  <a:pt x="53527" y="704747"/>
                  <a:pt x="34998" y="697072"/>
                  <a:pt x="21337" y="683410"/>
                </a:cubicBezTo>
                <a:cubicBezTo>
                  <a:pt x="7675" y="669749"/>
                  <a:pt x="0" y="651219"/>
                  <a:pt x="0" y="631899"/>
                </a:cubicBezTo>
                <a:lnTo>
                  <a:pt x="0" y="72848"/>
                </a:lnTo>
                <a:cubicBezTo>
                  <a:pt x="0" y="53527"/>
                  <a:pt x="7675" y="34998"/>
                  <a:pt x="21337" y="21337"/>
                </a:cubicBezTo>
                <a:cubicBezTo>
                  <a:pt x="34998" y="7675"/>
                  <a:pt x="53527" y="0"/>
                  <a:pt x="72848" y="0"/>
                </a:cubicBezTo>
                <a:close/>
              </a:path>
            </a:pathLst>
          </a:custGeom>
          <a:solidFill>
            <a:srgbClr val="F1F1F1"/>
          </a:solidFill>
          <a:ln w="38100" cap="rnd">
            <a:solidFill>
              <a:srgbClr val="0C608E"/>
            </a:solidFill>
            <a:prstDash val="solid"/>
            <a:round/>
          </a:ln>
        </p:spPr>
      </p:sp>
      <p:pic>
        <p:nvPicPr>
          <p:cNvPr id="40" name="Google Shape;312;p38">
            <a:extLst>
              <a:ext uri="{FF2B5EF4-FFF2-40B4-BE49-F238E27FC236}">
                <a16:creationId xmlns:a16="http://schemas.microsoft.com/office/drawing/2014/main" id="{5B328337-A9A5-46D8-175E-E4BFF38741E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2100" y="2766403"/>
            <a:ext cx="2277646" cy="2457631"/>
          </a:xfrm>
          <a:prstGeom prst="star6">
            <a:avLst>
              <a:gd name="adj" fmla="val 43608"/>
              <a:gd name="hf" fmla="val 115470"/>
            </a:avLst>
          </a:prstGeom>
          <a:noFill/>
          <a:ln>
            <a:noFill/>
          </a:ln>
        </p:spPr>
      </p:pic>
      <p:pic>
        <p:nvPicPr>
          <p:cNvPr id="41" name="Google Shape;313;p38">
            <a:extLst>
              <a:ext uri="{FF2B5EF4-FFF2-40B4-BE49-F238E27FC236}">
                <a16:creationId xmlns:a16="http://schemas.microsoft.com/office/drawing/2014/main" id="{07A40FF4-7651-807D-AADD-37F72962E3CA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90285" y="2681828"/>
            <a:ext cx="2391588" cy="2399920"/>
          </a:xfrm>
          <a:prstGeom prst="star6">
            <a:avLst>
              <a:gd name="adj" fmla="val 41903"/>
              <a:gd name="hf" fmla="val 115470"/>
            </a:avLst>
          </a:prstGeom>
          <a:noFill/>
          <a:ln>
            <a:noFill/>
          </a:ln>
        </p:spPr>
      </p:pic>
      <p:pic>
        <p:nvPicPr>
          <p:cNvPr id="42" name="Google Shape;311;p38">
            <a:extLst>
              <a:ext uri="{FF2B5EF4-FFF2-40B4-BE49-F238E27FC236}">
                <a16:creationId xmlns:a16="http://schemas.microsoft.com/office/drawing/2014/main" id="{552661B2-C364-2A04-CF2E-013AF9E542F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104603" y="2608512"/>
            <a:ext cx="2582323" cy="2517704"/>
          </a:xfrm>
          <a:prstGeom prst="star6">
            <a:avLst>
              <a:gd name="adj" fmla="val 43204"/>
              <a:gd name="hf" fmla="val 115470"/>
            </a:avLst>
          </a:prstGeom>
          <a:noFill/>
          <a:ln>
            <a:noFill/>
          </a:ln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F5BBB962-30BC-6528-8C25-10429898A34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81" r="26336" b="50000"/>
          <a:stretch/>
        </p:blipFill>
        <p:spPr>
          <a:xfrm>
            <a:off x="14889984" y="2612537"/>
            <a:ext cx="2685543" cy="2559801"/>
          </a:xfrm>
          <a:prstGeom prst="star6">
            <a:avLst>
              <a:gd name="adj" fmla="val 43024"/>
              <a:gd name="hf" fmla="val 115470"/>
            </a:avLst>
          </a:prstGeom>
        </p:spPr>
      </p:pic>
      <p:pic>
        <p:nvPicPr>
          <p:cNvPr id="49" name="Google Shape;310;p38">
            <a:extLst>
              <a:ext uri="{FF2B5EF4-FFF2-40B4-BE49-F238E27FC236}">
                <a16:creationId xmlns:a16="http://schemas.microsoft.com/office/drawing/2014/main" id="{72402077-F2B9-6772-44D6-CC2D187049FD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l="12454" r="8194" b="27960"/>
          <a:stretch/>
        </p:blipFill>
        <p:spPr>
          <a:xfrm>
            <a:off x="3850693" y="2640396"/>
            <a:ext cx="2828473" cy="2571720"/>
          </a:xfrm>
          <a:prstGeom prst="star6">
            <a:avLst>
              <a:gd name="adj" fmla="val 41305"/>
              <a:gd name="hf" fmla="val 115470"/>
            </a:avLst>
          </a:prstGeom>
          <a:noFill/>
          <a:ln>
            <a:noFill/>
          </a:ln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EBB2AC0F-A127-D684-A163-F48DD5070126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3417" r="8522"/>
          <a:stretch/>
        </p:blipFill>
        <p:spPr>
          <a:xfrm>
            <a:off x="10085884" y="66876"/>
            <a:ext cx="2582324" cy="2207662"/>
          </a:xfrm>
          <a:prstGeom prst="star6">
            <a:avLst>
              <a:gd name="adj" fmla="val 42945"/>
              <a:gd name="hf" fmla="val 115470"/>
            </a:avLst>
          </a:prstGeom>
        </p:spPr>
      </p:pic>
      <p:sp>
        <p:nvSpPr>
          <p:cNvPr id="53" name="TextBox 17">
            <a:extLst>
              <a:ext uri="{FF2B5EF4-FFF2-40B4-BE49-F238E27FC236}">
                <a16:creationId xmlns:a16="http://schemas.microsoft.com/office/drawing/2014/main" id="{623EAD51-1B7F-28E8-1171-64B6B79449CB}"/>
              </a:ext>
            </a:extLst>
          </p:cNvPr>
          <p:cNvSpPr txBox="1"/>
          <p:nvPr/>
        </p:nvSpPr>
        <p:spPr>
          <a:xfrm>
            <a:off x="508369" y="6875278"/>
            <a:ext cx="2966105" cy="23069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ts val="2557"/>
              </a:lnSpc>
              <a:spcBef>
                <a:spcPct val="0"/>
              </a:spcBef>
            </a:pPr>
            <a:r>
              <a:rPr lang="ru-RU" sz="2000" dirty="0">
                <a:solidFill>
                  <a:srgbClr val="211F1C"/>
                </a:solidFill>
                <a:latin typeface="Helios" panose="020B0604020202020204" charset="0"/>
              </a:rPr>
              <a:t>- С</a:t>
            </a:r>
            <a:r>
              <a:rPr lang="ru-RU" sz="2000" u="none" strike="noStrike" dirty="0">
                <a:solidFill>
                  <a:srgbClr val="211F1C"/>
                </a:solidFill>
                <a:latin typeface="Helios" panose="020B0604020202020204" charset="0"/>
              </a:rPr>
              <a:t>тудентка 2 курса «Рекламы и связей с общественностью» «РУДН»</a:t>
            </a:r>
          </a:p>
          <a:p>
            <a:pPr marL="0" lvl="0" indent="0">
              <a:lnSpc>
                <a:spcPts val="2557"/>
              </a:lnSpc>
              <a:spcBef>
                <a:spcPct val="0"/>
              </a:spcBef>
            </a:pPr>
            <a:r>
              <a:rPr lang="ru-RU" sz="2000" u="none" strike="noStrike" dirty="0">
                <a:solidFill>
                  <a:srgbClr val="211F1C"/>
                </a:solidFill>
                <a:latin typeface="Helios" panose="020B0604020202020204" charset="0"/>
              </a:rPr>
              <a:t>- Член Культурно массовой комиссии ИМЭБ</a:t>
            </a:r>
          </a:p>
        </p:txBody>
      </p:sp>
      <p:sp>
        <p:nvSpPr>
          <p:cNvPr id="54" name="TextBox 17">
            <a:extLst>
              <a:ext uri="{FF2B5EF4-FFF2-40B4-BE49-F238E27FC236}">
                <a16:creationId xmlns:a16="http://schemas.microsoft.com/office/drawing/2014/main" id="{5D83AEBE-2B2B-3E32-2B71-419655DA048B}"/>
              </a:ext>
            </a:extLst>
          </p:cNvPr>
          <p:cNvSpPr txBox="1"/>
          <p:nvPr/>
        </p:nvSpPr>
        <p:spPr>
          <a:xfrm>
            <a:off x="4000750" y="6875278"/>
            <a:ext cx="3074919" cy="26403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2557"/>
              </a:lnSpc>
              <a:spcBef>
                <a:spcPct val="0"/>
              </a:spcBef>
            </a:pPr>
            <a:r>
              <a:rPr lang="ru-RU" sz="2000" u="none" strike="noStrike" dirty="0">
                <a:solidFill>
                  <a:srgbClr val="211F1C"/>
                </a:solidFill>
                <a:latin typeface="Helios" panose="020B0604020202020204" charset="0"/>
              </a:rPr>
              <a:t>- генеральный директор с опытом 17 лет</a:t>
            </a:r>
          </a:p>
          <a:p>
            <a:pPr marL="342900" lvl="0" indent="-342900">
              <a:lnSpc>
                <a:spcPts val="2557"/>
              </a:lnSpc>
              <a:spcBef>
                <a:spcPct val="0"/>
              </a:spcBef>
              <a:buFontTx/>
              <a:buChar char="-"/>
            </a:pPr>
            <a:r>
              <a:rPr lang="ru-RU" sz="2000" u="none" strike="noStrike" dirty="0">
                <a:solidFill>
                  <a:srgbClr val="211F1C"/>
                </a:solidFill>
                <a:latin typeface="Helios" panose="020B0604020202020204" charset="0"/>
              </a:rPr>
              <a:t>Антикризисный менеджер</a:t>
            </a:r>
            <a:r>
              <a:rPr lang="ru-RU" sz="2000" dirty="0">
                <a:solidFill>
                  <a:srgbClr val="211F1C"/>
                </a:solidFill>
                <a:latin typeface="Helios" panose="020B0604020202020204" charset="0"/>
              </a:rPr>
              <a:t>, опыт</a:t>
            </a:r>
            <a:r>
              <a:rPr lang="ru-RU" sz="2000" u="none" strike="noStrike" dirty="0">
                <a:solidFill>
                  <a:srgbClr val="211F1C"/>
                </a:solidFill>
                <a:latin typeface="Helios" panose="020B0604020202020204" charset="0"/>
              </a:rPr>
              <a:t> Shell, Toyota, </a:t>
            </a:r>
            <a:r>
              <a:rPr lang="ru-RU" sz="2000" u="none" strike="noStrike" dirty="0" err="1">
                <a:solidFill>
                  <a:srgbClr val="211F1C"/>
                </a:solidFill>
                <a:latin typeface="Helios" panose="020B0604020202020204" charset="0"/>
              </a:rPr>
              <a:t>Lexus</a:t>
            </a:r>
            <a:r>
              <a:rPr lang="ru-RU" sz="2000" u="none" strike="noStrike" dirty="0">
                <a:solidFill>
                  <a:srgbClr val="211F1C"/>
                </a:solidFill>
                <a:latin typeface="Helios" panose="020B0604020202020204" charset="0"/>
              </a:rPr>
              <a:t> </a:t>
            </a:r>
          </a:p>
          <a:p>
            <a:pPr marL="342900" lvl="0" indent="-342900">
              <a:lnSpc>
                <a:spcPts val="2557"/>
              </a:lnSpc>
              <a:spcBef>
                <a:spcPct val="0"/>
              </a:spcBef>
              <a:buFontTx/>
              <a:buChar char="-"/>
            </a:pPr>
            <a:r>
              <a:rPr lang="ru-RU" sz="2000" dirty="0">
                <a:solidFill>
                  <a:srgbClr val="211F1C"/>
                </a:solidFill>
                <a:latin typeface="Helios" panose="020B0604020202020204" charset="0"/>
              </a:rPr>
              <a:t>Создатель делового сообщества</a:t>
            </a:r>
            <a:endParaRPr lang="ru-RU" sz="2000" u="none" strike="noStrike" dirty="0">
              <a:solidFill>
                <a:srgbClr val="211F1C"/>
              </a:solidFill>
              <a:latin typeface="Helios" panose="020B0604020202020204" charset="0"/>
            </a:endParaRPr>
          </a:p>
          <a:p>
            <a:pPr marL="0" lvl="0" indent="0">
              <a:lnSpc>
                <a:spcPts val="2557"/>
              </a:lnSpc>
              <a:spcBef>
                <a:spcPct val="0"/>
              </a:spcBef>
            </a:pPr>
            <a:endParaRPr lang="ru-RU" sz="2000" u="none" strike="noStrike" dirty="0">
              <a:solidFill>
                <a:srgbClr val="211F1C"/>
              </a:solidFill>
              <a:latin typeface="Helios" panose="020B0604020202020204" charset="0"/>
            </a:endParaRPr>
          </a:p>
        </p:txBody>
      </p:sp>
      <p:sp>
        <p:nvSpPr>
          <p:cNvPr id="55" name="TextBox 17">
            <a:extLst>
              <a:ext uri="{FF2B5EF4-FFF2-40B4-BE49-F238E27FC236}">
                <a16:creationId xmlns:a16="http://schemas.microsoft.com/office/drawing/2014/main" id="{7D715368-D3A6-2502-615B-5134188FDBA4}"/>
              </a:ext>
            </a:extLst>
          </p:cNvPr>
          <p:cNvSpPr txBox="1"/>
          <p:nvPr/>
        </p:nvSpPr>
        <p:spPr>
          <a:xfrm>
            <a:off x="7717407" y="6804028"/>
            <a:ext cx="2826225" cy="23069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2557"/>
              </a:lnSpc>
              <a:spcBef>
                <a:spcPct val="0"/>
              </a:spcBef>
            </a:pPr>
            <a:r>
              <a:rPr lang="ru-RU" sz="2000" u="none" strike="noStrike" dirty="0">
                <a:solidFill>
                  <a:srgbClr val="211F1C"/>
                </a:solidFill>
                <a:latin typeface="Helios" panose="020B0604020202020204" charset="0"/>
              </a:rPr>
              <a:t>- Финансовый директор в международной компании</a:t>
            </a:r>
          </a:p>
          <a:p>
            <a:pPr marL="0" lvl="0" indent="0">
              <a:lnSpc>
                <a:spcPts val="2557"/>
              </a:lnSpc>
              <a:spcBef>
                <a:spcPct val="0"/>
              </a:spcBef>
            </a:pPr>
            <a:r>
              <a:rPr lang="ru-RU" sz="2000" dirty="0">
                <a:solidFill>
                  <a:srgbClr val="211F1C"/>
                </a:solidFill>
                <a:latin typeface="Helios" panose="020B0604020202020204" charset="0"/>
              </a:rPr>
              <a:t>- З</a:t>
            </a:r>
            <a:r>
              <a:rPr lang="ru-RU" sz="2000" u="none" strike="noStrike" dirty="0">
                <a:solidFill>
                  <a:srgbClr val="211F1C"/>
                </a:solidFill>
                <a:latin typeface="Helios" panose="020B0604020202020204" charset="0"/>
              </a:rPr>
              <a:t>апуск бизнес-проектов и интеграция в текущий бизнес</a:t>
            </a:r>
          </a:p>
        </p:txBody>
      </p:sp>
      <p:sp>
        <p:nvSpPr>
          <p:cNvPr id="56" name="TextBox 17">
            <a:extLst>
              <a:ext uri="{FF2B5EF4-FFF2-40B4-BE49-F238E27FC236}">
                <a16:creationId xmlns:a16="http://schemas.microsoft.com/office/drawing/2014/main" id="{D74C773A-F81E-9CDE-EB8F-F2B44C09D852}"/>
              </a:ext>
            </a:extLst>
          </p:cNvPr>
          <p:cNvSpPr txBox="1"/>
          <p:nvPr/>
        </p:nvSpPr>
        <p:spPr>
          <a:xfrm>
            <a:off x="11353800" y="6875278"/>
            <a:ext cx="2969433" cy="26403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ts val="2557"/>
              </a:lnSpc>
              <a:spcBef>
                <a:spcPct val="0"/>
              </a:spcBef>
            </a:pPr>
            <a:r>
              <a:rPr lang="ru-RU" sz="2000" dirty="0">
                <a:solidFill>
                  <a:srgbClr val="211F1C"/>
                </a:solidFill>
                <a:latin typeface="Helios" panose="020B0604020202020204" charset="0"/>
              </a:rPr>
              <a:t>- Врач высшей категории </a:t>
            </a:r>
          </a:p>
          <a:p>
            <a:pPr lvl="0">
              <a:lnSpc>
                <a:spcPts val="2557"/>
              </a:lnSpc>
              <a:spcBef>
                <a:spcPct val="0"/>
              </a:spcBef>
            </a:pPr>
            <a:r>
              <a:rPr lang="ru-RU" sz="2000" u="none" strike="noStrike" dirty="0">
                <a:solidFill>
                  <a:srgbClr val="211F1C"/>
                </a:solidFill>
                <a:latin typeface="Helios" panose="020B0604020202020204" charset="0"/>
              </a:rPr>
              <a:t>- Методолог бизнес-проектов и обучающих программ с опытом 8 лет</a:t>
            </a:r>
          </a:p>
          <a:p>
            <a:pPr marL="0" lvl="0" indent="0">
              <a:lnSpc>
                <a:spcPts val="2557"/>
              </a:lnSpc>
              <a:spcBef>
                <a:spcPct val="0"/>
              </a:spcBef>
            </a:pPr>
            <a:r>
              <a:rPr lang="ru-RU" sz="2000" dirty="0">
                <a:solidFill>
                  <a:srgbClr val="211F1C"/>
                </a:solidFill>
                <a:latin typeface="Helios" panose="020B0604020202020204" charset="0"/>
              </a:rPr>
              <a:t>-</a:t>
            </a:r>
            <a:r>
              <a:rPr lang="ru-RU" sz="2000" u="none" strike="noStrike" dirty="0">
                <a:solidFill>
                  <a:srgbClr val="211F1C"/>
                </a:solidFill>
                <a:latin typeface="Helios" panose="020B0604020202020204" charset="0"/>
              </a:rPr>
              <a:t> Когнитивный психолог </a:t>
            </a:r>
          </a:p>
          <a:p>
            <a:pPr marL="0" lvl="0" indent="0">
              <a:lnSpc>
                <a:spcPts val="2557"/>
              </a:lnSpc>
              <a:spcBef>
                <a:spcPct val="0"/>
              </a:spcBef>
            </a:pPr>
            <a:endParaRPr lang="ru-RU" sz="2000" u="none" strike="noStrike" dirty="0">
              <a:solidFill>
                <a:srgbClr val="211F1C"/>
              </a:solidFill>
              <a:latin typeface="Helios" panose="020B0604020202020204" charset="0"/>
            </a:endParaRPr>
          </a:p>
        </p:txBody>
      </p:sp>
      <p:sp>
        <p:nvSpPr>
          <p:cNvPr id="57" name="TextBox 17">
            <a:extLst>
              <a:ext uri="{FF2B5EF4-FFF2-40B4-BE49-F238E27FC236}">
                <a16:creationId xmlns:a16="http://schemas.microsoft.com/office/drawing/2014/main" id="{8F5CBAB3-4399-FB0A-373B-F8FFAE37057D}"/>
              </a:ext>
            </a:extLst>
          </p:cNvPr>
          <p:cNvSpPr txBox="1"/>
          <p:nvPr/>
        </p:nvSpPr>
        <p:spPr>
          <a:xfrm>
            <a:off x="14824173" y="6875278"/>
            <a:ext cx="3027054" cy="23069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2557"/>
              </a:lnSpc>
              <a:spcBef>
                <a:spcPct val="0"/>
              </a:spcBef>
            </a:pPr>
            <a:r>
              <a:rPr lang="ru-RU" sz="2000" dirty="0">
                <a:solidFill>
                  <a:srgbClr val="211F1C"/>
                </a:solidFill>
                <a:latin typeface="Helios" panose="020B0604020202020204" charset="0"/>
              </a:rPr>
              <a:t>- М</a:t>
            </a:r>
            <a:r>
              <a:rPr lang="ru-RU" sz="2000" u="none" strike="noStrike" dirty="0">
                <a:solidFill>
                  <a:srgbClr val="211F1C"/>
                </a:solidFill>
                <a:latin typeface="Helios" panose="020B0604020202020204" charset="0"/>
              </a:rPr>
              <a:t>аркетолог с опытом 20 лет</a:t>
            </a:r>
          </a:p>
          <a:p>
            <a:pPr marL="0" lvl="0" indent="0">
              <a:lnSpc>
                <a:spcPts val="2557"/>
              </a:lnSpc>
              <a:spcBef>
                <a:spcPct val="0"/>
              </a:spcBef>
            </a:pPr>
            <a:r>
              <a:rPr lang="ru-RU" sz="2000" dirty="0">
                <a:solidFill>
                  <a:srgbClr val="211F1C"/>
                </a:solidFill>
                <a:latin typeface="Helios" panose="020B0604020202020204" charset="0"/>
              </a:rPr>
              <a:t>- </a:t>
            </a:r>
            <a:r>
              <a:rPr lang="ru-RU" sz="2000" u="none" strike="noStrike" dirty="0">
                <a:solidFill>
                  <a:srgbClr val="211F1C"/>
                </a:solidFill>
                <a:latin typeface="Helios" panose="020B0604020202020204" charset="0"/>
              </a:rPr>
              <a:t>Директор по маркетингу и основатель студии маркетинга "М.К.С."</a:t>
            </a:r>
          </a:p>
          <a:p>
            <a:pPr marL="0" lvl="0" indent="0">
              <a:lnSpc>
                <a:spcPts val="2557"/>
              </a:lnSpc>
              <a:spcBef>
                <a:spcPct val="0"/>
              </a:spcBef>
            </a:pPr>
            <a:endParaRPr lang="ru-RU" sz="2000" u="none" strike="noStrike" dirty="0">
              <a:solidFill>
                <a:srgbClr val="211F1C"/>
              </a:solidFill>
              <a:latin typeface="Helios" panose="020B0604020202020204" charset="0"/>
            </a:endParaRPr>
          </a:p>
        </p:txBody>
      </p:sp>
      <p:sp>
        <p:nvSpPr>
          <p:cNvPr id="58" name="TextBox 12">
            <a:extLst>
              <a:ext uri="{FF2B5EF4-FFF2-40B4-BE49-F238E27FC236}">
                <a16:creationId xmlns:a16="http://schemas.microsoft.com/office/drawing/2014/main" id="{FD3D95F3-0F3E-922F-DDEF-6BAF9E7383FC}"/>
              </a:ext>
            </a:extLst>
          </p:cNvPr>
          <p:cNvSpPr txBox="1"/>
          <p:nvPr/>
        </p:nvSpPr>
        <p:spPr>
          <a:xfrm>
            <a:off x="223299" y="6282819"/>
            <a:ext cx="3127211" cy="3515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15"/>
              </a:lnSpc>
            </a:pPr>
            <a:r>
              <a:rPr lang="en-US" sz="2400" b="1" spc="288" dirty="0">
                <a:solidFill>
                  <a:srgbClr val="0C608E"/>
                </a:solidFill>
                <a:latin typeface="Helios Bold" panose="020B0604020202020204" charset="0"/>
                <a:ea typeface="Verdana" panose="020B0604030504040204" pitchFamily="34" charset="0"/>
              </a:rPr>
              <a:t>CTO</a:t>
            </a:r>
            <a:endParaRPr lang="ru-RU" sz="2400" b="1" spc="288" dirty="0">
              <a:solidFill>
                <a:srgbClr val="0C608E"/>
              </a:solidFill>
              <a:latin typeface="Helios Bold" panose="020B0604020202020204" charset="0"/>
              <a:ea typeface="Verdana" panose="020B0604030504040204" pitchFamily="34" charset="0"/>
            </a:endParaRPr>
          </a:p>
        </p:txBody>
      </p:sp>
      <p:sp>
        <p:nvSpPr>
          <p:cNvPr id="59" name="TextBox 12">
            <a:extLst>
              <a:ext uri="{FF2B5EF4-FFF2-40B4-BE49-F238E27FC236}">
                <a16:creationId xmlns:a16="http://schemas.microsoft.com/office/drawing/2014/main" id="{601A5B87-E6AB-DD10-1670-C3A4C16185D5}"/>
              </a:ext>
            </a:extLst>
          </p:cNvPr>
          <p:cNvSpPr txBox="1"/>
          <p:nvPr/>
        </p:nvSpPr>
        <p:spPr>
          <a:xfrm>
            <a:off x="3893559" y="6314453"/>
            <a:ext cx="3127211" cy="3515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15"/>
              </a:lnSpc>
            </a:pPr>
            <a:r>
              <a:rPr lang="ru-RU" sz="2400" b="1" spc="288" dirty="0">
                <a:solidFill>
                  <a:srgbClr val="0C608E"/>
                </a:solidFill>
                <a:latin typeface="Helios Bold" panose="020B0604020202020204" charset="0"/>
                <a:ea typeface="Verdana" panose="020B0604030504040204" pitchFamily="34" charset="0"/>
              </a:rPr>
              <a:t>СЕО</a:t>
            </a:r>
          </a:p>
        </p:txBody>
      </p:sp>
      <p:sp>
        <p:nvSpPr>
          <p:cNvPr id="60" name="TextBox 12">
            <a:extLst>
              <a:ext uri="{FF2B5EF4-FFF2-40B4-BE49-F238E27FC236}">
                <a16:creationId xmlns:a16="http://schemas.microsoft.com/office/drawing/2014/main" id="{58B549F1-7051-F880-75C9-9F72A9064543}"/>
              </a:ext>
            </a:extLst>
          </p:cNvPr>
          <p:cNvSpPr txBox="1"/>
          <p:nvPr/>
        </p:nvSpPr>
        <p:spPr>
          <a:xfrm>
            <a:off x="7457258" y="6268134"/>
            <a:ext cx="3127211" cy="3515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15"/>
              </a:lnSpc>
            </a:pPr>
            <a:r>
              <a:rPr lang="en-US" sz="2400" b="1" spc="288" dirty="0">
                <a:solidFill>
                  <a:srgbClr val="0C608E"/>
                </a:solidFill>
                <a:latin typeface="Helios Bold" panose="020B0604020202020204" charset="0"/>
                <a:ea typeface="Verdana" panose="020B0604030504040204" pitchFamily="34" charset="0"/>
              </a:rPr>
              <a:t>CFO</a:t>
            </a:r>
          </a:p>
        </p:txBody>
      </p:sp>
      <p:sp>
        <p:nvSpPr>
          <p:cNvPr id="61" name="TextBox 12">
            <a:extLst>
              <a:ext uri="{FF2B5EF4-FFF2-40B4-BE49-F238E27FC236}">
                <a16:creationId xmlns:a16="http://schemas.microsoft.com/office/drawing/2014/main" id="{A9733BF7-F32A-00A2-0127-97D3D3E1B2C2}"/>
              </a:ext>
            </a:extLst>
          </p:cNvPr>
          <p:cNvSpPr txBox="1"/>
          <p:nvPr/>
        </p:nvSpPr>
        <p:spPr>
          <a:xfrm>
            <a:off x="11104603" y="6237436"/>
            <a:ext cx="3127211" cy="3515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15"/>
              </a:lnSpc>
            </a:pPr>
            <a:r>
              <a:rPr lang="en-US" sz="2400" b="1" spc="288" dirty="0">
                <a:solidFill>
                  <a:srgbClr val="0C608E"/>
                </a:solidFill>
                <a:latin typeface="Helios Bold" panose="020B0604020202020204" charset="0"/>
                <a:ea typeface="Verdana" panose="020B0604030504040204" pitchFamily="34" charset="0"/>
              </a:rPr>
              <a:t>CTO</a:t>
            </a:r>
          </a:p>
        </p:txBody>
      </p:sp>
      <p:sp>
        <p:nvSpPr>
          <p:cNvPr id="62" name="TextBox 12">
            <a:extLst>
              <a:ext uri="{FF2B5EF4-FFF2-40B4-BE49-F238E27FC236}">
                <a16:creationId xmlns:a16="http://schemas.microsoft.com/office/drawing/2014/main" id="{F8BAE2C1-2C6E-9E58-B6B3-A33B0CD0227F}"/>
              </a:ext>
            </a:extLst>
          </p:cNvPr>
          <p:cNvSpPr txBox="1"/>
          <p:nvPr/>
        </p:nvSpPr>
        <p:spPr>
          <a:xfrm>
            <a:off x="14863438" y="6268134"/>
            <a:ext cx="3127211" cy="3515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15"/>
              </a:lnSpc>
            </a:pPr>
            <a:r>
              <a:rPr lang="en-US" sz="2400" b="1" spc="288" dirty="0">
                <a:solidFill>
                  <a:srgbClr val="0C608E"/>
                </a:solidFill>
                <a:latin typeface="Helios Bold" panose="020B0604020202020204" charset="0"/>
                <a:ea typeface="Verdana" panose="020B0604030504040204" pitchFamily="34" charset="0"/>
              </a:rPr>
              <a:t>CMO</a:t>
            </a:r>
          </a:p>
        </p:txBody>
      </p:sp>
      <p:sp>
        <p:nvSpPr>
          <p:cNvPr id="63" name="Freeform 9">
            <a:extLst>
              <a:ext uri="{FF2B5EF4-FFF2-40B4-BE49-F238E27FC236}">
                <a16:creationId xmlns:a16="http://schemas.microsoft.com/office/drawing/2014/main" id="{6C063569-683A-0E4C-3B74-7C42EF2BCCB7}"/>
              </a:ext>
            </a:extLst>
          </p:cNvPr>
          <p:cNvSpPr/>
          <p:nvPr/>
        </p:nvSpPr>
        <p:spPr>
          <a:xfrm>
            <a:off x="13090498" y="124019"/>
            <a:ext cx="4913486" cy="1883529"/>
          </a:xfrm>
          <a:custGeom>
            <a:avLst/>
            <a:gdLst/>
            <a:ahLst/>
            <a:cxnLst/>
            <a:rect l="l" t="t" r="r" b="b"/>
            <a:pathLst>
              <a:path w="872834" h="704747">
                <a:moveTo>
                  <a:pt x="72848" y="0"/>
                </a:moveTo>
                <a:lnTo>
                  <a:pt x="799986" y="0"/>
                </a:lnTo>
                <a:cubicBezTo>
                  <a:pt x="819306" y="0"/>
                  <a:pt x="837835" y="7675"/>
                  <a:pt x="851497" y="21337"/>
                </a:cubicBezTo>
                <a:cubicBezTo>
                  <a:pt x="865159" y="34998"/>
                  <a:pt x="872834" y="53527"/>
                  <a:pt x="872834" y="72848"/>
                </a:cubicBezTo>
                <a:lnTo>
                  <a:pt x="872834" y="631899"/>
                </a:lnTo>
                <a:cubicBezTo>
                  <a:pt x="872834" y="651219"/>
                  <a:pt x="865159" y="669749"/>
                  <a:pt x="851497" y="683410"/>
                </a:cubicBezTo>
                <a:cubicBezTo>
                  <a:pt x="837835" y="697072"/>
                  <a:pt x="819306" y="704747"/>
                  <a:pt x="799986" y="704747"/>
                </a:cubicBezTo>
                <a:lnTo>
                  <a:pt x="72848" y="704747"/>
                </a:lnTo>
                <a:cubicBezTo>
                  <a:pt x="53527" y="704747"/>
                  <a:pt x="34998" y="697072"/>
                  <a:pt x="21337" y="683410"/>
                </a:cubicBezTo>
                <a:cubicBezTo>
                  <a:pt x="7675" y="669749"/>
                  <a:pt x="0" y="651219"/>
                  <a:pt x="0" y="631899"/>
                </a:cubicBezTo>
                <a:lnTo>
                  <a:pt x="0" y="72848"/>
                </a:lnTo>
                <a:cubicBezTo>
                  <a:pt x="0" y="53527"/>
                  <a:pt x="7675" y="34998"/>
                  <a:pt x="21337" y="21337"/>
                </a:cubicBezTo>
                <a:cubicBezTo>
                  <a:pt x="34998" y="7675"/>
                  <a:pt x="53527" y="0"/>
                  <a:pt x="72848" y="0"/>
                </a:cubicBezTo>
                <a:close/>
              </a:path>
            </a:pathLst>
          </a:custGeom>
          <a:solidFill>
            <a:srgbClr val="F1F1F1"/>
          </a:solidFill>
          <a:ln w="38100" cap="rnd">
            <a:solidFill>
              <a:srgbClr val="0C608E"/>
            </a:solidFill>
            <a:prstDash val="solid"/>
            <a:round/>
          </a:ln>
        </p:spPr>
      </p:sp>
      <p:sp>
        <p:nvSpPr>
          <p:cNvPr id="64" name="TextBox 12">
            <a:extLst>
              <a:ext uri="{FF2B5EF4-FFF2-40B4-BE49-F238E27FC236}">
                <a16:creationId xmlns:a16="http://schemas.microsoft.com/office/drawing/2014/main" id="{61DCEE80-B9CD-C36A-8CA5-4EE183BC68F8}"/>
              </a:ext>
            </a:extLst>
          </p:cNvPr>
          <p:cNvSpPr txBox="1"/>
          <p:nvPr/>
        </p:nvSpPr>
        <p:spPr>
          <a:xfrm>
            <a:off x="297351" y="5212116"/>
            <a:ext cx="3127211" cy="7234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15"/>
              </a:lnSpc>
            </a:pPr>
            <a:r>
              <a:rPr lang="ru-RU" sz="2400" b="1" spc="288" dirty="0">
                <a:solidFill>
                  <a:schemeClr val="bg1"/>
                </a:solidFill>
                <a:latin typeface="Helios Bold" panose="020B0604020202020204" charset="0"/>
                <a:ea typeface="Verdana" panose="020B0604030504040204" pitchFamily="34" charset="0"/>
              </a:rPr>
              <a:t>Виктория Худякова</a:t>
            </a:r>
          </a:p>
        </p:txBody>
      </p:sp>
      <p:sp>
        <p:nvSpPr>
          <p:cNvPr id="65" name="TextBox 12">
            <a:extLst>
              <a:ext uri="{FF2B5EF4-FFF2-40B4-BE49-F238E27FC236}">
                <a16:creationId xmlns:a16="http://schemas.microsoft.com/office/drawing/2014/main" id="{54B05D2F-DFAF-BA0C-20F4-A30318CFC7D8}"/>
              </a:ext>
            </a:extLst>
          </p:cNvPr>
          <p:cNvSpPr txBox="1"/>
          <p:nvPr/>
        </p:nvSpPr>
        <p:spPr>
          <a:xfrm>
            <a:off x="3721913" y="5158929"/>
            <a:ext cx="3127211" cy="7234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15"/>
              </a:lnSpc>
            </a:pPr>
            <a:r>
              <a:rPr lang="ru-RU" sz="2400" b="1" spc="288" dirty="0">
                <a:solidFill>
                  <a:schemeClr val="bg1"/>
                </a:solidFill>
                <a:latin typeface="Helios Bold" panose="020B0604020202020204" charset="0"/>
                <a:ea typeface="Verdana" panose="020B0604030504040204" pitchFamily="34" charset="0"/>
              </a:rPr>
              <a:t>Светлана Худякова</a:t>
            </a:r>
          </a:p>
        </p:txBody>
      </p:sp>
      <p:sp>
        <p:nvSpPr>
          <p:cNvPr id="66" name="TextBox 12">
            <a:extLst>
              <a:ext uri="{FF2B5EF4-FFF2-40B4-BE49-F238E27FC236}">
                <a16:creationId xmlns:a16="http://schemas.microsoft.com/office/drawing/2014/main" id="{31F78C17-3893-205A-9658-E71BF3423FD2}"/>
              </a:ext>
            </a:extLst>
          </p:cNvPr>
          <p:cNvSpPr txBox="1"/>
          <p:nvPr/>
        </p:nvSpPr>
        <p:spPr>
          <a:xfrm>
            <a:off x="7294817" y="5081748"/>
            <a:ext cx="3127211" cy="7234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15"/>
              </a:lnSpc>
            </a:pPr>
            <a:r>
              <a:rPr lang="ru-RU" sz="2400" b="1" spc="288" dirty="0">
                <a:solidFill>
                  <a:schemeClr val="bg1"/>
                </a:solidFill>
                <a:latin typeface="Helios Bold" panose="020B0604020202020204" charset="0"/>
                <a:ea typeface="Verdana" panose="020B0604030504040204" pitchFamily="34" charset="0"/>
              </a:rPr>
              <a:t>Наталия Баженова</a:t>
            </a:r>
          </a:p>
        </p:txBody>
      </p:sp>
      <p:sp>
        <p:nvSpPr>
          <p:cNvPr id="67" name="TextBox 12">
            <a:extLst>
              <a:ext uri="{FF2B5EF4-FFF2-40B4-BE49-F238E27FC236}">
                <a16:creationId xmlns:a16="http://schemas.microsoft.com/office/drawing/2014/main" id="{F46A9988-3151-BB62-E728-1481A62824F8}"/>
              </a:ext>
            </a:extLst>
          </p:cNvPr>
          <p:cNvSpPr txBox="1"/>
          <p:nvPr/>
        </p:nvSpPr>
        <p:spPr>
          <a:xfrm>
            <a:off x="10933424" y="5143499"/>
            <a:ext cx="3127211" cy="7234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15"/>
              </a:lnSpc>
            </a:pPr>
            <a:r>
              <a:rPr lang="ru-RU" sz="2400" b="1" spc="288" dirty="0">
                <a:solidFill>
                  <a:schemeClr val="bg1"/>
                </a:solidFill>
                <a:latin typeface="Helios Bold" panose="020B0604020202020204" charset="0"/>
                <a:ea typeface="Verdana" panose="020B0604030504040204" pitchFamily="34" charset="0"/>
              </a:rPr>
              <a:t>Евгения Глебова</a:t>
            </a:r>
          </a:p>
        </p:txBody>
      </p:sp>
      <p:sp>
        <p:nvSpPr>
          <p:cNvPr id="68" name="TextBox 12">
            <a:extLst>
              <a:ext uri="{FF2B5EF4-FFF2-40B4-BE49-F238E27FC236}">
                <a16:creationId xmlns:a16="http://schemas.microsoft.com/office/drawing/2014/main" id="{F17054B3-3DC0-8715-FDF0-6D3A3623BB31}"/>
              </a:ext>
            </a:extLst>
          </p:cNvPr>
          <p:cNvSpPr txBox="1"/>
          <p:nvPr/>
        </p:nvSpPr>
        <p:spPr>
          <a:xfrm>
            <a:off x="14743210" y="5104186"/>
            <a:ext cx="3127211" cy="7234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15"/>
              </a:lnSpc>
            </a:pPr>
            <a:r>
              <a:rPr lang="ru-RU" sz="2400" b="1" spc="288" dirty="0">
                <a:solidFill>
                  <a:schemeClr val="bg1"/>
                </a:solidFill>
                <a:latin typeface="Helios Bold" panose="020B0604020202020204" charset="0"/>
                <a:ea typeface="Verdana" panose="020B0604030504040204" pitchFamily="34" charset="0"/>
              </a:rPr>
              <a:t>Елена </a:t>
            </a:r>
          </a:p>
          <a:p>
            <a:pPr algn="ctr">
              <a:lnSpc>
                <a:spcPts val="2915"/>
              </a:lnSpc>
            </a:pPr>
            <a:r>
              <a:rPr lang="ru-RU" sz="2400" b="1" spc="288" dirty="0">
                <a:solidFill>
                  <a:schemeClr val="bg1"/>
                </a:solidFill>
                <a:latin typeface="Helios Bold" panose="020B0604020202020204" charset="0"/>
                <a:ea typeface="Verdana" panose="020B0604030504040204" pitchFamily="34" charset="0"/>
              </a:rPr>
              <a:t>Макарова</a:t>
            </a:r>
          </a:p>
        </p:txBody>
      </p:sp>
      <p:sp>
        <p:nvSpPr>
          <p:cNvPr id="69" name="TextBox 12">
            <a:extLst>
              <a:ext uri="{FF2B5EF4-FFF2-40B4-BE49-F238E27FC236}">
                <a16:creationId xmlns:a16="http://schemas.microsoft.com/office/drawing/2014/main" id="{1B2758E0-53EF-3D73-29C7-AA6C756DF427}"/>
              </a:ext>
            </a:extLst>
          </p:cNvPr>
          <p:cNvSpPr txBox="1"/>
          <p:nvPr/>
        </p:nvSpPr>
        <p:spPr>
          <a:xfrm>
            <a:off x="13240108" y="616561"/>
            <a:ext cx="2582324" cy="7234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15"/>
              </a:lnSpc>
            </a:pPr>
            <a:r>
              <a:rPr lang="ru-RU" sz="2400" b="1" spc="288" dirty="0">
                <a:solidFill>
                  <a:srgbClr val="0C608E"/>
                </a:solidFill>
                <a:latin typeface="Helios Bold" panose="020B0604020202020204" charset="0"/>
                <a:ea typeface="Verdana" panose="020B0604030504040204" pitchFamily="34" charset="0"/>
              </a:rPr>
              <a:t>БОЛОТОВА НАТАЛЬЯ</a:t>
            </a:r>
            <a:endParaRPr lang="en-US" sz="2400" b="1" spc="288" dirty="0">
              <a:solidFill>
                <a:srgbClr val="0C608E"/>
              </a:solidFill>
              <a:latin typeface="Helios Bold" panose="020B0604020202020204" charset="0"/>
              <a:ea typeface="Verdana" panose="020B0604030504040204" pitchFamily="34" charset="0"/>
            </a:endParaRPr>
          </a:p>
        </p:txBody>
      </p:sp>
      <p:sp>
        <p:nvSpPr>
          <p:cNvPr id="70" name="TextBox 17">
            <a:extLst>
              <a:ext uri="{FF2B5EF4-FFF2-40B4-BE49-F238E27FC236}">
                <a16:creationId xmlns:a16="http://schemas.microsoft.com/office/drawing/2014/main" id="{8B59F1E1-4F42-9E23-CBD5-142E42ADC26E}"/>
              </a:ext>
            </a:extLst>
          </p:cNvPr>
          <p:cNvSpPr txBox="1"/>
          <p:nvPr/>
        </p:nvSpPr>
        <p:spPr>
          <a:xfrm>
            <a:off x="15822432" y="723900"/>
            <a:ext cx="2676713" cy="9732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ts val="2557"/>
              </a:lnSpc>
              <a:spcBef>
                <a:spcPct val="0"/>
              </a:spcBef>
            </a:pPr>
            <a:r>
              <a:rPr lang="ru-RU" sz="2200" dirty="0">
                <a:solidFill>
                  <a:srgbClr val="211F1C"/>
                </a:solidFill>
                <a:latin typeface="Helios" panose="020B0604020202020204" charset="0"/>
              </a:rPr>
              <a:t>- </a:t>
            </a:r>
            <a:r>
              <a:rPr lang="ru-RU" sz="2200" dirty="0" err="1">
                <a:solidFill>
                  <a:srgbClr val="211F1C"/>
                </a:solidFill>
                <a:latin typeface="Helios" panose="020B0604020202020204" charset="0"/>
              </a:rPr>
              <a:t>Трекер</a:t>
            </a:r>
            <a:endParaRPr lang="ru-RU" sz="2200" dirty="0">
              <a:solidFill>
                <a:srgbClr val="211F1C"/>
              </a:solidFill>
              <a:latin typeface="Helios" panose="020B0604020202020204" charset="0"/>
            </a:endParaRPr>
          </a:p>
          <a:p>
            <a:pPr lvl="0">
              <a:lnSpc>
                <a:spcPts val="2557"/>
              </a:lnSpc>
              <a:spcBef>
                <a:spcPct val="0"/>
              </a:spcBef>
            </a:pPr>
            <a:r>
              <a:rPr lang="ru-RU" sz="2200" dirty="0">
                <a:solidFill>
                  <a:srgbClr val="211F1C"/>
                </a:solidFill>
                <a:latin typeface="Helios" panose="020B0604020202020204" charset="0"/>
              </a:rPr>
              <a:t>- Эксперт НТИ</a:t>
            </a:r>
          </a:p>
          <a:p>
            <a:pPr lvl="0">
              <a:lnSpc>
                <a:spcPts val="2557"/>
              </a:lnSpc>
              <a:spcBef>
                <a:spcPct val="0"/>
              </a:spcBef>
            </a:pPr>
            <a:r>
              <a:rPr lang="ru-RU" sz="2000" dirty="0">
                <a:solidFill>
                  <a:srgbClr val="211F1C"/>
                </a:solidFill>
                <a:latin typeface="Helios" panose="020B0604020202020204" charset="0"/>
              </a:rPr>
              <a:t>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">
            <a:extLst>
              <a:ext uri="{FF2B5EF4-FFF2-40B4-BE49-F238E27FC236}">
                <a16:creationId xmlns:a16="http://schemas.microsoft.com/office/drawing/2014/main" id="{8A879094-0790-393B-8C56-84D97D0BE9C5}"/>
              </a:ext>
            </a:extLst>
          </p:cNvPr>
          <p:cNvGrpSpPr/>
          <p:nvPr/>
        </p:nvGrpSpPr>
        <p:grpSpPr>
          <a:xfrm rot="16200000">
            <a:off x="12692794" y="-1336434"/>
            <a:ext cx="6959155" cy="4259352"/>
            <a:chOff x="-40590" y="-38100"/>
            <a:chExt cx="406400" cy="238106"/>
          </a:xfrm>
          <a:solidFill>
            <a:srgbClr val="61A6CD"/>
          </a:solidFill>
        </p:grpSpPr>
        <p:sp>
          <p:nvSpPr>
            <p:cNvPr id="27" name="Freeform 3">
              <a:extLst>
                <a:ext uri="{FF2B5EF4-FFF2-40B4-BE49-F238E27FC236}">
                  <a16:creationId xmlns:a16="http://schemas.microsoft.com/office/drawing/2014/main" id="{79F03F60-1384-B404-14D0-8B0E4CDA3A9C}"/>
                </a:ext>
              </a:extLst>
            </p:cNvPr>
            <p:cNvSpPr/>
            <p:nvPr/>
          </p:nvSpPr>
          <p:spPr>
            <a:xfrm>
              <a:off x="-40590" y="12701"/>
              <a:ext cx="406400" cy="187305"/>
            </a:xfrm>
            <a:custGeom>
              <a:avLst/>
              <a:gdLst/>
              <a:ahLst/>
              <a:cxnLst/>
              <a:rect l="l" t="t" r="r" b="b"/>
              <a:pathLst>
                <a:path w="406400" h="187305">
                  <a:moveTo>
                    <a:pt x="203200" y="0"/>
                  </a:moveTo>
                  <a:lnTo>
                    <a:pt x="203200" y="0"/>
                  </a:lnTo>
                  <a:lnTo>
                    <a:pt x="406400" y="187305"/>
                  </a:lnTo>
                  <a:lnTo>
                    <a:pt x="0" y="187305"/>
                  </a:lnTo>
                  <a:lnTo>
                    <a:pt x="203200" y="0"/>
                  </a:lnTo>
                  <a:close/>
                </a:path>
              </a:pathLst>
            </a:custGeom>
            <a:grpFill/>
          </p:spPr>
        </p:sp>
        <p:sp>
          <p:nvSpPr>
            <p:cNvPr id="28" name="TextBox 4">
              <a:extLst>
                <a:ext uri="{FF2B5EF4-FFF2-40B4-BE49-F238E27FC236}">
                  <a16:creationId xmlns:a16="http://schemas.microsoft.com/office/drawing/2014/main" id="{8911B5FF-0E06-B93F-37B7-B0CAA977EE51}"/>
                </a:ext>
              </a:extLst>
            </p:cNvPr>
            <p:cNvSpPr txBox="1"/>
            <p:nvPr/>
          </p:nvSpPr>
          <p:spPr>
            <a:xfrm>
              <a:off x="127000" y="-38100"/>
              <a:ext cx="152400" cy="225405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2" name="Group 2"/>
          <p:cNvGrpSpPr/>
          <p:nvPr/>
        </p:nvGrpSpPr>
        <p:grpSpPr>
          <a:xfrm>
            <a:off x="10545472" y="-7768187"/>
            <a:ext cx="12120558" cy="9341659"/>
            <a:chOff x="-40590" y="-38100"/>
            <a:chExt cx="406400" cy="238106"/>
          </a:xfrm>
        </p:grpSpPr>
        <p:sp>
          <p:nvSpPr>
            <p:cNvPr id="3" name="Freeform 3"/>
            <p:cNvSpPr/>
            <p:nvPr/>
          </p:nvSpPr>
          <p:spPr>
            <a:xfrm>
              <a:off x="-40590" y="12701"/>
              <a:ext cx="406400" cy="187305"/>
            </a:xfrm>
            <a:custGeom>
              <a:avLst/>
              <a:gdLst/>
              <a:ahLst/>
              <a:cxnLst/>
              <a:rect l="l" t="t" r="r" b="b"/>
              <a:pathLst>
                <a:path w="406400" h="187305">
                  <a:moveTo>
                    <a:pt x="203200" y="0"/>
                  </a:moveTo>
                  <a:lnTo>
                    <a:pt x="203200" y="0"/>
                  </a:lnTo>
                  <a:lnTo>
                    <a:pt x="406400" y="187305"/>
                  </a:lnTo>
                  <a:lnTo>
                    <a:pt x="0" y="187305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0C608E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127000" y="-38100"/>
              <a:ext cx="152400" cy="2254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5A6F7BF8-5840-368E-37EE-A0784707F98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4216" b="22640"/>
          <a:stretch/>
        </p:blipFill>
        <p:spPr>
          <a:xfrm>
            <a:off x="0" y="5948268"/>
            <a:ext cx="18288000" cy="4286080"/>
          </a:xfrm>
          <a:prstGeom prst="rect">
            <a:avLst/>
          </a:prstGeom>
        </p:spPr>
      </p:pic>
      <p:sp>
        <p:nvSpPr>
          <p:cNvPr id="17" name="TextBox 17"/>
          <p:cNvSpPr txBox="1"/>
          <p:nvPr/>
        </p:nvSpPr>
        <p:spPr>
          <a:xfrm>
            <a:off x="3867230" y="293391"/>
            <a:ext cx="8758512" cy="14619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5000" b="1" dirty="0">
                <a:solidFill>
                  <a:srgbClr val="0C608E"/>
                </a:solidFill>
                <a:latin typeface="Helios" panose="020B0604020202020204" charset="0"/>
                <a:ea typeface="Verdana" panose="020B0604030504040204" pitchFamily="34" charset="0"/>
              </a:rPr>
              <a:t>- </a:t>
            </a:r>
            <a:r>
              <a:rPr lang="ru-RU" sz="4500" b="1" dirty="0">
                <a:solidFill>
                  <a:srgbClr val="0C608E"/>
                </a:solidFill>
                <a:latin typeface="Helios" panose="020B0604020202020204" charset="0"/>
                <a:ea typeface="Verdana" panose="020B0604030504040204" pitchFamily="34" charset="0"/>
              </a:rPr>
              <a:t>здоровая кожа, естественная красота</a:t>
            </a: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964CF18F-A310-11D2-3CC7-DFA17AD9191D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84256" y="127167"/>
            <a:ext cx="2803333" cy="1511134"/>
          </a:xfrm>
          <a:prstGeom prst="rect">
            <a:avLst/>
          </a:prstGeom>
        </p:spPr>
      </p:pic>
      <p:sp>
        <p:nvSpPr>
          <p:cNvPr id="5" name="TextBox 16">
            <a:extLst>
              <a:ext uri="{FF2B5EF4-FFF2-40B4-BE49-F238E27FC236}">
                <a16:creationId xmlns:a16="http://schemas.microsoft.com/office/drawing/2014/main" id="{478AC11D-F485-8B94-4EBE-CB426E698D9A}"/>
              </a:ext>
            </a:extLst>
          </p:cNvPr>
          <p:cNvSpPr txBox="1"/>
          <p:nvPr/>
        </p:nvSpPr>
        <p:spPr>
          <a:xfrm>
            <a:off x="10087754" y="52652"/>
            <a:ext cx="8913828" cy="11074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9600"/>
              </a:lnSpc>
              <a:spcBef>
                <a:spcPct val="0"/>
              </a:spcBef>
            </a:pPr>
            <a:r>
              <a:rPr lang="ru-RU" sz="5800" dirty="0">
                <a:solidFill>
                  <a:schemeClr val="bg1"/>
                </a:solidFill>
                <a:latin typeface="TT Hoves Bold" panose="020B0604020202020204" charset="0"/>
              </a:rPr>
              <a:t>Н</a:t>
            </a:r>
            <a:r>
              <a:rPr lang="en-US" sz="5800" u="none" dirty="0" err="1">
                <a:solidFill>
                  <a:schemeClr val="bg1"/>
                </a:solidFill>
                <a:latin typeface="TT Hoves Bold" panose="020B0604020202020204" charset="0"/>
              </a:rPr>
              <a:t>аш</a:t>
            </a:r>
            <a:r>
              <a:rPr lang="ru-RU" sz="5800" u="none" dirty="0">
                <a:solidFill>
                  <a:schemeClr val="bg1"/>
                </a:solidFill>
                <a:latin typeface="TT Hoves Bold" panose="020B0604020202020204" charset="0"/>
              </a:rPr>
              <a:t>и</a:t>
            </a:r>
            <a:r>
              <a:rPr lang="en-US" sz="5800" u="none" dirty="0">
                <a:solidFill>
                  <a:schemeClr val="bg1"/>
                </a:solidFill>
                <a:latin typeface="TT Hoves Bold" panose="020B0604020202020204" charset="0"/>
              </a:rPr>
              <a:t> </a:t>
            </a:r>
            <a:r>
              <a:rPr lang="en-US" sz="5800" u="none" dirty="0" err="1">
                <a:solidFill>
                  <a:schemeClr val="bg1"/>
                </a:solidFill>
                <a:latin typeface="TT Hoves Bold" panose="020B0604020202020204" charset="0"/>
              </a:rPr>
              <a:t>кон</a:t>
            </a:r>
            <a:r>
              <a:rPr lang="ru-RU" sz="5800" u="none" dirty="0">
                <a:solidFill>
                  <a:schemeClr val="bg1"/>
                </a:solidFill>
                <a:latin typeface="TT Hoves Bold" panose="020B0604020202020204" charset="0"/>
              </a:rPr>
              <a:t>такты</a:t>
            </a:r>
            <a:endParaRPr lang="en-US" sz="5800" u="none" dirty="0">
              <a:solidFill>
                <a:schemeClr val="bg1"/>
              </a:solidFill>
              <a:latin typeface="TT Hoves Bold" panose="020B060402020202020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D80C9F7-6D6F-2AF9-4D9E-B31A7B7FDF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340" y="7277100"/>
            <a:ext cx="2286827" cy="2279401"/>
          </a:xfrm>
          <a:prstGeom prst="rect">
            <a:avLst/>
          </a:prstGeom>
        </p:spPr>
      </p:pic>
      <p:grpSp>
        <p:nvGrpSpPr>
          <p:cNvPr id="9" name="Group 13">
            <a:extLst>
              <a:ext uri="{FF2B5EF4-FFF2-40B4-BE49-F238E27FC236}">
                <a16:creationId xmlns:a16="http://schemas.microsoft.com/office/drawing/2014/main" id="{E14315B2-1DC5-0D86-2E17-2A4E82F8CA0F}"/>
              </a:ext>
            </a:extLst>
          </p:cNvPr>
          <p:cNvGrpSpPr/>
          <p:nvPr/>
        </p:nvGrpSpPr>
        <p:grpSpPr>
          <a:xfrm>
            <a:off x="3016694" y="8424293"/>
            <a:ext cx="3993706" cy="1132207"/>
            <a:chOff x="0" y="-57150"/>
            <a:chExt cx="1205814" cy="339850"/>
          </a:xfrm>
        </p:grpSpPr>
        <p:sp>
          <p:nvSpPr>
            <p:cNvPr id="10" name="Freeform 14">
              <a:extLst>
                <a:ext uri="{FF2B5EF4-FFF2-40B4-BE49-F238E27FC236}">
                  <a16:creationId xmlns:a16="http://schemas.microsoft.com/office/drawing/2014/main" id="{FADA8F64-6A73-0F8D-26E5-3802282C4F5B}"/>
                </a:ext>
              </a:extLst>
            </p:cNvPr>
            <p:cNvSpPr/>
            <p:nvPr/>
          </p:nvSpPr>
          <p:spPr>
            <a:xfrm>
              <a:off x="0" y="-57150"/>
              <a:ext cx="1205814" cy="339850"/>
            </a:xfrm>
            <a:custGeom>
              <a:avLst/>
              <a:gdLst/>
              <a:ahLst/>
              <a:cxnLst/>
              <a:rect l="l" t="t" r="r" b="b"/>
              <a:pathLst>
                <a:path w="1205814" h="282700">
                  <a:moveTo>
                    <a:pt x="0" y="0"/>
                  </a:moveTo>
                  <a:lnTo>
                    <a:pt x="1205814" y="0"/>
                  </a:lnTo>
                  <a:lnTo>
                    <a:pt x="1205814" y="282700"/>
                  </a:lnTo>
                  <a:lnTo>
                    <a:pt x="0" y="282700"/>
                  </a:lnTo>
                  <a:close/>
                </a:path>
              </a:pathLst>
            </a:custGeom>
            <a:solidFill>
              <a:srgbClr val="E4E4E4"/>
            </a:solidFill>
            <a:ln w="9525" cap="sq">
              <a:solidFill>
                <a:srgbClr val="2A2E3A"/>
              </a:solidFill>
              <a:prstDash val="solid"/>
              <a:miter/>
            </a:ln>
          </p:spPr>
          <p:txBody>
            <a:bodyPr/>
            <a:lstStyle/>
            <a:p>
              <a:endParaRPr lang="ru-RU" sz="2800" dirty="0"/>
            </a:p>
          </p:txBody>
        </p:sp>
        <p:sp>
          <p:nvSpPr>
            <p:cNvPr id="11" name="TextBox 15">
              <a:extLst>
                <a:ext uri="{FF2B5EF4-FFF2-40B4-BE49-F238E27FC236}">
                  <a16:creationId xmlns:a16="http://schemas.microsoft.com/office/drawing/2014/main" id="{7D46B734-93BA-EF2F-A06F-C44C49FDEFF0}"/>
                </a:ext>
              </a:extLst>
            </p:cNvPr>
            <p:cNvSpPr txBox="1"/>
            <p:nvPr/>
          </p:nvSpPr>
          <p:spPr>
            <a:xfrm>
              <a:off x="0" y="-57150"/>
              <a:ext cx="1205814" cy="339850"/>
            </a:xfrm>
            <a:prstGeom prst="rect">
              <a:avLst/>
            </a:prstGeom>
            <a:ln>
              <a:solidFill>
                <a:srgbClr val="0C608E"/>
              </a:solidFill>
            </a:ln>
          </p:spPr>
          <p:txBody>
            <a:bodyPr lIns="50800" tIns="50800" rIns="50800" bIns="50800" rtlCol="0" anchor="ctr"/>
            <a:lstStyle/>
            <a:p>
              <a:pPr>
                <a:lnSpc>
                  <a:spcPts val="4199"/>
                </a:lnSpc>
              </a:pPr>
              <a:r>
                <a:rPr lang="en-US" sz="2800" dirty="0" err="1">
                  <a:solidFill>
                    <a:srgbClr val="0C608E"/>
                  </a:solidFill>
                  <a:latin typeface="Helios Bold"/>
                </a:rPr>
                <a:t>Vk</a:t>
              </a:r>
              <a:r>
                <a:rPr lang="ru-RU" sz="2800" dirty="0">
                  <a:solidFill>
                    <a:srgbClr val="0C608E"/>
                  </a:solidFill>
                  <a:latin typeface="Helios Bold"/>
                </a:rPr>
                <a:t> </a:t>
              </a:r>
            </a:p>
            <a:p>
              <a:pPr>
                <a:lnSpc>
                  <a:spcPts val="4199"/>
                </a:lnSpc>
              </a:pPr>
              <a:r>
                <a:rPr lang="ru-RU" sz="2800" dirty="0">
                  <a:solidFill>
                    <a:srgbClr val="0C608E"/>
                  </a:solidFill>
                  <a:latin typeface="Helios Bold"/>
                </a:rPr>
                <a:t>Светлана Худякова</a:t>
              </a:r>
              <a:endParaRPr lang="en-US" sz="2800" dirty="0">
                <a:solidFill>
                  <a:srgbClr val="0C608E"/>
                </a:solidFill>
                <a:latin typeface="Helios Bold"/>
              </a:endParaRPr>
            </a:p>
          </p:txBody>
        </p:sp>
      </p:grp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D0A2AA1-C634-0C56-99B6-C7B6BA9995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22625" y="3111338"/>
            <a:ext cx="2473214" cy="2473214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0D490596-004E-C2C2-CD82-DFE5245D7FCE}"/>
              </a:ext>
            </a:extLst>
          </p:cNvPr>
          <p:cNvGrpSpPr/>
          <p:nvPr/>
        </p:nvGrpSpPr>
        <p:grpSpPr>
          <a:xfrm>
            <a:off x="12686092" y="4142011"/>
            <a:ext cx="5317652" cy="1039693"/>
            <a:chOff x="0" y="-57150"/>
            <a:chExt cx="1205814" cy="339850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61C93039-D4A1-7074-462D-76CE78499F4D}"/>
                </a:ext>
              </a:extLst>
            </p:cNvPr>
            <p:cNvSpPr/>
            <p:nvPr/>
          </p:nvSpPr>
          <p:spPr>
            <a:xfrm>
              <a:off x="0" y="-57150"/>
              <a:ext cx="1205814" cy="339850"/>
            </a:xfrm>
            <a:custGeom>
              <a:avLst/>
              <a:gdLst/>
              <a:ahLst/>
              <a:cxnLst/>
              <a:rect l="l" t="t" r="r" b="b"/>
              <a:pathLst>
                <a:path w="1205814" h="282700">
                  <a:moveTo>
                    <a:pt x="0" y="0"/>
                  </a:moveTo>
                  <a:lnTo>
                    <a:pt x="1205814" y="0"/>
                  </a:lnTo>
                  <a:lnTo>
                    <a:pt x="1205814" y="282700"/>
                  </a:lnTo>
                  <a:lnTo>
                    <a:pt x="0" y="282700"/>
                  </a:lnTo>
                  <a:close/>
                </a:path>
              </a:pathLst>
            </a:custGeom>
            <a:solidFill>
              <a:srgbClr val="E4E4E4"/>
            </a:solidFill>
            <a:ln w="9525" cap="sq">
              <a:solidFill>
                <a:srgbClr val="2A2E3A"/>
              </a:solidFill>
              <a:prstDash val="solid"/>
              <a:miter/>
            </a:ln>
          </p:spPr>
          <p:txBody>
            <a:bodyPr/>
            <a:lstStyle/>
            <a:p>
              <a:endParaRPr lang="ru-RU" sz="2800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0913031-717D-17A3-B76A-E80F035D9669}"/>
                </a:ext>
              </a:extLst>
            </p:cNvPr>
            <p:cNvSpPr txBox="1"/>
            <p:nvPr/>
          </p:nvSpPr>
          <p:spPr>
            <a:xfrm>
              <a:off x="0" y="-57150"/>
              <a:ext cx="1205814" cy="339850"/>
            </a:xfrm>
            <a:prstGeom prst="rect">
              <a:avLst/>
            </a:prstGeom>
            <a:ln>
              <a:solidFill>
                <a:srgbClr val="0C608E"/>
              </a:solidFill>
            </a:ln>
          </p:spPr>
          <p:txBody>
            <a:bodyPr lIns="50800" tIns="50800" rIns="50800" bIns="50800" rtlCol="0" anchor="ctr"/>
            <a:lstStyle/>
            <a:p>
              <a:pPr>
                <a:lnSpc>
                  <a:spcPts val="4199"/>
                </a:lnSpc>
              </a:pPr>
              <a:r>
                <a:rPr lang="ru-RU" sz="2800" dirty="0">
                  <a:solidFill>
                    <a:srgbClr val="0C608E"/>
                  </a:solidFill>
                  <a:latin typeface="Helios Bold"/>
                </a:rPr>
                <a:t>Сообщество «Нетворкинг со Светланой Худяковой»</a:t>
              </a:r>
              <a:endParaRPr lang="en-US" sz="2800" dirty="0">
                <a:solidFill>
                  <a:srgbClr val="0C608E"/>
                </a:solidFill>
                <a:latin typeface="Helios Bold"/>
              </a:endParaRPr>
            </a:p>
          </p:txBody>
        </p:sp>
      </p:grp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9D223268-89E7-15F7-2BD5-354606E81AE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4256" y="3111338"/>
            <a:ext cx="2306751" cy="2306751"/>
          </a:xfrm>
          <a:prstGeom prst="rect">
            <a:avLst/>
          </a:prstGeom>
        </p:spPr>
      </p:pic>
      <p:grpSp>
        <p:nvGrpSpPr>
          <p:cNvPr id="20" name="Group 13">
            <a:extLst>
              <a:ext uri="{FF2B5EF4-FFF2-40B4-BE49-F238E27FC236}">
                <a16:creationId xmlns:a16="http://schemas.microsoft.com/office/drawing/2014/main" id="{536281AD-05E7-56D0-6855-4DCD028CF788}"/>
              </a:ext>
            </a:extLst>
          </p:cNvPr>
          <p:cNvGrpSpPr/>
          <p:nvPr/>
        </p:nvGrpSpPr>
        <p:grpSpPr>
          <a:xfrm>
            <a:off x="3016694" y="4142012"/>
            <a:ext cx="3307906" cy="876992"/>
            <a:chOff x="0" y="-57150"/>
            <a:chExt cx="1205814" cy="339850"/>
          </a:xfrm>
        </p:grpSpPr>
        <p:sp>
          <p:nvSpPr>
            <p:cNvPr id="21" name="Freeform 14">
              <a:extLst>
                <a:ext uri="{FF2B5EF4-FFF2-40B4-BE49-F238E27FC236}">
                  <a16:creationId xmlns:a16="http://schemas.microsoft.com/office/drawing/2014/main" id="{FFFC4FD9-1643-A255-3FBE-FA045F14BA53}"/>
                </a:ext>
              </a:extLst>
            </p:cNvPr>
            <p:cNvSpPr/>
            <p:nvPr/>
          </p:nvSpPr>
          <p:spPr>
            <a:xfrm>
              <a:off x="0" y="-57150"/>
              <a:ext cx="1205814" cy="339850"/>
            </a:xfrm>
            <a:custGeom>
              <a:avLst/>
              <a:gdLst/>
              <a:ahLst/>
              <a:cxnLst/>
              <a:rect l="l" t="t" r="r" b="b"/>
              <a:pathLst>
                <a:path w="1205814" h="282700">
                  <a:moveTo>
                    <a:pt x="0" y="0"/>
                  </a:moveTo>
                  <a:lnTo>
                    <a:pt x="1205814" y="0"/>
                  </a:lnTo>
                  <a:lnTo>
                    <a:pt x="1205814" y="282700"/>
                  </a:lnTo>
                  <a:lnTo>
                    <a:pt x="0" y="282700"/>
                  </a:lnTo>
                  <a:close/>
                </a:path>
              </a:pathLst>
            </a:custGeom>
            <a:solidFill>
              <a:srgbClr val="E4E4E4"/>
            </a:solidFill>
            <a:ln w="9525" cap="sq">
              <a:solidFill>
                <a:srgbClr val="2A2E3A"/>
              </a:solidFill>
              <a:prstDash val="solid"/>
              <a:miter/>
            </a:ln>
          </p:spPr>
          <p:txBody>
            <a:bodyPr/>
            <a:lstStyle/>
            <a:p>
              <a:endParaRPr lang="ru-RU" sz="2800" dirty="0"/>
            </a:p>
          </p:txBody>
        </p:sp>
        <p:sp>
          <p:nvSpPr>
            <p:cNvPr id="24" name="TextBox 15">
              <a:extLst>
                <a:ext uri="{FF2B5EF4-FFF2-40B4-BE49-F238E27FC236}">
                  <a16:creationId xmlns:a16="http://schemas.microsoft.com/office/drawing/2014/main" id="{B546D687-96CD-E811-F20B-022E8CDDF959}"/>
                </a:ext>
              </a:extLst>
            </p:cNvPr>
            <p:cNvSpPr txBox="1"/>
            <p:nvPr/>
          </p:nvSpPr>
          <p:spPr>
            <a:xfrm>
              <a:off x="0" y="-57150"/>
              <a:ext cx="1205814" cy="339850"/>
            </a:xfrm>
            <a:prstGeom prst="rect">
              <a:avLst/>
            </a:prstGeom>
            <a:ln>
              <a:solidFill>
                <a:srgbClr val="0C608E"/>
              </a:solidFill>
            </a:ln>
          </p:spPr>
          <p:txBody>
            <a:bodyPr lIns="50800" tIns="50800" rIns="50800" bIns="50800" rtlCol="0" anchor="ctr"/>
            <a:lstStyle/>
            <a:p>
              <a:pPr>
                <a:lnSpc>
                  <a:spcPts val="4199"/>
                </a:lnSpc>
              </a:pPr>
              <a:r>
                <a:rPr lang="en-US" sz="2800" dirty="0" err="1">
                  <a:solidFill>
                    <a:srgbClr val="0C608E"/>
                  </a:solidFill>
                  <a:latin typeface="Helios Bold"/>
                </a:rPr>
                <a:t>Vk</a:t>
              </a:r>
              <a:r>
                <a:rPr lang="en-US" sz="2800" dirty="0">
                  <a:solidFill>
                    <a:srgbClr val="0C608E"/>
                  </a:solidFill>
                  <a:latin typeface="Helios Bold"/>
                </a:rPr>
                <a:t> VORCATI</a:t>
              </a:r>
              <a:r>
                <a:rPr lang="ru-RU" sz="2800" dirty="0">
                  <a:solidFill>
                    <a:srgbClr val="0C608E"/>
                  </a:solidFill>
                  <a:latin typeface="Helios Bold"/>
                </a:rPr>
                <a:t> </a:t>
              </a:r>
              <a:endParaRPr lang="en-US" sz="2800" dirty="0">
                <a:solidFill>
                  <a:srgbClr val="0C608E"/>
                </a:solidFill>
                <a:latin typeface="Helios Bold"/>
              </a:endParaRPr>
            </a:p>
          </p:txBody>
        </p:sp>
      </p:grp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6AACEA99-EB31-B0B5-F468-7989344D037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duotone>
              <a:prstClr val="black"/>
              <a:srgbClr val="00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11200"/>
                    </a14:imgEffect>
                    <a14:imgEffect>
                      <a14:saturation sat="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rcRect l="14357" t="37123" r="14633" b="24815"/>
          <a:stretch/>
        </p:blipFill>
        <p:spPr>
          <a:xfrm>
            <a:off x="10236184" y="7036448"/>
            <a:ext cx="2449908" cy="2520052"/>
          </a:xfrm>
          <a:prstGeom prst="rect">
            <a:avLst/>
          </a:prstGeom>
        </p:spPr>
      </p:pic>
      <p:grpSp>
        <p:nvGrpSpPr>
          <p:cNvPr id="30" name="Group 13">
            <a:extLst>
              <a:ext uri="{FF2B5EF4-FFF2-40B4-BE49-F238E27FC236}">
                <a16:creationId xmlns:a16="http://schemas.microsoft.com/office/drawing/2014/main" id="{9CC64779-55D8-FEFC-588E-56B6FFFF7493}"/>
              </a:ext>
            </a:extLst>
          </p:cNvPr>
          <p:cNvGrpSpPr/>
          <p:nvPr/>
        </p:nvGrpSpPr>
        <p:grpSpPr>
          <a:xfrm>
            <a:off x="13231628" y="8424294"/>
            <a:ext cx="4843218" cy="1162282"/>
            <a:chOff x="0" y="-57150"/>
            <a:chExt cx="1205814" cy="339850"/>
          </a:xfrm>
        </p:grpSpPr>
        <p:sp>
          <p:nvSpPr>
            <p:cNvPr id="31" name="Freeform 14">
              <a:extLst>
                <a:ext uri="{FF2B5EF4-FFF2-40B4-BE49-F238E27FC236}">
                  <a16:creationId xmlns:a16="http://schemas.microsoft.com/office/drawing/2014/main" id="{980D217A-C743-394D-78BE-7106C90E48FE}"/>
                </a:ext>
              </a:extLst>
            </p:cNvPr>
            <p:cNvSpPr/>
            <p:nvPr/>
          </p:nvSpPr>
          <p:spPr>
            <a:xfrm>
              <a:off x="0" y="-57150"/>
              <a:ext cx="1205814" cy="339850"/>
            </a:xfrm>
            <a:custGeom>
              <a:avLst/>
              <a:gdLst/>
              <a:ahLst/>
              <a:cxnLst/>
              <a:rect l="l" t="t" r="r" b="b"/>
              <a:pathLst>
                <a:path w="1205814" h="282700">
                  <a:moveTo>
                    <a:pt x="0" y="0"/>
                  </a:moveTo>
                  <a:lnTo>
                    <a:pt x="1205814" y="0"/>
                  </a:lnTo>
                  <a:lnTo>
                    <a:pt x="1205814" y="282700"/>
                  </a:lnTo>
                  <a:lnTo>
                    <a:pt x="0" y="282700"/>
                  </a:lnTo>
                  <a:close/>
                </a:path>
              </a:pathLst>
            </a:custGeom>
            <a:solidFill>
              <a:srgbClr val="E4E4E4"/>
            </a:solidFill>
            <a:ln w="9525" cap="sq">
              <a:solidFill>
                <a:srgbClr val="2A2E3A"/>
              </a:solidFill>
              <a:prstDash val="solid"/>
              <a:miter/>
            </a:ln>
          </p:spPr>
          <p:txBody>
            <a:bodyPr/>
            <a:lstStyle/>
            <a:p>
              <a:endParaRPr lang="ru-RU" sz="2800" dirty="0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6A06301-3768-36BC-58D2-F9D973E499A8}"/>
                </a:ext>
              </a:extLst>
            </p:cNvPr>
            <p:cNvSpPr txBox="1"/>
            <p:nvPr/>
          </p:nvSpPr>
          <p:spPr>
            <a:xfrm>
              <a:off x="0" y="-57150"/>
              <a:ext cx="1205814" cy="339850"/>
            </a:xfrm>
            <a:prstGeom prst="rect">
              <a:avLst/>
            </a:prstGeom>
            <a:ln>
              <a:solidFill>
                <a:srgbClr val="0C608E"/>
              </a:solidFill>
            </a:ln>
          </p:spPr>
          <p:txBody>
            <a:bodyPr lIns="50800" tIns="50800" rIns="50800" bIns="50800" rtlCol="0" anchor="ctr"/>
            <a:lstStyle/>
            <a:p>
              <a:pPr>
                <a:lnSpc>
                  <a:spcPts val="4199"/>
                </a:lnSpc>
              </a:pPr>
              <a:r>
                <a:rPr lang="ru-RU" sz="2800" dirty="0">
                  <a:solidFill>
                    <a:srgbClr val="0C608E"/>
                  </a:solidFill>
                  <a:latin typeface="Helios Bold"/>
                </a:rPr>
                <a:t>Телеграм </a:t>
              </a:r>
            </a:p>
            <a:p>
              <a:pPr>
                <a:lnSpc>
                  <a:spcPts val="4199"/>
                </a:lnSpc>
              </a:pPr>
              <a:r>
                <a:rPr lang="ru-RU" sz="2800" dirty="0">
                  <a:solidFill>
                    <a:srgbClr val="0C608E"/>
                  </a:solidFill>
                  <a:latin typeface="Helios Bold"/>
                </a:rPr>
                <a:t>Светлана Худякова</a:t>
              </a:r>
              <a:endParaRPr lang="en-US" sz="2800" dirty="0">
                <a:solidFill>
                  <a:srgbClr val="0C608E"/>
                </a:solidFill>
                <a:latin typeface="Helios Bold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3560</TotalTime>
  <Words>1096</Words>
  <Application>Microsoft Office PowerPoint</Application>
  <PresentationFormat>Произвольный</PresentationFormat>
  <Paragraphs>312</Paragraphs>
  <Slides>18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7" baseType="lpstr">
      <vt:lpstr>MS Reference Sans Serif</vt:lpstr>
      <vt:lpstr>Helios Bold</vt:lpstr>
      <vt:lpstr>Nunito Sans Expanded Semi-Bold</vt:lpstr>
      <vt:lpstr>Calibri</vt:lpstr>
      <vt:lpstr>Arial</vt:lpstr>
      <vt:lpstr>Helios</vt:lpstr>
      <vt:lpstr>Verdana</vt:lpstr>
      <vt:lpstr>TT Hoves Bold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Blank Company Profile Business Presentation in Red Maroon White Geometric Style</dc:title>
  <dc:creator>acer</dc:creator>
  <cp:lastModifiedBy>Светлана</cp:lastModifiedBy>
  <cp:revision>166</cp:revision>
  <dcterms:created xsi:type="dcterms:W3CDTF">2006-08-16T00:00:00Z</dcterms:created>
  <dcterms:modified xsi:type="dcterms:W3CDTF">2023-12-19T13:26:43Z</dcterms:modified>
  <dc:identifier>DAF2dwmZ2yk</dc:identifier>
</cp:coreProperties>
</file>