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311" r:id="rId4"/>
    <p:sldId id="267" r:id="rId5"/>
    <p:sldId id="270" r:id="rId6"/>
    <p:sldId id="276" r:id="rId7"/>
    <p:sldId id="312" r:id="rId8"/>
    <p:sldId id="279" r:id="rId9"/>
    <p:sldId id="283" r:id="rId10"/>
    <p:sldId id="287" r:id="rId11"/>
    <p:sldId id="318" r:id="rId12"/>
    <p:sldId id="316" r:id="rId13"/>
    <p:sldId id="315" r:id="rId14"/>
    <p:sldId id="317" r:id="rId15"/>
    <p:sldId id="314" r:id="rId16"/>
    <p:sldId id="304" r:id="rId17"/>
    <p:sldId id="306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gor Nikulaev" initials="EN" lastIdx="2" clrIdx="0">
    <p:extLst>
      <p:ext uri="{19B8F6BF-5375-455C-9EA6-DF929625EA0E}">
        <p15:presenceInfo xmlns:p15="http://schemas.microsoft.com/office/powerpoint/2012/main" userId="4c73a5cb123986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c.ru/life/147231-zachem-universitetam-a-voobshche-to-lyubym-kompaniyam-stroit-svoi-miry-v-minecraft" TargetMode="External"/><Relationship Id="rId2" Type="http://schemas.openxmlformats.org/officeDocument/2006/relationships/hyperlink" Target="https://www.google.ru/url?q=https://ru.m.wikipedia.org/wiki/Minecraft&amp;sa=U&amp;ved=2ahUKEwj3p7nImP2BAxUbIxAIHcZGAhkQFnoECAEQAw&amp;usg=AOvVaw1HaSFLRdvhONUXfGnAzRXI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59811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FEI </a:t>
            </a:r>
            <a:r>
              <a:rPr lang="en-US" sz="44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POST SERVER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393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НАША КОМАНДА</a:t>
              </a:r>
              <a:endParaRPr dirty="0"/>
            </a:p>
          </p:txBody>
        </p:sp>
      </p:grpSp>
      <p:sp>
        <p:nvSpPr>
          <p:cNvPr id="12" name="TextBox 11"/>
          <p:cNvSpPr txBox="1"/>
          <p:nvPr/>
        </p:nvSpPr>
        <p:spPr bwMode="auto">
          <a:xfrm>
            <a:off x="963948" y="3105834"/>
            <a:ext cx="1887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Егор </a:t>
            </a:r>
            <a:r>
              <a:rPr lang="ru-RU" b="1" dirty="0" err="1">
                <a:latin typeface="Arial"/>
                <a:cs typeface="Arial"/>
              </a:rPr>
              <a:t>Никулаев</a:t>
            </a:r>
            <a:endParaRPr lang="ru-RU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603658" y="5500084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Александр </a:t>
            </a:r>
            <a:r>
              <a:rPr lang="ru-RU" b="1" dirty="0" err="1">
                <a:latin typeface="Arial"/>
                <a:cs typeface="Arial"/>
              </a:rPr>
              <a:t>Альбрант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5208497" y="3105834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Данил </a:t>
            </a:r>
            <a:r>
              <a:rPr lang="ru-RU" b="1" dirty="0" err="1">
                <a:latin typeface="Arial"/>
                <a:cs typeface="Arial"/>
              </a:rPr>
              <a:t>Аленгоз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5156400" y="5546250"/>
            <a:ext cx="2007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Данил Барабаш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691112" y="3059667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Мария </a:t>
            </a:r>
            <a:r>
              <a:rPr lang="ru-RU" b="1" dirty="0" err="1">
                <a:latin typeface="Arial"/>
                <a:cs typeface="Arial"/>
              </a:rPr>
              <a:t>Бутник</a:t>
            </a:r>
            <a:endParaRPr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9D1BD54-5C74-BCC9-068D-00C1773901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4" b="26323"/>
          <a:stretch/>
        </p:blipFill>
        <p:spPr>
          <a:xfrm>
            <a:off x="5333083" y="1034750"/>
            <a:ext cx="1770868" cy="1954498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32D983E-F539-AF80-6670-401B0D5B7CCE}"/>
              </a:ext>
            </a:extLst>
          </p:cNvPr>
          <p:cNvSpPr/>
          <p:nvPr/>
        </p:nvSpPr>
        <p:spPr>
          <a:xfrm rot="20517012">
            <a:off x="6424802" y="2076042"/>
            <a:ext cx="433633" cy="12750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3F1D134-C905-E140-A178-98B04CA4D4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5" b="31049"/>
          <a:stretch/>
        </p:blipFill>
        <p:spPr>
          <a:xfrm>
            <a:off x="9608140" y="1034750"/>
            <a:ext cx="1960023" cy="195449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B86854A-0D5A-B356-5503-8CA95392F7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9"/>
          <a:stretch/>
        </p:blipFill>
        <p:spPr>
          <a:xfrm>
            <a:off x="963949" y="3775783"/>
            <a:ext cx="1887823" cy="1770467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24C3312-124D-055D-702B-B5DA812E2F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4" t="10376" r="25635" b="61125"/>
          <a:stretch/>
        </p:blipFill>
        <p:spPr>
          <a:xfrm>
            <a:off x="5333084" y="3775783"/>
            <a:ext cx="1770867" cy="1724301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CC62C3D-EE4F-12FD-41AB-2104B6E363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974" r="3968" b="12087"/>
          <a:stretch/>
        </p:blipFill>
        <p:spPr>
          <a:xfrm>
            <a:off x="925094" y="1034750"/>
            <a:ext cx="1926677" cy="19544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419315" y="2382559"/>
            <a:ext cx="1045921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latin typeface="Arial"/>
                <a:cs typeface="Arial"/>
              </a:rPr>
              <a:t>Многие первокурсники, поступая в университет, сталкиваются с проблемой социализации. Кому-то сложно найти друзей по интересам, и учеба становится для них менее яркой и запоминающейся. </a:t>
            </a: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8965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4182601" y="1825968"/>
            <a:ext cx="793084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20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Целевая аудитория нашего проекта – студенты Тюменского государственного университета, в большинстве своем первокурсники, только что окончившие школу и поступившие в университет.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lang="ru-RU" sz="20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Первокурсники сталкиваются с проблемой социализации и нуждаются в интересном внеучебном проекте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20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нашем университете проводятся различные мероприятия для первокурсников, такие как «Диагностика навыков общения», «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UTMN-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Фест» и др.</a:t>
            </a:r>
          </a:p>
          <a:p>
            <a:pPr marL="283879" indent="-283879">
              <a:buClr>
                <a:schemeClr val="tx1"/>
              </a:buClr>
              <a:buFontTx/>
              <a:buAutoNum type="arabicPeriod"/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Не все студенты могут найти друзей по интересам, участвуя в подобных мероприятиях, поскольку многие из них не могут в новом обществе чувствовать себя также комфортно, как и дома.</a:t>
            </a:r>
            <a:endParaRPr lang="ru-RU" sz="2000" dirty="0"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D589C1C-3D40-DADD-798D-86125A8B96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39" b="10013"/>
          <a:stretch/>
        </p:blipFill>
        <p:spPr>
          <a:xfrm>
            <a:off x="151539" y="2033219"/>
            <a:ext cx="4031062" cy="42071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107109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latin typeface="Arial"/>
                <a:cs typeface="Arial"/>
              </a:rPr>
              <a:t>Мы предлагаем </a:t>
            </a:r>
            <a:r>
              <a:rPr lang="ru-RU" sz="2000" dirty="0">
                <a:latin typeface="Arial"/>
                <a:cs typeface="Arial"/>
              </a:rPr>
              <a:t>создание сервера в компьютерной игре «</a:t>
            </a:r>
            <a:r>
              <a:rPr lang="en-US" sz="2000" dirty="0">
                <a:latin typeface="Arial"/>
                <a:cs typeface="Arial"/>
              </a:rPr>
              <a:t>Minecraft</a:t>
            </a:r>
            <a:r>
              <a:rPr lang="ru-RU" sz="2000" dirty="0">
                <a:latin typeface="Arial"/>
                <a:cs typeface="Arial"/>
              </a:rPr>
              <a:t>»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ru-RU" sz="2000" dirty="0">
                <a:latin typeface="Arial"/>
                <a:cs typeface="Arial"/>
              </a:rPr>
              <a:t>где каждый желающий, не обязательно первокурсник, может весело провести время, найти новых друзей и отдохнуть от тяжелых и изнурительных занятий.</a:t>
            </a:r>
          </a:p>
          <a:p>
            <a:pPr>
              <a:defRPr/>
            </a:pPr>
            <a:endParaRPr lang="ru-RU" sz="2000" dirty="0">
              <a:latin typeface="Arial"/>
              <a:cs typeface="Arial"/>
            </a:endParaRPr>
          </a:p>
          <a:p>
            <a:pPr>
              <a:defRPr/>
            </a:pPr>
            <a:endParaRPr lang="ru-RU" sz="2000" dirty="0">
              <a:latin typeface="Arial"/>
              <a:cs typeface="Arial"/>
            </a:endParaRPr>
          </a:p>
          <a:p>
            <a:pPr>
              <a:defRPr/>
            </a:pPr>
            <a:endParaRPr lang="ru-RU" sz="2000" dirty="0">
              <a:latin typeface="Arial"/>
              <a:cs typeface="Arial"/>
            </a:endParaRPr>
          </a:p>
          <a:p>
            <a:pPr>
              <a:defRPr/>
            </a:pPr>
            <a:endParaRPr lang="ru-RU" sz="20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7 дней, за сумму до 5000 р</a:t>
            </a:r>
            <a:r>
              <a:rPr lang="ru-RU" sz="2000" dirty="0">
                <a:latin typeface="Arial"/>
                <a:cs typeface="Arial"/>
              </a:rPr>
              <a:t>ублей, силами нашей команды и помощи студентов, заинтересованных в данной идеи.</a:t>
            </a:r>
            <a:endParaRPr sz="2000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6339914" y="1702796"/>
            <a:ext cx="560506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Продукт: Сервер в компьютерной игре «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Minecraft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»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/ возможности: игра на онлайн-сервере с другими студентами нашего университета, обретение новых друзей, интересное времяпровождение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 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(в виде схемы на отдельном слайде)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20AD46-3ABE-4932-0537-D93B93C6F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30" y="1702796"/>
            <a:ext cx="5814299" cy="38213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D6A943-32C9-D83C-1777-8C59186AF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84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10" y="1198879"/>
            <a:ext cx="5623788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 создании нашег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о продукта мы использовали такие технологии, как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data-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центр, выделенный сервер, зарегистрированный домен.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Наш п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родукт обладает следующими техническими параметрами: производительность 300%, мощность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CPU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AMD Ryzen 9 3900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RAM 16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Гб,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SSD 150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Гб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№9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57326"/>
              </p:ext>
            </p:extLst>
          </p:nvPr>
        </p:nvGraphicFramePr>
        <p:xfrm>
          <a:off x="515937" y="1233486"/>
          <a:ext cx="11089951" cy="2972480"/>
        </p:xfrm>
        <a:graphic>
          <a:graphicData uri="http://schemas.openxmlformats.org/drawingml/2006/table">
            <a:tbl>
              <a:tblPr firstRow="1" bandRow="1"/>
              <a:tblGrid>
                <a:gridCol w="1633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b="1" dirty="0"/>
                    </a:p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FEI POST SERVER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День Знаний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ТюмГУ</a:t>
                      </a:r>
                      <a:endParaRPr lang="ru-RU"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i="0" u="none" strike="noStrike" cap="none" spc="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UTMN FEST </a:t>
                      </a:r>
                      <a:endParaRPr sz="1400" dirty="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Посвящение в первокурсники</a:t>
                      </a:r>
                      <a:endParaRPr lang="en-US" sz="14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Фестиваль первокурсника</a:t>
                      </a:r>
                      <a:endParaRPr sz="1400" dirty="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Дебют первокурсника</a:t>
                      </a:r>
                      <a:endParaRPr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/>
                          <a:cs typeface="+mn-cs"/>
                        </a:rPr>
                        <a:t>Стоимость</a:t>
                      </a:r>
                      <a:endParaRPr lang="ru-RU" sz="12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Время проведения 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Любое время суток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 сентября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Один из дней в начале сентября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Один из дней в начале сентября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Один из дней в конце сентября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Один месяц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Любой студент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ТюмГУ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Любой студент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ТюмГУ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Первокурсники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ТюмГУ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Первокурсники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ТюмГУ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Первокурсники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ТюмГУ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Первокурсники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ТюмГУ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Расположение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удобном кресле дома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холодной улице и твердых сиденьях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холодной улице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холодной улице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 дворце искусств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 дворце искусств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07051064" name="TextBox 2"/>
          <p:cNvSpPr txBox="1"/>
          <p:nvPr/>
        </p:nvSpPr>
        <p:spPr bwMode="auto">
          <a:xfrm>
            <a:off x="442947" y="4434127"/>
            <a:ext cx="6711997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 dirty="0">
                <a:solidFill>
                  <a:srgbClr val="E63035"/>
                </a:solidFill>
                <a:latin typeface="Arial"/>
                <a:cs typeface="Arial"/>
              </a:rPr>
              <a:t>Решение</a:t>
            </a:r>
            <a:endParaRPr dirty="0"/>
          </a:p>
          <a:p>
            <a:pPr>
              <a:spcAft>
                <a:spcPts val="599"/>
              </a:spcAft>
              <a:defRPr/>
            </a:pPr>
            <a:r>
              <a:rPr lang="ru-RU" sz="1200" dirty="0">
                <a:solidFill>
                  <a:srgbClr val="2F2F2F"/>
                </a:solidFill>
                <a:latin typeface="Arial"/>
                <a:cs typeface="Arial"/>
              </a:rPr>
              <a:t>Помощь студентам в социализации, возможность весело провести время после тяжелого дня; п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ри создании нашег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/>
              </a:rPr>
              <a:t>о продукта мы использовали такие технологии, как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/>
                <a:cs typeface="Arial"/>
              </a:rPr>
              <a:t>data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/>
              </a:rPr>
              <a:t>-центр, выделенный сервер, зарегистрированный домен; время работы сервера- круглосуточно, зайти на сервер может любой желающий с помощью любого из доступных </a:t>
            </a:r>
            <a:r>
              <a:rPr lang="ru-RU" sz="1200" dirty="0" err="1">
                <a:solidFill>
                  <a:prstClr val="black"/>
                </a:solidFill>
                <a:latin typeface="Arial"/>
                <a:cs typeface="Arial"/>
              </a:rPr>
              <a:t>лаунчеров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/>
              </a:rPr>
              <a:t> игры и </a:t>
            </a:r>
            <a:r>
              <a:rPr lang="en-US" sz="1200" dirty="0" err="1">
                <a:solidFill>
                  <a:prstClr val="black"/>
                </a:solidFill>
                <a:latin typeface="Arial"/>
                <a:cs typeface="Arial"/>
              </a:rPr>
              <a:t>ip</a:t>
            </a:r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/>
              </a:rPr>
              <a:t>адреса сервера, который был указан в группе </a:t>
            </a:r>
            <a:r>
              <a:rPr lang="ru-RU" sz="1200" dirty="0" err="1">
                <a:solidFill>
                  <a:prstClr val="black"/>
                </a:solidFill>
                <a:latin typeface="Arial"/>
                <a:cs typeface="Arial"/>
              </a:rPr>
              <a:t>Вконтакте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/>
              </a:rPr>
              <a:t> «ПОСТ МЕДИА».</a:t>
            </a:r>
            <a:endParaRPr lang="ru-RU" sz="1200" dirty="0">
              <a:latin typeface="Arial"/>
              <a:cs typeface="Arial"/>
            </a:endParaRPr>
          </a:p>
        </p:txBody>
      </p:sp>
      <p:sp>
        <p:nvSpPr>
          <p:cNvPr id="1637470852" name="TextBox 5"/>
          <p:cNvSpPr txBox="1"/>
          <p:nvPr/>
        </p:nvSpPr>
        <p:spPr bwMode="auto">
          <a:xfrm>
            <a:off x="442947" y="5804809"/>
            <a:ext cx="41253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 dirty="0">
                <a:solidFill>
                  <a:srgbClr val="E63035"/>
                </a:solidFill>
                <a:latin typeface="Arial"/>
                <a:cs typeface="Arial"/>
              </a:rPr>
              <a:t>Продвижение</a:t>
            </a:r>
            <a:endParaRPr dirty="0"/>
          </a:p>
          <a:p>
            <a:pPr>
              <a:spcAft>
                <a:spcPts val="599"/>
              </a:spcAft>
              <a:defRPr/>
            </a:pPr>
            <a:r>
              <a:rPr lang="ru-RU" sz="1200" dirty="0">
                <a:solidFill>
                  <a:srgbClr val="2F2F2F"/>
                </a:solidFill>
                <a:latin typeface="Arial"/>
                <a:cs typeface="Arial"/>
              </a:rPr>
              <a:t>Продвижение путем использования ресурсов </a:t>
            </a:r>
            <a:r>
              <a:rPr lang="ru-RU" sz="1200" dirty="0" err="1">
                <a:solidFill>
                  <a:srgbClr val="2F2F2F"/>
                </a:solidFill>
                <a:latin typeface="Arial"/>
                <a:cs typeface="Arial"/>
              </a:rPr>
              <a:t>ТюмГУ</a:t>
            </a:r>
            <a:r>
              <a:rPr lang="ru-RU" sz="1200" dirty="0">
                <a:solidFill>
                  <a:srgbClr val="2F2F2F"/>
                </a:solidFill>
                <a:latin typeface="Arial"/>
                <a:cs typeface="Arial"/>
              </a:rPr>
              <a:t>, а также студенческих медийных объединений</a:t>
            </a:r>
            <a:endParaRPr dirty="0"/>
          </a:p>
          <a:p>
            <a:pPr>
              <a:spcAft>
                <a:spcPts val="599"/>
              </a:spcAft>
              <a:defRPr/>
            </a:pPr>
            <a:endParaRPr lang="ru-RU" sz="1200" dirty="0">
              <a:latin typeface="Arial"/>
              <a:cs typeface="Arial"/>
            </a:endParaRPr>
          </a:p>
        </p:txBody>
      </p:sp>
      <p:sp>
        <p:nvSpPr>
          <p:cNvPr id="1209126660" name="TextBox 8"/>
          <p:cNvSpPr txBox="1"/>
          <p:nvPr/>
        </p:nvSpPr>
        <p:spPr bwMode="auto">
          <a:xfrm>
            <a:off x="7265320" y="4345405"/>
            <a:ext cx="412531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 dirty="0">
                <a:solidFill>
                  <a:srgbClr val="E63035"/>
                </a:solidFill>
                <a:latin typeface="Arial"/>
                <a:cs typeface="Arial"/>
              </a:rPr>
              <a:t>Работа с аудиторией</a:t>
            </a:r>
            <a:endParaRPr dirty="0"/>
          </a:p>
          <a:p>
            <a:pPr>
              <a:spcAft>
                <a:spcPts val="599"/>
              </a:spcAft>
              <a:defRPr/>
            </a:pPr>
            <a:r>
              <a:rPr lang="ru-RU" sz="1200" dirty="0">
                <a:solidFill>
                  <a:srgbClr val="2F2F2F"/>
                </a:solidFill>
                <a:latin typeface="Arial"/>
                <a:cs typeface="Arial"/>
              </a:rPr>
              <a:t>Наличие техподдержки, время ответа – рабочее время с 9:00 до 18:00, скорость ответа практически моментальная, на сервере присутствуют администраторы, следящие за порядком и честной игрой</a:t>
            </a:r>
            <a:endParaRPr dirty="0"/>
          </a:p>
          <a:p>
            <a:pPr>
              <a:spcAft>
                <a:spcPts val="599"/>
              </a:spcAft>
              <a:defRPr/>
            </a:pPr>
            <a:endParaRPr lang="ru-RU" sz="1200" dirty="0">
              <a:latin typeface="Arial"/>
              <a:cs typeface="Arial"/>
            </a:endParaRPr>
          </a:p>
        </p:txBody>
      </p:sp>
      <p:sp>
        <p:nvSpPr>
          <p:cNvPr id="1133946951" name="TextBox 9"/>
          <p:cNvSpPr txBox="1"/>
          <p:nvPr/>
        </p:nvSpPr>
        <p:spPr bwMode="auto">
          <a:xfrm>
            <a:off x="7265319" y="5804809"/>
            <a:ext cx="41253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 dirty="0">
                <a:solidFill>
                  <a:srgbClr val="E63035"/>
                </a:solidFill>
                <a:latin typeface="Arial"/>
                <a:cs typeface="Arial"/>
              </a:rPr>
              <a:t>Экономика</a:t>
            </a:r>
            <a:endParaRPr dirty="0"/>
          </a:p>
          <a:p>
            <a:pPr>
              <a:spcAft>
                <a:spcPts val="599"/>
              </a:spcAft>
              <a:defRPr/>
            </a:pPr>
            <a:r>
              <a:rPr lang="ru-RU" sz="1200" dirty="0">
                <a:solidFill>
                  <a:srgbClr val="2F2F2F"/>
                </a:solidFill>
                <a:latin typeface="Arial"/>
                <a:cs typeface="Arial"/>
              </a:rPr>
              <a:t>Некоммерческое использование продукта</a:t>
            </a:r>
            <a:endParaRPr dirty="0"/>
          </a:p>
          <a:p>
            <a:pPr>
              <a:spcAft>
                <a:spcPts val="599"/>
              </a:spcAft>
              <a:defRPr/>
            </a:pPr>
            <a:endParaRPr lang="ru-RU" sz="1200" dirty="0">
              <a:latin typeface="Arial"/>
              <a:cs typeface="Arial"/>
            </a:endParaRPr>
          </a:p>
        </p:txBody>
      </p:sp>
      <p:sp>
        <p:nvSpPr>
          <p:cNvPr id="1252437532" name="TextBox 10"/>
          <p:cNvSpPr txBox="1"/>
          <p:nvPr/>
        </p:nvSpPr>
        <p:spPr bwMode="auto">
          <a:xfrm>
            <a:off x="442947" y="4205966"/>
            <a:ext cx="5517239" cy="30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dirty="0">
                <a:latin typeface="Arial"/>
                <a:cs typeface="Arial"/>
              </a:rPr>
              <a:t>Уникальность нашего проекта: ничего подобного еще не было!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Гипотеза: нужно создать новый удобный игровой сервер в целях адаптации студентов-первокурсников и сплочения студентов старших курсов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 опрос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100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3" y="1310639"/>
            <a:ext cx="481624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Играете ли вы в видеоигры?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Любите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Minecraft?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Как бы вы отреагировали на создание университетского сервера по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майнкрафту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?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Сталкивались ли вы с проблемой  социализации в вузе?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Легко ли вам найти новых друзей в процессе обучения?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63875" y="405643"/>
              <a:ext cx="3139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dirty="0">
                  <a:latin typeface="Arial Black" panose="020B0A04020102020204" pitchFamily="34" charset="0"/>
                </a:rPr>
                <a:t>РЕЗУЛЬТАТЫ ОПРОСА</a:t>
              </a:r>
              <a:endParaRPr dirty="0">
                <a:latin typeface="Arial Black" panose="020B0A04020102020204" pitchFamily="34" charset="0"/>
              </a:endParaRPr>
            </a:p>
          </p:txBody>
        </p:sp>
      </p:grpSp>
      <p:pic>
        <p:nvPicPr>
          <p:cNvPr id="1026" name="Picture 2" descr="Диаграмма ответов в Формах. Вопрос: Играете ли вы в видеоигры?. Количество ответов: 100 ответов.">
            <a:extLst>
              <a:ext uri="{FF2B5EF4-FFF2-40B4-BE49-F238E27FC236}">
                <a16:creationId xmlns:a16="http://schemas.microsoft.com/office/drawing/2014/main" id="{2CA1219C-961E-8B43-7130-1B87101A2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51" y="850418"/>
            <a:ext cx="4588720" cy="193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иаграмма ответов в Формах. Вопрос: Любите Minecraft?. Количество ответов: 100 ответов.">
            <a:extLst>
              <a:ext uri="{FF2B5EF4-FFF2-40B4-BE49-F238E27FC236}">
                <a16:creationId xmlns:a16="http://schemas.microsoft.com/office/drawing/2014/main" id="{79359EE8-2D03-1E40-CA8C-14667E33B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25" y="4458385"/>
            <a:ext cx="4588720" cy="193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иаграмма ответов в Формах. Вопрос: Как бы вы отреагировали на создание университетского сервера по майнкрафту?. Количество ответов: 100 ответов.">
            <a:extLst>
              <a:ext uri="{FF2B5EF4-FFF2-40B4-BE49-F238E27FC236}">
                <a16:creationId xmlns:a16="http://schemas.microsoft.com/office/drawing/2014/main" id="{C68627C6-4249-1B63-0C56-4821A2328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931" y="850418"/>
            <a:ext cx="4588719" cy="193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Диаграмма ответов в Формах. Вопрос: Сталкивались ли вы с проблемой  социализации в вузе?. Количество ответов: 100 ответов.">
            <a:extLst>
              <a:ext uri="{FF2B5EF4-FFF2-40B4-BE49-F238E27FC236}">
                <a16:creationId xmlns:a16="http://schemas.microsoft.com/office/drawing/2014/main" id="{51861A5F-07DA-6CA6-2A86-043B7D935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457" y="4718493"/>
            <a:ext cx="4588720" cy="193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Диаграмма ответов в Формах. Вопрос: Легко ли вам найти новых друзей в процессе обучения?&#10;. Количество ответов: 100 ответов.">
            <a:extLst>
              <a:ext uri="{FF2B5EF4-FFF2-40B4-BE49-F238E27FC236}">
                <a16:creationId xmlns:a16="http://schemas.microsoft.com/office/drawing/2014/main" id="{634F8965-8CFD-DEAD-3947-C5EBDD5B0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640" y="2654401"/>
            <a:ext cx="4588720" cy="193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60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127760"/>
            <a:ext cx="112671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Динамика рынка (с указанием источника):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 err="1">
                <a:solidFill>
                  <a:prstClr val="black"/>
                </a:solidFill>
                <a:latin typeface="Arial"/>
                <a:cs typeface="Arial"/>
              </a:rPr>
              <a:t>Minecraft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является самой продаваемой игрой в истории: по состоянию на 2023 год было продано более 300 миллионов копий на всех платформах, а количество игроков, запускавших игру хотя бы раз в месяц, составило 172 миллиона.</a:t>
            </a:r>
            <a:r>
              <a:rPr lang="ru-RU" dirty="0"/>
              <a:t> (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  <a:hlinkClick r:id="rId2"/>
              </a:rPr>
              <a:t>ссылка1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Рынок геймификации продолжает стремительно расти. Ожидается, что его объем увеличится к 2025 году с нынешних $9,1 млрд до $30,7 млрд. В образовательной сфере этот рост ощутим в наибольшей степени.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  <a:hlinkClick r:id="rId3"/>
              </a:rPr>
              <a:t>ссылка 2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)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«игроки» на рынке: «День Знаний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», «UTMN FEST», «Посвящение в первокурсники», «Фестиваль первокурсника», «Дебют первокурсника».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Планируемая доля рынка: Мы стремимся занять 10% рынка за счёт популярности игры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Minecraft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и популярности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геймификации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разных общественных сферах.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286232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сервера игры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Minecraft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досугу людей: можно играть и общаться бесплатно или, по желанию, оплачивать донатом.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регулярность: бесплатно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/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добровольные взносы, круглосуточно.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 сервер игры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Minecraft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переходящий на платформу оплаты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20" y="4071361"/>
            <a:ext cx="6686999" cy="230832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предложение: мы гарантируем, что игра будет качественной, визуальная картинка и скорость не подведут.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пользователем: сервер, сайт, реклама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 внешняя реклама.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9" y="2992367"/>
            <a:ext cx="4268639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Minecraft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4087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 7 дней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585683"/>
              </p:ext>
            </p:extLst>
          </p:nvPr>
        </p:nvGraphicFramePr>
        <p:xfrm>
          <a:off x="419314" y="1127759"/>
          <a:ext cx="10892853" cy="4741062"/>
        </p:xfrm>
        <a:graphic>
          <a:graphicData uri="http://schemas.openxmlformats.org/drawingml/2006/table">
            <a:tbl>
              <a:tblPr/>
              <a:tblGrid>
                <a:gridCol w="2708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6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6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4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4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4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4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40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899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День 1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День 2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День 3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День 4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День 5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День 6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День 7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1. Провести опрос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Бутник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Мария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2. Найти хостинг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Никулаев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Егор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3. Настройка сервера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Аленгоз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Данил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4. Настройка плагинов и модов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Аленгоз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Данил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1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5. Оптимизация сервера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Альбрант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Александр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6. Маппинг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Вся команда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7. Разогрев аудитории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Вся команда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8. Подключение и настройка </a:t>
                      </a:r>
                      <a:r>
                        <a:rPr lang="ru-RU" sz="1200" b="0" dirty="0" err="1">
                          <a:latin typeface="Arial"/>
                          <a:cs typeface="Arial"/>
                        </a:rPr>
                        <a:t>донатов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Аленгоз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Данил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9. Тестирование сервера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Вся команда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10. Запуск сервера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Вся команда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4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11. Запуск рекламной кампании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Барабаш Данил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5329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12. Работа с ошибками (опционально)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Аленгоз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Данил, </a:t>
                      </a: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Никулаев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Егор, Барабаш Данил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1" y="5788145"/>
            <a:ext cx="11000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 14800 рублей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В данном проекте мы работаем за идею, поэтому учитывая все издержки и то, что наш продукт бесплатен, то вряд ли проект окупится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548998"/>
              </p:ext>
            </p:extLst>
          </p:nvPr>
        </p:nvGraphicFramePr>
        <p:xfrm>
          <a:off x="419314" y="1069856"/>
          <a:ext cx="11335806" cy="4724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Выручка от продажи продукции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250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400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600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650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Программное обеспечение (аренда сервера)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127760"/>
            <a:ext cx="93656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 результаты: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По данным опроса, который будет проведен после запуска сервера, не менее 80% пользователей устраивает работоспособность сервера.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В тре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х розыгрышах привилегий на сервере приняло участие 70% пользователей.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Более 100 человек посетило наш сервер.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</a:t>
            </a: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70% пользователей установили себе </a:t>
            </a:r>
            <a:r>
              <a:rPr lang="en-US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voice-chat </a:t>
            </a: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внутриигрового общения.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 500 человек поставило лайк на запись об открытии сервера в группе «ПОСТ МЕДИА»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 результаты: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Пользователи улучшат свои социальные навыки.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Пользователи найдут новых друзей в рамках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Пользователи будут лучше знать свой институт.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Пользователи смогут улучшить свои образовательные результаты, делясь друг с другом опытом.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Пользователи будут иметь доступ к пространству, в котором смогут отдыхать в компании новых друзей.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1" y="1209040"/>
            <a:ext cx="10336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 проект целесообразен для реализации по следующим причинам: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1. Тема социализации первокурсников актуальна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2. Помимо помощи в социализации, наш проект позволит студентам с разных курсов и направлений весело и атмосферно провести время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перспективе 10 дней мы планируем запустить наш сервер.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</TotalTime>
  <Words>1346</Words>
  <Application>Microsoft Office PowerPoint</Application>
  <DocSecurity>0</DocSecurity>
  <PresentationFormat>Широкоэкранный</PresentationFormat>
  <Paragraphs>337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Egor Nikulaev</cp:lastModifiedBy>
  <cp:revision>75</cp:revision>
  <dcterms:created xsi:type="dcterms:W3CDTF">2023-09-23T09:41:00Z</dcterms:created>
  <dcterms:modified xsi:type="dcterms:W3CDTF">2023-10-24T14:02:44Z</dcterms:modified>
  <cp:category/>
  <dc:identifier/>
  <cp:contentStatus/>
  <dc:language/>
  <cp:version/>
</cp:coreProperties>
</file>