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sldIdLst>
    <p:sldId id="256" r:id="rId4"/>
    <p:sldId id="257" r:id="rId5"/>
    <p:sldId id="269" r:id="rId6"/>
    <p:sldId id="258" r:id="rId7"/>
    <p:sldId id="259" r:id="rId8"/>
    <p:sldId id="260" r:id="rId9"/>
    <p:sldId id="261" r:id="rId10"/>
    <p:sldId id="263" r:id="rId11"/>
    <p:sldId id="265" r:id="rId12"/>
    <p:sldId id="266" r:id="rId13"/>
    <p:sldId id="267" r:id="rId14"/>
    <p:sldId id="268" r:id="rId15"/>
  </p:sldIdLst>
  <p:sldSz cx="9144000" cy="51435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6840" y="1157760"/>
            <a:ext cx="4655520" cy="483048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34" name="Изображение 33"/>
          <p:cNvPicPr/>
          <p:nvPr/>
        </p:nvPicPr>
        <p:blipFill>
          <a:blip r:embed="rId2"/>
          <a:stretch>
            <a:fillRect/>
          </a:stretch>
        </p:blipFill>
        <p:spPr>
          <a:xfrm>
            <a:off x="2468880" y="2340000"/>
            <a:ext cx="3968280" cy="3166200"/>
          </a:xfrm>
          <a:prstGeom prst="rect">
            <a:avLst/>
          </a:prstGeom>
          <a:ln>
            <a:noFill/>
          </a:ln>
        </p:spPr>
      </p:pic>
      <p:pic>
        <p:nvPicPr>
          <p:cNvPr id="35" name="Изображение 34"/>
          <p:cNvPicPr/>
          <p:nvPr/>
        </p:nvPicPr>
        <p:blipFill>
          <a:blip r:embed="rId2"/>
          <a:stretch>
            <a:fillRect/>
          </a:stretch>
        </p:blipFill>
        <p:spPr>
          <a:xfrm>
            <a:off x="2468880" y="2340000"/>
            <a:ext cx="3968280" cy="3166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456840" y="1157760"/>
            <a:ext cx="4655520" cy="483048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tIns="0" rIns="0" bIns="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tIns="0" rIns="0" bIns="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106" name="Изображение 105"/>
          <p:cNvPicPr/>
          <p:nvPr/>
        </p:nvPicPr>
        <p:blipFill>
          <a:blip r:embed="rId2"/>
          <a:stretch>
            <a:fillRect/>
          </a:stretch>
        </p:blipFill>
        <p:spPr>
          <a:xfrm>
            <a:off x="2468880" y="2340000"/>
            <a:ext cx="3968280" cy="3166200"/>
          </a:xfrm>
          <a:prstGeom prst="rect">
            <a:avLst/>
          </a:prstGeom>
          <a:ln>
            <a:noFill/>
          </a:ln>
        </p:spPr>
      </p:pic>
      <p:pic>
        <p:nvPicPr>
          <p:cNvPr id="107" name="Изображение 106"/>
          <p:cNvPicPr/>
          <p:nvPr/>
        </p:nvPicPr>
        <p:blipFill>
          <a:blip r:embed="rId2"/>
          <a:stretch>
            <a:fillRect/>
          </a:stretch>
        </p:blipFill>
        <p:spPr>
          <a:xfrm>
            <a:off x="2468880" y="2340000"/>
            <a:ext cx="3968280" cy="3166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tIns="91440" bIns="91440" anchor="ctr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tIns="91440" bIns="9144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Для правки структуры щёлкните мышью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64235" lvl="1" indent="-323850"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Второй уровень структуры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296035" lvl="2" indent="-28829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Третий уровень структуры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727835" lvl="3" indent="-215900"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Четвёртый уровень структуры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2160270" lvl="4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Пятый уровень структуры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2592070" lvl="5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Шестой уровень структуры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3023870" lvl="6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Седьмой уровень структуры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32360" y="444960"/>
            <a:ext cx="7975800" cy="1041840"/>
          </a:xfrm>
          <a:prstGeom prst="rect">
            <a:avLst/>
          </a:prstGeom>
        </p:spPr>
        <p:txBody>
          <a:bodyPr tIns="91440" bIns="91440"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32360" y="1152360"/>
            <a:ext cx="8399520" cy="3166200"/>
          </a:xfrm>
          <a:prstGeom prst="rect">
            <a:avLst/>
          </a:prstGeom>
        </p:spPr>
        <p:txBody>
          <a:bodyPr tIns="91440" bIns="9144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Для правки структуры щёлкните мышью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64235" lvl="1" indent="-323850"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Второй уровень структуры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296035" lvl="2" indent="-28829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Третий уровень структуры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727835" lvl="3" indent="-215900"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Четвёртый уровень структуры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2160270" lvl="4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Пятый уровень структуры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2592070" lvl="5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Шестой уровень структуры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3023870" lvl="6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Седьмой уровень структуры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456840" y="316440"/>
            <a:ext cx="4655520" cy="254484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endParaRPr lang="ru-RU" sz="3100" b="0" strike="noStrike" spc="-1">
              <a:solidFill>
                <a:srgbClr val="8F00FF"/>
              </a:solidFill>
              <a:uFill>
                <a:solidFill>
                  <a:srgbClr val="FFFFFF"/>
                </a:solidFill>
              </a:uFill>
              <a:latin typeface="Raleway SemiBold"/>
              <a:ea typeface="Raleway SemiBold"/>
            </a:endParaRPr>
          </a:p>
          <a:p>
            <a:pPr>
              <a:lnSpc>
                <a:spcPct val="100000"/>
              </a:lnSpc>
            </a:pPr>
            <a:endParaRPr lang="ru-RU" sz="3100" b="0" strike="noStrike" spc="-1">
              <a:solidFill>
                <a:srgbClr val="8F00FF"/>
              </a:solidFill>
              <a:uFill>
                <a:solidFill>
                  <a:srgbClr val="FFFFFF"/>
                </a:solidFill>
              </a:uFill>
              <a:latin typeface="Raleway SemiBold"/>
              <a:ea typeface="Raleway SemiBold"/>
            </a:endParaRPr>
          </a:p>
          <a:p>
            <a:pPr>
              <a:lnSpc>
                <a:spcPct val="100000"/>
              </a:lnSpc>
            </a:pPr>
            <a:r>
              <a:rPr lang="ru-RU" sz="3100" b="0" strike="noStrike" spc="-1">
                <a:solidFill>
                  <a:srgbClr val="8F00FF"/>
                </a:solidFill>
                <a:uFill>
                  <a:solidFill>
                    <a:srgbClr val="FFFFFF"/>
                  </a:solidFill>
                </a:uFill>
                <a:latin typeface="Raleway SemiBold"/>
                <a:ea typeface="Raleway SemiBold"/>
              </a:rPr>
              <a:t>Лечебная физическая культура (ЛФК) как метод профилактики заболеваний «сидячего образа жизни»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109" name="Google Shape;108;p25"/>
          <p:cNvPicPr/>
          <p:nvPr/>
        </p:nvPicPr>
        <p:blipFill>
          <a:blip r:embed="rId1"/>
          <a:srcRect l="48525"/>
          <a:stretch>
            <a:fillRect/>
          </a:stretch>
        </p:blipFill>
        <p:spPr>
          <a:xfrm>
            <a:off x="5224680" y="669600"/>
            <a:ext cx="2832480" cy="4473720"/>
          </a:xfrm>
          <a:prstGeom prst="rect">
            <a:avLst/>
          </a:prstGeom>
          <a:ln>
            <a:noFill/>
          </a:ln>
        </p:spPr>
      </p:pic>
      <p:sp>
        <p:nvSpPr>
          <p:cNvPr id="110" name="CustomShape 2"/>
          <p:cNvSpPr/>
          <p:nvPr/>
        </p:nvSpPr>
        <p:spPr>
          <a:xfrm>
            <a:off x="5224680" y="0"/>
            <a:ext cx="2832120" cy="109836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1" name="CustomShape 3"/>
          <p:cNvSpPr/>
          <p:nvPr/>
        </p:nvSpPr>
        <p:spPr>
          <a:xfrm>
            <a:off x="8057520" y="1098360"/>
            <a:ext cx="1086120" cy="23785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2" name="CustomShape 4"/>
          <p:cNvSpPr/>
          <p:nvPr/>
        </p:nvSpPr>
        <p:spPr>
          <a:xfrm rot="10800000" flipH="1">
            <a:off x="9143280" y="5143680"/>
            <a:ext cx="1086120" cy="16732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3" name="CustomShape 5"/>
          <p:cNvSpPr/>
          <p:nvPr/>
        </p:nvSpPr>
        <p:spPr>
          <a:xfrm>
            <a:off x="8057520" y="0"/>
            <a:ext cx="1086120" cy="1098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4" name="CustomShape 6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5" name="CustomShape 7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tIns="91440" bIns="91440" anchor="ctr"/>
          <a:p>
            <a:pPr algn="ctr">
              <a:lnSpc>
                <a:spcPct val="100000"/>
              </a:lnSpc>
            </a:pPr>
            <a:fld id="{A72FA5A7-D74E-4046-B64B-DC1CDA9856F8}" type="slidenum">
              <a:rPr lang="ru-RU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</a:rPr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/>
          </p:nvPr>
        </p:nvSpPr>
        <p:spPr>
          <a:xfrm>
            <a:off x="121285" y="1779905"/>
            <a:ext cx="7096760" cy="3364230"/>
          </a:xfrm>
        </p:spPr>
        <p:txBody>
          <a:bodyPr/>
          <a:p>
            <a:r>
              <a:rPr lang="ru-RU" altLang="en-US"/>
              <a:t>В настоящее время идёт тенденция к росту и «омолжению» заболеваний сердечно-сосудистой, нервной, пищеварительной, эндокринной, опрно-двигатель</a:t>
            </a:r>
            <a:r>
              <a:rPr lang="ru-RU" altLang="en-US">
                <a:solidFill>
                  <a:schemeClr val="tx1"/>
                </a:solidFill>
              </a:rPr>
              <a:t>ной системы связанных с сидячим образом жизни, такие как: </a:t>
            </a:r>
            <a:endParaRPr lang="ru-RU" altLang="en-US">
              <a:solidFill>
                <a:schemeClr val="tx1"/>
              </a:solidFill>
            </a:endParaRPr>
          </a:p>
          <a:p>
            <a:pPr marL="895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b="0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Геморрой</a:t>
            </a:r>
            <a:endParaRPr lang="ru-RU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95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b="0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Простатит</a:t>
            </a:r>
            <a:endParaRPr lang="ru-RU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95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b="0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Проблемы позвоночника, мышц, суставов</a:t>
            </a:r>
            <a:endParaRPr lang="ru-RU" b="0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95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b="0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Болезни сердца</a:t>
            </a:r>
            <a:endParaRPr lang="ru-RU" b="0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95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b="0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Варикозная болезнь</a:t>
            </a:r>
            <a:endParaRPr lang="ru-RU" b="0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95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b="0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Метаболический синдром</a:t>
            </a:r>
            <a:endParaRPr lang="ru-RU" b="0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95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b="0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Заболевания кишечника</a:t>
            </a:r>
            <a:endParaRPr lang="ru-RU" b="0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95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b="0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Бессонница, тревожные расстройства.</a:t>
            </a:r>
            <a:endParaRPr lang="ru-RU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endParaRPr lang="ru-RU" altLang="en-US"/>
          </a:p>
          <a:p>
            <a:endParaRPr lang="ru-RU" altLang="en-US">
              <a:solidFill>
                <a:schemeClr val="tx1"/>
              </a:solidFill>
            </a:endParaRPr>
          </a:p>
        </p:txBody>
      </p:sp>
      <p:sp>
        <p:nvSpPr>
          <p:cNvPr id="116" name="CustomShape 1"/>
          <p:cNvSpPr/>
          <p:nvPr/>
        </p:nvSpPr>
        <p:spPr>
          <a:xfrm>
            <a:off x="7440120" y="312480"/>
            <a:ext cx="18432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7" name="CustomShape 2"/>
          <p:cNvSpPr/>
          <p:nvPr/>
        </p:nvSpPr>
        <p:spPr>
          <a:xfrm>
            <a:off x="7229160" y="0"/>
            <a:ext cx="1913760" cy="369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8" name="CustomShape 3"/>
          <p:cNvSpPr/>
          <p:nvPr/>
        </p:nvSpPr>
        <p:spPr>
          <a:xfrm>
            <a:off x="7494480" y="3461400"/>
            <a:ext cx="1648080" cy="169344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9" name="CustomShape 4"/>
          <p:cNvSpPr/>
          <p:nvPr/>
        </p:nvSpPr>
        <p:spPr>
          <a:xfrm>
            <a:off x="7494480" y="321840"/>
            <a:ext cx="1648080" cy="1569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20" name="CustomShape 5"/>
          <p:cNvSpPr/>
          <p:nvPr/>
        </p:nvSpPr>
        <p:spPr>
          <a:xfrm>
            <a:off x="7494480" y="1891800"/>
            <a:ext cx="1648080" cy="15696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pic>
        <p:nvPicPr>
          <p:cNvPr id="121" name="Google Shape;127;p26"/>
          <p:cNvPicPr/>
          <p:nvPr/>
        </p:nvPicPr>
        <p:blipFill>
          <a:blip r:embed="rId1"/>
          <a:stretch>
            <a:fillRect/>
          </a:stretch>
        </p:blipFill>
        <p:spPr>
          <a:xfrm>
            <a:off x="7884360" y="3916800"/>
            <a:ext cx="869040" cy="869040"/>
          </a:xfrm>
          <a:prstGeom prst="rect">
            <a:avLst/>
          </a:prstGeom>
          <a:ln>
            <a:noFill/>
          </a:ln>
        </p:spPr>
      </p:pic>
      <p:pic>
        <p:nvPicPr>
          <p:cNvPr id="122" name="Google Shape;128;p26"/>
          <p:cNvPicPr/>
          <p:nvPr/>
        </p:nvPicPr>
        <p:blipFill>
          <a:blip r:embed="rId2"/>
          <a:stretch>
            <a:fillRect/>
          </a:stretch>
        </p:blipFill>
        <p:spPr>
          <a:xfrm>
            <a:off x="7884360" y="672120"/>
            <a:ext cx="869040" cy="869040"/>
          </a:xfrm>
          <a:prstGeom prst="rect">
            <a:avLst/>
          </a:prstGeom>
          <a:ln>
            <a:noFill/>
          </a:ln>
        </p:spPr>
      </p:pic>
      <p:sp>
        <p:nvSpPr>
          <p:cNvPr id="123" name="CustomShape 6"/>
          <p:cNvSpPr/>
          <p:nvPr/>
        </p:nvSpPr>
        <p:spPr>
          <a:xfrm>
            <a:off x="7229160" y="309960"/>
            <a:ext cx="265320" cy="4833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24" name="CustomShape 7"/>
          <p:cNvSpPr/>
          <p:nvPr/>
        </p:nvSpPr>
        <p:spPr>
          <a:xfrm>
            <a:off x="635" y="2211705"/>
            <a:ext cx="7228840" cy="2855595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tIns="91440" bIns="91440"/>
          <a:p>
            <a:pPr marL="6096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25" name="CustomShape 8"/>
          <p:cNvSpPr/>
          <p:nvPr/>
        </p:nvSpPr>
        <p:spPr>
          <a:xfrm>
            <a:off x="532800" y="778595"/>
            <a:ext cx="6207840" cy="6127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77760" tIns="77760" rIns="77760" bIns="77760"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uFill>
                  <a:solidFill>
                    <a:srgbClr val="FFFFFF"/>
                  </a:solidFill>
                </a:uFill>
                <a:latin typeface="Raleway SemiBold"/>
                <a:ea typeface="Raleway SemiBold"/>
              </a:rPr>
              <a:t>АКТУАЛЬНОСТЬ ПРОДУКТА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26" name="CustomShape 9"/>
          <p:cNvSpPr/>
          <p:nvPr/>
        </p:nvSpPr>
        <p:spPr>
          <a:xfrm>
            <a:off x="0" y="681840"/>
            <a:ext cx="2331360" cy="9684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27" name="CustomShape 10"/>
          <p:cNvSpPr/>
          <p:nvPr/>
        </p:nvSpPr>
        <p:spPr>
          <a:xfrm>
            <a:off x="606240" y="681840"/>
            <a:ext cx="2331360" cy="9684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28" name="CustomShape 11"/>
          <p:cNvSpPr/>
          <p:nvPr/>
        </p:nvSpPr>
        <p:spPr>
          <a:xfrm>
            <a:off x="1212480" y="681840"/>
            <a:ext cx="2331360" cy="968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29" name="CustomShape 12"/>
          <p:cNvSpPr/>
          <p:nvPr/>
        </p:nvSpPr>
        <p:spPr>
          <a:xfrm>
            <a:off x="1790280" y="681840"/>
            <a:ext cx="2331360" cy="968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30" name="CustomShape 13"/>
          <p:cNvSpPr/>
          <p:nvPr/>
        </p:nvSpPr>
        <p:spPr>
          <a:xfrm>
            <a:off x="2396520" y="681840"/>
            <a:ext cx="2331360" cy="9684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 descr="ООООООООООООООООООООООООООО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0350" y="269875"/>
            <a:ext cx="4873625" cy="4873625"/>
          </a:xfrm>
          <a:prstGeom prst="rect">
            <a:avLst/>
          </a:prstGeom>
        </p:spPr>
      </p:pic>
      <p:pic>
        <p:nvPicPr>
          <p:cNvPr id="5" name="Изображение 4" descr="яффффффффффффффффф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" y="555625"/>
            <a:ext cx="3999865" cy="41960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456840" y="1543680"/>
            <a:ext cx="4655520" cy="1030680"/>
          </a:xfrm>
          <a:prstGeom prst="rect">
            <a:avLst/>
          </a:prstGeom>
          <a:noFill/>
          <a:ln>
            <a:noFill/>
          </a:ln>
        </p:spPr>
        <p:txBody>
          <a:bodyPr lIns="58320" tIns="58320" rIns="58320" bIns="58320"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uFill>
                  <a:solidFill>
                    <a:srgbClr val="FFFFFF"/>
                  </a:solidFill>
                </a:uFill>
                <a:latin typeface="Raleway SemiBold"/>
                <a:ea typeface="Raleway SemiBold"/>
              </a:rPr>
              <a:t>ЦЕЛЕВАЯ АУДИТОРИЯ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32" name="TextShape 2"/>
          <p:cNvSpPr txBox="1"/>
          <p:nvPr/>
        </p:nvSpPr>
        <p:spPr>
          <a:xfrm>
            <a:off x="456840" y="2626200"/>
            <a:ext cx="7992720" cy="2062080"/>
          </a:xfrm>
          <a:prstGeom prst="rect">
            <a:avLst/>
          </a:prstGeom>
          <a:noFill/>
          <a:ln>
            <a:noFill/>
          </a:ln>
        </p:spPr>
        <p:txBody>
          <a:bodyPr lIns="58320" tIns="58320" rIns="58320" bIns="58320"/>
          <a:p>
            <a:pPr marL="406400" indent="-26670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2400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Все люди, ведущие «сидячий образ жизни» - Офисные рабочие, водители,врачи, студенты, и т.д 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39700" indent="0">
              <a:lnSpc>
                <a:spcPct val="115000"/>
              </a:lnSpc>
              <a:buClr>
                <a:srgbClr val="8F00FF"/>
              </a:buClr>
              <a:buFont typeface="Raleway"/>
              <a:buNone/>
            </a:pP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01600">
              <a:lnSpc>
                <a:spcPct val="115000"/>
              </a:lnSpc>
            </a:pP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33" name="CustomShape 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34" name="CustomShape 4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tIns="91440" bIns="91440" anchor="ctr"/>
          <a:p>
            <a:pPr algn="ctr">
              <a:lnSpc>
                <a:spcPct val="100000"/>
              </a:lnSpc>
            </a:pPr>
            <a:fld id="{CA73880F-F8CC-465A-BEA5-D7A90FAE77AA}" type="slidenum">
              <a:rPr lang="ru-RU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</a:rPr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35" name="CustomShape 5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36" name="CustomShape 6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37" name="CustomShape 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38" name="CustomShape 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39" name="CustomShape 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pic>
        <p:nvPicPr>
          <p:cNvPr id="140" name="Google Shape;151;p27"/>
          <p:cNvPicPr/>
          <p:nvPr/>
        </p:nvPicPr>
        <p:blipFill>
          <a:blip r:embed="rId1"/>
          <a:stretch>
            <a:fillRect/>
          </a:stretch>
        </p:blipFill>
        <p:spPr>
          <a:xfrm>
            <a:off x="530640" y="656280"/>
            <a:ext cx="539640" cy="5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456840" y="1486440"/>
            <a:ext cx="4655520" cy="975600"/>
          </a:xfrm>
          <a:prstGeom prst="rect">
            <a:avLst/>
          </a:prstGeom>
          <a:noFill/>
          <a:ln>
            <a:noFill/>
          </a:ln>
        </p:spPr>
        <p:txBody>
          <a:bodyPr lIns="58320" tIns="58320" rIns="58320" bIns="58320"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uFill>
                  <a:solidFill>
                    <a:srgbClr val="FFFFFF"/>
                  </a:solidFill>
                </a:uFill>
                <a:latin typeface="Raleway SemiBold"/>
                <a:ea typeface="Raleway SemiBold"/>
              </a:rPr>
              <a:t>ПРОБЛЕМА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42" name="TextShape 2"/>
          <p:cNvSpPr txBox="1"/>
          <p:nvPr/>
        </p:nvSpPr>
        <p:spPr>
          <a:xfrm>
            <a:off x="400685" y="2019300"/>
            <a:ext cx="8045450" cy="3001645"/>
          </a:xfrm>
          <a:prstGeom prst="rect">
            <a:avLst/>
          </a:prstGeom>
          <a:noFill/>
          <a:ln>
            <a:noFill/>
          </a:ln>
        </p:spPr>
        <p:txBody>
          <a:bodyPr lIns="58320" tIns="58320" rIns="58320" bIns="58320"/>
          <a:p>
            <a:pPr marL="406400" indent="-26670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Наш проект позволит решить множество проблем с заболеваниями опорно-двигательного аппарата, мышечной системы, метаболических нарушений, заболеваний сердца и сосудов, органов пищеварения.</a:t>
            </a:r>
            <a:endParaRPr lang="ru-RU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06400" indent="-26670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Данная проблема влияет на здоровье, когнитивные функции, качество жизни.</a:t>
            </a:r>
            <a:endParaRPr lang="ru-RU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06400" indent="-26670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Существующих вариантов решения проблем недостотаочно, потому что у многих людей не хватает времени на спорт-зал или бассейн после рабочего дня.</a:t>
            </a:r>
            <a:endParaRPr lang="ru-RU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15000"/>
              </a:lnSpc>
            </a:pP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01600">
              <a:lnSpc>
                <a:spcPct val="115000"/>
              </a:lnSpc>
            </a:pP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43" name="CustomShape 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44" name="CustomShape 4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tIns="91440" bIns="91440" anchor="ctr"/>
          <a:p>
            <a:pPr algn="ctr">
              <a:lnSpc>
                <a:spcPct val="100000"/>
              </a:lnSpc>
            </a:pPr>
            <a:fld id="{99BAA9E4-693B-44F2-B69A-22492CB12DEA}" type="slidenum">
              <a:rPr lang="ru-RU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</a:rPr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45" name="CustomShape 5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46" name="CustomShape 6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47" name="CustomShape 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48" name="CustomShape 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49" name="CustomShape 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pic>
        <p:nvPicPr>
          <p:cNvPr id="150" name="Google Shape;165;p28"/>
          <p:cNvPicPr/>
          <p:nvPr/>
        </p:nvPicPr>
        <p:blipFill>
          <a:blip r:embed="rId1"/>
          <a:stretch>
            <a:fillRect/>
          </a:stretch>
        </p:blipFill>
        <p:spPr>
          <a:xfrm>
            <a:off x="530640" y="656280"/>
            <a:ext cx="539640" cy="5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456840" y="1543680"/>
            <a:ext cx="4655520" cy="975600"/>
          </a:xfrm>
          <a:prstGeom prst="rect">
            <a:avLst/>
          </a:prstGeom>
          <a:noFill/>
          <a:ln>
            <a:noFill/>
          </a:ln>
        </p:spPr>
        <p:txBody>
          <a:bodyPr lIns="58320" tIns="58320" rIns="58320" bIns="58320"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uFill>
                  <a:solidFill>
                    <a:srgbClr val="FFFFFF"/>
                  </a:solidFill>
                </a:uFill>
                <a:latin typeface="Raleway SemiBold"/>
                <a:ea typeface="Raleway SemiBold"/>
              </a:rPr>
              <a:t>РЕШЕНИЕ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52" name="TextShape 2"/>
          <p:cNvSpPr txBox="1"/>
          <p:nvPr/>
        </p:nvSpPr>
        <p:spPr>
          <a:xfrm>
            <a:off x="456565" y="2291715"/>
            <a:ext cx="7992745" cy="3344545"/>
          </a:xfrm>
          <a:prstGeom prst="rect">
            <a:avLst/>
          </a:prstGeom>
          <a:noFill/>
          <a:ln>
            <a:noFill/>
          </a:ln>
        </p:spPr>
        <p:txBody>
          <a:bodyPr lIns="58320" tIns="58320" rIns="58320" bIns="58320"/>
          <a:p>
            <a:pPr marL="406400" indent="-26670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Разработка и внедрение в различные организаци и учебные заведения комплекса ЛФК</a:t>
            </a:r>
            <a:r>
              <a:rPr lang="ru-RU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  <a:sym typeface="+mn-ea"/>
              </a:rPr>
              <a:t> включающая в себя 10 ти минутные видеоматерьялы с упражнениями и имеющие тенденцию к постепенному увеличению нагрузки и расширению базы упражнений</a:t>
            </a:r>
            <a:endParaRPr lang="ru-RU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06400" indent="-26670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endParaRPr lang="ru-RU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06400" indent="-26670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Во время рабочего дня или учебного процесса будет запускаться 10-ти минутный ролик каждые 1,5-2 часа.</a:t>
            </a:r>
            <a:endParaRPr lang="ru-RU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15000"/>
              </a:lnSpc>
            </a:pPr>
            <a:endParaRPr lang="ru-RU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53" name="CustomShape 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54" name="CustomShape 4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tIns="91440" bIns="91440" anchor="ctr"/>
          <a:p>
            <a:pPr algn="ctr">
              <a:lnSpc>
                <a:spcPct val="100000"/>
              </a:lnSpc>
            </a:pPr>
            <a:fld id="{51A4EA13-5CD7-48FE-8453-22D40CB5C309}" type="slidenum">
              <a:rPr lang="ru-RU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</a:rPr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55" name="CustomShape 5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56" name="CustomShape 6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57" name="CustomShape 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58" name="CustomShape 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59" name="CustomShape 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pic>
        <p:nvPicPr>
          <p:cNvPr id="160" name="Google Shape;179;p29"/>
          <p:cNvPicPr/>
          <p:nvPr/>
        </p:nvPicPr>
        <p:blipFill>
          <a:blip r:embed="rId1"/>
          <a:stretch>
            <a:fillRect/>
          </a:stretch>
        </p:blipFill>
        <p:spPr>
          <a:xfrm>
            <a:off x="530640" y="656280"/>
            <a:ext cx="539640" cy="5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432360" y="444960"/>
            <a:ext cx="7975800" cy="975600"/>
          </a:xfrm>
          <a:prstGeom prst="rect">
            <a:avLst/>
          </a:prstGeom>
          <a:noFill/>
          <a:ln>
            <a:noFill/>
          </a:ln>
        </p:spPr>
        <p:txBody>
          <a:bodyPr lIns="58320" tIns="58320" rIns="58320" bIns="58320"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uFill>
                  <a:solidFill>
                    <a:srgbClr val="FFFFFF"/>
                  </a:solidFill>
                </a:uFill>
                <a:latin typeface="Raleway SemiBold"/>
                <a:ea typeface="Raleway SemiBold"/>
              </a:rPr>
              <a:t>ЦЕННОСТЬ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62" name="TextShape 2"/>
          <p:cNvSpPr txBox="1"/>
          <p:nvPr/>
        </p:nvSpPr>
        <p:spPr>
          <a:xfrm>
            <a:off x="356040" y="1481040"/>
            <a:ext cx="7743600" cy="3009600"/>
          </a:xfrm>
          <a:prstGeom prst="rect">
            <a:avLst/>
          </a:prstGeom>
          <a:noFill/>
          <a:ln>
            <a:noFill/>
          </a:ln>
        </p:spPr>
        <p:txBody>
          <a:bodyPr lIns="58320" tIns="58320" rIns="58320" bIns="58320"/>
          <a:p>
            <a:pPr marL="457200">
              <a:lnSpc>
                <a:spcPct val="115000"/>
              </a:lnSpc>
            </a:pPr>
            <a:r>
              <a:rPr lang="ru-RU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Польза данного продукта заключается в:</a:t>
            </a:r>
            <a:endParaRPr lang="ru-RU" b="0" strike="noStrike" spc="-1">
              <a:solidFill>
                <a:srgbClr val="132C40"/>
              </a:solidFill>
              <a:uFill>
                <a:solidFill>
                  <a:srgbClr val="FFFFFF"/>
                </a:solidFill>
              </a:uFill>
              <a:latin typeface="Raleway"/>
              <a:ea typeface="Raleway"/>
            </a:endParaRPr>
          </a:p>
          <a:p>
            <a:pPr marL="457200">
              <a:lnSpc>
                <a:spcPct val="115000"/>
              </a:lnSpc>
            </a:pPr>
            <a:r>
              <a:rPr lang="ru-RU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- сохранении здоровья, </a:t>
            </a:r>
            <a:endParaRPr lang="ru-RU" b="0" strike="noStrike" spc="-1">
              <a:solidFill>
                <a:srgbClr val="132C40"/>
              </a:solidFill>
              <a:uFill>
                <a:solidFill>
                  <a:srgbClr val="FFFFFF"/>
                </a:solidFill>
              </a:uFill>
              <a:latin typeface="Raleway"/>
              <a:ea typeface="Raleway"/>
            </a:endParaRPr>
          </a:p>
          <a:p>
            <a:pPr marL="457200">
              <a:lnSpc>
                <a:spcPct val="115000"/>
              </a:lnSpc>
            </a:pPr>
            <a:r>
              <a:rPr lang="ru-RU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- профилактике заболеваний и сокращении нахождения работников и ученников на больничном </a:t>
            </a:r>
            <a:endParaRPr lang="ru-RU" b="0" strike="noStrike" spc="-1">
              <a:solidFill>
                <a:srgbClr val="132C40"/>
              </a:solidFill>
              <a:uFill>
                <a:solidFill>
                  <a:srgbClr val="FFFFFF"/>
                </a:solidFill>
              </a:uFill>
              <a:latin typeface="Raleway"/>
              <a:ea typeface="Raleway"/>
            </a:endParaRPr>
          </a:p>
          <a:p>
            <a:pPr marL="457200">
              <a:lnSpc>
                <a:spcPct val="115000"/>
              </a:lnSpc>
            </a:pPr>
            <a:r>
              <a:rPr lang="ru-RU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- ЛФК во время рабочего или учебного процесса способствует улучшению КПД, памяти и внимания,</a:t>
            </a:r>
            <a:endParaRPr lang="ru-RU" b="0" strike="noStrike" spc="-1">
              <a:solidFill>
                <a:srgbClr val="132C40"/>
              </a:solidFill>
              <a:uFill>
                <a:solidFill>
                  <a:srgbClr val="FFFFFF"/>
                </a:solidFill>
              </a:uFill>
              <a:latin typeface="Raleway"/>
              <a:ea typeface="Raleway"/>
            </a:endParaRPr>
          </a:p>
          <a:p>
            <a:pPr marL="457200">
              <a:lnSpc>
                <a:spcPct val="115000"/>
              </a:lnSpc>
            </a:pPr>
            <a:r>
              <a:rPr lang="ru-RU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  <a:sym typeface="+mn-ea"/>
              </a:rPr>
              <a:t>- экономии средств и сил (не надо ходить по больницам и принимать лечение).</a:t>
            </a:r>
            <a:endParaRPr lang="ru-RU" b="0" strike="noStrike" spc="-1">
              <a:solidFill>
                <a:srgbClr val="132C40"/>
              </a:solidFill>
              <a:uFill>
                <a:solidFill>
                  <a:srgbClr val="FFFFFF"/>
                </a:solidFill>
              </a:uFill>
              <a:latin typeface="Raleway"/>
              <a:ea typeface="Raleway"/>
            </a:endParaRPr>
          </a:p>
          <a:p>
            <a:pPr marL="457200">
              <a:lnSpc>
                <a:spcPct val="115000"/>
              </a:lnSpc>
            </a:pPr>
            <a:endParaRPr lang="ru-RU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57200">
              <a:lnSpc>
                <a:spcPct val="115000"/>
              </a:lnSpc>
            </a:pPr>
            <a:endParaRPr lang="ru-RU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63" name="CustomShape 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64" name="CustomShape 4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tIns="91440" bIns="91440" anchor="ctr"/>
          <a:p>
            <a:pPr algn="ctr">
              <a:lnSpc>
                <a:spcPct val="100000"/>
              </a:lnSpc>
            </a:pPr>
            <a:fld id="{4E7F7654-4F6E-4307-A444-1A5B809E7B4E}" type="slidenum">
              <a:rPr lang="ru-RU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</a:rPr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75" name="CustomShape 2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tIns="91440" bIns="91440" anchor="ctr"/>
          <a:p>
            <a:pPr algn="ctr">
              <a:lnSpc>
                <a:spcPct val="100000"/>
              </a:lnSpc>
            </a:pPr>
            <a:fld id="{2C6AEFD5-F92B-4FE0-91AC-F68B38B43065}" type="slidenum">
              <a:rPr lang="ru-RU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</a:rPr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76" name="CustomShape 3"/>
          <p:cNvSpPr/>
          <p:nvPr/>
        </p:nvSpPr>
        <p:spPr>
          <a:xfrm>
            <a:off x="456840" y="1270080"/>
            <a:ext cx="2846520" cy="51012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77" name="CustomShape 4"/>
          <p:cNvSpPr/>
          <p:nvPr/>
        </p:nvSpPr>
        <p:spPr>
          <a:xfrm>
            <a:off x="488880" y="2340360"/>
            <a:ext cx="6936120" cy="14144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tIns="91440" bIns="91440"/>
          <a:p>
            <a:pPr marL="457200" indent="-304800">
              <a:lnSpc>
                <a:spcPct val="115000"/>
              </a:lnSpc>
              <a:buClr>
                <a:srgbClr val="132C40"/>
              </a:buClr>
              <a:buFont typeface="Raleway"/>
              <a:buChar char="●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Основных конкурентов нет, так как никто не проводит зарядку во время рабочего или учебного процесса.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57200" indent="-304800">
              <a:lnSpc>
                <a:spcPct val="115000"/>
              </a:lnSpc>
              <a:buClr>
                <a:srgbClr val="132C40"/>
              </a:buClr>
              <a:buFont typeface="Raleway"/>
              <a:buChar char="●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Косвенные конкуренты это тренажёрные залы, бассейны в который люди ходят после работы или в выходные.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78" name="TextShape 5"/>
          <p:cNvSpPr txBox="1"/>
          <p:nvPr/>
        </p:nvSpPr>
        <p:spPr>
          <a:xfrm>
            <a:off x="456840" y="1235520"/>
            <a:ext cx="2846520" cy="1030680"/>
          </a:xfrm>
          <a:prstGeom prst="rect">
            <a:avLst/>
          </a:prstGeom>
          <a:noFill/>
          <a:ln>
            <a:noFill/>
          </a:ln>
        </p:spPr>
        <p:txBody>
          <a:bodyPr lIns="58320" tIns="58320" rIns="58320" bIns="58320"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aleway SemiBold"/>
                <a:ea typeface="Raleway SemiBold"/>
              </a:rPr>
              <a:t>КОНКУРЕНТЫ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79" name="CustomShape 6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80" name="CustomShape 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81" name="CustomShape 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82" name="CustomShape 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456495" y="1923125"/>
            <a:ext cx="6936120" cy="3657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tIns="91440" bIns="91440"/>
          <a:p>
            <a:pPr>
              <a:lnSpc>
                <a:spcPct val="115000"/>
              </a:lnSpc>
            </a:pPr>
            <a:r>
              <a:rPr lang="ru-RU" sz="1200" b="0" strike="noStrike" spc="-1">
                <a:solidFill>
                  <a:srgbClr val="8F00FF"/>
                </a:solidFill>
                <a:uFill>
                  <a:solidFill>
                    <a:srgbClr val="FFFFFF"/>
                  </a:solidFill>
                </a:uFill>
                <a:latin typeface="Raleway SemiBold"/>
                <a:ea typeface="Raleway SemiBold"/>
              </a:rPr>
              <a:t>БИЗНЕС-МОДЕЛЬ </a:t>
            </a:r>
            <a:r>
              <a:rPr lang="ru-RU" sz="1200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– как вы зарабатываете или планируете;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93" name="CustomShape 2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94" name="CustomShape 3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tIns="91440" bIns="91440" anchor="ctr"/>
          <a:p>
            <a:pPr algn="ctr">
              <a:lnSpc>
                <a:spcPct val="100000"/>
              </a:lnSpc>
            </a:pPr>
            <a:fld id="{75FA7B55-F6E8-484C-9F03-70A2DB0C3666}" type="slidenum">
              <a:rPr lang="ru-RU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</a:rPr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95" name="CustomShape 4"/>
          <p:cNvSpPr/>
          <p:nvPr/>
        </p:nvSpPr>
        <p:spPr>
          <a:xfrm>
            <a:off x="456840" y="1270080"/>
            <a:ext cx="3524400" cy="59436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96" name="TextShape 5"/>
          <p:cNvSpPr txBox="1"/>
          <p:nvPr/>
        </p:nvSpPr>
        <p:spPr>
          <a:xfrm>
            <a:off x="456840" y="1060200"/>
            <a:ext cx="4655520" cy="104184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aleway SemiBold"/>
                <a:ea typeface="Raleway SemiBold"/>
              </a:rPr>
              <a:t>БИЗНЕС-МОДЕЛЬ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97" name="TextShape 6"/>
          <p:cNvSpPr txBox="1"/>
          <p:nvPr/>
        </p:nvSpPr>
        <p:spPr>
          <a:xfrm>
            <a:off x="467635" y="2211840"/>
            <a:ext cx="7992720" cy="30758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342900" indent="-254000">
              <a:lnSpc>
                <a:spcPct val="150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Актуальность проекта в том, что он подходит для всех учебных заведений: школы, ВУЗЫ, училища, как государственные так и частные организации.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Raleway"/>
              <a:ea typeface="Raleway"/>
            </a:endParaRPr>
          </a:p>
          <a:p>
            <a:pPr marL="342900" indent="-254000">
              <a:lnSpc>
                <a:spcPct val="150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В стоимость проекта войдёт аренда помещения и профессионального оборудования это будет стоить = 10 000 тыс руб.</a:t>
            </a:r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Raleway"/>
              <a:ea typeface="Raleway"/>
            </a:endParaRPr>
          </a:p>
          <a:p>
            <a:pPr marL="342900" indent="-254000">
              <a:lnSpc>
                <a:spcPct val="150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В продажу войдёт годовая подписка включающая в себя видеоматерьялы ЛФК с постепенным увеличением нагрузки и расширением базы упражнений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342900" indent="-254000">
              <a:lnSpc>
                <a:spcPct val="150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Возможные партнеры спортивные залы и клубы (оборудование, помещения, персонал) /помгает в продажах или продвижении)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8900" indent="0">
              <a:lnSpc>
                <a:spcPct val="150000"/>
              </a:lnSpc>
              <a:buClr>
                <a:srgbClr val="8F00FF"/>
              </a:buClr>
              <a:buFont typeface="Raleway"/>
              <a:buNone/>
            </a:pP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98" name="CustomShape 7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99" name="CustomShape 8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00" name="CustomShape 9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01" name="CustomShape 10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03" name="CustomShape 2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tIns="91440" bIns="91440" anchor="ctr"/>
          <a:p>
            <a:pPr algn="ctr">
              <a:lnSpc>
                <a:spcPct val="100000"/>
              </a:lnSpc>
            </a:pPr>
            <a:fld id="{5F835F19-ABAB-47A4-8324-54D53C837C47}" type="slidenum">
              <a:rPr lang="ru-RU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</a:rPr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04" name="CustomShape 3"/>
          <p:cNvSpPr/>
          <p:nvPr/>
        </p:nvSpPr>
        <p:spPr>
          <a:xfrm>
            <a:off x="456840" y="1270080"/>
            <a:ext cx="3524400" cy="59436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05" name="TextShape 4"/>
          <p:cNvSpPr txBox="1"/>
          <p:nvPr/>
        </p:nvSpPr>
        <p:spPr>
          <a:xfrm>
            <a:off x="456840" y="1060200"/>
            <a:ext cx="4655520" cy="104184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aleway SemiBold"/>
                <a:ea typeface="Raleway SemiBold"/>
              </a:rPr>
              <a:t>КОМАНДА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06" name="TextShape 5"/>
          <p:cNvSpPr txBox="1"/>
          <p:nvPr/>
        </p:nvSpPr>
        <p:spPr>
          <a:xfrm>
            <a:off x="456840" y="2317680"/>
            <a:ext cx="7992720" cy="30758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342900" indent="-254000">
              <a:lnSpc>
                <a:spcPct val="150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charset="0"/>
                <a:ea typeface="Raleway"/>
                <a:cs typeface="Times New Roman" panose="02020603050405020304" charset="0"/>
              </a:rPr>
              <a:t>Иван Семёнов Руководитель команды</a:t>
            </a:r>
            <a:endParaRPr lang="ru-RU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indent="-254000">
              <a:lnSpc>
                <a:spcPct val="150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charset="0"/>
                <a:ea typeface="Raleway"/>
                <a:cs typeface="Times New Roman" panose="02020603050405020304" charset="0"/>
              </a:rPr>
              <a:t>Алсу Салимзянова участник в команде</a:t>
            </a:r>
            <a:endParaRPr lang="ru-RU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indent="-254000">
              <a:lnSpc>
                <a:spcPct val="150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charset="0"/>
                <a:cs typeface="Times New Roman" panose="02020603050405020304" charset="0"/>
              </a:rPr>
              <a:t>Дмитрия Кандаков оператор видеосьемки</a:t>
            </a:r>
            <a:endParaRPr lang="ru-RU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indent="-254000">
              <a:lnSpc>
                <a:spcPct val="150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charset="0"/>
                <a:cs typeface="Times New Roman" panose="02020603050405020304" charset="0"/>
              </a:rPr>
              <a:t>Анна Шаклина монтаж видеосьемки </a:t>
            </a:r>
            <a:endParaRPr lang="ru-RU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indent="-254000">
              <a:lnSpc>
                <a:spcPct val="150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charset="0"/>
                <a:cs typeface="Times New Roman" panose="02020603050405020304" charset="0"/>
              </a:rPr>
              <a:t>Ксения Муковоз - инструктор ЛФК</a:t>
            </a:r>
            <a:endParaRPr lang="ru-RU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indent="-254000">
              <a:lnSpc>
                <a:spcPct val="150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charset="0"/>
                <a:cs typeface="Times New Roman" panose="02020603050405020304" charset="0"/>
              </a:rPr>
              <a:t>Михрибон Каримова - участник команды</a:t>
            </a:r>
            <a:endParaRPr lang="ru-RU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indent="-254000">
              <a:lnSpc>
                <a:spcPct val="150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charset="0"/>
                <a:cs typeface="Times New Roman" panose="02020603050405020304" charset="0"/>
              </a:rPr>
              <a:t>Людмила Редюкова - инструктор ЛФК</a:t>
            </a:r>
            <a:endParaRPr lang="ru-RU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7" name="CustomShape 6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08" name="CustomShape 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09" name="CustomShape 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10" name="CustomShape 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Shape 1"/>
          <p:cNvSpPr txBox="1"/>
          <p:nvPr/>
        </p:nvSpPr>
        <p:spPr>
          <a:xfrm>
            <a:off x="456840" y="1037160"/>
            <a:ext cx="4655520" cy="104184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r>
              <a:rPr lang="ru-RU" sz="2700" b="1" strike="noStrike" spc="-1">
                <a:solidFill>
                  <a:srgbClr val="8F00FF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ТЕКУЩИЕ РЕЗУЛЬТАТЫ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12" name="TextShape 2"/>
          <p:cNvSpPr txBox="1"/>
          <p:nvPr/>
        </p:nvSpPr>
        <p:spPr>
          <a:xfrm>
            <a:off x="456840" y="2340360"/>
            <a:ext cx="7992720" cy="30758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Мы сняли один видео ролик 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13" name="CustomShape 3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14" name="CustomShape 4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15" name="CustomShape 5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16" name="CustomShape 6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1544760" y="582480"/>
            <a:ext cx="4655520" cy="975600"/>
          </a:xfrm>
          <a:prstGeom prst="rect">
            <a:avLst/>
          </a:prstGeom>
          <a:noFill/>
          <a:ln>
            <a:noFill/>
          </a:ln>
        </p:spPr>
        <p:txBody>
          <a:bodyPr lIns="58320" tIns="58320" rIns="58320" bIns="58320"/>
          <a:p>
            <a:pPr>
              <a:lnSpc>
                <a:spcPct val="100000"/>
              </a:lnSpc>
            </a:pPr>
            <a:r>
              <a:rPr lang="ru-RU" sz="2800" b="0" strike="noStrike" spc="-1">
                <a:solidFill>
                  <a:srgbClr val="8F00FF"/>
                </a:solidFill>
                <a:uFill>
                  <a:solidFill>
                    <a:srgbClr val="FFFFFF"/>
                  </a:solidFill>
                </a:uFill>
                <a:latin typeface="Raleway SemiBold"/>
                <a:ea typeface="Raleway SemiBold"/>
              </a:rPr>
              <a:t>ПЛАНЫ РАЗВИТИЯ 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18" name="TextShape 2"/>
          <p:cNvSpPr txBox="1"/>
          <p:nvPr/>
        </p:nvSpPr>
        <p:spPr>
          <a:xfrm>
            <a:off x="468270" y="1419910"/>
            <a:ext cx="7973280" cy="896400"/>
          </a:xfrm>
          <a:prstGeom prst="rect">
            <a:avLst/>
          </a:prstGeom>
          <a:noFill/>
          <a:ln>
            <a:noFill/>
          </a:ln>
        </p:spPr>
        <p:txBody>
          <a:bodyPr lIns="58320" tIns="58320" rIns="58320" bIns="58320"/>
          <a:p>
            <a:pPr marL="457200" indent="-329565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2800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charset="0"/>
                <a:ea typeface="Raleway"/>
                <a:cs typeface="Times New Roman" panose="02020603050405020304" charset="0"/>
              </a:rPr>
              <a:t>Помещение и </a:t>
            </a:r>
            <a:r>
              <a:rPr lang="ru-RU" sz="2800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charset="0"/>
                <a:ea typeface="Raleway"/>
                <a:cs typeface="Times New Roman" panose="02020603050405020304" charset="0"/>
                <a:sym typeface="+mn-ea"/>
              </a:rPr>
              <a:t>оборудование </a:t>
            </a:r>
            <a:r>
              <a:rPr lang="ru-RU" sz="2800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charset="0"/>
                <a:ea typeface="Raleway"/>
                <a:cs typeface="Times New Roman" panose="02020603050405020304" charset="0"/>
              </a:rPr>
              <a:t>для сьёмки видеороликов</a:t>
            </a:r>
            <a:endParaRPr lang="ru-RU" sz="2800" b="0" strike="noStrike" spc="-1">
              <a:solidFill>
                <a:srgbClr val="132C40"/>
              </a:solidFill>
              <a:uFill>
                <a:solidFill>
                  <a:srgbClr val="FFFFFF"/>
                </a:solidFill>
              </a:uFill>
              <a:latin typeface="Times New Roman" panose="02020603050405020304" charset="0"/>
              <a:ea typeface="Raleway"/>
              <a:cs typeface="Times New Roman" panose="02020603050405020304" charset="0"/>
            </a:endParaRPr>
          </a:p>
          <a:p>
            <a:pPr marL="457200" indent="-329565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charset="0"/>
                <a:cs typeface="Times New Roman" panose="02020603050405020304" charset="0"/>
              </a:rPr>
              <a:t>Фитнес залы и их специалисты для тех, кто хочет увеличить физическую активность</a:t>
            </a:r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15000"/>
              </a:lnSpc>
            </a:pP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15000"/>
              </a:lnSpc>
            </a:pP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46050">
              <a:lnSpc>
                <a:spcPct val="115000"/>
              </a:lnSpc>
            </a:pPr>
            <a:r>
              <a:rPr lang="ru-RU" sz="1300" b="0" strike="noStrike" spc="-1">
                <a:solidFill>
                  <a:srgbClr val="132C40"/>
                </a:solidFill>
                <a:uFill>
                  <a:solidFill>
                    <a:srgbClr val="FFFFFF"/>
                  </a:solidFill>
                </a:uFill>
                <a:latin typeface="Raleway"/>
                <a:ea typeface="Raleway"/>
              </a:rPr>
              <a:t> 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19" name="CustomShape 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20" name="CustomShape 4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tIns="91440" bIns="91440" anchor="ctr"/>
          <a:p>
            <a:pPr algn="ctr">
              <a:lnSpc>
                <a:spcPct val="100000"/>
              </a:lnSpc>
            </a:pPr>
            <a:fld id="{E883D631-765F-449C-8DAC-73FE8B38415D}" type="slidenum">
              <a:rPr lang="ru-RU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</a:rPr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21" name="CustomShape 5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pic>
        <p:nvPicPr>
          <p:cNvPr id="222" name="Google Shape;263;p36"/>
          <p:cNvPicPr/>
          <p:nvPr/>
        </p:nvPicPr>
        <p:blipFill>
          <a:blip r:embed="rId1"/>
          <a:stretch>
            <a:fillRect/>
          </a:stretch>
        </p:blipFill>
        <p:spPr>
          <a:xfrm>
            <a:off x="530640" y="656280"/>
            <a:ext cx="539640" cy="539640"/>
          </a:xfrm>
          <a:prstGeom prst="rect">
            <a:avLst/>
          </a:prstGeom>
          <a:ln>
            <a:noFill/>
          </a:ln>
        </p:spPr>
      </p:pic>
      <p:sp>
        <p:nvSpPr>
          <p:cNvPr id="223" name="CustomShape 6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24" name="CustomShape 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25" name="CustomShape 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26" name="CustomShape 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2871</Words>
  <Application>WPS Presentation</Application>
  <PresentationFormat/>
  <Paragraphs>103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7" baseType="lpstr">
      <vt:lpstr>Arial</vt:lpstr>
      <vt:lpstr>SimSun</vt:lpstr>
      <vt:lpstr>Wingdings</vt:lpstr>
      <vt:lpstr>Arial</vt:lpstr>
      <vt:lpstr>Symbol</vt:lpstr>
      <vt:lpstr>Raleway SemiBold</vt:lpstr>
      <vt:lpstr>Segoe Print</vt:lpstr>
      <vt:lpstr>Raleway</vt:lpstr>
      <vt:lpstr>Microsoft YaHei</vt:lpstr>
      <vt:lpstr>Arial Unicode MS</vt:lpstr>
      <vt:lpstr>Calibri</vt:lpstr>
      <vt:lpstr>DejaVu Sans</vt:lpstr>
      <vt:lpstr>Times New Roman</vt:lpstr>
      <vt:lpstr>Office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ПРОДУКТА</dc:title>
  <dc:creator>Home</dc:creator>
  <cp:lastModifiedBy>Admin</cp:lastModifiedBy>
  <cp:revision>5</cp:revision>
  <dcterms:created xsi:type="dcterms:W3CDTF">2024-10-27T21:18:02Z</dcterms:created>
  <dcterms:modified xsi:type="dcterms:W3CDTF">2024-10-27T23:32:53Z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13</vt:i4>
  </property>
  <property fmtid="{D5CDD505-2E9C-101B-9397-08002B2CF9AE}" pid="8" name="PresentationFormat">
    <vt:lpwstr>Экран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13</vt:i4>
  </property>
  <property fmtid="{D5CDD505-2E9C-101B-9397-08002B2CF9AE}" pid="12" name="ICV">
    <vt:lpwstr>14FD8D50487F4630B2500E9022BFE3EE_12</vt:lpwstr>
  </property>
  <property fmtid="{D5CDD505-2E9C-101B-9397-08002B2CF9AE}" pid="13" name="KSOProductBuildVer">
    <vt:lpwstr>1049-12.2.0.17562</vt:lpwstr>
  </property>
</Properties>
</file>