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</p:sldIdLst>
  <p:sldSz cx="9144000" cy="5143500" type="screen16x9"/>
  <p:notesSz cx="6858000" cy="9144000"/>
  <p:embeddedFontLst>
    <p:embeddedFont>
      <p:font typeface="Onest" panose="020B0604020202020204" charset="0"/>
      <p:regular r:id="rId13"/>
      <p:bold r:id="rId14"/>
    </p:embeddedFont>
    <p:embeddedFont>
      <p:font typeface="Onest ExtraBold" panose="020B0604020202020204" charset="0"/>
      <p:bold r:id="rId15"/>
    </p:embeddedFont>
    <p:embeddedFont>
      <p:font typeface="Onest Medium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DB3"/>
    <a:srgbClr val="FC560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243B3-3270-4A88-80E4-C01D29EE9E77}" v="52" dt="2026-05-12T12:46:09.907"/>
    <p1510:client id="{E49311C0-71A3-C56F-0326-06C3E27CEB4C}" v="25" dt="2026-05-12T12:16:40.360"/>
  </p1510:revLst>
</p1510:revInfo>
</file>

<file path=ppt/tableStyles.xml><?xml version="1.0" encoding="utf-8"?>
<a:tblStyleLst xmlns:a="http://schemas.openxmlformats.org/drawingml/2006/main" def="{A52919B0-A43A-4F6F-8303-9960E087530E}">
  <a:tblStyle styleId="{A52919B0-A43A-4F6F-8303-9960E087530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E5E54E9-5E30-41F4-B98B-E070F9E0C9C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tcBdr/>
        <a:fill>
          <a:solidFill>
            <a:srgbClr val="F8D6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D6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ван Боровицкий" userId="548cb7489157ddb3" providerId="Windows Live" clId="Web-{E49311C0-71A3-C56F-0326-06C3E27CEB4C}"/>
    <pc:docChg chg="modSld">
      <pc:chgData name="Иван Боровицкий" userId="548cb7489157ddb3" providerId="Windows Live" clId="Web-{E49311C0-71A3-C56F-0326-06C3E27CEB4C}" dt="2026-05-12T12:16:40.360" v="24" actId="20577"/>
      <pc:docMkLst>
        <pc:docMk/>
      </pc:docMkLst>
      <pc:sldChg chg="modSp">
        <pc:chgData name="Иван Боровицкий" userId="548cb7489157ddb3" providerId="Windows Live" clId="Web-{E49311C0-71A3-C56F-0326-06C3E27CEB4C}" dt="2026-05-12T12:16:40.360" v="24" actId="20577"/>
        <pc:sldMkLst>
          <pc:docMk/>
          <pc:sldMk cId="0" sldId="264"/>
        </pc:sldMkLst>
        <pc:spChg chg="mod">
          <ac:chgData name="Иван Боровицкий" userId="548cb7489157ddb3" providerId="Windows Live" clId="Web-{E49311C0-71A3-C56F-0326-06C3E27CEB4C}" dt="2026-05-12T12:16:05.685" v="5" actId="20577"/>
          <ac:spMkLst>
            <pc:docMk/>
            <pc:sldMk cId="0" sldId="264"/>
            <ac:spMk id="525" creationId="{00000000-0000-0000-0000-000000000000}"/>
          </ac:spMkLst>
        </pc:spChg>
        <pc:spChg chg="mod">
          <ac:chgData name="Иван Боровицкий" userId="548cb7489157ddb3" providerId="Windows Live" clId="Web-{E49311C0-71A3-C56F-0326-06C3E27CEB4C}" dt="2026-05-12T12:16:40.360" v="24" actId="20577"/>
          <ac:spMkLst>
            <pc:docMk/>
            <pc:sldMk cId="0" sldId="264"/>
            <ac:spMk id="526" creationId="{00000000-0000-0000-0000-000000000000}"/>
          </ac:spMkLst>
        </pc:spChg>
        <pc:spChg chg="mod">
          <ac:chgData name="Иван Боровицкий" userId="548cb7489157ddb3" providerId="Windows Live" clId="Web-{E49311C0-71A3-C56F-0326-06C3E27CEB4C}" dt="2026-05-12T12:16:39.781" v="23" actId="20577"/>
          <ac:spMkLst>
            <pc:docMk/>
            <pc:sldMk cId="0" sldId="264"/>
            <ac:spMk id="528" creationId="{00000000-0000-0000-0000-000000000000}"/>
          </ac:spMkLst>
        </pc:spChg>
      </pc:sldChg>
    </pc:docChg>
  </pc:docChgLst>
  <pc:docChgLst>
    <pc:chgData name="Михаил Леонтьев" userId="9ed71a22a22c3c2d" providerId="LiveId" clId="{52CE4EBB-4AEE-4239-9AB5-024F39B7FC20}"/>
    <pc:docChg chg="custSel modSld">
      <pc:chgData name="Михаил Леонтьев" userId="9ed71a22a22c3c2d" providerId="LiveId" clId="{52CE4EBB-4AEE-4239-9AB5-024F39B7FC20}" dt="2026-05-12T12:46:09.907" v="51" actId="20577"/>
      <pc:docMkLst>
        <pc:docMk/>
      </pc:docMkLst>
      <pc:sldChg chg="modSp mod">
        <pc:chgData name="Михаил Леонтьев" userId="9ed71a22a22c3c2d" providerId="LiveId" clId="{52CE4EBB-4AEE-4239-9AB5-024F39B7FC20}" dt="2026-05-12T12:43:08.127" v="40" actId="207"/>
        <pc:sldMkLst>
          <pc:docMk/>
          <pc:sldMk cId="0" sldId="260"/>
        </pc:sldMkLst>
        <pc:spChg chg="mod">
          <ac:chgData name="Михаил Леонтьев" userId="9ed71a22a22c3c2d" providerId="LiveId" clId="{52CE4EBB-4AEE-4239-9AB5-024F39B7FC20}" dt="2026-05-12T12:43:08.127" v="40" actId="207"/>
          <ac:spMkLst>
            <pc:docMk/>
            <pc:sldMk cId="0" sldId="260"/>
            <ac:spMk id="471" creationId="{00000000-0000-0000-0000-000000000000}"/>
          </ac:spMkLst>
        </pc:spChg>
      </pc:sldChg>
      <pc:sldChg chg="modSp mod">
        <pc:chgData name="Михаил Леонтьев" userId="9ed71a22a22c3c2d" providerId="LiveId" clId="{52CE4EBB-4AEE-4239-9AB5-024F39B7FC20}" dt="2026-05-12T12:43:58.821" v="41" actId="20577"/>
        <pc:sldMkLst>
          <pc:docMk/>
          <pc:sldMk cId="0" sldId="261"/>
        </pc:sldMkLst>
        <pc:spChg chg="mod">
          <ac:chgData name="Михаил Леонтьев" userId="9ed71a22a22c3c2d" providerId="LiveId" clId="{52CE4EBB-4AEE-4239-9AB5-024F39B7FC20}" dt="2026-05-12T12:43:58.821" v="41" actId="20577"/>
          <ac:spMkLst>
            <pc:docMk/>
            <pc:sldMk cId="0" sldId="261"/>
            <ac:spMk id="486" creationId="{00000000-0000-0000-0000-000000000000}"/>
          </ac:spMkLst>
        </pc:spChg>
      </pc:sldChg>
      <pc:sldChg chg="modSp mod">
        <pc:chgData name="Михаил Леонтьев" userId="9ed71a22a22c3c2d" providerId="LiveId" clId="{52CE4EBB-4AEE-4239-9AB5-024F39B7FC20}" dt="2026-05-12T12:33:27.856" v="38" actId="6549"/>
        <pc:sldMkLst>
          <pc:docMk/>
          <pc:sldMk cId="0" sldId="264"/>
        </pc:sldMkLst>
        <pc:spChg chg="mod">
          <ac:chgData name="Михаил Леонтьев" userId="9ed71a22a22c3c2d" providerId="LiveId" clId="{52CE4EBB-4AEE-4239-9AB5-024F39B7FC20}" dt="2026-05-12T12:32:30.273" v="19" actId="14100"/>
          <ac:spMkLst>
            <pc:docMk/>
            <pc:sldMk cId="0" sldId="264"/>
            <ac:spMk id="525" creationId="{00000000-0000-0000-0000-000000000000}"/>
          </ac:spMkLst>
        </pc:spChg>
        <pc:spChg chg="mod">
          <ac:chgData name="Михаил Леонтьев" userId="9ed71a22a22c3c2d" providerId="LiveId" clId="{52CE4EBB-4AEE-4239-9AB5-024F39B7FC20}" dt="2026-05-12T12:33:09.693" v="32" actId="14100"/>
          <ac:spMkLst>
            <pc:docMk/>
            <pc:sldMk cId="0" sldId="264"/>
            <ac:spMk id="526" creationId="{00000000-0000-0000-0000-000000000000}"/>
          </ac:spMkLst>
        </pc:spChg>
        <pc:spChg chg="mod">
          <ac:chgData name="Михаил Леонтьев" userId="9ed71a22a22c3c2d" providerId="LiveId" clId="{52CE4EBB-4AEE-4239-9AB5-024F39B7FC20}" dt="2026-05-12T12:33:27.856" v="38" actId="6549"/>
          <ac:spMkLst>
            <pc:docMk/>
            <pc:sldMk cId="0" sldId="264"/>
            <ac:spMk id="528" creationId="{00000000-0000-0000-0000-000000000000}"/>
          </ac:spMkLst>
        </pc:spChg>
        <pc:spChg chg="mod">
          <ac:chgData name="Михаил Леонтьев" userId="9ed71a22a22c3c2d" providerId="LiveId" clId="{52CE4EBB-4AEE-4239-9AB5-024F39B7FC20}" dt="2026-05-12T12:32:16.909" v="16" actId="20577"/>
          <ac:spMkLst>
            <pc:docMk/>
            <pc:sldMk cId="0" sldId="264"/>
            <ac:spMk id="529" creationId="{00000000-0000-0000-0000-000000000000}"/>
          </ac:spMkLst>
        </pc:spChg>
        <pc:spChg chg="mod">
          <ac:chgData name="Михаил Леонтьев" userId="9ed71a22a22c3c2d" providerId="LiveId" clId="{52CE4EBB-4AEE-4239-9AB5-024F39B7FC20}" dt="2026-05-12T12:31:15.385" v="11" actId="20577"/>
          <ac:spMkLst>
            <pc:docMk/>
            <pc:sldMk cId="0" sldId="264"/>
            <ac:spMk id="530" creationId="{00000000-0000-0000-0000-000000000000}"/>
          </ac:spMkLst>
        </pc:spChg>
      </pc:sldChg>
      <pc:sldChg chg="modSp mod">
        <pc:chgData name="Михаил Леонтьев" userId="9ed71a22a22c3c2d" providerId="LiveId" clId="{52CE4EBB-4AEE-4239-9AB5-024F39B7FC20}" dt="2026-05-12T12:46:09.907" v="51" actId="20577"/>
        <pc:sldMkLst>
          <pc:docMk/>
          <pc:sldMk cId="0" sldId="265"/>
        </pc:sldMkLst>
        <pc:graphicFrameChg chg="mod modGraphic">
          <ac:chgData name="Михаил Леонтьев" userId="9ed71a22a22c3c2d" providerId="LiveId" clId="{52CE4EBB-4AEE-4239-9AB5-024F39B7FC20}" dt="2026-05-12T12:46:09.907" v="51" actId="20577"/>
          <ac:graphicFrameMkLst>
            <pc:docMk/>
            <pc:sldMk cId="0" sldId="265"/>
            <ac:graphicFrameMk id="540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d83f135b18_2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67050" tIns="67050" rIns="67050" bIns="67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3d83f135b18_2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d83f135b18_2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67050" tIns="67050" rIns="67050" bIns="67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g3d83f135b18_2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d83f135b18_2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67050" tIns="67050" rIns="67050" bIns="67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g3d83f135b18_2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d83f135b18_2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67050" tIns="67050" rIns="67050" bIns="67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g3d83f135b18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d83f135b18_2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67050" tIns="67050" rIns="67050" bIns="67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g3d83f135b18_2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d83f135b18_2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67050" tIns="67050" rIns="67050" bIns="67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3d83f135b18_2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d83f135b18_2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67050" tIns="67050" rIns="67050" bIns="67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g3d83f135b18_2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d83f135b18_2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67050" tIns="67050" rIns="67050" bIns="67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g3d83f135b18_2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>
          <a:extLst>
            <a:ext uri="{FF2B5EF4-FFF2-40B4-BE49-F238E27FC236}">
              <a16:creationId xmlns:a16="http://schemas.microsoft.com/office/drawing/2014/main" id="{EB8DF2E7-02CF-B84A-730A-C31D746DE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d83f135b18_2_443:notes">
            <a:extLst>
              <a:ext uri="{FF2B5EF4-FFF2-40B4-BE49-F238E27FC236}">
                <a16:creationId xmlns:a16="http://schemas.microsoft.com/office/drawing/2014/main" id="{20C19F38-6EFC-C81B-3BCE-B9C2D3A69E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67050" tIns="67050" rIns="67050" bIns="67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g3d83f135b18_2_443:notes">
            <a:extLst>
              <a:ext uri="{FF2B5EF4-FFF2-40B4-BE49-F238E27FC236}">
                <a16:creationId xmlns:a16="http://schemas.microsoft.com/office/drawing/2014/main" id="{77ACC31E-C6DE-5DD7-C41E-37FAFDAF05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2951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d83f135b18_2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67050" tIns="67050" rIns="67050" bIns="67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g3d83f135b18_2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18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18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18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3" Type="http://schemas.openxmlformats.org/officeDocument/2006/relationships/image" Target="../media/image25.png"/><Relationship Id="rId21" Type="http://schemas.openxmlformats.org/officeDocument/2006/relationships/image" Target="../media/image42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5" Type="http://schemas.openxmlformats.org/officeDocument/2006/relationships/image" Target="../media/image23.png"/><Relationship Id="rId2" Type="http://schemas.openxmlformats.org/officeDocument/2006/relationships/image" Target="../media/image24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5.png"/><Relationship Id="rId5" Type="http://schemas.openxmlformats.org/officeDocument/2006/relationships/image" Target="../media/image27.png"/><Relationship Id="rId15" Type="http://schemas.openxmlformats.org/officeDocument/2006/relationships/image" Target="../media/image18.png"/><Relationship Id="rId23" Type="http://schemas.openxmlformats.org/officeDocument/2006/relationships/image" Target="../media/image44.png"/><Relationship Id="rId10" Type="http://schemas.openxmlformats.org/officeDocument/2006/relationships/image" Target="../media/image32.png"/><Relationship Id="rId19" Type="http://schemas.openxmlformats.org/officeDocument/2006/relationships/image" Target="../media/image40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18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18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7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46.png"/><Relationship Id="rId2" Type="http://schemas.openxmlformats.org/officeDocument/2006/relationships/image" Target="../media/image24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18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8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24.png"/><Relationship Id="rId16" Type="http://schemas.openxmlformats.org/officeDocument/2006/relationships/image" Target="../media/image5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5" Type="http://schemas.openxmlformats.org/officeDocument/2006/relationships/image" Target="../media/image49.png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Relationship Id="rId14" Type="http://schemas.openxmlformats.org/officeDocument/2006/relationships/image" Target="../media/image3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Рисунок с подписью">
  <p:cSld name="1_Рисунок с подписью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577" cy="1653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5190" y="0"/>
            <a:ext cx="1909387" cy="1651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577" cy="1653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586" y="0"/>
            <a:ext cx="2200588" cy="81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29017" y="817825"/>
            <a:ext cx="1697555" cy="572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66275" y="372103"/>
            <a:ext cx="788848" cy="508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720503"/>
            <a:ext cx="463181" cy="45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 descr="preencoded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83595" y="371682"/>
            <a:ext cx="1451414" cy="509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 descr="preencoded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69405" y="235"/>
            <a:ext cx="566362" cy="1651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descr="preencoded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023603" y="1244966"/>
            <a:ext cx="777729" cy="41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 descr="preencoded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801129" y="817825"/>
            <a:ext cx="565922" cy="456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 descr="preencoded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098220" y="371293"/>
            <a:ext cx="1046024" cy="51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 descr="preencoded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755034" y="880657"/>
            <a:ext cx="628828" cy="508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 descr="preencoded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356776" y="1292749"/>
            <a:ext cx="628740" cy="36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 descr="preencoded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22975" y="229597"/>
            <a:ext cx="1406018" cy="36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 descr="preencoded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858982" y="4194840"/>
            <a:ext cx="57170" cy="5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 descr="preencoded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35049" y="4216213"/>
            <a:ext cx="8629654" cy="1444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/>
          <p:nvPr/>
        </p:nvSpPr>
        <p:spPr>
          <a:xfrm rot="-600">
            <a:off x="7229475" y="4760635"/>
            <a:ext cx="1685961" cy="20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1951"/>
              </a:lnSpc>
              <a:spcBef>
                <a:spcPts val="0"/>
              </a:spcBef>
              <a:spcAft>
                <a:spcPts val="0"/>
              </a:spcAft>
              <a:buClr>
                <a:srgbClr val="071108"/>
              </a:buClr>
              <a:buSzPts val="1300"/>
              <a:buFont typeface="Onest Medium"/>
              <a:buNone/>
            </a:pPr>
            <a:r>
              <a:rPr lang="ru" sz="1300" b="0" i="0" u="none" strike="noStrike" cap="none" dirty="0">
                <a:solidFill>
                  <a:srgbClr val="071108"/>
                </a:solidFill>
                <a:latin typeface="Onest Medium"/>
                <a:ea typeface="Onest Medium"/>
                <a:cs typeface="Onest Medium"/>
                <a:sym typeface="Onest Medium"/>
              </a:rPr>
              <a:t>Волгоград, 2026</a:t>
            </a:r>
            <a:endParaRPr sz="1300" b="0" i="0" u="none" strike="noStrike" cap="none" dirty="0">
              <a:solidFill>
                <a:schemeClr val="dk1"/>
              </a:solidFill>
              <a:latin typeface="Onest" panose="020B0604020202020204" charset="0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19">
            <a:alphaModFix/>
          </a:blip>
          <a:srcRect l="8684" t="12228" r="13474" b="19142"/>
          <a:stretch/>
        </p:blipFill>
        <p:spPr>
          <a:xfrm>
            <a:off x="2486321" y="897220"/>
            <a:ext cx="1539631" cy="42628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225889" y="1829122"/>
            <a:ext cx="7600127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>
                <a:latin typeface="Onest ExtraBold"/>
                <a:ea typeface="Onest ExtraBold"/>
                <a:cs typeface="Onest ExtraBold"/>
                <a:sym typeface="Onest ExtraBold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179930" y="449894"/>
            <a:ext cx="888212" cy="34020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/>
          <p:nvPr/>
        </p:nvSpPr>
        <p:spPr>
          <a:xfrm rot="-600">
            <a:off x="361148" y="4681804"/>
            <a:ext cx="3016071" cy="20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951"/>
              </a:lnSpc>
              <a:spcBef>
                <a:spcPts val="0"/>
              </a:spcBef>
              <a:spcAft>
                <a:spcPts val="0"/>
              </a:spcAft>
              <a:buClr>
                <a:srgbClr val="071108"/>
              </a:buClr>
              <a:buSzPts val="1300"/>
              <a:buFont typeface="Onest Medium"/>
              <a:buNone/>
            </a:pPr>
            <a:r>
              <a:rPr lang="ru" sz="1300" b="0" i="0" u="none" strike="noStrike" cap="none" dirty="0">
                <a:solidFill>
                  <a:srgbClr val="071108"/>
                </a:solidFill>
                <a:latin typeface="Onest Medium"/>
                <a:ea typeface="Onest Medium"/>
                <a:cs typeface="Onest Medium"/>
                <a:sym typeface="Onest Medium"/>
              </a:rPr>
              <a:t>1 этап. Труба экспертов</a:t>
            </a:r>
            <a:endParaRPr sz="1300" b="0" i="0" u="none" strike="noStrike" cap="none" dirty="0">
              <a:solidFill>
                <a:schemeClr val="dk1"/>
              </a:solidFill>
              <a:latin typeface="Onest" panose="020B0604020202020204" charset="0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6810041" y="3776702"/>
            <a:ext cx="852763" cy="265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7886770" y="3822901"/>
            <a:ext cx="960562" cy="173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 descr="Picture background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778278" y="3764047"/>
            <a:ext cx="807798" cy="286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6037042" y="3154742"/>
            <a:ext cx="2721600" cy="46606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/>
          <p:nvPr/>
        </p:nvSpPr>
        <p:spPr>
          <a:xfrm>
            <a:off x="8335696" y="2928672"/>
            <a:ext cx="580457" cy="203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i="0" u="none" strike="noStrike" cap="none" dirty="0">
                <a:solidFill>
                  <a:srgbClr val="FC5603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[2026]</a:t>
            </a:r>
            <a:endParaRPr sz="1000" dirty="0">
              <a:solidFill>
                <a:schemeClr val="dk1"/>
              </a:solidFill>
              <a:latin typeface="Onest" panose="020B060402020202020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поля вертикально">
  <p:cSld name="4 поля вертикально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6" y="-1596"/>
            <a:ext cx="9144898" cy="5145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15"/>
          <p:cNvGrpSpPr/>
          <p:nvPr/>
        </p:nvGrpSpPr>
        <p:grpSpPr>
          <a:xfrm>
            <a:off x="179" y="78"/>
            <a:ext cx="9144718" cy="5145018"/>
            <a:chOff x="299" y="130"/>
            <a:chExt cx="15241197" cy="8575030"/>
          </a:xfrm>
        </p:grpSpPr>
        <p:grpSp>
          <p:nvGrpSpPr>
            <p:cNvPr id="87" name="Google Shape;87;p15"/>
            <p:cNvGrpSpPr/>
            <p:nvPr/>
          </p:nvGrpSpPr>
          <p:grpSpPr>
            <a:xfrm>
              <a:off x="299" y="130"/>
              <a:ext cx="15241197" cy="8575030"/>
              <a:chOff x="299" y="130"/>
              <a:chExt cx="15241197" cy="8575030"/>
            </a:xfrm>
          </p:grpSpPr>
          <p:grpSp>
            <p:nvGrpSpPr>
              <p:cNvPr id="88" name="Google Shape;88;p15"/>
              <p:cNvGrpSpPr/>
              <p:nvPr/>
            </p:nvGrpSpPr>
            <p:grpSpPr>
              <a:xfrm>
                <a:off x="299" y="130"/>
                <a:ext cx="15241197" cy="8575030"/>
                <a:chOff x="299" y="130"/>
                <a:chExt cx="15241197" cy="8575030"/>
              </a:xfrm>
            </p:grpSpPr>
            <p:pic>
              <p:nvPicPr>
                <p:cNvPr id="89" name="Google Shape;89;p15" descr="preencoded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14294069" y="380985"/>
                  <a:ext cx="565170" cy="49547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0" name="Google Shape;90;p15" descr="preencoded.png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10382250" y="130"/>
                  <a:ext cx="2048008" cy="3817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1" name="Google Shape;91;p15" descr="preencoded.png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8181975" y="846"/>
                  <a:ext cx="1105033" cy="3813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2" name="Google Shape;92;p15" descr="preencoded.pn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12696825" y="279"/>
                  <a:ext cx="476383" cy="38116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3" name="Google Shape;93;p15" descr="preencoded.png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299" y="1717094"/>
                  <a:ext cx="381193" cy="11049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4" name="Google Shape;94;p15" descr="preencoded.png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1227" y="7032044"/>
                  <a:ext cx="381269" cy="15431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5" name="Google Shape;95;p15" descr="preencoded.png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8516780" y="8192393"/>
                  <a:ext cx="1619317" cy="38128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6" name="Google Shape;96;p15" descr="preencoded.png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/>
                <a:stretch/>
              </p:blipFill>
              <p:spPr>
                <a:xfrm>
                  <a:off x="5906930" y="8192719"/>
                  <a:ext cx="2343217" cy="38140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7" name="Google Shape;97;p15" descr="preencoded.png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/>
                <a:stretch/>
              </p:blipFill>
              <p:spPr>
                <a:xfrm>
                  <a:off x="4802030" y="8193239"/>
                  <a:ext cx="476317" cy="38108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8" name="Google Shape;98;p15" descr="preencoded.png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/>
                <a:stretch/>
              </p:blipFill>
              <p:spPr>
                <a:xfrm>
                  <a:off x="4059080" y="8383836"/>
                  <a:ext cx="476317" cy="19061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9" name="Google Shape;99;p15" descr="preencoded.png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14859998" y="5714999"/>
                  <a:ext cx="381291" cy="16669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0" name="Google Shape;100;p15" descr="preencoded.png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/>
                <a:stretch/>
              </p:blipFill>
              <p:spPr>
                <a:xfrm>
                  <a:off x="14999205" y="3581399"/>
                  <a:ext cx="241613" cy="11049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1" name="Google Shape;101;p15" descr="preencoded.png"/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/>
                <a:stretch/>
              </p:blipFill>
              <p:spPr>
                <a:xfrm>
                  <a:off x="14860413" y="8096249"/>
                  <a:ext cx="381083" cy="4763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02" name="Google Shape;102;p15"/>
              <p:cNvPicPr preferRelativeResize="0"/>
              <p:nvPr/>
            </p:nvPicPr>
            <p:blipFill rotWithShape="1">
              <a:blip r:embed="rId15">
                <a:alphaModFix/>
              </a:blip>
              <a:srcRect l="8684" t="12228" r="13474" b="19142"/>
              <a:stretch/>
            </p:blipFill>
            <p:spPr>
              <a:xfrm>
                <a:off x="9164155" y="465316"/>
                <a:ext cx="2052000" cy="5681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3" name="Google Shape;103;p15"/>
            <p:cNvSpPr/>
            <p:nvPr/>
          </p:nvSpPr>
          <p:spPr>
            <a:xfrm>
              <a:off x="12644546" y="464005"/>
              <a:ext cx="7049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850" tIns="27425" rIns="54850" bIns="27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00" b="1" dirty="0">
                  <a:solidFill>
                    <a:srgbClr val="FC5603"/>
                  </a:solidFill>
                  <a:latin typeface="Onest ExtraBold"/>
                  <a:ea typeface="Onest ExtraBold"/>
                  <a:cs typeface="Onest ExtraBold"/>
                  <a:sym typeface="Onest ExtraBold"/>
                </a:rPr>
                <a:t>[2026]</a:t>
              </a:r>
              <a:endParaRPr sz="700" dirty="0">
                <a:solidFill>
                  <a:schemeClr val="dk1"/>
                </a:solidFill>
                <a:latin typeface="Onest" panose="020B0604020202020204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627049" y="356400"/>
            <a:ext cx="4483019" cy="299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108"/>
              </a:buClr>
              <a:buSzPts val="2400"/>
              <a:buFont typeface="Onest ExtraBold"/>
              <a:buNone/>
              <a:defRPr sz="2400">
                <a:solidFill>
                  <a:srgbClr val="071108"/>
                </a:solidFill>
                <a:latin typeface="Onest ExtraBold"/>
                <a:ea typeface="Onest ExtraBold"/>
                <a:cs typeface="Onest ExtraBold"/>
                <a:sym typeface="Ones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3544459" y="2778007"/>
            <a:ext cx="4844264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2"/>
          </p:nvPr>
        </p:nvSpPr>
        <p:spPr>
          <a:xfrm>
            <a:off x="3544459" y="1892723"/>
            <a:ext cx="4844264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3"/>
          </p:nvPr>
        </p:nvSpPr>
        <p:spPr>
          <a:xfrm>
            <a:off x="3544158" y="1007439"/>
            <a:ext cx="4844264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4"/>
          </p:nvPr>
        </p:nvSpPr>
        <p:spPr>
          <a:xfrm>
            <a:off x="3544459" y="3663290"/>
            <a:ext cx="4844264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816586" y="434573"/>
            <a:ext cx="1103897" cy="18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поля вертикально">
  <p:cSld name="3 поля вертикально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6"/>
          <p:cNvGrpSpPr/>
          <p:nvPr/>
        </p:nvGrpSpPr>
        <p:grpSpPr>
          <a:xfrm>
            <a:off x="179" y="-1596"/>
            <a:ext cx="9145454" cy="5146692"/>
            <a:chOff x="299" y="-2660"/>
            <a:chExt cx="15242424" cy="8577820"/>
          </a:xfrm>
        </p:grpSpPr>
        <p:pic>
          <p:nvPicPr>
            <p:cNvPr id="112" name="Google Shape;112;p16" descr="preencoded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227" y="-2660"/>
              <a:ext cx="15241496" cy="857516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3" name="Google Shape;113;p16"/>
            <p:cNvGrpSpPr/>
            <p:nvPr/>
          </p:nvGrpSpPr>
          <p:grpSpPr>
            <a:xfrm>
              <a:off x="299" y="130"/>
              <a:ext cx="15241197" cy="8575030"/>
              <a:chOff x="299" y="130"/>
              <a:chExt cx="15241197" cy="8575030"/>
            </a:xfrm>
          </p:grpSpPr>
          <p:grpSp>
            <p:nvGrpSpPr>
              <p:cNvPr id="114" name="Google Shape;114;p16"/>
              <p:cNvGrpSpPr/>
              <p:nvPr/>
            </p:nvGrpSpPr>
            <p:grpSpPr>
              <a:xfrm>
                <a:off x="299" y="130"/>
                <a:ext cx="15241197" cy="8575030"/>
                <a:chOff x="299" y="130"/>
                <a:chExt cx="15241197" cy="8575030"/>
              </a:xfrm>
            </p:grpSpPr>
            <p:grpSp>
              <p:nvGrpSpPr>
                <p:cNvPr id="115" name="Google Shape;115;p16"/>
                <p:cNvGrpSpPr/>
                <p:nvPr/>
              </p:nvGrpSpPr>
              <p:grpSpPr>
                <a:xfrm>
                  <a:off x="299" y="130"/>
                  <a:ext cx="15241197" cy="8575030"/>
                  <a:chOff x="299" y="130"/>
                  <a:chExt cx="15241197" cy="8575030"/>
                </a:xfrm>
              </p:grpSpPr>
              <p:pic>
                <p:nvPicPr>
                  <p:cNvPr id="116" name="Google Shape;116;p16" descr="preencoded.png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14294069" y="380985"/>
                    <a:ext cx="565170" cy="4954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17" name="Google Shape;117;p16" descr="preencoded.png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/>
                  <a:stretch/>
                </p:blipFill>
                <p:spPr>
                  <a:xfrm>
                    <a:off x="10382250" y="130"/>
                    <a:ext cx="2048008" cy="3817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18" name="Google Shape;118;p16" descr="preencoded.png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/>
                  <a:stretch/>
                </p:blipFill>
                <p:spPr>
                  <a:xfrm>
                    <a:off x="8181975" y="846"/>
                    <a:ext cx="1105033" cy="3813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19" name="Google Shape;119;p16" descr="preencoded.png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/>
                  <a:stretch/>
                </p:blipFill>
                <p:spPr>
                  <a:xfrm>
                    <a:off x="12696825" y="279"/>
                    <a:ext cx="476383" cy="3811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20" name="Google Shape;120;p16" descr="preencoded.png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>
                    <a:off x="299" y="1717094"/>
                    <a:ext cx="381193" cy="11049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21" name="Google Shape;121;p16" descr="preencoded.png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/>
                  <a:stretch/>
                </p:blipFill>
                <p:spPr>
                  <a:xfrm>
                    <a:off x="1227" y="7032044"/>
                    <a:ext cx="381269" cy="15431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22" name="Google Shape;122;p16" descr="preencoded.png"/>
                  <p:cNvPicPr preferRelativeResize="0"/>
                  <p:nvPr/>
                </p:nvPicPr>
                <p:blipFill rotWithShape="1">
                  <a:blip r:embed="rId9">
                    <a:alphaModFix/>
                  </a:blip>
                  <a:srcRect/>
                  <a:stretch/>
                </p:blipFill>
                <p:spPr>
                  <a:xfrm>
                    <a:off x="8516780" y="8192393"/>
                    <a:ext cx="1619317" cy="38128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23" name="Google Shape;123;p16" descr="preencoded.png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5906930" y="8192719"/>
                    <a:ext cx="2343217" cy="38140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24" name="Google Shape;124;p16" descr="preencoded.png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4802030" y="8193239"/>
                    <a:ext cx="476317" cy="38108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25" name="Google Shape;125;p16" descr="preencoded.png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4059080" y="8383836"/>
                    <a:ext cx="476317" cy="19061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26" name="Google Shape;126;p16" descr="preencoded.png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/>
                  <a:stretch/>
                </p:blipFill>
                <p:spPr>
                  <a:xfrm>
                    <a:off x="14859998" y="5714999"/>
                    <a:ext cx="381291" cy="166694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27" name="Google Shape;127;p16" descr="preencoded.png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/>
                  <a:stretch/>
                </p:blipFill>
                <p:spPr>
                  <a:xfrm>
                    <a:off x="14999205" y="3581399"/>
                    <a:ext cx="241613" cy="11049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28" name="Google Shape;128;p16" descr="preencoded.png"/>
                  <p:cNvPicPr preferRelativeResize="0"/>
                  <p:nvPr/>
                </p:nvPicPr>
                <p:blipFill rotWithShape="1">
                  <a:blip r:embed="rId14">
                    <a:alphaModFix/>
                  </a:blip>
                  <a:srcRect/>
                  <a:stretch/>
                </p:blipFill>
                <p:spPr>
                  <a:xfrm>
                    <a:off x="14860413" y="8096249"/>
                    <a:ext cx="381083" cy="4763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129" name="Google Shape;129;p16"/>
                <p:cNvPicPr preferRelativeResize="0"/>
                <p:nvPr/>
              </p:nvPicPr>
              <p:blipFill rotWithShape="1">
                <a:blip r:embed="rId15">
                  <a:alphaModFix/>
                </a:blip>
                <a:srcRect l="8684" t="12228" r="13474" b="19142"/>
                <a:stretch/>
              </p:blipFill>
              <p:spPr>
                <a:xfrm>
                  <a:off x="9164155" y="465316"/>
                  <a:ext cx="2052000" cy="5681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30" name="Google Shape;130;p16"/>
              <p:cNvSpPr/>
              <p:nvPr/>
            </p:nvSpPr>
            <p:spPr>
              <a:xfrm>
                <a:off x="12644546" y="464005"/>
                <a:ext cx="7049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4850" tIns="27425" rIns="54850" bIns="274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700" b="1" dirty="0">
                    <a:solidFill>
                      <a:srgbClr val="FC5603"/>
                    </a:solidFill>
                    <a:latin typeface="Onest ExtraBold"/>
                    <a:ea typeface="Onest ExtraBold"/>
                    <a:cs typeface="Onest ExtraBold"/>
                    <a:sym typeface="Onest ExtraBold"/>
                  </a:rPr>
                  <a:t>[2026]</a:t>
                </a:r>
                <a:endParaRPr sz="700" dirty="0">
                  <a:solidFill>
                    <a:schemeClr val="dk1"/>
                  </a:solidFill>
                  <a:latin typeface="Onest" panose="020B0604020202020204" charset="0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31" name="Google Shape;131;p16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1360977" y="724289"/>
              <a:ext cx="1839829" cy="3150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p16"/>
          <p:cNvSpPr txBox="1">
            <a:spLocks noGrp="1"/>
          </p:cNvSpPr>
          <p:nvPr>
            <p:ph type="title"/>
          </p:nvPr>
        </p:nvSpPr>
        <p:spPr>
          <a:xfrm>
            <a:off x="627049" y="356400"/>
            <a:ext cx="4483019" cy="299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108"/>
              </a:buClr>
              <a:buSzPts val="2400"/>
              <a:buFont typeface="Onest ExtraBold"/>
              <a:buNone/>
              <a:defRPr sz="2400">
                <a:solidFill>
                  <a:srgbClr val="071108"/>
                </a:solidFill>
                <a:latin typeface="Onest ExtraBold"/>
                <a:ea typeface="Onest ExtraBold"/>
                <a:cs typeface="Onest ExtraBold"/>
                <a:sym typeface="Ones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1"/>
          </p:nvPr>
        </p:nvSpPr>
        <p:spPr>
          <a:xfrm>
            <a:off x="3544158" y="3138952"/>
            <a:ext cx="4844264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4" name="Google Shape;134;p16"/>
          <p:cNvSpPr txBox="1">
            <a:spLocks noGrp="1"/>
          </p:cNvSpPr>
          <p:nvPr>
            <p:ph type="body" idx="2"/>
          </p:nvPr>
        </p:nvSpPr>
        <p:spPr>
          <a:xfrm>
            <a:off x="3544459" y="2073196"/>
            <a:ext cx="4844264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5" name="Google Shape;135;p16"/>
          <p:cNvSpPr txBox="1">
            <a:spLocks noGrp="1"/>
          </p:cNvSpPr>
          <p:nvPr>
            <p:ph type="body" idx="3"/>
          </p:nvPr>
        </p:nvSpPr>
        <p:spPr>
          <a:xfrm>
            <a:off x="3544158" y="1007439"/>
            <a:ext cx="4844264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щий">
  <p:cSld name="Общий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xfrm>
            <a:off x="627049" y="355321"/>
            <a:ext cx="4483019" cy="299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108"/>
              </a:buClr>
              <a:buSzPts val="2400"/>
              <a:buFont typeface="Onest ExtraBold"/>
              <a:buNone/>
              <a:defRPr sz="2400">
                <a:solidFill>
                  <a:srgbClr val="071108"/>
                </a:solidFill>
                <a:latin typeface="Onest ExtraBold"/>
                <a:ea typeface="Onest ExtraBold"/>
                <a:cs typeface="Onest ExtraBold"/>
                <a:sym typeface="Ones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grpSp>
        <p:nvGrpSpPr>
          <p:cNvPr id="138" name="Google Shape;138;p17"/>
          <p:cNvGrpSpPr/>
          <p:nvPr/>
        </p:nvGrpSpPr>
        <p:grpSpPr>
          <a:xfrm>
            <a:off x="179" y="-1596"/>
            <a:ext cx="9145454" cy="5146692"/>
            <a:chOff x="299" y="-2660"/>
            <a:chExt cx="15242424" cy="8577820"/>
          </a:xfrm>
        </p:grpSpPr>
        <p:pic>
          <p:nvPicPr>
            <p:cNvPr id="139" name="Google Shape;139;p17" descr="preencoded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227" y="-2660"/>
              <a:ext cx="15241496" cy="857516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0" name="Google Shape;140;p17"/>
            <p:cNvGrpSpPr/>
            <p:nvPr/>
          </p:nvGrpSpPr>
          <p:grpSpPr>
            <a:xfrm>
              <a:off x="299" y="130"/>
              <a:ext cx="15241197" cy="8575030"/>
              <a:chOff x="299" y="130"/>
              <a:chExt cx="15241197" cy="8575030"/>
            </a:xfrm>
          </p:grpSpPr>
          <p:grpSp>
            <p:nvGrpSpPr>
              <p:cNvPr id="141" name="Google Shape;141;p17"/>
              <p:cNvGrpSpPr/>
              <p:nvPr/>
            </p:nvGrpSpPr>
            <p:grpSpPr>
              <a:xfrm>
                <a:off x="299" y="130"/>
                <a:ext cx="15241197" cy="8575030"/>
                <a:chOff x="299" y="130"/>
                <a:chExt cx="15241197" cy="8575030"/>
              </a:xfrm>
            </p:grpSpPr>
            <p:grpSp>
              <p:nvGrpSpPr>
                <p:cNvPr id="142" name="Google Shape;142;p17"/>
                <p:cNvGrpSpPr/>
                <p:nvPr/>
              </p:nvGrpSpPr>
              <p:grpSpPr>
                <a:xfrm>
                  <a:off x="299" y="130"/>
                  <a:ext cx="15241197" cy="8575030"/>
                  <a:chOff x="299" y="130"/>
                  <a:chExt cx="15241197" cy="8575030"/>
                </a:xfrm>
              </p:grpSpPr>
              <p:pic>
                <p:nvPicPr>
                  <p:cNvPr id="143" name="Google Shape;143;p17" descr="preencoded.png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14294069" y="380985"/>
                    <a:ext cx="565170" cy="4954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4" name="Google Shape;144;p17" descr="preencoded.png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/>
                  <a:stretch/>
                </p:blipFill>
                <p:spPr>
                  <a:xfrm>
                    <a:off x="10382250" y="130"/>
                    <a:ext cx="2048008" cy="3817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5" name="Google Shape;145;p17" descr="preencoded.png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/>
                  <a:stretch/>
                </p:blipFill>
                <p:spPr>
                  <a:xfrm>
                    <a:off x="8181975" y="846"/>
                    <a:ext cx="1105033" cy="3813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6" name="Google Shape;146;p17" descr="preencoded.png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/>
                  <a:stretch/>
                </p:blipFill>
                <p:spPr>
                  <a:xfrm>
                    <a:off x="12696825" y="279"/>
                    <a:ext cx="476383" cy="3811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7" name="Google Shape;147;p17" descr="preencoded.png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>
                    <a:off x="299" y="1717094"/>
                    <a:ext cx="381193" cy="11049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8" name="Google Shape;148;p17" descr="preencoded.png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/>
                  <a:stretch/>
                </p:blipFill>
                <p:spPr>
                  <a:xfrm>
                    <a:off x="1227" y="7032044"/>
                    <a:ext cx="381269" cy="15431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9" name="Google Shape;149;p17" descr="preencoded.png"/>
                  <p:cNvPicPr preferRelativeResize="0"/>
                  <p:nvPr/>
                </p:nvPicPr>
                <p:blipFill rotWithShape="1">
                  <a:blip r:embed="rId9">
                    <a:alphaModFix/>
                  </a:blip>
                  <a:srcRect/>
                  <a:stretch/>
                </p:blipFill>
                <p:spPr>
                  <a:xfrm>
                    <a:off x="8516780" y="8192393"/>
                    <a:ext cx="1619317" cy="38128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50" name="Google Shape;150;p17" descr="preencoded.png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5906930" y="8192719"/>
                    <a:ext cx="2343217" cy="38140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51" name="Google Shape;151;p17" descr="preencoded.png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4802030" y="8193239"/>
                    <a:ext cx="476317" cy="38108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52" name="Google Shape;152;p17" descr="preencoded.png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4059080" y="8383836"/>
                    <a:ext cx="476317" cy="19061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53" name="Google Shape;153;p17" descr="preencoded.png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/>
                  <a:stretch/>
                </p:blipFill>
                <p:spPr>
                  <a:xfrm>
                    <a:off x="14859998" y="5714999"/>
                    <a:ext cx="381291" cy="166694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54" name="Google Shape;154;p17" descr="preencoded.png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/>
                  <a:stretch/>
                </p:blipFill>
                <p:spPr>
                  <a:xfrm>
                    <a:off x="14999205" y="3581399"/>
                    <a:ext cx="241613" cy="11049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55" name="Google Shape;155;p17" descr="preencoded.png"/>
                  <p:cNvPicPr preferRelativeResize="0"/>
                  <p:nvPr/>
                </p:nvPicPr>
                <p:blipFill rotWithShape="1">
                  <a:blip r:embed="rId14">
                    <a:alphaModFix/>
                  </a:blip>
                  <a:srcRect/>
                  <a:stretch/>
                </p:blipFill>
                <p:spPr>
                  <a:xfrm>
                    <a:off x="14860413" y="8096249"/>
                    <a:ext cx="381083" cy="4763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156" name="Google Shape;156;p17"/>
                <p:cNvPicPr preferRelativeResize="0"/>
                <p:nvPr/>
              </p:nvPicPr>
              <p:blipFill rotWithShape="1">
                <a:blip r:embed="rId15">
                  <a:alphaModFix/>
                </a:blip>
                <a:srcRect l="8684" t="12228" r="13474" b="19142"/>
                <a:stretch/>
              </p:blipFill>
              <p:spPr>
                <a:xfrm>
                  <a:off x="9164155" y="465316"/>
                  <a:ext cx="2052000" cy="5681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57" name="Google Shape;157;p17"/>
              <p:cNvSpPr/>
              <p:nvPr/>
            </p:nvSpPr>
            <p:spPr>
              <a:xfrm>
                <a:off x="12644546" y="464005"/>
                <a:ext cx="7049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4850" tIns="27425" rIns="54850" bIns="274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700" b="1" dirty="0">
                    <a:solidFill>
                      <a:srgbClr val="FC5603"/>
                    </a:solidFill>
                    <a:latin typeface="Onest ExtraBold"/>
                    <a:ea typeface="Onest ExtraBold"/>
                    <a:cs typeface="Onest ExtraBold"/>
                    <a:sym typeface="Onest ExtraBold"/>
                  </a:rPr>
                  <a:t>[2026]</a:t>
                </a:r>
                <a:endParaRPr sz="700" dirty="0">
                  <a:solidFill>
                    <a:schemeClr val="dk1"/>
                  </a:solidFill>
                  <a:latin typeface="Onest" panose="020B0604020202020204" charset="0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58" name="Google Shape;158;p17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1360977" y="724289"/>
              <a:ext cx="1839829" cy="3150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4 поля горизонтально">
  <p:cSld name="4_4 поля горизонтально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9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6" y="-1596"/>
            <a:ext cx="9144898" cy="5145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19"/>
          <p:cNvGrpSpPr/>
          <p:nvPr/>
        </p:nvGrpSpPr>
        <p:grpSpPr>
          <a:xfrm>
            <a:off x="179" y="78"/>
            <a:ext cx="9144718" cy="5145018"/>
            <a:chOff x="299" y="130"/>
            <a:chExt cx="15241197" cy="8575030"/>
          </a:xfrm>
        </p:grpSpPr>
        <p:grpSp>
          <p:nvGrpSpPr>
            <p:cNvPr id="218" name="Google Shape;218;p19"/>
            <p:cNvGrpSpPr/>
            <p:nvPr/>
          </p:nvGrpSpPr>
          <p:grpSpPr>
            <a:xfrm>
              <a:off x="299" y="130"/>
              <a:ext cx="15241197" cy="8575030"/>
              <a:chOff x="299" y="130"/>
              <a:chExt cx="15241197" cy="8575030"/>
            </a:xfrm>
          </p:grpSpPr>
          <p:grpSp>
            <p:nvGrpSpPr>
              <p:cNvPr id="219" name="Google Shape;219;p19"/>
              <p:cNvGrpSpPr/>
              <p:nvPr/>
            </p:nvGrpSpPr>
            <p:grpSpPr>
              <a:xfrm>
                <a:off x="299" y="130"/>
                <a:ext cx="15241197" cy="8575030"/>
                <a:chOff x="299" y="130"/>
                <a:chExt cx="15241197" cy="8575030"/>
              </a:xfrm>
            </p:grpSpPr>
            <p:pic>
              <p:nvPicPr>
                <p:cNvPr id="220" name="Google Shape;220;p19" descr="preencoded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14294069" y="380985"/>
                  <a:ext cx="565170" cy="49547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1" name="Google Shape;221;p19" descr="preencoded.png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10382250" y="130"/>
                  <a:ext cx="2048008" cy="3817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2" name="Google Shape;222;p19" descr="preencoded.png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8181975" y="846"/>
                  <a:ext cx="1105033" cy="3813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3" name="Google Shape;223;p19" descr="preencoded.pn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12696825" y="279"/>
                  <a:ext cx="476383" cy="38116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4" name="Google Shape;224;p19" descr="preencoded.png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299" y="1717094"/>
                  <a:ext cx="381193" cy="11049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5" name="Google Shape;225;p19" descr="preencoded.png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1227" y="7032044"/>
                  <a:ext cx="381269" cy="15431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6" name="Google Shape;226;p19" descr="preencoded.png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8516780" y="8192393"/>
                  <a:ext cx="1619317" cy="38128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7" name="Google Shape;227;p19" descr="preencoded.png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/>
                <a:stretch/>
              </p:blipFill>
              <p:spPr>
                <a:xfrm>
                  <a:off x="5906930" y="8192719"/>
                  <a:ext cx="2343217" cy="38140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8" name="Google Shape;228;p19" descr="preencoded.png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/>
                <a:stretch/>
              </p:blipFill>
              <p:spPr>
                <a:xfrm>
                  <a:off x="4802030" y="8193239"/>
                  <a:ext cx="476317" cy="38108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9" name="Google Shape;229;p19" descr="preencoded.png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/>
                <a:stretch/>
              </p:blipFill>
              <p:spPr>
                <a:xfrm>
                  <a:off x="4059080" y="8383836"/>
                  <a:ext cx="476317" cy="19061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0" name="Google Shape;230;p19" descr="preencoded.png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14859998" y="5714999"/>
                  <a:ext cx="381291" cy="16669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1" name="Google Shape;231;p19" descr="preencoded.png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/>
                <a:stretch/>
              </p:blipFill>
              <p:spPr>
                <a:xfrm>
                  <a:off x="14999205" y="3581399"/>
                  <a:ext cx="241613" cy="11049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2" name="Google Shape;232;p19" descr="preencoded.png"/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/>
                <a:stretch/>
              </p:blipFill>
              <p:spPr>
                <a:xfrm>
                  <a:off x="14860413" y="8096249"/>
                  <a:ext cx="381083" cy="4763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233" name="Google Shape;233;p19"/>
              <p:cNvPicPr preferRelativeResize="0"/>
              <p:nvPr/>
            </p:nvPicPr>
            <p:blipFill rotWithShape="1">
              <a:blip r:embed="rId15">
                <a:alphaModFix/>
              </a:blip>
              <a:srcRect l="8684" t="12228" r="13474" b="19142"/>
              <a:stretch/>
            </p:blipFill>
            <p:spPr>
              <a:xfrm>
                <a:off x="9164155" y="465316"/>
                <a:ext cx="2052000" cy="5681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34" name="Google Shape;234;p19"/>
            <p:cNvSpPr/>
            <p:nvPr/>
          </p:nvSpPr>
          <p:spPr>
            <a:xfrm>
              <a:off x="12644546" y="464005"/>
              <a:ext cx="7049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850" tIns="27425" rIns="54850" bIns="27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00" b="1" dirty="0">
                  <a:solidFill>
                    <a:srgbClr val="FC5603"/>
                  </a:solidFill>
                  <a:latin typeface="Onest ExtraBold"/>
                  <a:ea typeface="Onest ExtraBold"/>
                  <a:cs typeface="Onest ExtraBold"/>
                  <a:sym typeface="Onest ExtraBold"/>
                </a:rPr>
                <a:t>[2026]</a:t>
              </a:r>
              <a:endParaRPr sz="700" dirty="0">
                <a:solidFill>
                  <a:schemeClr val="dk1"/>
                </a:solidFill>
                <a:latin typeface="Onest" panose="020B0604020202020204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19"/>
          <p:cNvSpPr txBox="1">
            <a:spLocks noGrp="1"/>
          </p:cNvSpPr>
          <p:nvPr>
            <p:ph type="title"/>
          </p:nvPr>
        </p:nvSpPr>
        <p:spPr>
          <a:xfrm>
            <a:off x="627049" y="356400"/>
            <a:ext cx="4483019" cy="299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108"/>
              </a:buClr>
              <a:buSzPts val="2400"/>
              <a:buFont typeface="Onest ExtraBold"/>
              <a:buNone/>
              <a:defRPr sz="2400">
                <a:solidFill>
                  <a:srgbClr val="071108"/>
                </a:solidFill>
                <a:latin typeface="Onest ExtraBold"/>
                <a:ea typeface="Onest ExtraBold"/>
                <a:cs typeface="Onest ExtraBold"/>
                <a:sym typeface="Ones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graphicFrame>
        <p:nvGraphicFramePr>
          <p:cNvPr id="236" name="Google Shape;236;p19"/>
          <p:cNvGraphicFramePr/>
          <p:nvPr/>
        </p:nvGraphicFramePr>
        <p:xfrm>
          <a:off x="382603" y="900864"/>
          <a:ext cx="8366700" cy="3839025"/>
        </p:xfrm>
        <a:graphic>
          <a:graphicData uri="http://schemas.openxmlformats.org/drawingml/2006/table">
            <a:tbl>
              <a:tblPr firstRow="1" bandRow="1">
                <a:noFill/>
                <a:tableStyleId>{A52919B0-A43A-4F6F-8303-9960E087530E}</a:tableStyleId>
              </a:tblPr>
              <a:tblGrid>
                <a:gridCol w="167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3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3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79675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nest" panose="020B0604020202020204" charset="0"/>
                      </a:endParaRPr>
                    </a:p>
                  </a:txBody>
                  <a:tcPr marL="54875" marR="54875" marT="27425" marB="27425">
                    <a:lnL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nest" panose="020B0604020202020204" charset="0"/>
                      </a:endParaRPr>
                    </a:p>
                  </a:txBody>
                  <a:tcPr marL="54875" marR="54875" marT="27425" marB="27425">
                    <a:lnL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nest" panose="020B0604020202020204" charset="0"/>
                      </a:endParaRPr>
                    </a:p>
                  </a:txBody>
                  <a:tcPr marL="54875" marR="54875" marT="27425" marB="27425">
                    <a:lnL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nest" panose="020B0604020202020204" charset="0"/>
                      </a:endParaRPr>
                    </a:p>
                  </a:txBody>
                  <a:tcPr marL="54875" marR="54875" marT="27425" marB="27425">
                    <a:lnL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nest" panose="020B0604020202020204" charset="0"/>
                      </a:endParaRPr>
                    </a:p>
                  </a:txBody>
                  <a:tcPr marL="54875" marR="54875" marT="27425" marB="27425">
                    <a:lnL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9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nest" panose="020B0604020202020204" charset="0"/>
                      </a:endParaRPr>
                    </a:p>
                  </a:txBody>
                  <a:tcPr marL="54875" marR="54875" marT="27425" marB="27425">
                    <a:lnL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nest" panose="020B0604020202020204" charset="0"/>
                      </a:endParaRPr>
                    </a:p>
                  </a:txBody>
                  <a:tcPr marL="54875" marR="54875" marT="27425" marB="27425">
                    <a:lnL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9675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nest" panose="020B0604020202020204" charset="0"/>
                      </a:endParaRPr>
                    </a:p>
                  </a:txBody>
                  <a:tcPr marL="54875" marR="54875" marT="27425" marB="27425">
                    <a:lnL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nest" panose="020B0604020202020204" charset="0"/>
                      </a:endParaRPr>
                    </a:p>
                  </a:txBody>
                  <a:tcPr marL="54875" marR="54875" marT="27425" marB="27425">
                    <a:lnL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1C3D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7" name="Google Shape;237;p19"/>
          <p:cNvSpPr txBox="1"/>
          <p:nvPr/>
        </p:nvSpPr>
        <p:spPr>
          <a:xfrm>
            <a:off x="416274" y="916542"/>
            <a:ext cx="808522" cy="35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1C3DB3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Ключевые партнеры</a:t>
            </a:r>
            <a:endParaRPr sz="800"/>
          </a:p>
        </p:txBody>
      </p:sp>
      <p:sp>
        <p:nvSpPr>
          <p:cNvPr id="238" name="Google Shape;238;p19"/>
          <p:cNvSpPr txBox="1"/>
          <p:nvPr/>
        </p:nvSpPr>
        <p:spPr>
          <a:xfrm>
            <a:off x="2066988" y="913997"/>
            <a:ext cx="1206190" cy="35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1C3DB3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Ключевые виды деятельности</a:t>
            </a:r>
            <a:endParaRPr sz="800"/>
          </a:p>
        </p:txBody>
      </p:sp>
      <p:sp>
        <p:nvSpPr>
          <p:cNvPr id="239" name="Google Shape;239;p19"/>
          <p:cNvSpPr txBox="1">
            <a:spLocks noGrp="1"/>
          </p:cNvSpPr>
          <p:nvPr>
            <p:ph type="body" idx="1"/>
          </p:nvPr>
        </p:nvSpPr>
        <p:spPr>
          <a:xfrm>
            <a:off x="459437" y="1267407"/>
            <a:ext cx="1533600" cy="212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0" name="Google Shape;240;p19"/>
          <p:cNvSpPr txBox="1">
            <a:spLocks noGrp="1"/>
          </p:cNvSpPr>
          <p:nvPr>
            <p:ph type="body" idx="2"/>
          </p:nvPr>
        </p:nvSpPr>
        <p:spPr>
          <a:xfrm>
            <a:off x="2116657" y="1275217"/>
            <a:ext cx="1555200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1" name="Google Shape;241;p19"/>
          <p:cNvSpPr txBox="1"/>
          <p:nvPr/>
        </p:nvSpPr>
        <p:spPr>
          <a:xfrm>
            <a:off x="3711109" y="913997"/>
            <a:ext cx="1038958" cy="35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1C3DB3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Ценностное предложение</a:t>
            </a:r>
            <a:endParaRPr sz="800"/>
          </a:p>
        </p:txBody>
      </p:sp>
      <p:sp>
        <p:nvSpPr>
          <p:cNvPr id="242" name="Google Shape;242;p19"/>
          <p:cNvSpPr txBox="1"/>
          <p:nvPr/>
        </p:nvSpPr>
        <p:spPr>
          <a:xfrm>
            <a:off x="5417765" y="913997"/>
            <a:ext cx="1311927" cy="35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1C3DB3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Взаимоотношения</a:t>
            </a:r>
            <a:endParaRPr sz="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1C3DB3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с клиентом</a:t>
            </a:r>
            <a:endParaRPr sz="800"/>
          </a:p>
        </p:txBody>
      </p:sp>
      <p:sp>
        <p:nvSpPr>
          <p:cNvPr id="243" name="Google Shape;243;p19"/>
          <p:cNvSpPr txBox="1"/>
          <p:nvPr/>
        </p:nvSpPr>
        <p:spPr>
          <a:xfrm>
            <a:off x="7083565" y="899627"/>
            <a:ext cx="1261538" cy="203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1C3DB3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Клиенты</a:t>
            </a:r>
            <a:endParaRPr sz="800"/>
          </a:p>
        </p:txBody>
      </p:sp>
      <p:sp>
        <p:nvSpPr>
          <p:cNvPr id="244" name="Google Shape;244;p19"/>
          <p:cNvSpPr txBox="1"/>
          <p:nvPr/>
        </p:nvSpPr>
        <p:spPr>
          <a:xfrm>
            <a:off x="2047606" y="2187455"/>
            <a:ext cx="1330861" cy="203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1C3DB3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Ключевые ресурсы</a:t>
            </a:r>
            <a:endParaRPr sz="800"/>
          </a:p>
        </p:txBody>
      </p:sp>
      <p:sp>
        <p:nvSpPr>
          <p:cNvPr id="245" name="Google Shape;245;p19"/>
          <p:cNvSpPr txBox="1"/>
          <p:nvPr/>
        </p:nvSpPr>
        <p:spPr>
          <a:xfrm>
            <a:off x="5393486" y="2183810"/>
            <a:ext cx="1495381" cy="203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1C3DB3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Каналы сбыта</a:t>
            </a:r>
            <a:endParaRPr sz="800"/>
          </a:p>
        </p:txBody>
      </p:sp>
      <p:sp>
        <p:nvSpPr>
          <p:cNvPr id="246" name="Google Shape;246;p19"/>
          <p:cNvSpPr txBox="1"/>
          <p:nvPr/>
        </p:nvSpPr>
        <p:spPr>
          <a:xfrm>
            <a:off x="382603" y="3484460"/>
            <a:ext cx="1437433" cy="203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1C3DB3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Издержки</a:t>
            </a:r>
            <a:endParaRPr sz="800"/>
          </a:p>
        </p:txBody>
      </p:sp>
      <p:sp>
        <p:nvSpPr>
          <p:cNvPr id="247" name="Google Shape;247;p19"/>
          <p:cNvSpPr txBox="1"/>
          <p:nvPr/>
        </p:nvSpPr>
        <p:spPr>
          <a:xfrm>
            <a:off x="4592824" y="3488875"/>
            <a:ext cx="1216681" cy="203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1C3DB3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Доходы</a:t>
            </a:r>
            <a:endParaRPr sz="800"/>
          </a:p>
        </p:txBody>
      </p:sp>
      <p:pic>
        <p:nvPicPr>
          <p:cNvPr id="248" name="Google Shape;248;p1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391087" y="945386"/>
            <a:ext cx="265540" cy="272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234649" y="3493565"/>
            <a:ext cx="293036" cy="289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380618" y="3486346"/>
            <a:ext cx="300278" cy="26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458178" y="955747"/>
            <a:ext cx="240934" cy="251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9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747343" y="958927"/>
            <a:ext cx="269642" cy="266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9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085673" y="957736"/>
            <a:ext cx="270668" cy="26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9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354459" y="2232704"/>
            <a:ext cx="302168" cy="26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9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6748597" y="2207209"/>
            <a:ext cx="308205" cy="284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9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649302" y="958206"/>
            <a:ext cx="327650" cy="24937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9"/>
          <p:cNvSpPr txBox="1">
            <a:spLocks noGrp="1"/>
          </p:cNvSpPr>
          <p:nvPr>
            <p:ph type="body" idx="3"/>
          </p:nvPr>
        </p:nvSpPr>
        <p:spPr>
          <a:xfrm>
            <a:off x="3805298" y="1282827"/>
            <a:ext cx="1533600" cy="21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sp>
        <p:nvSpPr>
          <p:cNvPr id="258" name="Google Shape;258;p19"/>
          <p:cNvSpPr txBox="1">
            <a:spLocks noGrp="1"/>
          </p:cNvSpPr>
          <p:nvPr>
            <p:ph type="body" idx="4"/>
          </p:nvPr>
        </p:nvSpPr>
        <p:spPr>
          <a:xfrm>
            <a:off x="2111120" y="2499830"/>
            <a:ext cx="1555200" cy="9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sp>
        <p:nvSpPr>
          <p:cNvPr id="259" name="Google Shape;259;p19"/>
          <p:cNvSpPr txBox="1">
            <a:spLocks noGrp="1"/>
          </p:cNvSpPr>
          <p:nvPr>
            <p:ph type="body" idx="5"/>
          </p:nvPr>
        </p:nvSpPr>
        <p:spPr>
          <a:xfrm>
            <a:off x="5461784" y="1274667"/>
            <a:ext cx="1555200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0" name="Google Shape;260;p19"/>
          <p:cNvSpPr txBox="1">
            <a:spLocks noGrp="1"/>
          </p:cNvSpPr>
          <p:nvPr>
            <p:ph type="body" idx="6"/>
          </p:nvPr>
        </p:nvSpPr>
        <p:spPr>
          <a:xfrm>
            <a:off x="5456248" y="2499280"/>
            <a:ext cx="1555200" cy="9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1" name="Google Shape;261;p19"/>
          <p:cNvSpPr txBox="1">
            <a:spLocks noGrp="1"/>
          </p:cNvSpPr>
          <p:nvPr>
            <p:ph type="body" idx="7"/>
          </p:nvPr>
        </p:nvSpPr>
        <p:spPr>
          <a:xfrm>
            <a:off x="7139026" y="1279622"/>
            <a:ext cx="1533600" cy="21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2" name="Google Shape;262;p19"/>
          <p:cNvSpPr txBox="1">
            <a:spLocks noGrp="1"/>
          </p:cNvSpPr>
          <p:nvPr>
            <p:ph type="body" idx="8"/>
          </p:nvPr>
        </p:nvSpPr>
        <p:spPr>
          <a:xfrm>
            <a:off x="453070" y="3685529"/>
            <a:ext cx="4039200" cy="993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3" name="Google Shape;263;p19"/>
          <p:cNvSpPr txBox="1">
            <a:spLocks noGrp="1"/>
          </p:cNvSpPr>
          <p:nvPr>
            <p:ph type="body" idx="9"/>
          </p:nvPr>
        </p:nvSpPr>
        <p:spPr>
          <a:xfrm>
            <a:off x="4641695" y="3690415"/>
            <a:ext cx="4039200" cy="993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264" name="Google Shape;264;p19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6816586" y="434573"/>
            <a:ext cx="1103897" cy="18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поля вертикально">
  <p:cSld name="2 поля вертикально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>
            <a:spLocks noGrp="1"/>
          </p:cNvSpPr>
          <p:nvPr>
            <p:ph type="title"/>
          </p:nvPr>
        </p:nvSpPr>
        <p:spPr>
          <a:xfrm>
            <a:off x="627049" y="355321"/>
            <a:ext cx="4483019" cy="299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108"/>
              </a:buClr>
              <a:buSzPts val="2400"/>
              <a:buFont typeface="Onest ExtraBold"/>
              <a:buNone/>
              <a:defRPr sz="2400">
                <a:solidFill>
                  <a:srgbClr val="071108"/>
                </a:solidFill>
                <a:latin typeface="Onest ExtraBold"/>
                <a:ea typeface="Onest ExtraBold"/>
                <a:cs typeface="Onest ExtraBold"/>
                <a:sym typeface="Ones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0"/>
          <p:cNvSpPr txBox="1">
            <a:spLocks noGrp="1"/>
          </p:cNvSpPr>
          <p:nvPr>
            <p:ph type="body" idx="1"/>
          </p:nvPr>
        </p:nvSpPr>
        <p:spPr>
          <a:xfrm>
            <a:off x="3544459" y="3054973"/>
            <a:ext cx="4844264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8" name="Google Shape;268;p20"/>
          <p:cNvSpPr txBox="1">
            <a:spLocks noGrp="1"/>
          </p:cNvSpPr>
          <p:nvPr>
            <p:ph type="body" idx="2"/>
          </p:nvPr>
        </p:nvSpPr>
        <p:spPr>
          <a:xfrm>
            <a:off x="3544158" y="1007439"/>
            <a:ext cx="4844264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grpSp>
        <p:nvGrpSpPr>
          <p:cNvPr id="269" name="Google Shape;269;p20"/>
          <p:cNvGrpSpPr/>
          <p:nvPr/>
        </p:nvGrpSpPr>
        <p:grpSpPr>
          <a:xfrm>
            <a:off x="179" y="-1596"/>
            <a:ext cx="9145454" cy="5146692"/>
            <a:chOff x="299" y="-2660"/>
            <a:chExt cx="15242424" cy="8577820"/>
          </a:xfrm>
        </p:grpSpPr>
        <p:pic>
          <p:nvPicPr>
            <p:cNvPr id="270" name="Google Shape;270;p20" descr="preencoded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227" y="-2660"/>
              <a:ext cx="15241496" cy="857516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1" name="Google Shape;271;p20"/>
            <p:cNvGrpSpPr/>
            <p:nvPr/>
          </p:nvGrpSpPr>
          <p:grpSpPr>
            <a:xfrm>
              <a:off x="299" y="130"/>
              <a:ext cx="15241197" cy="8575030"/>
              <a:chOff x="299" y="130"/>
              <a:chExt cx="15241197" cy="8575030"/>
            </a:xfrm>
          </p:grpSpPr>
          <p:grpSp>
            <p:nvGrpSpPr>
              <p:cNvPr id="272" name="Google Shape;272;p20"/>
              <p:cNvGrpSpPr/>
              <p:nvPr/>
            </p:nvGrpSpPr>
            <p:grpSpPr>
              <a:xfrm>
                <a:off x="299" y="130"/>
                <a:ext cx="15241197" cy="8575030"/>
                <a:chOff x="299" y="130"/>
                <a:chExt cx="15241197" cy="8575030"/>
              </a:xfrm>
            </p:grpSpPr>
            <p:grpSp>
              <p:nvGrpSpPr>
                <p:cNvPr id="273" name="Google Shape;273;p20"/>
                <p:cNvGrpSpPr/>
                <p:nvPr/>
              </p:nvGrpSpPr>
              <p:grpSpPr>
                <a:xfrm>
                  <a:off x="299" y="130"/>
                  <a:ext cx="15241197" cy="8575030"/>
                  <a:chOff x="299" y="130"/>
                  <a:chExt cx="15241197" cy="8575030"/>
                </a:xfrm>
              </p:grpSpPr>
              <p:pic>
                <p:nvPicPr>
                  <p:cNvPr id="274" name="Google Shape;274;p20" descr="preencoded.png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14294069" y="380985"/>
                    <a:ext cx="565170" cy="4954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75" name="Google Shape;275;p20" descr="preencoded.png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/>
                  <a:stretch/>
                </p:blipFill>
                <p:spPr>
                  <a:xfrm>
                    <a:off x="10382250" y="130"/>
                    <a:ext cx="2048008" cy="3817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76" name="Google Shape;276;p20" descr="preencoded.png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/>
                  <a:stretch/>
                </p:blipFill>
                <p:spPr>
                  <a:xfrm>
                    <a:off x="8181975" y="846"/>
                    <a:ext cx="1105033" cy="3813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77" name="Google Shape;277;p20" descr="preencoded.png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/>
                  <a:stretch/>
                </p:blipFill>
                <p:spPr>
                  <a:xfrm>
                    <a:off x="12696825" y="279"/>
                    <a:ext cx="476383" cy="3811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78" name="Google Shape;278;p20" descr="preencoded.png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>
                    <a:off x="299" y="1717094"/>
                    <a:ext cx="381193" cy="11049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79" name="Google Shape;279;p20" descr="preencoded.png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/>
                  <a:stretch/>
                </p:blipFill>
                <p:spPr>
                  <a:xfrm>
                    <a:off x="1227" y="7032044"/>
                    <a:ext cx="381269" cy="15431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80" name="Google Shape;280;p20" descr="preencoded.png"/>
                  <p:cNvPicPr preferRelativeResize="0"/>
                  <p:nvPr/>
                </p:nvPicPr>
                <p:blipFill rotWithShape="1">
                  <a:blip r:embed="rId9">
                    <a:alphaModFix/>
                  </a:blip>
                  <a:srcRect/>
                  <a:stretch/>
                </p:blipFill>
                <p:spPr>
                  <a:xfrm>
                    <a:off x="8516780" y="8192393"/>
                    <a:ext cx="1619317" cy="38128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81" name="Google Shape;281;p20" descr="preencoded.png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5906930" y="8192719"/>
                    <a:ext cx="2343217" cy="38140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82" name="Google Shape;282;p20" descr="preencoded.png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4802030" y="8193239"/>
                    <a:ext cx="476317" cy="38108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83" name="Google Shape;283;p20" descr="preencoded.png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4059080" y="8383836"/>
                    <a:ext cx="476317" cy="19061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84" name="Google Shape;284;p20" descr="preencoded.png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/>
                  <a:stretch/>
                </p:blipFill>
                <p:spPr>
                  <a:xfrm>
                    <a:off x="14859998" y="5714999"/>
                    <a:ext cx="381291" cy="166694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85" name="Google Shape;285;p20" descr="preencoded.png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/>
                  <a:stretch/>
                </p:blipFill>
                <p:spPr>
                  <a:xfrm>
                    <a:off x="14999205" y="3581399"/>
                    <a:ext cx="241613" cy="11049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86" name="Google Shape;286;p20" descr="preencoded.png"/>
                  <p:cNvPicPr preferRelativeResize="0"/>
                  <p:nvPr/>
                </p:nvPicPr>
                <p:blipFill rotWithShape="1">
                  <a:blip r:embed="rId14">
                    <a:alphaModFix/>
                  </a:blip>
                  <a:srcRect/>
                  <a:stretch/>
                </p:blipFill>
                <p:spPr>
                  <a:xfrm>
                    <a:off x="14860413" y="8096249"/>
                    <a:ext cx="381083" cy="4763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287" name="Google Shape;287;p20"/>
                <p:cNvPicPr preferRelativeResize="0"/>
                <p:nvPr/>
              </p:nvPicPr>
              <p:blipFill rotWithShape="1">
                <a:blip r:embed="rId15">
                  <a:alphaModFix/>
                </a:blip>
                <a:srcRect l="8684" t="12228" r="13474" b="19142"/>
                <a:stretch/>
              </p:blipFill>
              <p:spPr>
                <a:xfrm>
                  <a:off x="9164155" y="465316"/>
                  <a:ext cx="2052000" cy="5681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88" name="Google Shape;288;p20"/>
              <p:cNvSpPr/>
              <p:nvPr/>
            </p:nvSpPr>
            <p:spPr>
              <a:xfrm>
                <a:off x="12644546" y="464005"/>
                <a:ext cx="7049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4850" tIns="27425" rIns="54850" bIns="274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700" b="1" dirty="0">
                    <a:solidFill>
                      <a:srgbClr val="FC5603"/>
                    </a:solidFill>
                    <a:latin typeface="Onest ExtraBold"/>
                    <a:ea typeface="Onest ExtraBold"/>
                    <a:cs typeface="Onest ExtraBold"/>
                    <a:sym typeface="Onest ExtraBold"/>
                  </a:rPr>
                  <a:t>[2026]</a:t>
                </a:r>
                <a:endParaRPr sz="700" dirty="0">
                  <a:solidFill>
                    <a:schemeClr val="dk1"/>
                  </a:solidFill>
                  <a:latin typeface="Onest" panose="020B0604020202020204" charset="0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89" name="Google Shape;289;p20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1360977" y="724289"/>
              <a:ext cx="1839829" cy="3150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поля горизонтально">
  <p:cSld name="4 поля горизонтально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1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6" y="-1596"/>
            <a:ext cx="9144898" cy="5145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2" name="Google Shape;292;p21"/>
          <p:cNvGrpSpPr/>
          <p:nvPr/>
        </p:nvGrpSpPr>
        <p:grpSpPr>
          <a:xfrm>
            <a:off x="179" y="78"/>
            <a:ext cx="9144718" cy="5145018"/>
            <a:chOff x="299" y="130"/>
            <a:chExt cx="15241197" cy="8575030"/>
          </a:xfrm>
        </p:grpSpPr>
        <p:grpSp>
          <p:nvGrpSpPr>
            <p:cNvPr id="293" name="Google Shape;293;p21"/>
            <p:cNvGrpSpPr/>
            <p:nvPr/>
          </p:nvGrpSpPr>
          <p:grpSpPr>
            <a:xfrm>
              <a:off x="299" y="130"/>
              <a:ext cx="15241197" cy="8575030"/>
              <a:chOff x="299" y="130"/>
              <a:chExt cx="15241197" cy="8575030"/>
            </a:xfrm>
          </p:grpSpPr>
          <p:grpSp>
            <p:nvGrpSpPr>
              <p:cNvPr id="294" name="Google Shape;294;p21"/>
              <p:cNvGrpSpPr/>
              <p:nvPr/>
            </p:nvGrpSpPr>
            <p:grpSpPr>
              <a:xfrm>
                <a:off x="299" y="130"/>
                <a:ext cx="15241197" cy="8575030"/>
                <a:chOff x="299" y="130"/>
                <a:chExt cx="15241197" cy="8575030"/>
              </a:xfrm>
            </p:grpSpPr>
            <p:pic>
              <p:nvPicPr>
                <p:cNvPr id="295" name="Google Shape;295;p21" descr="preencoded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14294069" y="380985"/>
                  <a:ext cx="565170" cy="49547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96" name="Google Shape;296;p21" descr="preencoded.png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10382250" y="130"/>
                  <a:ext cx="2048008" cy="3817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97" name="Google Shape;297;p21" descr="preencoded.png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8181975" y="846"/>
                  <a:ext cx="1105033" cy="3813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98" name="Google Shape;298;p21" descr="preencoded.pn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12696825" y="279"/>
                  <a:ext cx="476383" cy="38116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99" name="Google Shape;299;p21" descr="preencoded.png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299" y="1717094"/>
                  <a:ext cx="381193" cy="11049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0" name="Google Shape;300;p21" descr="preencoded.png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1227" y="7032044"/>
                  <a:ext cx="381269" cy="15431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1" name="Google Shape;301;p21" descr="preencoded.png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8516780" y="8192393"/>
                  <a:ext cx="1619317" cy="38128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2" name="Google Shape;302;p21" descr="preencoded.png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/>
                <a:stretch/>
              </p:blipFill>
              <p:spPr>
                <a:xfrm>
                  <a:off x="5906930" y="8192719"/>
                  <a:ext cx="2343217" cy="38140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3" name="Google Shape;303;p21" descr="preencoded.png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/>
                <a:stretch/>
              </p:blipFill>
              <p:spPr>
                <a:xfrm>
                  <a:off x="4802030" y="8193239"/>
                  <a:ext cx="476317" cy="38108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4" name="Google Shape;304;p21" descr="preencoded.png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/>
                <a:stretch/>
              </p:blipFill>
              <p:spPr>
                <a:xfrm>
                  <a:off x="4059080" y="8383836"/>
                  <a:ext cx="476317" cy="19061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5" name="Google Shape;305;p21" descr="preencoded.png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14859998" y="5714999"/>
                  <a:ext cx="381291" cy="16669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6" name="Google Shape;306;p21" descr="preencoded.png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/>
                <a:stretch/>
              </p:blipFill>
              <p:spPr>
                <a:xfrm>
                  <a:off x="14999205" y="3581399"/>
                  <a:ext cx="241613" cy="11049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7" name="Google Shape;307;p21" descr="preencoded.png"/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/>
                <a:stretch/>
              </p:blipFill>
              <p:spPr>
                <a:xfrm>
                  <a:off x="14860413" y="8096249"/>
                  <a:ext cx="381083" cy="4763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08" name="Google Shape;308;p21"/>
              <p:cNvPicPr preferRelativeResize="0"/>
              <p:nvPr/>
            </p:nvPicPr>
            <p:blipFill rotWithShape="1">
              <a:blip r:embed="rId15">
                <a:alphaModFix/>
              </a:blip>
              <a:srcRect l="8684" t="12228" r="13474" b="19142"/>
              <a:stretch/>
            </p:blipFill>
            <p:spPr>
              <a:xfrm>
                <a:off x="9164155" y="465316"/>
                <a:ext cx="2052000" cy="5681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09" name="Google Shape;309;p21"/>
            <p:cNvSpPr/>
            <p:nvPr/>
          </p:nvSpPr>
          <p:spPr>
            <a:xfrm>
              <a:off x="12644546" y="464005"/>
              <a:ext cx="7049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850" tIns="27425" rIns="54850" bIns="27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00" b="1" dirty="0">
                  <a:solidFill>
                    <a:srgbClr val="FC5603"/>
                  </a:solidFill>
                  <a:latin typeface="Onest ExtraBold"/>
                  <a:ea typeface="Onest ExtraBold"/>
                  <a:cs typeface="Onest ExtraBold"/>
                  <a:sym typeface="Onest ExtraBold"/>
                </a:rPr>
                <a:t>[2026]</a:t>
              </a:r>
              <a:endParaRPr sz="700" dirty="0">
                <a:solidFill>
                  <a:schemeClr val="dk1"/>
                </a:solidFill>
                <a:latin typeface="Onest" panose="020B0604020202020204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0" name="Google Shape;310;p21"/>
          <p:cNvSpPr txBox="1">
            <a:spLocks noGrp="1"/>
          </p:cNvSpPr>
          <p:nvPr>
            <p:ph type="title"/>
          </p:nvPr>
        </p:nvSpPr>
        <p:spPr>
          <a:xfrm>
            <a:off x="627049" y="356400"/>
            <a:ext cx="4483019" cy="299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108"/>
              </a:buClr>
              <a:buSzPts val="2400"/>
              <a:buFont typeface="Onest ExtraBold"/>
              <a:buNone/>
              <a:defRPr sz="2400">
                <a:solidFill>
                  <a:srgbClr val="071108"/>
                </a:solidFill>
                <a:latin typeface="Onest ExtraBold"/>
                <a:ea typeface="Onest ExtraBold"/>
                <a:cs typeface="Onest ExtraBold"/>
                <a:sym typeface="Ones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1"/>
          <p:cNvSpPr txBox="1">
            <a:spLocks noGrp="1"/>
          </p:cNvSpPr>
          <p:nvPr>
            <p:ph type="body" idx="1"/>
          </p:nvPr>
        </p:nvSpPr>
        <p:spPr>
          <a:xfrm>
            <a:off x="1082498" y="2811819"/>
            <a:ext cx="1620000" cy="129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sp>
        <p:nvSpPr>
          <p:cNvPr id="312" name="Google Shape;312;p21"/>
          <p:cNvSpPr txBox="1">
            <a:spLocks noGrp="1"/>
          </p:cNvSpPr>
          <p:nvPr>
            <p:ph type="body" idx="2"/>
          </p:nvPr>
        </p:nvSpPr>
        <p:spPr>
          <a:xfrm>
            <a:off x="2863286" y="2811819"/>
            <a:ext cx="1620000" cy="129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sp>
        <p:nvSpPr>
          <p:cNvPr id="313" name="Google Shape;313;p21"/>
          <p:cNvSpPr txBox="1">
            <a:spLocks noGrp="1"/>
          </p:cNvSpPr>
          <p:nvPr>
            <p:ph type="body" idx="3"/>
          </p:nvPr>
        </p:nvSpPr>
        <p:spPr>
          <a:xfrm>
            <a:off x="4644074" y="2811819"/>
            <a:ext cx="1620000" cy="129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sp>
        <p:nvSpPr>
          <p:cNvPr id="314" name="Google Shape;314;p21"/>
          <p:cNvSpPr txBox="1">
            <a:spLocks noGrp="1"/>
          </p:cNvSpPr>
          <p:nvPr>
            <p:ph type="body" idx="4"/>
          </p:nvPr>
        </p:nvSpPr>
        <p:spPr>
          <a:xfrm>
            <a:off x="6424862" y="2811819"/>
            <a:ext cx="1620000" cy="129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315" name="Google Shape;315;p2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816586" y="434573"/>
            <a:ext cx="1103897" cy="18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4 поля горизонтально">
  <p:cSld name="3_4 поля горизонтально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7" name="Google Shape;317;p22"/>
          <p:cNvCxnSpPr/>
          <p:nvPr/>
        </p:nvCxnSpPr>
        <p:spPr>
          <a:xfrm>
            <a:off x="282962" y="1720290"/>
            <a:ext cx="8488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8" name="Google Shape;318;p22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6" y="-1596"/>
            <a:ext cx="9144898" cy="5145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9" name="Google Shape;319;p22"/>
          <p:cNvGrpSpPr/>
          <p:nvPr/>
        </p:nvGrpSpPr>
        <p:grpSpPr>
          <a:xfrm>
            <a:off x="179" y="78"/>
            <a:ext cx="9144718" cy="5145018"/>
            <a:chOff x="299" y="130"/>
            <a:chExt cx="15241197" cy="8575030"/>
          </a:xfrm>
        </p:grpSpPr>
        <p:grpSp>
          <p:nvGrpSpPr>
            <p:cNvPr id="320" name="Google Shape;320;p22"/>
            <p:cNvGrpSpPr/>
            <p:nvPr/>
          </p:nvGrpSpPr>
          <p:grpSpPr>
            <a:xfrm>
              <a:off x="299" y="130"/>
              <a:ext cx="15241197" cy="8575030"/>
              <a:chOff x="299" y="130"/>
              <a:chExt cx="15241197" cy="8575030"/>
            </a:xfrm>
          </p:grpSpPr>
          <p:grpSp>
            <p:nvGrpSpPr>
              <p:cNvPr id="321" name="Google Shape;321;p22"/>
              <p:cNvGrpSpPr/>
              <p:nvPr/>
            </p:nvGrpSpPr>
            <p:grpSpPr>
              <a:xfrm>
                <a:off x="299" y="130"/>
                <a:ext cx="15241197" cy="8575030"/>
                <a:chOff x="299" y="130"/>
                <a:chExt cx="15241197" cy="8575030"/>
              </a:xfrm>
            </p:grpSpPr>
            <p:pic>
              <p:nvPicPr>
                <p:cNvPr id="322" name="Google Shape;322;p22" descr="preencoded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14294069" y="380985"/>
                  <a:ext cx="565170" cy="49547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3" name="Google Shape;323;p22" descr="preencoded.png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10382250" y="130"/>
                  <a:ext cx="2048008" cy="3817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4" name="Google Shape;324;p22" descr="preencoded.png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8181975" y="846"/>
                  <a:ext cx="1105033" cy="3813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5" name="Google Shape;325;p22" descr="preencoded.pn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12696825" y="279"/>
                  <a:ext cx="476383" cy="38116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6" name="Google Shape;326;p22" descr="preencoded.png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299" y="1717094"/>
                  <a:ext cx="381193" cy="11049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7" name="Google Shape;327;p22" descr="preencoded.png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1227" y="7032044"/>
                  <a:ext cx="381269" cy="15431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8" name="Google Shape;328;p22" descr="preencoded.png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8516780" y="8192393"/>
                  <a:ext cx="1619317" cy="38128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9" name="Google Shape;329;p22" descr="preencoded.png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/>
                <a:stretch/>
              </p:blipFill>
              <p:spPr>
                <a:xfrm>
                  <a:off x="5906930" y="8192719"/>
                  <a:ext cx="2343217" cy="38140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0" name="Google Shape;330;p22" descr="preencoded.png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/>
                <a:stretch/>
              </p:blipFill>
              <p:spPr>
                <a:xfrm>
                  <a:off x="4802030" y="8193239"/>
                  <a:ext cx="476317" cy="38108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1" name="Google Shape;331;p22" descr="preencoded.png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/>
                <a:stretch/>
              </p:blipFill>
              <p:spPr>
                <a:xfrm>
                  <a:off x="4059080" y="8383836"/>
                  <a:ext cx="476317" cy="19061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2" name="Google Shape;332;p22" descr="preencoded.png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14859998" y="5714999"/>
                  <a:ext cx="381291" cy="16669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3" name="Google Shape;333;p22" descr="preencoded.png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/>
                <a:stretch/>
              </p:blipFill>
              <p:spPr>
                <a:xfrm>
                  <a:off x="14999205" y="3581399"/>
                  <a:ext cx="241613" cy="11049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4" name="Google Shape;334;p22" descr="preencoded.png"/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/>
                <a:stretch/>
              </p:blipFill>
              <p:spPr>
                <a:xfrm>
                  <a:off x="14860413" y="8096249"/>
                  <a:ext cx="381083" cy="4763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35" name="Google Shape;335;p22"/>
              <p:cNvPicPr preferRelativeResize="0"/>
              <p:nvPr/>
            </p:nvPicPr>
            <p:blipFill rotWithShape="1">
              <a:blip r:embed="rId15">
                <a:alphaModFix/>
              </a:blip>
              <a:srcRect l="8684" t="12228" r="13474" b="19142"/>
              <a:stretch/>
            </p:blipFill>
            <p:spPr>
              <a:xfrm>
                <a:off x="9164155" y="465316"/>
                <a:ext cx="2052000" cy="5681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36" name="Google Shape;336;p22"/>
            <p:cNvSpPr/>
            <p:nvPr/>
          </p:nvSpPr>
          <p:spPr>
            <a:xfrm>
              <a:off x="12644546" y="464005"/>
              <a:ext cx="7049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850" tIns="27425" rIns="54850" bIns="27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00" b="1" dirty="0">
                  <a:solidFill>
                    <a:srgbClr val="FC5603"/>
                  </a:solidFill>
                  <a:latin typeface="Onest ExtraBold"/>
                  <a:ea typeface="Onest ExtraBold"/>
                  <a:cs typeface="Onest ExtraBold"/>
                  <a:sym typeface="Onest ExtraBold"/>
                </a:rPr>
                <a:t>[2026]</a:t>
              </a:r>
              <a:endParaRPr sz="700" dirty="0">
                <a:solidFill>
                  <a:schemeClr val="dk1"/>
                </a:solidFill>
                <a:latin typeface="Onest" panose="020B0604020202020204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7" name="Google Shape;337;p22"/>
          <p:cNvSpPr txBox="1">
            <a:spLocks noGrp="1"/>
          </p:cNvSpPr>
          <p:nvPr>
            <p:ph type="title"/>
          </p:nvPr>
        </p:nvSpPr>
        <p:spPr>
          <a:xfrm>
            <a:off x="627049" y="356400"/>
            <a:ext cx="4483019" cy="299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108"/>
              </a:buClr>
              <a:buSzPts val="2400"/>
              <a:buFont typeface="Onest ExtraBold"/>
              <a:buNone/>
              <a:defRPr sz="2400">
                <a:solidFill>
                  <a:srgbClr val="071108"/>
                </a:solidFill>
                <a:latin typeface="Onest ExtraBold"/>
                <a:ea typeface="Onest ExtraBold"/>
                <a:cs typeface="Onest ExtraBold"/>
                <a:sym typeface="Ones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2"/>
          <p:cNvSpPr txBox="1">
            <a:spLocks noGrp="1"/>
          </p:cNvSpPr>
          <p:nvPr>
            <p:ph type="body" idx="1"/>
          </p:nvPr>
        </p:nvSpPr>
        <p:spPr>
          <a:xfrm>
            <a:off x="440566" y="1874671"/>
            <a:ext cx="1900800" cy="28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339" name="Google Shape;339;p2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816586" y="434573"/>
            <a:ext cx="1103897" cy="189037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2"/>
          <p:cNvSpPr/>
          <p:nvPr/>
        </p:nvSpPr>
        <p:spPr>
          <a:xfrm>
            <a:off x="276580" y="914400"/>
            <a:ext cx="8516680" cy="651510"/>
          </a:xfrm>
          <a:prstGeom prst="rect">
            <a:avLst/>
          </a:prstGeom>
          <a:solidFill>
            <a:srgbClr val="F0EFF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Onest" panose="020B060402020202020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341" name="Google Shape;341;p22"/>
          <p:cNvGrpSpPr/>
          <p:nvPr/>
        </p:nvGrpSpPr>
        <p:grpSpPr>
          <a:xfrm>
            <a:off x="295598" y="1657847"/>
            <a:ext cx="125752" cy="125752"/>
            <a:chOff x="3849493" y="3277077"/>
            <a:chExt cx="209587" cy="209587"/>
          </a:xfrm>
        </p:grpSpPr>
        <p:pic>
          <p:nvPicPr>
            <p:cNvPr id="342" name="Google Shape;342;p22" descr="preencoded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849493" y="3277077"/>
              <a:ext cx="209587" cy="2095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22" descr="preencoded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3906653" y="3334236"/>
              <a:ext cx="95267" cy="9526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44" name="Google Shape;344;p22"/>
          <p:cNvCxnSpPr/>
          <p:nvPr/>
        </p:nvCxnSpPr>
        <p:spPr>
          <a:xfrm>
            <a:off x="352759" y="754675"/>
            <a:ext cx="0" cy="950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5" name="Google Shape;345;p22"/>
          <p:cNvCxnSpPr/>
          <p:nvPr/>
        </p:nvCxnSpPr>
        <p:spPr>
          <a:xfrm>
            <a:off x="2491781" y="752756"/>
            <a:ext cx="0" cy="950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6" name="Google Shape;346;p22"/>
          <p:cNvCxnSpPr/>
          <p:nvPr/>
        </p:nvCxnSpPr>
        <p:spPr>
          <a:xfrm>
            <a:off x="4583143" y="758471"/>
            <a:ext cx="0" cy="950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7" name="Google Shape;347;p22"/>
          <p:cNvCxnSpPr/>
          <p:nvPr/>
        </p:nvCxnSpPr>
        <p:spPr>
          <a:xfrm>
            <a:off x="6722750" y="752337"/>
            <a:ext cx="0" cy="950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8" name="Google Shape;348;p22"/>
          <p:cNvCxnSpPr/>
          <p:nvPr/>
        </p:nvCxnSpPr>
        <p:spPr>
          <a:xfrm>
            <a:off x="282962" y="752756"/>
            <a:ext cx="8488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49" name="Google Shape;349;p22"/>
          <p:cNvGrpSpPr/>
          <p:nvPr/>
        </p:nvGrpSpPr>
        <p:grpSpPr>
          <a:xfrm>
            <a:off x="2434301" y="1657874"/>
            <a:ext cx="125752" cy="125752"/>
            <a:chOff x="3849493" y="3277077"/>
            <a:chExt cx="209587" cy="209587"/>
          </a:xfrm>
        </p:grpSpPr>
        <p:pic>
          <p:nvPicPr>
            <p:cNvPr id="350" name="Google Shape;350;p22" descr="preencoded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849493" y="3277077"/>
              <a:ext cx="209587" cy="2095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22" descr="preencoded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3906653" y="3334236"/>
              <a:ext cx="95267" cy="952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2" name="Google Shape;352;p22"/>
          <p:cNvGrpSpPr/>
          <p:nvPr/>
        </p:nvGrpSpPr>
        <p:grpSpPr>
          <a:xfrm>
            <a:off x="4523222" y="1658008"/>
            <a:ext cx="125752" cy="125752"/>
            <a:chOff x="3849493" y="3277077"/>
            <a:chExt cx="209587" cy="209587"/>
          </a:xfrm>
        </p:grpSpPr>
        <p:pic>
          <p:nvPicPr>
            <p:cNvPr id="353" name="Google Shape;353;p22" descr="preencoded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849493" y="3277077"/>
              <a:ext cx="209587" cy="2095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22" descr="preencoded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3906653" y="3334236"/>
              <a:ext cx="95267" cy="952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5" name="Google Shape;355;p22"/>
          <p:cNvGrpSpPr/>
          <p:nvPr/>
        </p:nvGrpSpPr>
        <p:grpSpPr>
          <a:xfrm>
            <a:off x="6669797" y="1657619"/>
            <a:ext cx="125752" cy="125752"/>
            <a:chOff x="3849493" y="3277077"/>
            <a:chExt cx="209587" cy="209587"/>
          </a:xfrm>
        </p:grpSpPr>
        <p:pic>
          <p:nvPicPr>
            <p:cNvPr id="356" name="Google Shape;356;p22" descr="preencoded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849493" y="3277077"/>
              <a:ext cx="209587" cy="2095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22" descr="preencoded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3906653" y="3334236"/>
              <a:ext cx="95267" cy="952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8" name="Google Shape;358;p22"/>
          <p:cNvSpPr txBox="1">
            <a:spLocks noGrp="1"/>
          </p:cNvSpPr>
          <p:nvPr>
            <p:ph type="body" idx="2"/>
          </p:nvPr>
        </p:nvSpPr>
        <p:spPr>
          <a:xfrm>
            <a:off x="2578343" y="1874920"/>
            <a:ext cx="1900800" cy="28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sp>
        <p:nvSpPr>
          <p:cNvPr id="359" name="Google Shape;359;p22"/>
          <p:cNvSpPr txBox="1">
            <a:spLocks noGrp="1"/>
          </p:cNvSpPr>
          <p:nvPr>
            <p:ph type="body" idx="3"/>
          </p:nvPr>
        </p:nvSpPr>
        <p:spPr>
          <a:xfrm>
            <a:off x="4716120" y="1874921"/>
            <a:ext cx="1900800" cy="280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sp>
        <p:nvSpPr>
          <p:cNvPr id="360" name="Google Shape;360;p22"/>
          <p:cNvSpPr txBox="1">
            <a:spLocks noGrp="1"/>
          </p:cNvSpPr>
          <p:nvPr>
            <p:ph type="body" idx="4"/>
          </p:nvPr>
        </p:nvSpPr>
        <p:spPr>
          <a:xfrm>
            <a:off x="6850587" y="1874920"/>
            <a:ext cx="1900800" cy="28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 поля горизонтально">
  <p:cSld name="1_4 поля горизонтально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"/>
          <p:cNvSpPr txBox="1">
            <a:spLocks noGrp="1"/>
          </p:cNvSpPr>
          <p:nvPr>
            <p:ph type="title"/>
          </p:nvPr>
        </p:nvSpPr>
        <p:spPr>
          <a:xfrm>
            <a:off x="627049" y="356400"/>
            <a:ext cx="4483019" cy="299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108"/>
              </a:buClr>
              <a:buSzPts val="2400"/>
              <a:buFont typeface="Onest ExtraBold"/>
              <a:buNone/>
              <a:defRPr sz="2400">
                <a:solidFill>
                  <a:srgbClr val="071108"/>
                </a:solidFill>
                <a:latin typeface="Onest ExtraBold"/>
                <a:ea typeface="Onest ExtraBold"/>
                <a:cs typeface="Onest ExtraBold"/>
                <a:sym typeface="Ones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grpSp>
        <p:nvGrpSpPr>
          <p:cNvPr id="363" name="Google Shape;363;p23"/>
          <p:cNvGrpSpPr/>
          <p:nvPr/>
        </p:nvGrpSpPr>
        <p:grpSpPr>
          <a:xfrm>
            <a:off x="179" y="-1596"/>
            <a:ext cx="9162608" cy="5171658"/>
            <a:chOff x="299" y="-2660"/>
            <a:chExt cx="15271013" cy="8619430"/>
          </a:xfrm>
        </p:grpSpPr>
        <p:pic>
          <p:nvPicPr>
            <p:cNvPr id="364" name="Google Shape;364;p23" descr="preencoded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227" y="-2660"/>
              <a:ext cx="15241496" cy="8575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23" descr="preencoded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382250" y="130"/>
              <a:ext cx="2048008" cy="381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6" name="Google Shape;366;p23" descr="preencoded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81975" y="846"/>
              <a:ext cx="1105033" cy="381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Google Shape;367;p23" descr="preencoded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99" y="1717094"/>
              <a:ext cx="381193" cy="1104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p23" descr="preencoded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16780" y="8192393"/>
              <a:ext cx="1619317" cy="3812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23" descr="preencoded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906930" y="8192719"/>
              <a:ext cx="2343217" cy="381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p23" descr="preencoded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802030" y="8193239"/>
              <a:ext cx="476317" cy="3810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Google Shape;371;p23" descr="preencoded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059080" y="8383836"/>
              <a:ext cx="476317" cy="1906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23" descr="preencoded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859998" y="5714999"/>
              <a:ext cx="381291" cy="16669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23" descr="preencoded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4999205" y="3581399"/>
              <a:ext cx="241613" cy="1104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p23" descr="preencoded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4860413" y="8096249"/>
              <a:ext cx="381083" cy="4763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23"/>
            <p:cNvPicPr preferRelativeResize="0"/>
            <p:nvPr/>
          </p:nvPicPr>
          <p:blipFill rotWithShape="1">
            <a:blip r:embed="rId12">
              <a:alphaModFix/>
            </a:blip>
            <a:srcRect l="8684" t="12228" r="13474" b="19142"/>
            <a:stretch/>
          </p:blipFill>
          <p:spPr>
            <a:xfrm>
              <a:off x="8947580" y="465316"/>
              <a:ext cx="2052000" cy="5681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6" name="Google Shape;376;p23"/>
            <p:cNvSpPr/>
            <p:nvPr/>
          </p:nvSpPr>
          <p:spPr>
            <a:xfrm>
              <a:off x="12415938" y="464005"/>
              <a:ext cx="7049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850" tIns="27425" rIns="54850" bIns="27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00" b="1" dirty="0">
                  <a:solidFill>
                    <a:srgbClr val="FC5603"/>
                  </a:solidFill>
                  <a:latin typeface="Onest ExtraBold"/>
                  <a:ea typeface="Onest ExtraBold"/>
                  <a:cs typeface="Onest ExtraBold"/>
                  <a:sym typeface="Onest ExtraBold"/>
                </a:rPr>
                <a:t>[2026]</a:t>
              </a:r>
              <a:endParaRPr sz="700" dirty="0">
                <a:solidFill>
                  <a:schemeClr val="dk1"/>
                </a:solidFill>
                <a:latin typeface="Onest" panose="020B0604020202020204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7" name="Google Shape;377;p23" descr="preencoded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59" y="4357050"/>
              <a:ext cx="241613" cy="2157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23" descr="preencoded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81193" y="6770518"/>
              <a:ext cx="413565" cy="1803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23" descr="preencoded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928" y="6073871"/>
              <a:ext cx="1421472" cy="4395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23" descr="preencoded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rot="5400000">
              <a:off x="229667" y="6844153"/>
              <a:ext cx="1945888" cy="4395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23" descr="preencoded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5400000">
              <a:off x="699331" y="7893706"/>
              <a:ext cx="404921" cy="10412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23" descr="preencoded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586519" y="8239200"/>
              <a:ext cx="401938" cy="3273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" name="Google Shape;383;p23" descr="preencoded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rot="-5400000">
              <a:off x="12991336" y="939085"/>
              <a:ext cx="1878170" cy="4395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4" name="Google Shape;384;p23" descr="preencoded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rot="-5400000">
              <a:off x="13666969" y="1410839"/>
              <a:ext cx="1945888" cy="4395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23" descr="preencoded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 rot="10800000">
              <a:off x="13141353" y="-1"/>
              <a:ext cx="401938" cy="2097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23" descr="preencoded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-5400000">
              <a:off x="14102629" y="1884209"/>
              <a:ext cx="365075" cy="11490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23" descr="preencoded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 rot="10800000">
              <a:off x="13141352" y="2276205"/>
              <a:ext cx="401938" cy="3650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23" descr="preencoded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rot="10800000">
              <a:off x="13710633" y="-1"/>
              <a:ext cx="1560679" cy="4395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23" descr="preencoded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586519" y="6073872"/>
              <a:ext cx="401938" cy="20021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0" name="Google Shape;390;p23"/>
          <p:cNvSpPr>
            <a:spLocks noGrp="1"/>
          </p:cNvSpPr>
          <p:nvPr>
            <p:ph type="pic" idx="2"/>
          </p:nvPr>
        </p:nvSpPr>
        <p:spPr>
          <a:xfrm>
            <a:off x="1512000" y="756000"/>
            <a:ext cx="1296000" cy="1296000"/>
          </a:xfrm>
          <a:prstGeom prst="flowChartConnector">
            <a:avLst/>
          </a:prstGeom>
          <a:noFill/>
          <a:ln>
            <a:noFill/>
          </a:ln>
        </p:spPr>
      </p:sp>
      <p:sp>
        <p:nvSpPr>
          <p:cNvPr id="391" name="Google Shape;391;p23"/>
          <p:cNvSpPr>
            <a:spLocks noGrp="1"/>
          </p:cNvSpPr>
          <p:nvPr>
            <p:ph type="pic" idx="3"/>
          </p:nvPr>
        </p:nvSpPr>
        <p:spPr>
          <a:xfrm>
            <a:off x="6048000" y="756000"/>
            <a:ext cx="1296000" cy="1296000"/>
          </a:xfrm>
          <a:prstGeom prst="flowChartConnector">
            <a:avLst/>
          </a:prstGeom>
          <a:noFill/>
          <a:ln>
            <a:noFill/>
          </a:ln>
        </p:spPr>
      </p:sp>
      <p:sp>
        <p:nvSpPr>
          <p:cNvPr id="392" name="Google Shape;392;p23"/>
          <p:cNvSpPr>
            <a:spLocks noGrp="1"/>
          </p:cNvSpPr>
          <p:nvPr>
            <p:ph type="pic" idx="4"/>
          </p:nvPr>
        </p:nvSpPr>
        <p:spPr>
          <a:xfrm>
            <a:off x="3780000" y="756000"/>
            <a:ext cx="1296000" cy="1296000"/>
          </a:xfrm>
          <a:prstGeom prst="flowChartConnector">
            <a:avLst/>
          </a:prstGeom>
          <a:noFill/>
          <a:ln>
            <a:noFill/>
          </a:ln>
        </p:spPr>
      </p:sp>
      <p:sp>
        <p:nvSpPr>
          <p:cNvPr id="393" name="Google Shape;393;p23"/>
          <p:cNvSpPr>
            <a:spLocks noGrp="1"/>
          </p:cNvSpPr>
          <p:nvPr>
            <p:ph type="pic" idx="5"/>
          </p:nvPr>
        </p:nvSpPr>
        <p:spPr>
          <a:xfrm>
            <a:off x="6048000" y="2808000"/>
            <a:ext cx="1296000" cy="1296000"/>
          </a:xfrm>
          <a:prstGeom prst="flowChartConnector">
            <a:avLst/>
          </a:prstGeom>
          <a:noFill/>
          <a:ln>
            <a:noFill/>
          </a:ln>
        </p:spPr>
      </p:sp>
      <p:sp>
        <p:nvSpPr>
          <p:cNvPr id="394" name="Google Shape;394;p23"/>
          <p:cNvSpPr>
            <a:spLocks noGrp="1"/>
          </p:cNvSpPr>
          <p:nvPr>
            <p:ph type="pic" idx="6"/>
          </p:nvPr>
        </p:nvSpPr>
        <p:spPr>
          <a:xfrm>
            <a:off x="3780000" y="2808000"/>
            <a:ext cx="1296000" cy="1296000"/>
          </a:xfrm>
          <a:prstGeom prst="flowChartConnector">
            <a:avLst/>
          </a:prstGeom>
          <a:noFill/>
          <a:ln>
            <a:noFill/>
          </a:ln>
        </p:spPr>
      </p:sp>
      <p:sp>
        <p:nvSpPr>
          <p:cNvPr id="395" name="Google Shape;395;p23"/>
          <p:cNvSpPr>
            <a:spLocks noGrp="1"/>
          </p:cNvSpPr>
          <p:nvPr>
            <p:ph type="pic" idx="7"/>
          </p:nvPr>
        </p:nvSpPr>
        <p:spPr>
          <a:xfrm>
            <a:off x="1512000" y="2808000"/>
            <a:ext cx="1296000" cy="1296000"/>
          </a:xfrm>
          <a:prstGeom prst="flowChartConnector">
            <a:avLst/>
          </a:prstGeom>
          <a:noFill/>
          <a:ln>
            <a:noFill/>
          </a:ln>
        </p:spPr>
      </p:sp>
      <p:sp>
        <p:nvSpPr>
          <p:cNvPr id="396" name="Google Shape;396;p23"/>
          <p:cNvSpPr txBox="1">
            <a:spLocks noGrp="1"/>
          </p:cNvSpPr>
          <p:nvPr>
            <p:ph type="body" idx="1"/>
          </p:nvPr>
        </p:nvSpPr>
        <p:spPr>
          <a:xfrm>
            <a:off x="1404000" y="2160000"/>
            <a:ext cx="1512000" cy="258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7" name="Google Shape;397;p23"/>
          <p:cNvSpPr txBox="1">
            <a:spLocks noGrp="1"/>
          </p:cNvSpPr>
          <p:nvPr>
            <p:ph type="body" idx="8"/>
          </p:nvPr>
        </p:nvSpPr>
        <p:spPr>
          <a:xfrm>
            <a:off x="5940000" y="2160000"/>
            <a:ext cx="1512000" cy="258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8" name="Google Shape;398;p23"/>
          <p:cNvSpPr txBox="1">
            <a:spLocks noGrp="1"/>
          </p:cNvSpPr>
          <p:nvPr>
            <p:ph type="body" idx="9"/>
          </p:nvPr>
        </p:nvSpPr>
        <p:spPr>
          <a:xfrm>
            <a:off x="3672000" y="2160000"/>
            <a:ext cx="1512000" cy="258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9" name="Google Shape;399;p23"/>
          <p:cNvSpPr txBox="1">
            <a:spLocks noGrp="1"/>
          </p:cNvSpPr>
          <p:nvPr>
            <p:ph type="body" idx="13"/>
          </p:nvPr>
        </p:nvSpPr>
        <p:spPr>
          <a:xfrm>
            <a:off x="3672000" y="4212000"/>
            <a:ext cx="1512000" cy="258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0" name="Google Shape;400;p23"/>
          <p:cNvSpPr txBox="1">
            <a:spLocks noGrp="1"/>
          </p:cNvSpPr>
          <p:nvPr>
            <p:ph type="body" idx="14"/>
          </p:nvPr>
        </p:nvSpPr>
        <p:spPr>
          <a:xfrm>
            <a:off x="5940000" y="4212000"/>
            <a:ext cx="1512000" cy="258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1" name="Google Shape;401;p23"/>
          <p:cNvSpPr txBox="1">
            <a:spLocks noGrp="1"/>
          </p:cNvSpPr>
          <p:nvPr>
            <p:ph type="body" idx="15"/>
          </p:nvPr>
        </p:nvSpPr>
        <p:spPr>
          <a:xfrm>
            <a:off x="1404000" y="4212000"/>
            <a:ext cx="1512000" cy="258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Onest" panose="020B060402020202020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402" name="Google Shape;402;p2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679423" y="434573"/>
            <a:ext cx="1103897" cy="18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4320"/>
            <a:ext cx="7886700" cy="993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9pPr>
          </a:lstStyle>
          <a:p>
            <a:endParaRPr dirty="0"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695"/>
            <a:ext cx="7886700" cy="326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700" b="0" i="0" u="none" strike="noStrike" cap="none">
                <a:solidFill>
                  <a:srgbClr val="888888"/>
                </a:solidFill>
                <a:latin typeface="Onest" panose="020B0604020202020204" charset="0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700" b="0" i="0" u="none" strike="noStrike" cap="none">
                <a:solidFill>
                  <a:srgbClr val="888888"/>
                </a:solidFill>
                <a:latin typeface="Onest" panose="020B0604020202020204" charset="0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Onest" panose="020B0604020202020204" charset="0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Onest" panose="020B0604020202020204" charset="0"/>
          <a:ea typeface="Onest" panose="020B060402020202020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Onest" panose="020B0604020202020204" charset="0"/>
          <a:ea typeface="Onest" panose="020B060402020202020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4"/>
          <p:cNvSpPr txBox="1">
            <a:spLocks noGrp="1"/>
          </p:cNvSpPr>
          <p:nvPr>
            <p:ph type="body" idx="1"/>
          </p:nvPr>
        </p:nvSpPr>
        <p:spPr>
          <a:xfrm>
            <a:off x="225889" y="1829122"/>
            <a:ext cx="7600127" cy="128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ru-RU" sz="5100" dirty="0" err="1"/>
              <a:t>НейроКонтур</a:t>
            </a:r>
            <a:r>
              <a:rPr lang="ru-RU" sz="5100" dirty="0"/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ru-RU" sz="2900" dirty="0">
                <a:latin typeface="Onest" panose="020B0604020202020204" charset="0"/>
              </a:rPr>
              <a:t>Программно-аппаратная система машинного зрения для контроля качества сварочных швов на промышленных и металлургических предприятиях</a:t>
            </a:r>
            <a:endParaRPr sz="2900" dirty="0">
              <a:latin typeface="Onest" panose="020B0604020202020204" charset="0"/>
            </a:endParaRPr>
          </a:p>
        </p:txBody>
      </p:sp>
      <p:sp>
        <p:nvSpPr>
          <p:cNvPr id="408" name="Google Shape;408;p24"/>
          <p:cNvSpPr txBox="1"/>
          <p:nvPr/>
        </p:nvSpPr>
        <p:spPr>
          <a:xfrm>
            <a:off x="236913" y="3857842"/>
            <a:ext cx="4573157" cy="22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rPr>
              <a:t>Лидер стартап-проекта: </a:t>
            </a:r>
            <a:r>
              <a:rPr lang="ru-RU" sz="1100" b="1" dirty="0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rPr>
              <a:t>Леонтьев Михаил Алексеевич</a:t>
            </a:r>
            <a:r>
              <a:rPr lang="ru" sz="1100" b="1" dirty="0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rPr>
              <a:t> </a:t>
            </a:r>
            <a:endParaRPr sz="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3"/>
          <p:cNvSpPr txBox="1">
            <a:spLocks noGrp="1"/>
          </p:cNvSpPr>
          <p:nvPr>
            <p:ph type="title"/>
          </p:nvPr>
        </p:nvSpPr>
        <p:spPr>
          <a:xfrm>
            <a:off x="627049" y="355321"/>
            <a:ext cx="4483019" cy="33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108"/>
              </a:buClr>
              <a:buSzPts val="2400"/>
              <a:buFont typeface="Onest ExtraBold"/>
              <a:buNone/>
            </a:pPr>
            <a:r>
              <a:rPr lang="ru"/>
              <a:t>КОМАНДА</a:t>
            </a:r>
            <a:endParaRPr/>
          </a:p>
        </p:txBody>
      </p:sp>
      <p:graphicFrame>
        <p:nvGraphicFramePr>
          <p:cNvPr id="540" name="Google Shape;540;p33"/>
          <p:cNvGraphicFramePr/>
          <p:nvPr>
            <p:extLst>
              <p:ext uri="{D42A27DB-BD31-4B8C-83A1-F6EECF244321}">
                <p14:modId xmlns:p14="http://schemas.microsoft.com/office/powerpoint/2010/main" val="5795280"/>
              </p:ext>
            </p:extLst>
          </p:nvPr>
        </p:nvGraphicFramePr>
        <p:xfrm>
          <a:off x="576000" y="855685"/>
          <a:ext cx="7992000" cy="4062970"/>
        </p:xfrm>
        <a:graphic>
          <a:graphicData uri="http://schemas.openxmlformats.org/drawingml/2006/table">
            <a:tbl>
              <a:tblPr firstRow="1" bandRow="1">
                <a:noFill/>
                <a:tableStyleId>{5E5E54E9-5E30-41F4-B98B-E070F9E0C9C2}</a:tableStyleId>
              </a:tblPr>
              <a:tblGrid>
                <a:gridCol w="159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109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latin typeface="Onest"/>
                          <a:ea typeface="Onest"/>
                          <a:cs typeface="Onest"/>
                          <a:sym typeface="Onest"/>
                        </a:rPr>
                        <a:t>ФИО</a:t>
                      </a:r>
                      <a:endParaRPr sz="800" dirty="0">
                        <a:latin typeface="Onest" panose="020B0604020202020204" charset="0"/>
                      </a:endParaRPr>
                    </a:p>
                  </a:txBody>
                  <a:tcPr marL="54875" marR="54875" marT="27425" marB="27425">
                    <a:solidFill>
                      <a:srgbClr val="FC56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Onest"/>
                        <a:buNone/>
                      </a:pPr>
                      <a:r>
                        <a:rPr lang="ru" sz="1100" dirty="0">
                          <a:latin typeface="Onest"/>
                          <a:ea typeface="Onest"/>
                          <a:cs typeface="Onest"/>
                          <a:sym typeface="Onest"/>
                        </a:rPr>
                        <a:t>Вуз/курс/группа</a:t>
                      </a:r>
                      <a:endParaRPr sz="800" dirty="0">
                        <a:latin typeface="Onest" panose="020B060402020202020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nest"/>
                        <a:ea typeface="Onest"/>
                        <a:cs typeface="Onest"/>
                        <a:sym typeface="Onest"/>
                      </a:endParaRPr>
                    </a:p>
                  </a:txBody>
                  <a:tcPr marL="54875" marR="54875" marT="27425" marB="27425">
                    <a:solidFill>
                      <a:srgbClr val="FC56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Onest"/>
                        <a:buNone/>
                      </a:pPr>
                      <a:r>
                        <a:rPr lang="ru" sz="1100" dirty="0">
                          <a:latin typeface="Onest"/>
                          <a:ea typeface="Onest"/>
                          <a:cs typeface="Onest"/>
                          <a:sym typeface="Onest"/>
                        </a:rPr>
                        <a:t>Роль в проекте</a:t>
                      </a:r>
                      <a:endParaRPr sz="800" dirty="0">
                        <a:latin typeface="Onest" panose="020B060402020202020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nest"/>
                        <a:ea typeface="Onest"/>
                        <a:cs typeface="Onest"/>
                        <a:sym typeface="Onest"/>
                      </a:endParaRPr>
                    </a:p>
                  </a:txBody>
                  <a:tcPr marL="54875" marR="54875" marT="27425" marB="27425">
                    <a:solidFill>
                      <a:srgbClr val="FC56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Onest"/>
                        <a:buNone/>
                      </a:pPr>
                      <a:r>
                        <a:rPr lang="ru" sz="1100" dirty="0">
                          <a:latin typeface="Onest"/>
                          <a:ea typeface="Onest"/>
                          <a:cs typeface="Onest"/>
                          <a:sym typeface="Onest"/>
                        </a:rPr>
                        <a:t>Функционал в проекте</a:t>
                      </a:r>
                      <a:endParaRPr sz="800" dirty="0">
                        <a:latin typeface="Onest" panose="020B060402020202020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nest"/>
                        <a:ea typeface="Onest"/>
                        <a:cs typeface="Onest"/>
                        <a:sym typeface="Onest"/>
                      </a:endParaRPr>
                    </a:p>
                  </a:txBody>
                  <a:tcPr marL="54875" marR="54875" marT="27425" marB="27425">
                    <a:solidFill>
                      <a:srgbClr val="FC56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Onest"/>
                        <a:buNone/>
                      </a:pPr>
                      <a:r>
                        <a:rPr lang="ru" sz="1100" dirty="0">
                          <a:latin typeface="Onest"/>
                          <a:ea typeface="Onest"/>
                          <a:cs typeface="Onest"/>
                          <a:sym typeface="Onest"/>
                        </a:rPr>
                        <a:t>Опыт (при наличии)</a:t>
                      </a:r>
                      <a:endParaRPr sz="800" dirty="0">
                        <a:latin typeface="Onest" panose="020B060402020202020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nest"/>
                        <a:ea typeface="Onest"/>
                        <a:cs typeface="Onest"/>
                        <a:sym typeface="Onest"/>
                      </a:endParaRPr>
                    </a:p>
                  </a:txBody>
                  <a:tcPr marL="54875" marR="54875" marT="27425" marB="27425">
                    <a:solidFill>
                      <a:srgbClr val="FC56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Леонтьев Михаил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КТИ филиал ВолгГТУ, КВТ-241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>
                          <a:latin typeface="Onest" panose="020B0604020202020204" charset="0"/>
                        </a:rPr>
                        <a:t>Лидер 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>
                          <a:latin typeface="Onest" panose="020B0604020202020204" charset="0"/>
                        </a:rPr>
                        <a:t>Координация, питч, разработка, архитектура решения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Опыт разработки ПО и проектной деятельности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>
                          <a:latin typeface="Onest" panose="020B0604020202020204" charset="0"/>
                        </a:rPr>
                        <a:t>Боровицкий Иван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nest" panose="020B0604020202020204" charset="0"/>
                          <a:ea typeface="Calibri"/>
                          <a:cs typeface="Calibri"/>
                          <a:sym typeface="Arial"/>
                        </a:rPr>
                        <a:t>КТИ филиал ВолгГТУ, КВТ-241</a:t>
                      </a:r>
                      <a:endParaRPr kumimoji="0" lang="ru-RU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nest" panose="020B0604020202020204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Разработка</a:t>
                      </a:r>
                      <a:endParaRPr lang="en-US" sz="1000" dirty="0">
                        <a:latin typeface="Ones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>
                          <a:latin typeface="Onest" panose="020B0604020202020204" charset="0"/>
                        </a:rPr>
                        <a:t>Разработка, постановка задач, техническая логика продукта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>
                          <a:latin typeface="Onest" panose="020B0604020202020204" charset="0"/>
                        </a:rPr>
                        <a:t>Опыт программирования и работы с ИТ-проектами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>
                          <a:latin typeface="Onest" panose="020B0604020202020204" charset="0"/>
                        </a:rPr>
                        <a:t>Кондрашев Андрей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nest" panose="020B0604020202020204" charset="0"/>
                          <a:ea typeface="Calibri"/>
                          <a:cs typeface="Calibri"/>
                          <a:sym typeface="Arial"/>
                        </a:rPr>
                        <a:t>КТИ филиал ВолгГТУ, КВТ-241</a:t>
                      </a:r>
                      <a:endParaRPr kumimoji="0" lang="ru-RU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nest" panose="020B0604020202020204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Маркетинг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>
                          <a:latin typeface="Onest" panose="020B0604020202020204" charset="0"/>
                        </a:rPr>
                        <a:t>Анализ ЦА, продвижение, проверка гипотез, подготовка материалов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>
                          <a:latin typeface="Onest" panose="020B0604020202020204" charset="0"/>
                        </a:rPr>
                        <a:t>Опыт командной проектной работы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>
                          <a:latin typeface="Onest" panose="020B0604020202020204" charset="0"/>
                        </a:rPr>
                        <a:t>Югай Александр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nest" panose="020B0604020202020204" charset="0"/>
                          <a:ea typeface="Calibri"/>
                          <a:cs typeface="Calibri"/>
                          <a:sym typeface="Arial"/>
                        </a:rPr>
                        <a:t>КТИ филиал ВолгГТУ, КВТ-241</a:t>
                      </a:r>
                      <a:endParaRPr kumimoji="0" lang="ru-RU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nest" panose="020B0604020202020204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Аналитика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Работа с требованиями, проверка решений, анализ применения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Опыт учебных и прикладных ИТ-задач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941595"/>
                  </a:ext>
                </a:extLst>
              </a:tr>
              <a:tr h="423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Перепелицын Роман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nest" panose="020B0604020202020204" charset="0"/>
                          <a:ea typeface="Calibri"/>
                          <a:cs typeface="Calibri"/>
                          <a:sym typeface="Arial"/>
                        </a:rPr>
                        <a:t>КТИ филиал ВолгГТУ, КВТ-241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>
                          <a:latin typeface="Onest" panose="020B0604020202020204" charset="0"/>
                        </a:rPr>
                        <a:t>Тестирование</a:t>
                      </a:r>
                      <a:endParaRPr lang="ru-RU" sz="1000" dirty="0">
                        <a:latin typeface="Ones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Поддержка разработки, тестирование, помощь в подготовке MVP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Базовые компетенции в ИТ и командной работе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54989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5"/>
          <p:cNvSpPr txBox="1">
            <a:spLocks noGrp="1"/>
          </p:cNvSpPr>
          <p:nvPr>
            <p:ph type="title"/>
          </p:nvPr>
        </p:nvSpPr>
        <p:spPr>
          <a:xfrm>
            <a:off x="627049" y="356400"/>
            <a:ext cx="4483019" cy="33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108"/>
              </a:buClr>
              <a:buSzPts val="2400"/>
              <a:buFont typeface="Onest ExtraBold"/>
              <a:buNone/>
            </a:pPr>
            <a:r>
              <a:rPr lang="ru"/>
              <a:t>АННОТАЦИЯ</a:t>
            </a:r>
            <a:endParaRPr/>
          </a:p>
        </p:txBody>
      </p:sp>
      <p:sp>
        <p:nvSpPr>
          <p:cNvPr id="414" name="Google Shape;414;p25"/>
          <p:cNvSpPr txBox="1">
            <a:spLocks noGrp="1"/>
          </p:cNvSpPr>
          <p:nvPr>
            <p:ph type="body" idx="1"/>
          </p:nvPr>
        </p:nvSpPr>
        <p:spPr>
          <a:xfrm>
            <a:off x="3026066" y="2817196"/>
            <a:ext cx="5616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dirty="0"/>
              <a:t>Рынок НТИ — </a:t>
            </a:r>
            <a:r>
              <a:rPr lang="ru-RU" b="1" dirty="0" err="1">
                <a:solidFill>
                  <a:srgbClr val="1C3DB3"/>
                </a:solidFill>
              </a:rPr>
              <a:t>TechNet</a:t>
            </a:r>
            <a:r>
              <a:rPr lang="ru-RU" dirty="0"/>
              <a:t>, так как проект связан с передовыми производственными технологиями и цифровизацией промышленного контроля. Сквозные технологии: искусственный интеллект, компьютерное зрение, машинное обучение, обработка изображений, новые производственные технологии.</a:t>
            </a:r>
            <a:endParaRPr dirty="0"/>
          </a:p>
        </p:txBody>
      </p:sp>
      <p:sp>
        <p:nvSpPr>
          <p:cNvPr id="415" name="Google Shape;415;p25"/>
          <p:cNvSpPr txBox="1">
            <a:spLocks noGrp="1"/>
          </p:cNvSpPr>
          <p:nvPr>
            <p:ph type="body" idx="2"/>
          </p:nvPr>
        </p:nvSpPr>
        <p:spPr>
          <a:xfrm>
            <a:off x="3033904" y="1879627"/>
            <a:ext cx="56160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dirty="0">
                <a:latin typeface="Onest" panose="020B0604020202020204" charset="0"/>
              </a:rPr>
              <a:t>Создать отечественный модуль промышленного видеоконтроля, который снижает зависимость проверки сварочных швов от человеческого фактора, ускоряет первичный анализ и формирует цифровой архив результатов контроля.</a:t>
            </a:r>
            <a:endParaRPr dirty="0">
              <a:latin typeface="Onest" panose="020B0604020202020204" charset="0"/>
            </a:endParaRPr>
          </a:p>
        </p:txBody>
      </p:sp>
      <p:sp>
        <p:nvSpPr>
          <p:cNvPr id="416" name="Google Shape;416;p25"/>
          <p:cNvSpPr txBox="1">
            <a:spLocks noGrp="1"/>
          </p:cNvSpPr>
          <p:nvPr>
            <p:ph type="body" idx="3"/>
          </p:nvPr>
        </p:nvSpPr>
        <p:spPr>
          <a:xfrm>
            <a:off x="3026066" y="909728"/>
            <a:ext cx="56160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000" b="1" dirty="0">
                <a:solidFill>
                  <a:srgbClr val="1C3DB3"/>
                </a:solidFill>
                <a:latin typeface="Onest" panose="020B0604020202020204" charset="0"/>
              </a:rPr>
              <a:t>«</a:t>
            </a:r>
            <a:r>
              <a:rPr lang="ru-RU" sz="1000" b="1" dirty="0" err="1">
                <a:solidFill>
                  <a:srgbClr val="1C3DB3"/>
                </a:solidFill>
                <a:latin typeface="Onest" panose="020B0604020202020204" charset="0"/>
              </a:rPr>
              <a:t>НейроКонтур</a:t>
            </a:r>
            <a:r>
              <a:rPr lang="ru-RU" sz="1000" b="1" dirty="0">
                <a:solidFill>
                  <a:srgbClr val="1C3DB3"/>
                </a:solidFill>
                <a:latin typeface="Onest" panose="020B0604020202020204" charset="0"/>
              </a:rPr>
              <a:t>» </a:t>
            </a:r>
            <a:r>
              <a:rPr lang="ru-RU" sz="1000" dirty="0">
                <a:latin typeface="Onest" panose="020B0604020202020204" charset="0"/>
              </a:rPr>
              <a:t>— интеллектуальная программно-аппаратная система машинного зрения для автоматического анализа сварочных швов, контуров деталей и технологически значимых зон на промышленных изображениях. Решение объединяет камеру, модуль освещения, вычислительный блок и ПО с нейросетевым анализом изображений.</a:t>
            </a:r>
            <a:endParaRPr sz="1000" dirty="0">
              <a:latin typeface="Onest" panose="020B0604020202020204" charset="0"/>
            </a:endParaRPr>
          </a:p>
        </p:txBody>
      </p:sp>
      <p:sp>
        <p:nvSpPr>
          <p:cNvPr id="417" name="Google Shape;417;p25"/>
          <p:cNvSpPr txBox="1">
            <a:spLocks noGrp="1"/>
          </p:cNvSpPr>
          <p:nvPr>
            <p:ph type="body" idx="4"/>
          </p:nvPr>
        </p:nvSpPr>
        <p:spPr>
          <a:xfrm>
            <a:off x="3026065" y="3802340"/>
            <a:ext cx="56160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dirty="0"/>
              <a:t>MVP системы: </a:t>
            </a:r>
            <a:r>
              <a:rPr lang="ru-RU" b="1" dirty="0">
                <a:solidFill>
                  <a:srgbClr val="1C3DB3"/>
                </a:solidFill>
              </a:rPr>
              <a:t>камера + освещение + вычислительный блок + ПО на Python/</a:t>
            </a:r>
            <a:r>
              <a:rPr lang="ru-RU" b="1" dirty="0" err="1">
                <a:solidFill>
                  <a:srgbClr val="1C3DB3"/>
                </a:solidFill>
              </a:rPr>
              <a:t>OpenCV</a:t>
            </a:r>
            <a:r>
              <a:rPr lang="ru-RU" b="1" dirty="0">
                <a:solidFill>
                  <a:srgbClr val="1C3DB3"/>
                </a:solidFill>
              </a:rPr>
              <a:t>/</a:t>
            </a:r>
            <a:r>
              <a:rPr lang="ru-RU" b="1" dirty="0" err="1">
                <a:solidFill>
                  <a:srgbClr val="1C3DB3"/>
                </a:solidFill>
              </a:rPr>
              <a:t>TensorFlow</a:t>
            </a:r>
            <a:r>
              <a:rPr lang="ru-RU" b="1" dirty="0">
                <a:solidFill>
                  <a:srgbClr val="1C3DB3"/>
                </a:solidFill>
              </a:rPr>
              <a:t> + CNN-модель + интерфейс оператора + хранение логов. </a:t>
            </a:r>
            <a:endParaRPr lang="en-US" b="1" dirty="0">
              <a:solidFill>
                <a:srgbClr val="1C3DB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dirty="0"/>
              <a:t>На пилоте целевой эффект — снижение повторных проверок и визуально пропущенных отклонений</a:t>
            </a:r>
            <a:r>
              <a:rPr lang="ru-RU" dirty="0">
                <a:solidFill>
                  <a:srgbClr val="FC5603"/>
                </a:solidFill>
              </a:rPr>
              <a:t> </a:t>
            </a:r>
            <a:r>
              <a:rPr lang="ru-RU" b="1" dirty="0">
                <a:solidFill>
                  <a:srgbClr val="FC5603"/>
                </a:solidFill>
              </a:rPr>
              <a:t>на 20–30%.</a:t>
            </a:r>
            <a:endParaRPr b="1" dirty="0">
              <a:solidFill>
                <a:srgbClr val="FC5603"/>
              </a:solidFill>
            </a:endParaRPr>
          </a:p>
        </p:txBody>
      </p:sp>
      <p:sp>
        <p:nvSpPr>
          <p:cNvPr id="418" name="Google Shape;418;p25"/>
          <p:cNvSpPr/>
          <p:nvPr/>
        </p:nvSpPr>
        <p:spPr>
          <a:xfrm>
            <a:off x="2971201" y="830473"/>
            <a:ext cx="5730645" cy="796348"/>
          </a:xfrm>
          <a:prstGeom prst="rect">
            <a:avLst/>
          </a:prstGeom>
          <a:noFill/>
          <a:ln w="38100" cap="flat" cmpd="sng">
            <a:solidFill>
              <a:srgbClr val="FC560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Onest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5"/>
          <p:cNvSpPr/>
          <p:nvPr/>
        </p:nvSpPr>
        <p:spPr>
          <a:xfrm>
            <a:off x="2971201" y="1826821"/>
            <a:ext cx="5730645" cy="764355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Onest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5"/>
          <p:cNvSpPr/>
          <p:nvPr/>
        </p:nvSpPr>
        <p:spPr>
          <a:xfrm>
            <a:off x="2971201" y="2758217"/>
            <a:ext cx="5730645" cy="859527"/>
          </a:xfrm>
          <a:prstGeom prst="rect">
            <a:avLst/>
          </a:prstGeom>
          <a:noFill/>
          <a:ln w="38100" cap="flat" cmpd="sng">
            <a:solidFill>
              <a:srgbClr val="FC560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Onest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5"/>
          <p:cNvSpPr/>
          <p:nvPr/>
        </p:nvSpPr>
        <p:spPr>
          <a:xfrm>
            <a:off x="2971201" y="3744025"/>
            <a:ext cx="5730645" cy="1098617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Onest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5"/>
          <p:cNvSpPr/>
          <p:nvPr/>
        </p:nvSpPr>
        <p:spPr>
          <a:xfrm>
            <a:off x="829439" y="841793"/>
            <a:ext cx="2127727" cy="182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71108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Тема/идея</a:t>
            </a:r>
            <a:endParaRPr sz="800"/>
          </a:p>
        </p:txBody>
      </p:sp>
      <p:sp>
        <p:nvSpPr>
          <p:cNvPr id="423" name="Google Shape;423;p25"/>
          <p:cNvSpPr/>
          <p:nvPr/>
        </p:nvSpPr>
        <p:spPr>
          <a:xfrm>
            <a:off x="570240" y="850357"/>
            <a:ext cx="162000" cy="162000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nest ExtraBold"/>
              <a:ea typeface="Onest ExtraBold"/>
              <a:cs typeface="Onest ExtraBold"/>
              <a:sym typeface="Onest ExtraBold"/>
            </a:endParaRPr>
          </a:p>
        </p:txBody>
      </p:sp>
      <p:sp>
        <p:nvSpPr>
          <p:cNvPr id="424" name="Google Shape;424;p25"/>
          <p:cNvSpPr/>
          <p:nvPr/>
        </p:nvSpPr>
        <p:spPr>
          <a:xfrm>
            <a:off x="829440" y="1841980"/>
            <a:ext cx="2141760" cy="18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71108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Цель стартап-проекта</a:t>
            </a:r>
            <a:endParaRPr sz="800"/>
          </a:p>
        </p:txBody>
      </p:sp>
      <p:sp>
        <p:nvSpPr>
          <p:cNvPr id="425" name="Google Shape;425;p25"/>
          <p:cNvSpPr/>
          <p:nvPr/>
        </p:nvSpPr>
        <p:spPr>
          <a:xfrm>
            <a:off x="829439" y="2783335"/>
            <a:ext cx="2141761" cy="73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71108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Рынок НТИ / сквозные/</a:t>
            </a:r>
            <a:endParaRPr sz="8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71108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критические технологии в соответствии с фокусом</a:t>
            </a:r>
            <a:endParaRPr sz="800"/>
          </a:p>
        </p:txBody>
      </p:sp>
      <p:sp>
        <p:nvSpPr>
          <p:cNvPr id="426" name="Google Shape;426;p25"/>
          <p:cNvSpPr/>
          <p:nvPr/>
        </p:nvSpPr>
        <p:spPr>
          <a:xfrm>
            <a:off x="570240" y="1841980"/>
            <a:ext cx="162000" cy="162000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nest ExtraBold"/>
              <a:ea typeface="Onest ExtraBold"/>
              <a:cs typeface="Onest ExtraBold"/>
              <a:sym typeface="Onest ExtraBold"/>
            </a:endParaRPr>
          </a:p>
        </p:txBody>
      </p:sp>
      <p:sp>
        <p:nvSpPr>
          <p:cNvPr id="427" name="Google Shape;427;p25"/>
          <p:cNvSpPr/>
          <p:nvPr/>
        </p:nvSpPr>
        <p:spPr>
          <a:xfrm>
            <a:off x="570240" y="2799010"/>
            <a:ext cx="162000" cy="162000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nest ExtraBold"/>
              <a:ea typeface="Onest ExtraBold"/>
              <a:cs typeface="Onest ExtraBold"/>
              <a:sym typeface="Onest ExtraBold"/>
            </a:endParaRPr>
          </a:p>
        </p:txBody>
      </p:sp>
      <p:sp>
        <p:nvSpPr>
          <p:cNvPr id="428" name="Google Shape;428;p25"/>
          <p:cNvSpPr/>
          <p:nvPr/>
        </p:nvSpPr>
        <p:spPr>
          <a:xfrm>
            <a:off x="821820" y="3766315"/>
            <a:ext cx="2149380" cy="182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71108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Ожидаемые результаты</a:t>
            </a:r>
            <a:endParaRPr sz="800"/>
          </a:p>
        </p:txBody>
      </p:sp>
      <p:sp>
        <p:nvSpPr>
          <p:cNvPr id="429" name="Google Shape;429;p25"/>
          <p:cNvSpPr/>
          <p:nvPr/>
        </p:nvSpPr>
        <p:spPr>
          <a:xfrm>
            <a:off x="562620" y="3781990"/>
            <a:ext cx="162000" cy="162000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nest ExtraBold"/>
              <a:ea typeface="Onest ExtraBold"/>
              <a:cs typeface="Onest ExtraBold"/>
              <a:sym typeface="Onest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"/>
          <p:cNvSpPr txBox="1">
            <a:spLocks noGrp="1"/>
          </p:cNvSpPr>
          <p:nvPr>
            <p:ph type="title"/>
          </p:nvPr>
        </p:nvSpPr>
        <p:spPr>
          <a:xfrm>
            <a:off x="627049" y="356400"/>
            <a:ext cx="4483019" cy="33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108"/>
              </a:buClr>
              <a:buSzPts val="2400"/>
              <a:buFont typeface="Onest ExtraBold"/>
              <a:buNone/>
            </a:pPr>
            <a:r>
              <a:rPr lang="ru"/>
              <a:t>АКТУАЛЬНОСТЬ</a:t>
            </a:r>
            <a:endParaRPr/>
          </a:p>
        </p:txBody>
      </p:sp>
      <p:sp>
        <p:nvSpPr>
          <p:cNvPr id="435" name="Google Shape;435;p26"/>
          <p:cNvSpPr txBox="1">
            <a:spLocks noGrp="1"/>
          </p:cNvSpPr>
          <p:nvPr>
            <p:ph type="body" idx="1"/>
          </p:nvPr>
        </p:nvSpPr>
        <p:spPr>
          <a:xfrm>
            <a:off x="3026869" y="3138953"/>
            <a:ext cx="5594616" cy="139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dirty="0"/>
              <a:t>По данным TWI, средний уровень ремонта сварных соединений в нефтегазовом и энергетическом секторах составляет </a:t>
            </a:r>
            <a:r>
              <a:rPr lang="ru-RU" b="1" dirty="0">
                <a:solidFill>
                  <a:srgbClr val="FC5603"/>
                </a:solidFill>
              </a:rPr>
              <a:t>1–3%</a:t>
            </a:r>
            <a:r>
              <a:rPr lang="ru-RU" dirty="0"/>
              <a:t>, в сложных местах может достигать </a:t>
            </a:r>
            <a:r>
              <a:rPr lang="ru-RU" b="1" dirty="0">
                <a:solidFill>
                  <a:srgbClr val="FC5603"/>
                </a:solidFill>
              </a:rPr>
              <a:t>25%</a:t>
            </a:r>
            <a:r>
              <a:rPr lang="ru-RU" dirty="0"/>
              <a:t>, а исключительные значения — </a:t>
            </a:r>
            <a:r>
              <a:rPr lang="ru-RU" b="1" dirty="0">
                <a:solidFill>
                  <a:srgbClr val="FC5603"/>
                </a:solidFill>
              </a:rPr>
              <a:t>до 55%.</a:t>
            </a:r>
            <a:r>
              <a:rPr lang="ru-RU" dirty="0"/>
              <a:t> Каждый дефектный шов — это повторный контроль, переделка, простой, расход материалов и риск срыва сроков.</a:t>
            </a:r>
            <a:endParaRPr dirty="0"/>
          </a:p>
        </p:txBody>
      </p:sp>
      <p:sp>
        <p:nvSpPr>
          <p:cNvPr id="436" name="Google Shape;436;p26"/>
          <p:cNvSpPr txBox="1">
            <a:spLocks noGrp="1"/>
          </p:cNvSpPr>
          <p:nvPr>
            <p:ph type="body" idx="2"/>
          </p:nvPr>
        </p:nvSpPr>
        <p:spPr>
          <a:xfrm>
            <a:off x="3026868" y="1862903"/>
            <a:ext cx="5594617" cy="100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dirty="0"/>
              <a:t>В России по ОКВЭД 24 «Производство металлургическое» существует    </a:t>
            </a:r>
            <a:r>
              <a:rPr lang="ru-RU" b="1" dirty="0">
                <a:solidFill>
                  <a:srgbClr val="FC5603"/>
                </a:solidFill>
              </a:rPr>
              <a:t>10 128 организаций</a:t>
            </a:r>
            <a:r>
              <a:rPr lang="ru-RU" dirty="0"/>
              <a:t>, а сварка также активно применяется в машиностроении, трубной промышленности и производстве металлоконструкций. Это формирует широкую B2B-базу для решений промышленного визуального контроля.</a:t>
            </a:r>
            <a:endParaRPr dirty="0"/>
          </a:p>
        </p:txBody>
      </p:sp>
      <p:sp>
        <p:nvSpPr>
          <p:cNvPr id="437" name="Google Shape;437;p26"/>
          <p:cNvSpPr txBox="1">
            <a:spLocks noGrp="1"/>
          </p:cNvSpPr>
          <p:nvPr>
            <p:ph type="body" idx="3"/>
          </p:nvPr>
        </p:nvSpPr>
        <p:spPr>
          <a:xfrm>
            <a:off x="3026869" y="890270"/>
            <a:ext cx="5594617" cy="7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dirty="0"/>
              <a:t>Проект соответствует задачам цифровизации промышленности, импортозамещения и развития отечественных ИИ-решений. </a:t>
            </a:r>
            <a:r>
              <a:rPr lang="ru-RU" b="1" dirty="0">
                <a:solidFill>
                  <a:srgbClr val="1C3DB3"/>
                </a:solidFill>
              </a:rPr>
              <a:t>Государственная программа РФ «Развитие промышленности и повышение её конкурентоспособности»</a:t>
            </a:r>
            <a:r>
              <a:rPr lang="en-US" b="1" dirty="0">
                <a:solidFill>
                  <a:srgbClr val="1C3DB3"/>
                </a:solidFill>
              </a:rPr>
              <a:t>.</a:t>
            </a:r>
            <a:endParaRPr b="1" dirty="0">
              <a:solidFill>
                <a:srgbClr val="1C3DB3"/>
              </a:solidFill>
            </a:endParaRPr>
          </a:p>
        </p:txBody>
      </p:sp>
      <p:sp>
        <p:nvSpPr>
          <p:cNvPr id="438" name="Google Shape;438;p26"/>
          <p:cNvSpPr/>
          <p:nvPr/>
        </p:nvSpPr>
        <p:spPr>
          <a:xfrm>
            <a:off x="829439" y="841794"/>
            <a:ext cx="2061400" cy="18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71108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Для страны/региона</a:t>
            </a:r>
            <a:endParaRPr sz="800"/>
          </a:p>
        </p:txBody>
      </p:sp>
      <p:sp>
        <p:nvSpPr>
          <p:cNvPr id="439" name="Google Shape;439;p26"/>
          <p:cNvSpPr/>
          <p:nvPr/>
        </p:nvSpPr>
        <p:spPr>
          <a:xfrm>
            <a:off x="570240" y="850357"/>
            <a:ext cx="162000" cy="162000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nest ExtraBold"/>
              <a:ea typeface="Onest ExtraBold"/>
              <a:cs typeface="Onest ExtraBold"/>
              <a:sym typeface="Onest ExtraBold"/>
            </a:endParaRPr>
          </a:p>
        </p:txBody>
      </p:sp>
      <p:sp>
        <p:nvSpPr>
          <p:cNvPr id="440" name="Google Shape;440;p26"/>
          <p:cNvSpPr/>
          <p:nvPr/>
        </p:nvSpPr>
        <p:spPr>
          <a:xfrm>
            <a:off x="829440" y="1841980"/>
            <a:ext cx="2127726" cy="18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71108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Для отрасли</a:t>
            </a:r>
            <a:endParaRPr sz="800"/>
          </a:p>
        </p:txBody>
      </p:sp>
      <p:sp>
        <p:nvSpPr>
          <p:cNvPr id="441" name="Google Shape;441;p26"/>
          <p:cNvSpPr/>
          <p:nvPr/>
        </p:nvSpPr>
        <p:spPr>
          <a:xfrm>
            <a:off x="829440" y="3088135"/>
            <a:ext cx="2061400" cy="36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71108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Для Компании/Для пользователей</a:t>
            </a:r>
            <a:endParaRPr sz="800"/>
          </a:p>
        </p:txBody>
      </p:sp>
      <p:sp>
        <p:nvSpPr>
          <p:cNvPr id="442" name="Google Shape;442;p26"/>
          <p:cNvSpPr/>
          <p:nvPr/>
        </p:nvSpPr>
        <p:spPr>
          <a:xfrm>
            <a:off x="570240" y="1841980"/>
            <a:ext cx="162000" cy="162000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nest ExtraBold"/>
              <a:ea typeface="Onest ExtraBold"/>
              <a:cs typeface="Onest ExtraBold"/>
              <a:sym typeface="Onest ExtraBold"/>
            </a:endParaRPr>
          </a:p>
        </p:txBody>
      </p:sp>
      <p:sp>
        <p:nvSpPr>
          <p:cNvPr id="443" name="Google Shape;443;p26"/>
          <p:cNvSpPr/>
          <p:nvPr/>
        </p:nvSpPr>
        <p:spPr>
          <a:xfrm>
            <a:off x="570240" y="3103810"/>
            <a:ext cx="162000" cy="162000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nest ExtraBold"/>
              <a:ea typeface="Onest ExtraBold"/>
              <a:cs typeface="Onest ExtraBold"/>
              <a:sym typeface="Onest ExtraBold"/>
            </a:endParaRPr>
          </a:p>
        </p:txBody>
      </p:sp>
      <p:sp>
        <p:nvSpPr>
          <p:cNvPr id="444" name="Google Shape;444;p26"/>
          <p:cNvSpPr/>
          <p:nvPr/>
        </p:nvSpPr>
        <p:spPr>
          <a:xfrm>
            <a:off x="2957167" y="830473"/>
            <a:ext cx="5744680" cy="837344"/>
          </a:xfrm>
          <a:prstGeom prst="rect">
            <a:avLst/>
          </a:prstGeom>
          <a:noFill/>
          <a:ln w="38100" cap="flat" cmpd="sng">
            <a:solidFill>
              <a:srgbClr val="FC560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Onest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6"/>
          <p:cNvSpPr/>
          <p:nvPr/>
        </p:nvSpPr>
        <p:spPr>
          <a:xfrm>
            <a:off x="2957167" y="1804000"/>
            <a:ext cx="5730645" cy="1062022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Onest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6"/>
          <p:cNvSpPr/>
          <p:nvPr/>
        </p:nvSpPr>
        <p:spPr>
          <a:xfrm>
            <a:off x="2957166" y="3064593"/>
            <a:ext cx="5730645" cy="1543829"/>
          </a:xfrm>
          <a:prstGeom prst="rect">
            <a:avLst/>
          </a:prstGeom>
          <a:noFill/>
          <a:ln w="38100" cap="flat" cmpd="sng">
            <a:solidFill>
              <a:srgbClr val="FC560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Onest" panose="020B060402020202020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7"/>
          <p:cNvSpPr txBox="1">
            <a:spLocks noGrp="1"/>
          </p:cNvSpPr>
          <p:nvPr>
            <p:ph type="title"/>
          </p:nvPr>
        </p:nvSpPr>
        <p:spPr>
          <a:xfrm>
            <a:off x="627049" y="356400"/>
            <a:ext cx="4483019" cy="33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108"/>
              </a:buClr>
              <a:buSzPts val="2400"/>
              <a:buFont typeface="Onest ExtraBold"/>
              <a:buNone/>
            </a:pPr>
            <a:r>
              <a:rPr lang="ru"/>
              <a:t>ЦЕЛЕВАЯ АУДИТОРИЯ</a:t>
            </a:r>
            <a:endParaRPr/>
          </a:p>
        </p:txBody>
      </p:sp>
      <p:sp>
        <p:nvSpPr>
          <p:cNvPr id="452" name="Google Shape;452;p27"/>
          <p:cNvSpPr txBox="1">
            <a:spLocks noGrp="1"/>
          </p:cNvSpPr>
          <p:nvPr>
            <p:ph type="body" idx="1"/>
          </p:nvPr>
        </p:nvSpPr>
        <p:spPr>
          <a:xfrm>
            <a:off x="3026869" y="3138953"/>
            <a:ext cx="5594616" cy="139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dirty="0"/>
              <a:t>Пользователи и лица принятия решения: служба качества, главный сварщик, технолог, инженер по автоматизации, начальник участка, главный инженер, руководитель производства. Их задача — снизить брак, ускорить контроль, сохранить доказательства качества и уменьшить зависимость от дефицитных специалистов.</a:t>
            </a:r>
            <a:endParaRPr dirty="0"/>
          </a:p>
        </p:txBody>
      </p:sp>
      <p:sp>
        <p:nvSpPr>
          <p:cNvPr id="453" name="Google Shape;453;p27"/>
          <p:cNvSpPr txBox="1">
            <a:spLocks noGrp="1"/>
          </p:cNvSpPr>
          <p:nvPr>
            <p:ph type="body" idx="2"/>
          </p:nvPr>
        </p:nvSpPr>
        <p:spPr>
          <a:xfrm>
            <a:off x="3026868" y="1862903"/>
            <a:ext cx="5594617" cy="100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dirty="0"/>
              <a:t>Металлургические и промышленные предприятия Волгоградской области, ЮФО и ближайших промышленных регионов, где есть повторяемые сварочные операции и потребность в визуальном контроле качества.</a:t>
            </a:r>
            <a:endParaRPr dirty="0"/>
          </a:p>
        </p:txBody>
      </p:sp>
      <p:sp>
        <p:nvSpPr>
          <p:cNvPr id="454" name="Google Shape;454;p27"/>
          <p:cNvSpPr txBox="1">
            <a:spLocks noGrp="1"/>
          </p:cNvSpPr>
          <p:nvPr>
            <p:ph type="body" idx="3"/>
          </p:nvPr>
        </p:nvSpPr>
        <p:spPr>
          <a:xfrm>
            <a:off x="3026869" y="890270"/>
            <a:ext cx="5594617" cy="7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 lnSpcReduction="10000"/>
          </a:bodyPr>
          <a:lstStyle/>
          <a:p>
            <a:pPr marL="0" lvl="0" indent="0">
              <a:spcBef>
                <a:spcPts val="0"/>
              </a:spcBef>
            </a:pPr>
            <a:r>
              <a:rPr lang="ru-RU" b="1" dirty="0">
                <a:solidFill>
                  <a:srgbClr val="1C3DB3"/>
                </a:solidFill>
              </a:rPr>
              <a:t>B2B-сегмент</a:t>
            </a:r>
            <a:r>
              <a:rPr lang="ru-RU" dirty="0"/>
              <a:t>: металлургические предприятия, машиностроительные заводы, производители металлоконструкций, трубная промышленность, ремонтные предприятия, сварочные участки малого и среднего бизнеса, а также интеграторы промышленной автоматизации.</a:t>
            </a:r>
            <a:endParaRPr dirty="0"/>
          </a:p>
        </p:txBody>
      </p:sp>
      <p:sp>
        <p:nvSpPr>
          <p:cNvPr id="455" name="Google Shape;455;p27"/>
          <p:cNvSpPr/>
          <p:nvPr/>
        </p:nvSpPr>
        <p:spPr>
          <a:xfrm>
            <a:off x="829439" y="841794"/>
            <a:ext cx="2061400" cy="36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71108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Потенциальные целевые сегменты</a:t>
            </a:r>
            <a:endParaRPr sz="800"/>
          </a:p>
        </p:txBody>
      </p:sp>
      <p:sp>
        <p:nvSpPr>
          <p:cNvPr id="456" name="Google Shape;456;p27"/>
          <p:cNvSpPr/>
          <p:nvPr/>
        </p:nvSpPr>
        <p:spPr>
          <a:xfrm>
            <a:off x="570240" y="850357"/>
            <a:ext cx="162000" cy="162000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nest ExtraBold"/>
              <a:ea typeface="Onest ExtraBold"/>
              <a:cs typeface="Onest ExtraBold"/>
              <a:sym typeface="Onest ExtraBold"/>
            </a:endParaRPr>
          </a:p>
        </p:txBody>
      </p:sp>
      <p:sp>
        <p:nvSpPr>
          <p:cNvPr id="457" name="Google Shape;457;p27"/>
          <p:cNvSpPr/>
          <p:nvPr/>
        </p:nvSpPr>
        <p:spPr>
          <a:xfrm>
            <a:off x="829440" y="1841980"/>
            <a:ext cx="2127726" cy="36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71108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Выбранный целевой сегмент</a:t>
            </a:r>
            <a:endParaRPr sz="800"/>
          </a:p>
        </p:txBody>
      </p:sp>
      <p:sp>
        <p:nvSpPr>
          <p:cNvPr id="458" name="Google Shape;458;p27"/>
          <p:cNvSpPr/>
          <p:nvPr/>
        </p:nvSpPr>
        <p:spPr>
          <a:xfrm>
            <a:off x="829440" y="3088135"/>
            <a:ext cx="2061400" cy="55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71108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Описание представителей целевого сегмента</a:t>
            </a:r>
            <a:endParaRPr sz="800"/>
          </a:p>
        </p:txBody>
      </p:sp>
      <p:sp>
        <p:nvSpPr>
          <p:cNvPr id="459" name="Google Shape;459;p27"/>
          <p:cNvSpPr/>
          <p:nvPr/>
        </p:nvSpPr>
        <p:spPr>
          <a:xfrm>
            <a:off x="570240" y="1841980"/>
            <a:ext cx="162000" cy="162000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nest ExtraBold"/>
              <a:ea typeface="Onest ExtraBold"/>
              <a:cs typeface="Onest ExtraBold"/>
              <a:sym typeface="Onest ExtraBold"/>
            </a:endParaRPr>
          </a:p>
        </p:txBody>
      </p:sp>
      <p:sp>
        <p:nvSpPr>
          <p:cNvPr id="460" name="Google Shape;460;p27"/>
          <p:cNvSpPr/>
          <p:nvPr/>
        </p:nvSpPr>
        <p:spPr>
          <a:xfrm>
            <a:off x="570240" y="3103810"/>
            <a:ext cx="162000" cy="162000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nest ExtraBold"/>
              <a:ea typeface="Onest ExtraBold"/>
              <a:cs typeface="Onest ExtraBold"/>
              <a:sym typeface="Onest ExtraBold"/>
            </a:endParaRPr>
          </a:p>
        </p:txBody>
      </p:sp>
      <p:sp>
        <p:nvSpPr>
          <p:cNvPr id="461" name="Google Shape;461;p27"/>
          <p:cNvSpPr/>
          <p:nvPr/>
        </p:nvSpPr>
        <p:spPr>
          <a:xfrm>
            <a:off x="2957167" y="830473"/>
            <a:ext cx="5744680" cy="837344"/>
          </a:xfrm>
          <a:prstGeom prst="rect">
            <a:avLst/>
          </a:prstGeom>
          <a:noFill/>
          <a:ln w="38100" cap="flat" cmpd="sng">
            <a:solidFill>
              <a:srgbClr val="FC560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Onest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7"/>
          <p:cNvSpPr/>
          <p:nvPr/>
        </p:nvSpPr>
        <p:spPr>
          <a:xfrm>
            <a:off x="2957167" y="1804000"/>
            <a:ext cx="5730645" cy="1062022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Onest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7"/>
          <p:cNvSpPr/>
          <p:nvPr/>
        </p:nvSpPr>
        <p:spPr>
          <a:xfrm>
            <a:off x="2957166" y="3064593"/>
            <a:ext cx="5730645" cy="1543829"/>
          </a:xfrm>
          <a:prstGeom prst="rect">
            <a:avLst/>
          </a:prstGeom>
          <a:noFill/>
          <a:ln w="38100" cap="flat" cmpd="sng">
            <a:solidFill>
              <a:srgbClr val="FC560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Onest" panose="020B060402020202020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8"/>
          <p:cNvSpPr txBox="1">
            <a:spLocks noGrp="1"/>
          </p:cNvSpPr>
          <p:nvPr>
            <p:ph type="title"/>
          </p:nvPr>
        </p:nvSpPr>
        <p:spPr>
          <a:xfrm>
            <a:off x="627049" y="356400"/>
            <a:ext cx="4483019" cy="33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108"/>
              </a:buClr>
              <a:buSzPts val="2400"/>
              <a:buFont typeface="Onest ExtraBold"/>
              <a:buNone/>
            </a:pPr>
            <a:r>
              <a:rPr lang="ru"/>
              <a:t>ПРОБЛЕМА</a:t>
            </a:r>
            <a:endParaRPr/>
          </a:p>
        </p:txBody>
      </p:sp>
      <p:sp>
        <p:nvSpPr>
          <p:cNvPr id="469" name="Google Shape;469;p28"/>
          <p:cNvSpPr txBox="1">
            <a:spLocks noGrp="1"/>
          </p:cNvSpPr>
          <p:nvPr>
            <p:ph type="body" idx="1"/>
          </p:nvPr>
        </p:nvSpPr>
        <p:spPr>
          <a:xfrm>
            <a:off x="3026869" y="3138953"/>
            <a:ext cx="5594616" cy="139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dirty="0"/>
              <a:t>Сейчас применяются ручной визуальный контроль, услуги специалистов ОТК, лаборатории неразрушающего контроля, ультразвуковой/радиографический контроль и индивидуально настроенные системы машинного зрения. </a:t>
            </a:r>
          </a:p>
          <a:p>
            <a:pPr marL="0" lvl="0" indent="0">
              <a:spcBef>
                <a:spcPts val="0"/>
              </a:spcBef>
            </a:pPr>
            <a:r>
              <a:rPr lang="ru-RU" dirty="0"/>
              <a:t>Но ручной контроль нестабилен, а сложные промышленные системы часто дорогие, требуют интеграции и не всегда доступны для малых и средних производств.</a:t>
            </a:r>
            <a:endParaRPr dirty="0"/>
          </a:p>
        </p:txBody>
      </p:sp>
      <p:sp>
        <p:nvSpPr>
          <p:cNvPr id="470" name="Google Shape;470;p28"/>
          <p:cNvSpPr txBox="1">
            <a:spLocks noGrp="1"/>
          </p:cNvSpPr>
          <p:nvPr>
            <p:ph type="body" idx="2"/>
          </p:nvPr>
        </p:nvSpPr>
        <p:spPr>
          <a:xfrm>
            <a:off x="3026868" y="1862903"/>
            <a:ext cx="5594617" cy="100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b="1" dirty="0">
                <a:solidFill>
                  <a:srgbClr val="1C3DB3"/>
                </a:solidFill>
              </a:rPr>
              <a:t>ГОСТ Р ИСО 17637-2014 </a:t>
            </a:r>
            <a:r>
              <a:rPr lang="ru-RU" dirty="0"/>
              <a:t>задаёт условия визуального контроля: освещённость не менее </a:t>
            </a:r>
            <a:r>
              <a:rPr lang="ru-RU" b="1" dirty="0">
                <a:solidFill>
                  <a:srgbClr val="FC5603"/>
                </a:solidFill>
              </a:rPr>
              <a:t>350 </a:t>
            </a:r>
            <a:r>
              <a:rPr lang="ru-RU" b="1" dirty="0" err="1">
                <a:solidFill>
                  <a:srgbClr val="FC5603"/>
                </a:solidFill>
              </a:rPr>
              <a:t>лк</a:t>
            </a:r>
            <a:r>
              <a:rPr lang="ru-RU" dirty="0"/>
              <a:t>, рекомендуется </a:t>
            </a:r>
            <a:r>
              <a:rPr lang="ru-RU" b="1" dirty="0">
                <a:solidFill>
                  <a:srgbClr val="FC5603"/>
                </a:solidFill>
              </a:rPr>
              <a:t>500 </a:t>
            </a:r>
            <a:r>
              <a:rPr lang="ru-RU" b="1" dirty="0" err="1">
                <a:solidFill>
                  <a:srgbClr val="FC5603"/>
                </a:solidFill>
              </a:rPr>
              <a:t>лк</a:t>
            </a:r>
            <a:r>
              <a:rPr lang="ru-RU" dirty="0"/>
              <a:t>, расстояние до поверхности около </a:t>
            </a:r>
            <a:r>
              <a:rPr lang="ru-RU" b="1" dirty="0">
                <a:solidFill>
                  <a:srgbClr val="FC5603"/>
                </a:solidFill>
              </a:rPr>
              <a:t>600 мм</a:t>
            </a:r>
            <a:r>
              <a:rPr lang="ru-RU" dirty="0"/>
              <a:t>, угол зрения не менее </a:t>
            </a:r>
            <a:r>
              <a:rPr lang="ru-RU" b="1" dirty="0">
                <a:solidFill>
                  <a:srgbClr val="FC5603"/>
                </a:solidFill>
              </a:rPr>
              <a:t>30°</a:t>
            </a:r>
            <a:r>
              <a:rPr lang="ru-RU" dirty="0"/>
              <a:t>. Это подтверждает, что визуальный контроль чувствителен к условиям наблюдения, доступности зоны и работе специалиста.</a:t>
            </a:r>
            <a:endParaRPr dirty="0"/>
          </a:p>
        </p:txBody>
      </p:sp>
      <p:sp>
        <p:nvSpPr>
          <p:cNvPr id="471" name="Google Shape;471;p28"/>
          <p:cNvSpPr txBox="1">
            <a:spLocks noGrp="1"/>
          </p:cNvSpPr>
          <p:nvPr>
            <p:ph type="body" idx="3"/>
          </p:nvPr>
        </p:nvSpPr>
        <p:spPr>
          <a:xfrm>
            <a:off x="3026869" y="890270"/>
            <a:ext cx="5594617" cy="7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 lnSpcReduction="10000"/>
          </a:bodyPr>
          <a:lstStyle/>
          <a:p>
            <a:pPr marL="0" lvl="0" indent="0">
              <a:spcBef>
                <a:spcPts val="0"/>
              </a:spcBef>
            </a:pPr>
            <a:r>
              <a:rPr lang="ru-RU" b="1" dirty="0">
                <a:solidFill>
                  <a:srgbClr val="1C3DB3"/>
                </a:solidFill>
              </a:rPr>
              <a:t>Несовершенство контроля качества в технологической операции сварки.</a:t>
            </a:r>
            <a:r>
              <a:rPr lang="ru-RU" b="1" dirty="0">
                <a:solidFill>
                  <a:srgbClr val="FC5603"/>
                </a:solidFill>
              </a:rPr>
              <a:t> </a:t>
            </a:r>
            <a:r>
              <a:rPr lang="ru-RU" dirty="0"/>
              <a:t>Первичный визуальный контроль часто зависит от квалификации специалиста, освещения, доступности шва, усталости оператора и субъективной оценки. </a:t>
            </a:r>
            <a:endParaRPr dirty="0"/>
          </a:p>
        </p:txBody>
      </p:sp>
      <p:sp>
        <p:nvSpPr>
          <p:cNvPr id="472" name="Google Shape;472;p28"/>
          <p:cNvSpPr/>
          <p:nvPr/>
        </p:nvSpPr>
        <p:spPr>
          <a:xfrm>
            <a:off x="829439" y="841794"/>
            <a:ext cx="2061400" cy="36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71108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Какую проблему ЦА решает продукт?</a:t>
            </a:r>
            <a:endParaRPr sz="800"/>
          </a:p>
        </p:txBody>
      </p:sp>
      <p:sp>
        <p:nvSpPr>
          <p:cNvPr id="473" name="Google Shape;473;p28"/>
          <p:cNvSpPr/>
          <p:nvPr/>
        </p:nvSpPr>
        <p:spPr>
          <a:xfrm>
            <a:off x="570240" y="850357"/>
            <a:ext cx="162000" cy="162000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nest ExtraBold"/>
              <a:ea typeface="Onest ExtraBold"/>
              <a:cs typeface="Onest ExtraBold"/>
              <a:sym typeface="Onest ExtraBold"/>
            </a:endParaRPr>
          </a:p>
        </p:txBody>
      </p:sp>
      <p:sp>
        <p:nvSpPr>
          <p:cNvPr id="474" name="Google Shape;474;p28"/>
          <p:cNvSpPr/>
          <p:nvPr/>
        </p:nvSpPr>
        <p:spPr>
          <a:xfrm>
            <a:off x="829440" y="1841980"/>
            <a:ext cx="2127726" cy="55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71108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Чем можно подтвердить наличие у ЦА данной проблемы?</a:t>
            </a:r>
            <a:endParaRPr sz="800"/>
          </a:p>
        </p:txBody>
      </p:sp>
      <p:sp>
        <p:nvSpPr>
          <p:cNvPr id="475" name="Google Shape;475;p28"/>
          <p:cNvSpPr/>
          <p:nvPr/>
        </p:nvSpPr>
        <p:spPr>
          <a:xfrm>
            <a:off x="829440" y="3088135"/>
            <a:ext cx="2061400" cy="36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71108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Как сейчас ЦА решает свою проблему?</a:t>
            </a:r>
            <a:endParaRPr sz="800"/>
          </a:p>
        </p:txBody>
      </p:sp>
      <p:sp>
        <p:nvSpPr>
          <p:cNvPr id="476" name="Google Shape;476;p28"/>
          <p:cNvSpPr/>
          <p:nvPr/>
        </p:nvSpPr>
        <p:spPr>
          <a:xfrm>
            <a:off x="570240" y="1841980"/>
            <a:ext cx="162000" cy="162000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nest ExtraBold"/>
              <a:ea typeface="Onest ExtraBold"/>
              <a:cs typeface="Onest ExtraBold"/>
              <a:sym typeface="Onest ExtraBold"/>
            </a:endParaRPr>
          </a:p>
        </p:txBody>
      </p:sp>
      <p:sp>
        <p:nvSpPr>
          <p:cNvPr id="477" name="Google Shape;477;p28"/>
          <p:cNvSpPr/>
          <p:nvPr/>
        </p:nvSpPr>
        <p:spPr>
          <a:xfrm>
            <a:off x="570240" y="3103810"/>
            <a:ext cx="162000" cy="162000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nest ExtraBold"/>
              <a:ea typeface="Onest ExtraBold"/>
              <a:cs typeface="Onest ExtraBold"/>
              <a:sym typeface="Onest ExtraBold"/>
            </a:endParaRPr>
          </a:p>
        </p:txBody>
      </p:sp>
      <p:sp>
        <p:nvSpPr>
          <p:cNvPr id="478" name="Google Shape;478;p28"/>
          <p:cNvSpPr/>
          <p:nvPr/>
        </p:nvSpPr>
        <p:spPr>
          <a:xfrm>
            <a:off x="2957167" y="830473"/>
            <a:ext cx="5744680" cy="837344"/>
          </a:xfrm>
          <a:prstGeom prst="rect">
            <a:avLst/>
          </a:prstGeom>
          <a:noFill/>
          <a:ln w="38100" cap="flat" cmpd="sng">
            <a:solidFill>
              <a:srgbClr val="FC560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Onest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28"/>
          <p:cNvSpPr/>
          <p:nvPr/>
        </p:nvSpPr>
        <p:spPr>
          <a:xfrm>
            <a:off x="2957167" y="1804000"/>
            <a:ext cx="5730645" cy="1062022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Onest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8"/>
          <p:cNvSpPr/>
          <p:nvPr/>
        </p:nvSpPr>
        <p:spPr>
          <a:xfrm>
            <a:off x="2957166" y="3064593"/>
            <a:ext cx="5730645" cy="1543829"/>
          </a:xfrm>
          <a:prstGeom prst="rect">
            <a:avLst/>
          </a:prstGeom>
          <a:noFill/>
          <a:ln w="38100" cap="flat" cmpd="sng">
            <a:solidFill>
              <a:srgbClr val="FC560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Onest" panose="020B060402020202020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9"/>
          <p:cNvSpPr txBox="1">
            <a:spLocks noGrp="1"/>
          </p:cNvSpPr>
          <p:nvPr>
            <p:ph type="title"/>
          </p:nvPr>
        </p:nvSpPr>
        <p:spPr>
          <a:xfrm>
            <a:off x="627049" y="356400"/>
            <a:ext cx="4483019" cy="33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108"/>
              </a:buClr>
              <a:buSzPts val="2400"/>
              <a:buFont typeface="Onest ExtraBold"/>
              <a:buNone/>
            </a:pPr>
            <a:r>
              <a:rPr lang="ru"/>
              <a:t>ПРОДУКТ/РЕШЕНИЕ</a:t>
            </a:r>
            <a:endParaRPr/>
          </a:p>
        </p:txBody>
      </p:sp>
      <p:sp>
        <p:nvSpPr>
          <p:cNvPr id="486" name="Google Shape;486;p29"/>
          <p:cNvSpPr txBox="1">
            <a:spLocks noGrp="1"/>
          </p:cNvSpPr>
          <p:nvPr>
            <p:ph type="body" idx="1"/>
          </p:nvPr>
        </p:nvSpPr>
        <p:spPr>
          <a:xfrm>
            <a:off x="3026869" y="3138953"/>
            <a:ext cx="5594616" cy="139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dirty="0"/>
              <a:t>Стек проекта: </a:t>
            </a:r>
            <a:r>
              <a:rPr lang="en-US" b="1" dirty="0">
                <a:solidFill>
                  <a:srgbClr val="1C3DB3"/>
                </a:solidFill>
              </a:rPr>
              <a:t>Python, OpenCV, TensorFlow/</a:t>
            </a:r>
            <a:r>
              <a:rPr lang="en-US" b="1" dirty="0" err="1">
                <a:solidFill>
                  <a:srgbClr val="1C3DB3"/>
                </a:solidFill>
              </a:rPr>
              <a:t>Keras</a:t>
            </a:r>
            <a:r>
              <a:rPr lang="en-US" b="1" dirty="0">
                <a:solidFill>
                  <a:srgbClr val="1C3DB3"/>
                </a:solidFill>
              </a:rPr>
              <a:t>, CNN-</a:t>
            </a:r>
            <a:r>
              <a:rPr lang="ru-RU" b="1" dirty="0">
                <a:solidFill>
                  <a:srgbClr val="1C3DB3"/>
                </a:solidFill>
              </a:rPr>
              <a:t>модель, </a:t>
            </a:r>
            <a:r>
              <a:rPr lang="en-US" b="1" dirty="0">
                <a:solidFill>
                  <a:srgbClr val="1C3DB3"/>
                </a:solidFill>
              </a:rPr>
              <a:t>ROI Detection, NumPy, Pandas, JSON-logging</a:t>
            </a:r>
            <a:r>
              <a:rPr lang="en-US" dirty="0"/>
              <a:t>. </a:t>
            </a:r>
            <a:endParaRPr lang="ru-RU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b="1" dirty="0">
                <a:solidFill>
                  <a:srgbClr val="1C3DB3"/>
                </a:solidFill>
              </a:rPr>
              <a:t>OpenCV</a:t>
            </a:r>
            <a:r>
              <a:rPr lang="en-US" dirty="0"/>
              <a:t> </a:t>
            </a:r>
            <a:r>
              <a:rPr lang="ru-RU" dirty="0"/>
              <a:t>используется для обработки изображения и выделения области интереса.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b="1" dirty="0">
                <a:solidFill>
                  <a:srgbClr val="1C3DB3"/>
                </a:solidFill>
              </a:rPr>
              <a:t>TensorFlow/</a:t>
            </a:r>
            <a:r>
              <a:rPr lang="en-US" b="1" dirty="0" err="1">
                <a:solidFill>
                  <a:srgbClr val="1C3DB3"/>
                </a:solidFill>
              </a:rPr>
              <a:t>Keras</a:t>
            </a:r>
            <a:r>
              <a:rPr lang="en-US" b="1" dirty="0">
                <a:solidFill>
                  <a:srgbClr val="1C3DB3"/>
                </a:solidFill>
              </a:rPr>
              <a:t> </a:t>
            </a:r>
            <a:r>
              <a:rPr lang="en-US" dirty="0"/>
              <a:t>— </a:t>
            </a:r>
            <a:r>
              <a:rPr lang="ru-RU" dirty="0"/>
              <a:t>для обучения и применения нейросетевой модели, а логирование — для формирования цифрового архива контроля качества.</a:t>
            </a:r>
            <a:endParaRPr dirty="0"/>
          </a:p>
        </p:txBody>
      </p:sp>
      <p:sp>
        <p:nvSpPr>
          <p:cNvPr id="487" name="Google Shape;487;p29"/>
          <p:cNvSpPr txBox="1">
            <a:spLocks noGrp="1"/>
          </p:cNvSpPr>
          <p:nvPr>
            <p:ph type="body" idx="2"/>
          </p:nvPr>
        </p:nvSpPr>
        <p:spPr>
          <a:xfrm>
            <a:off x="3026868" y="1862903"/>
            <a:ext cx="5594617" cy="100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dirty="0"/>
              <a:t>Прототип включает камеру, модуль освещения, микрокомпьютер, ПО, нейросетевую модель, интерфейс оператора и систему хранения логов. Система получает изображение шва, выделяет область интереса, определяет положение шва, пригодность кадра и возможные визуальные отклонения. Результат сохраняется в цифровом журнале: дата, время, изображение, координаты области анализа и статус проверки.</a:t>
            </a:r>
            <a:endParaRPr dirty="0"/>
          </a:p>
        </p:txBody>
      </p:sp>
      <p:sp>
        <p:nvSpPr>
          <p:cNvPr id="488" name="Google Shape;488;p29"/>
          <p:cNvSpPr txBox="1">
            <a:spLocks noGrp="1"/>
          </p:cNvSpPr>
          <p:nvPr>
            <p:ph type="body" idx="3"/>
          </p:nvPr>
        </p:nvSpPr>
        <p:spPr>
          <a:xfrm>
            <a:off x="3026869" y="890270"/>
            <a:ext cx="5594617" cy="7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400" b="1" dirty="0">
                <a:solidFill>
                  <a:srgbClr val="1C3DB3"/>
                </a:solidFill>
              </a:rPr>
              <a:t>«</a:t>
            </a:r>
            <a:r>
              <a:rPr lang="ru-RU" sz="1400" b="1" dirty="0" err="1">
                <a:solidFill>
                  <a:srgbClr val="1C3DB3"/>
                </a:solidFill>
              </a:rPr>
              <a:t>НейроКонтур</a:t>
            </a:r>
            <a:r>
              <a:rPr lang="ru-RU" sz="1400" b="1" dirty="0">
                <a:solidFill>
                  <a:srgbClr val="1C3DB3"/>
                </a:solidFill>
              </a:rPr>
              <a:t>» </a:t>
            </a:r>
            <a:r>
              <a:rPr lang="ru-RU" sz="1400" dirty="0"/>
              <a:t>— программно-аппаратная система машинного зрения для контроля качества сварочных швов.</a:t>
            </a:r>
            <a:endParaRPr sz="1400" dirty="0"/>
          </a:p>
        </p:txBody>
      </p:sp>
      <p:sp>
        <p:nvSpPr>
          <p:cNvPr id="489" name="Google Shape;489;p29"/>
          <p:cNvSpPr/>
          <p:nvPr/>
        </p:nvSpPr>
        <p:spPr>
          <a:xfrm>
            <a:off x="829439" y="841794"/>
            <a:ext cx="2061400" cy="18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71108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Наименование</a:t>
            </a:r>
            <a:endParaRPr sz="800"/>
          </a:p>
        </p:txBody>
      </p:sp>
      <p:sp>
        <p:nvSpPr>
          <p:cNvPr id="490" name="Google Shape;490;p29"/>
          <p:cNvSpPr/>
          <p:nvPr/>
        </p:nvSpPr>
        <p:spPr>
          <a:xfrm>
            <a:off x="570240" y="850357"/>
            <a:ext cx="162000" cy="162000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nest ExtraBold"/>
              <a:ea typeface="Onest ExtraBold"/>
              <a:cs typeface="Onest ExtraBold"/>
              <a:sym typeface="Onest ExtraBold"/>
            </a:endParaRPr>
          </a:p>
        </p:txBody>
      </p:sp>
      <p:sp>
        <p:nvSpPr>
          <p:cNvPr id="491" name="Google Shape;491;p29"/>
          <p:cNvSpPr/>
          <p:nvPr/>
        </p:nvSpPr>
        <p:spPr>
          <a:xfrm>
            <a:off x="829440" y="1841980"/>
            <a:ext cx="1899400" cy="73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71108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Описание</a:t>
            </a:r>
            <a:endParaRPr sz="8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71108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/характеристики</a:t>
            </a:r>
            <a:endParaRPr sz="8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71108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/функционал</a:t>
            </a:r>
            <a:endParaRPr sz="8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71108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/области применения</a:t>
            </a:r>
            <a:endParaRPr sz="800"/>
          </a:p>
        </p:txBody>
      </p:sp>
      <p:sp>
        <p:nvSpPr>
          <p:cNvPr id="492" name="Google Shape;492;p29"/>
          <p:cNvSpPr/>
          <p:nvPr/>
        </p:nvSpPr>
        <p:spPr>
          <a:xfrm>
            <a:off x="829440" y="3088135"/>
            <a:ext cx="2061400" cy="73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71108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Технологическое ядро (какая технология лежит в основе продукта)</a:t>
            </a:r>
            <a:endParaRPr sz="800"/>
          </a:p>
        </p:txBody>
      </p:sp>
      <p:sp>
        <p:nvSpPr>
          <p:cNvPr id="493" name="Google Shape;493;p29"/>
          <p:cNvSpPr/>
          <p:nvPr/>
        </p:nvSpPr>
        <p:spPr>
          <a:xfrm>
            <a:off x="570240" y="1841980"/>
            <a:ext cx="162000" cy="162000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nest ExtraBold"/>
              <a:ea typeface="Onest ExtraBold"/>
              <a:cs typeface="Onest ExtraBold"/>
              <a:sym typeface="Onest ExtraBold"/>
            </a:endParaRPr>
          </a:p>
        </p:txBody>
      </p:sp>
      <p:sp>
        <p:nvSpPr>
          <p:cNvPr id="494" name="Google Shape;494;p29"/>
          <p:cNvSpPr/>
          <p:nvPr/>
        </p:nvSpPr>
        <p:spPr>
          <a:xfrm>
            <a:off x="570240" y="3103810"/>
            <a:ext cx="162000" cy="162000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nest ExtraBold"/>
              <a:ea typeface="Onest ExtraBold"/>
              <a:cs typeface="Onest ExtraBold"/>
              <a:sym typeface="Onest ExtraBold"/>
            </a:endParaRPr>
          </a:p>
        </p:txBody>
      </p:sp>
      <p:sp>
        <p:nvSpPr>
          <p:cNvPr id="495" name="Google Shape;495;p29"/>
          <p:cNvSpPr/>
          <p:nvPr/>
        </p:nvSpPr>
        <p:spPr>
          <a:xfrm>
            <a:off x="2957166" y="830473"/>
            <a:ext cx="5744680" cy="837344"/>
          </a:xfrm>
          <a:prstGeom prst="rect">
            <a:avLst/>
          </a:prstGeom>
          <a:noFill/>
          <a:ln w="38100" cap="flat" cmpd="sng">
            <a:solidFill>
              <a:srgbClr val="FC560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Onest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9"/>
          <p:cNvSpPr/>
          <p:nvPr/>
        </p:nvSpPr>
        <p:spPr>
          <a:xfrm>
            <a:off x="2957167" y="1804000"/>
            <a:ext cx="5730645" cy="1062022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Onest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9"/>
          <p:cNvSpPr/>
          <p:nvPr/>
        </p:nvSpPr>
        <p:spPr>
          <a:xfrm>
            <a:off x="2957166" y="3064593"/>
            <a:ext cx="5730645" cy="1543829"/>
          </a:xfrm>
          <a:prstGeom prst="rect">
            <a:avLst/>
          </a:prstGeom>
          <a:noFill/>
          <a:ln w="38100" cap="flat" cmpd="sng">
            <a:solidFill>
              <a:srgbClr val="FC560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54850" tIns="27425" rIns="54850" bIns="27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Onest" panose="020B060402020202020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0"/>
          <p:cNvSpPr txBox="1">
            <a:spLocks noGrp="1"/>
          </p:cNvSpPr>
          <p:nvPr>
            <p:ph type="title"/>
          </p:nvPr>
        </p:nvSpPr>
        <p:spPr>
          <a:xfrm>
            <a:off x="627049" y="355321"/>
            <a:ext cx="4483019" cy="33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108"/>
              </a:buClr>
              <a:buSzPts val="2400"/>
              <a:buFont typeface="Onest ExtraBold"/>
              <a:buNone/>
            </a:pPr>
            <a:r>
              <a:rPr lang="ru"/>
              <a:t>КОНКУРЕНТЫ/АНАЛОГИ</a:t>
            </a:r>
            <a:endParaRPr/>
          </a:p>
        </p:txBody>
      </p:sp>
      <p:graphicFrame>
        <p:nvGraphicFramePr>
          <p:cNvPr id="503" name="Google Shape;503;p30"/>
          <p:cNvGraphicFramePr/>
          <p:nvPr>
            <p:extLst>
              <p:ext uri="{D42A27DB-BD31-4B8C-83A1-F6EECF244321}">
                <p14:modId xmlns:p14="http://schemas.microsoft.com/office/powerpoint/2010/main" val="2493644297"/>
              </p:ext>
            </p:extLst>
          </p:nvPr>
        </p:nvGraphicFramePr>
        <p:xfrm>
          <a:off x="576000" y="692952"/>
          <a:ext cx="7992000" cy="4120452"/>
        </p:xfrm>
        <a:graphic>
          <a:graphicData uri="http://schemas.openxmlformats.org/drawingml/2006/table">
            <a:tbl>
              <a:tblPr firstRow="1" bandRow="1">
                <a:noFill/>
                <a:tableStyleId>{5E5E54E9-5E30-41F4-B98B-E070F9E0C9C2}</a:tableStyleId>
              </a:tblPr>
              <a:tblGrid>
                <a:gridCol w="159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104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 dirty="0">
                          <a:latin typeface="Onest"/>
                          <a:ea typeface="Onest"/>
                          <a:cs typeface="Onest"/>
                          <a:sym typeface="Onest"/>
                        </a:rPr>
                        <a:t>Характеристики продукта (функциональные и количественные показатели*)</a:t>
                      </a:r>
                      <a:endParaRPr sz="1100" dirty="0">
                        <a:latin typeface="Onest" panose="020B0604020202020204" charset="0"/>
                      </a:endParaRPr>
                    </a:p>
                  </a:txBody>
                  <a:tcPr marL="54875" marR="54875" marT="27425" marB="27425">
                    <a:solidFill>
                      <a:srgbClr val="FC56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Onest"/>
                        <a:buNone/>
                      </a:pPr>
                      <a:r>
                        <a:rPr lang="ru-RU" sz="1100" u="none" strike="noStrike" cap="none" dirty="0">
                          <a:latin typeface="Onest"/>
                          <a:ea typeface="Onest"/>
                          <a:cs typeface="Onest"/>
                          <a:sym typeface="Onest"/>
                        </a:rPr>
                        <a:t>Наша разработка «</a:t>
                      </a:r>
                      <a:r>
                        <a:rPr lang="ru-RU" sz="1100" u="none" strike="noStrike" cap="none" dirty="0" err="1">
                          <a:latin typeface="Onest"/>
                          <a:ea typeface="Onest"/>
                          <a:cs typeface="Onest"/>
                          <a:sym typeface="Onest"/>
                        </a:rPr>
                        <a:t>НейроКонтур</a:t>
                      </a:r>
                      <a:r>
                        <a:rPr lang="ru-RU" sz="1100" u="none" strike="noStrike" cap="none" dirty="0">
                          <a:latin typeface="Onest"/>
                          <a:ea typeface="Onest"/>
                          <a:cs typeface="Onest"/>
                          <a:sym typeface="Onest"/>
                        </a:rPr>
                        <a:t>»</a:t>
                      </a:r>
                      <a:endParaRPr sz="1100" u="none" strike="noStrike" cap="none" dirty="0">
                        <a:latin typeface="Onest"/>
                        <a:ea typeface="Onest"/>
                        <a:cs typeface="Onest"/>
                        <a:sym typeface="Onest"/>
                      </a:endParaRPr>
                    </a:p>
                  </a:txBody>
                  <a:tcPr marL="54875" marR="54875" marT="27425" marB="27425">
                    <a:solidFill>
                      <a:srgbClr val="FC560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Onest" panose="020B0604020202020204" charset="0"/>
                        </a:rPr>
                        <a:t>Cognex /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Onest" panose="020B0604020202020204" charset="0"/>
                        </a:rPr>
                        <a:t>США</a:t>
                      </a:r>
                    </a:p>
                  </a:txBody>
                  <a:tcPr marL="42368" marR="42368" marT="21184" marB="21184">
                    <a:solidFill>
                      <a:srgbClr val="FC560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Onest" panose="020B0604020202020204" charset="0"/>
                        </a:rPr>
                        <a:t>Keyence /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Onest" panose="020B0604020202020204" charset="0"/>
                        </a:rPr>
                        <a:t>Япония</a:t>
                      </a:r>
                    </a:p>
                  </a:txBody>
                  <a:tcPr marL="42368" marR="42368" marT="21184" marB="21184">
                    <a:solidFill>
                      <a:srgbClr val="FC560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Onest" panose="020B0604020202020204" charset="0"/>
                        </a:rPr>
                        <a:t>IUNA / VITRONIC /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Onest" panose="020B0604020202020204" charset="0"/>
                        </a:rPr>
                        <a:t>ЕС</a:t>
                      </a:r>
                    </a:p>
                  </a:txBody>
                  <a:tcPr marL="42368" marR="42368" marT="21184" marB="21184">
                    <a:solidFill>
                      <a:srgbClr val="FC56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0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Основной фокус</a:t>
                      </a:r>
                    </a:p>
                  </a:txBody>
                  <a:tcPr marL="42368" marR="42368" marT="21184" marB="2118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Контроль сварных швов, контуров и зон на изображении</a:t>
                      </a:r>
                    </a:p>
                  </a:txBody>
                  <a:tcPr marL="42368" marR="42368" marT="21184" marB="2118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>
                          <a:latin typeface="Onest" panose="020B0604020202020204" charset="0"/>
                        </a:rPr>
                        <a:t>Промышленное машинное зрение и deep learning</a:t>
                      </a:r>
                    </a:p>
                  </a:txBody>
                  <a:tcPr marL="42368" marR="42368" marT="21184" marB="2118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Камеры, датчики, 2</a:t>
                      </a:r>
                      <a:r>
                        <a:rPr lang="en-US" sz="1000" dirty="0">
                          <a:latin typeface="Onest" panose="020B0604020202020204" charset="0"/>
                        </a:rPr>
                        <a:t>D/3D-</a:t>
                      </a:r>
                      <a:r>
                        <a:rPr lang="ru-RU" sz="1000" dirty="0">
                          <a:latin typeface="Onest" panose="020B0604020202020204" charset="0"/>
                        </a:rPr>
                        <a:t>контроль</a:t>
                      </a:r>
                    </a:p>
                  </a:txBody>
                  <a:tcPr marL="42368" marR="42368" marT="21184" marB="2118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>
                          <a:latin typeface="Onest" panose="020B0604020202020204" charset="0"/>
                        </a:rPr>
                        <a:t>Оптическая инспекция сварных швов</a:t>
                      </a:r>
                    </a:p>
                  </a:txBody>
                  <a:tcPr marL="42368" marR="42368" marT="21184" marB="2118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Внедрение</a:t>
                      </a:r>
                    </a:p>
                  </a:txBody>
                  <a:tcPr marL="42368" marR="42368" marT="21184" marB="2118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Поэтапно: один участок - пилот - масштабирование</a:t>
                      </a:r>
                    </a:p>
                  </a:txBody>
                  <a:tcPr marL="42368" marR="42368" marT="21184" marB="2118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>
                          <a:latin typeface="Onest" panose="020B0604020202020204" charset="0"/>
                        </a:rPr>
                        <a:t>Обычно требует интеграции и настройки</a:t>
                      </a:r>
                    </a:p>
                  </a:txBody>
                  <a:tcPr marL="42368" marR="42368" marT="21184" marB="2118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>
                          <a:latin typeface="Onest" panose="020B0604020202020204" charset="0"/>
                        </a:rPr>
                        <a:t>Требует подбора оборудования и настройки</a:t>
                      </a:r>
                    </a:p>
                  </a:txBody>
                  <a:tcPr marL="42368" marR="42368" marT="21184" marB="2118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>
                          <a:latin typeface="Onest" panose="020B0604020202020204" charset="0"/>
                        </a:rPr>
                        <a:t>Ориентировано на промышленную интеграцию</a:t>
                      </a:r>
                    </a:p>
                  </a:txBody>
                  <a:tcPr marL="42368" marR="42368" marT="21184" marB="2118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Адаптация под заказчика</a:t>
                      </a:r>
                    </a:p>
                  </a:txBody>
                  <a:tcPr marL="42368" marR="42368" marT="21184" marB="2118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Дообучение модели на данных предприятия</a:t>
                      </a:r>
                    </a:p>
                  </a:txBody>
                  <a:tcPr marL="42368" marR="42368" marT="21184" marB="2118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Есть, но зависит от платформы</a:t>
                      </a:r>
                    </a:p>
                  </a:txBody>
                  <a:tcPr marL="42368" marR="42368" marT="21184" marB="2118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>
                          <a:latin typeface="Onest" panose="020B0604020202020204" charset="0"/>
                        </a:rPr>
                        <a:t>Чаще настройка датчиков и сценария</a:t>
                      </a:r>
                    </a:p>
                  </a:txBody>
                  <a:tcPr marL="42368" marR="42368" marT="21184" marB="2118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>
                          <a:latin typeface="Onest" panose="020B0604020202020204" charset="0"/>
                        </a:rPr>
                        <a:t>Есть, но решение сложнее и дороже</a:t>
                      </a:r>
                    </a:p>
                  </a:txBody>
                  <a:tcPr marL="42368" marR="42368" marT="21184" marB="21184" anchor="ctr"/>
                </a:tc>
                <a:extLst>
                  <a:ext uri="{0D108BD9-81ED-4DB2-BD59-A6C34878D82A}">
                    <a16:rowId xmlns:a16="http://schemas.microsoft.com/office/drawing/2014/main" val="403347690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Локальность</a:t>
                      </a:r>
                    </a:p>
                  </a:txBody>
                  <a:tcPr marL="42368" marR="42368" marT="21184" marB="2118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Отечественная разработка, русскоязычная поддержка</a:t>
                      </a:r>
                    </a:p>
                  </a:txBody>
                  <a:tcPr marL="42368" marR="42368" marT="21184" marB="2118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Зарубежное решение</a:t>
                      </a:r>
                    </a:p>
                  </a:txBody>
                  <a:tcPr marL="42368" marR="42368" marT="21184" marB="2118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Зарубежное решение</a:t>
                      </a:r>
                    </a:p>
                  </a:txBody>
                  <a:tcPr marL="42368" marR="42368" marT="21184" marB="2118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>
                          <a:latin typeface="Onest" panose="020B0604020202020204" charset="0"/>
                        </a:rPr>
                        <a:t>Зарубежное решение</a:t>
                      </a:r>
                    </a:p>
                  </a:txBody>
                  <a:tcPr marL="42368" marR="42368" marT="21184" marB="21184" anchor="ctr"/>
                </a:tc>
                <a:extLst>
                  <a:ext uri="{0D108BD9-81ED-4DB2-BD59-A6C34878D82A}">
                    <a16:rowId xmlns:a16="http://schemas.microsoft.com/office/drawing/2014/main" val="1334595736"/>
                  </a:ext>
                </a:extLst>
              </a:tr>
              <a:tr h="3767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Цифровой архив</a:t>
                      </a:r>
                    </a:p>
                  </a:txBody>
                  <a:tcPr marL="42368" marR="42368" marT="21184" marB="2118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>
                          <a:latin typeface="Onest" panose="020B0604020202020204" charset="0"/>
                        </a:rPr>
                        <a:t>Логи, изображения, координаты ROI, статус проверки</a:t>
                      </a:r>
                    </a:p>
                  </a:txBody>
                  <a:tcPr marL="42368" marR="42368" marT="21184" marB="2118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Зависит от конфигурации</a:t>
                      </a:r>
                    </a:p>
                  </a:txBody>
                  <a:tcPr marL="42368" marR="42368" marT="21184" marB="2118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Зависит от конфигурации</a:t>
                      </a:r>
                    </a:p>
                  </a:txBody>
                  <a:tcPr marL="42368" marR="42368" marT="21184" marB="2118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Есть в промышленных версиях</a:t>
                      </a:r>
                    </a:p>
                  </a:txBody>
                  <a:tcPr marL="42368" marR="42368" marT="21184" marB="21184" anchor="ctr"/>
                </a:tc>
                <a:extLst>
                  <a:ext uri="{0D108BD9-81ED-4DB2-BD59-A6C34878D82A}">
                    <a16:rowId xmlns:a16="http://schemas.microsoft.com/office/drawing/2014/main" val="3155852835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Ключевое преимущество</a:t>
                      </a:r>
                    </a:p>
                  </a:txBody>
                  <a:tcPr marL="42368" marR="42368" marT="21184" marB="2118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>
                          <a:latin typeface="Onest" panose="020B0604020202020204" charset="0"/>
                        </a:rPr>
                        <a:t>Доступный старт с MVP и пилота без полной модернизации</a:t>
                      </a:r>
                    </a:p>
                  </a:txBody>
                  <a:tcPr marL="42368" marR="42368" marT="21184" marB="2118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Высокая зрелость платформы</a:t>
                      </a:r>
                    </a:p>
                  </a:txBody>
                  <a:tcPr marL="42368" marR="42368" marT="21184" marB="2118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>
                          <a:latin typeface="Onest" panose="020B0604020202020204" charset="0"/>
                        </a:rPr>
                        <a:t>Высокая точность оборудования</a:t>
                      </a:r>
                    </a:p>
                  </a:txBody>
                  <a:tcPr marL="42368" marR="42368" marT="21184" marB="2118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>
                          <a:latin typeface="Onest" panose="020B0604020202020204" charset="0"/>
                        </a:rPr>
                        <a:t>Готовые промышленные решения</a:t>
                      </a:r>
                    </a:p>
                  </a:txBody>
                  <a:tcPr marL="42368" marR="42368" marT="21184" marB="21184" anchor="ctr"/>
                </a:tc>
                <a:extLst>
                  <a:ext uri="{0D108BD9-81ED-4DB2-BD59-A6C34878D82A}">
                    <a16:rowId xmlns:a16="http://schemas.microsoft.com/office/drawing/2014/main" val="280853836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>
          <a:extLst>
            <a:ext uri="{FF2B5EF4-FFF2-40B4-BE49-F238E27FC236}">
              <a16:creationId xmlns:a16="http://schemas.microsoft.com/office/drawing/2014/main" id="{87CB3813-CB51-19CA-D69B-B6A83F333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0">
            <a:extLst>
              <a:ext uri="{FF2B5EF4-FFF2-40B4-BE49-F238E27FC236}">
                <a16:creationId xmlns:a16="http://schemas.microsoft.com/office/drawing/2014/main" id="{A6C2F792-B375-39E3-F3B8-09F08C6327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049" y="355321"/>
            <a:ext cx="4988951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108"/>
              </a:buClr>
              <a:buSzPts val="2400"/>
              <a:buFont typeface="Onest ExtraBold"/>
              <a:buNone/>
            </a:pPr>
            <a:r>
              <a:rPr lang="ru" dirty="0"/>
              <a:t>ОБЗОР ПРОТОТИПА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8325CB-DBE2-134A-6468-7A1163A2E4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239"/>
          <a:stretch>
            <a:fillRect/>
          </a:stretch>
        </p:blipFill>
        <p:spPr>
          <a:xfrm>
            <a:off x="715229" y="851916"/>
            <a:ext cx="7816771" cy="399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6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2"/>
          <p:cNvSpPr txBox="1">
            <a:spLocks noGrp="1"/>
          </p:cNvSpPr>
          <p:nvPr>
            <p:ph type="title"/>
          </p:nvPr>
        </p:nvSpPr>
        <p:spPr>
          <a:xfrm>
            <a:off x="627049" y="356400"/>
            <a:ext cx="4483019" cy="501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108"/>
              </a:buClr>
              <a:buSzPts val="2400"/>
              <a:buFont typeface="Onest ExtraBold"/>
              <a:buNone/>
            </a:pPr>
            <a:r>
              <a:rPr lang="ru" dirty="0"/>
              <a:t>БИЗНЕС-МОДЕЛЬ</a:t>
            </a:r>
            <a:br>
              <a:rPr lang="ru" dirty="0"/>
            </a:br>
            <a:r>
              <a:rPr lang="ru" sz="1200" dirty="0"/>
              <a:t>(А.Остервальдер)</a:t>
            </a:r>
            <a:endParaRPr dirty="0"/>
          </a:p>
        </p:txBody>
      </p:sp>
      <p:sp>
        <p:nvSpPr>
          <p:cNvPr id="525" name="Google Shape;525;p32"/>
          <p:cNvSpPr txBox="1">
            <a:spLocks noGrp="1"/>
          </p:cNvSpPr>
          <p:nvPr>
            <p:ph type="body" idx="1"/>
          </p:nvPr>
        </p:nvSpPr>
        <p:spPr>
          <a:xfrm>
            <a:off x="459437" y="1267407"/>
            <a:ext cx="1533600" cy="2139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ru-RU" sz="800" dirty="0">
                <a:solidFill>
                  <a:schemeClr val="bg1"/>
                </a:solidFill>
                <a:latin typeface="Onest"/>
              </a:rPr>
              <a:t>Металлургические и машиностроительные предприятия для пилотных внедрений; интеграторы промышленной автоматизации; поставщики камер, освещения и вычислительных блоков; КТИ / ВолгГТУ, наставники, лаборатории и акселератор.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ru-RU" sz="800" dirty="0">
                <a:solidFill>
                  <a:schemeClr val="bg1"/>
                </a:solidFill>
                <a:latin typeface="Onest"/>
              </a:rPr>
              <a:t>Команда начала предварительную коммуникацию с предприятием «Кузница» в г. Камышине для уточнения производственных требований.</a:t>
            </a:r>
          </a:p>
        </p:txBody>
      </p:sp>
      <p:sp>
        <p:nvSpPr>
          <p:cNvPr id="526" name="Google Shape;526;p32"/>
          <p:cNvSpPr txBox="1">
            <a:spLocks noGrp="1"/>
          </p:cNvSpPr>
          <p:nvPr>
            <p:ph type="body" idx="2"/>
          </p:nvPr>
        </p:nvSpPr>
        <p:spPr>
          <a:xfrm>
            <a:off x="2116657" y="1275216"/>
            <a:ext cx="1555200" cy="84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ru-RU" sz="550" dirty="0">
                <a:solidFill>
                  <a:schemeClr val="bg1"/>
                </a:solidFill>
                <a:latin typeface="Onest"/>
              </a:rPr>
              <a:t>Разработка ПО машинного зрения и ИИ-модуля; сбор и разметка изображений сварочных швов; обучение модели под условия заказчика;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ru-RU" sz="550" dirty="0">
                <a:solidFill>
                  <a:schemeClr val="bg1"/>
                </a:solidFill>
                <a:latin typeface="Onest"/>
              </a:rPr>
              <a:t>закупка материалов для прибора; аренда сервера и хранилища для БД, ПО, обновлений и обратной связи; пилоты, настройка, поддержка, отчётность, реклама и продвижение решения.</a:t>
            </a:r>
          </a:p>
        </p:txBody>
      </p:sp>
      <p:sp>
        <p:nvSpPr>
          <p:cNvPr id="527" name="Google Shape;527;p32"/>
          <p:cNvSpPr txBox="1">
            <a:spLocks noGrp="1"/>
          </p:cNvSpPr>
          <p:nvPr>
            <p:ph type="body" idx="3"/>
          </p:nvPr>
        </p:nvSpPr>
        <p:spPr>
          <a:xfrm>
            <a:off x="3805298" y="1282827"/>
            <a:ext cx="1533600" cy="21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 fontScale="92500"/>
          </a:bodyPr>
          <a:lstStyle/>
          <a:p>
            <a:pPr marL="0" lvl="0" indent="0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Снижение брака и повторного контроля сварочных швов; повышение качества проверки за счёт уменьшения человеческого фактора; формирование архива проверок для актуализации данных и дообучения модели; минимальные затраты на модернизацию линии за счёт интегрируемого модуля.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28" name="Google Shape;528;p32"/>
          <p:cNvSpPr txBox="1">
            <a:spLocks noGrp="1"/>
          </p:cNvSpPr>
          <p:nvPr>
            <p:ph type="body" idx="4"/>
          </p:nvPr>
        </p:nvSpPr>
        <p:spPr>
          <a:xfrm>
            <a:off x="2111120" y="2534670"/>
            <a:ext cx="1555200" cy="87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sz="700" dirty="0">
                <a:latin typeface="Onest"/>
              </a:rPr>
              <a:t>Команда разработчиков машинного обучения, программистов, тестировщиков и маркетологов; нейросетевой прототип и программный код; обучающие изображения сварных швов; камера, вычислительный модуль, финансовое обеспечение.</a:t>
            </a:r>
          </a:p>
        </p:txBody>
      </p:sp>
      <p:sp>
        <p:nvSpPr>
          <p:cNvPr id="529" name="Google Shape;529;p32"/>
          <p:cNvSpPr txBox="1">
            <a:spLocks noGrp="1"/>
          </p:cNvSpPr>
          <p:nvPr>
            <p:ph type="body" idx="5"/>
          </p:nvPr>
        </p:nvSpPr>
        <p:spPr>
          <a:xfrm>
            <a:off x="5461784" y="1274667"/>
            <a:ext cx="1555200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 fontScale="77500" lnSpcReduction="20000"/>
          </a:bodyPr>
          <a:lstStyle/>
          <a:p>
            <a:pPr marL="0" lvl="0" indent="0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Диагностика задачи и пилот; индивидуальная настройка, обучение персонала; техническая поддержка; обновления; </a:t>
            </a:r>
          </a:p>
          <a:p>
            <a:pPr marL="0" lvl="0" indent="0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долгосрочное сопровождение и дообучение модели под новые данные заказчика.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30" name="Google Shape;530;p32"/>
          <p:cNvSpPr txBox="1">
            <a:spLocks noGrp="1"/>
          </p:cNvSpPr>
          <p:nvPr>
            <p:ph type="body" idx="6"/>
          </p:nvPr>
        </p:nvSpPr>
        <p:spPr>
          <a:xfrm>
            <a:off x="5456248" y="2534120"/>
            <a:ext cx="1555200" cy="87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dirty="0"/>
              <a:t>Прямые B2B-продажи; </a:t>
            </a:r>
          </a:p>
          <a:p>
            <a:pPr marL="0" lvl="0" indent="0">
              <a:spcBef>
                <a:spcPts val="0"/>
              </a:spcBef>
            </a:pPr>
            <a:r>
              <a:rPr lang="ru-RU" dirty="0"/>
              <a:t>платные пилоты; </a:t>
            </a:r>
          </a:p>
          <a:p>
            <a:pPr marL="0" lvl="0" indent="0">
              <a:spcBef>
                <a:spcPts val="0"/>
              </a:spcBef>
            </a:pPr>
            <a:r>
              <a:rPr lang="ru-RU" dirty="0"/>
              <a:t>интеграторы / OEM; </a:t>
            </a:r>
          </a:p>
          <a:p>
            <a:pPr marL="0" lvl="0" indent="0">
              <a:spcBef>
                <a:spcPts val="0"/>
              </a:spcBef>
            </a:pPr>
            <a:r>
              <a:rPr lang="ru-RU" dirty="0"/>
              <a:t>выставки и акселераторы.</a:t>
            </a:r>
          </a:p>
        </p:txBody>
      </p:sp>
      <p:sp>
        <p:nvSpPr>
          <p:cNvPr id="531" name="Google Shape;531;p32"/>
          <p:cNvSpPr txBox="1">
            <a:spLocks noGrp="1"/>
          </p:cNvSpPr>
          <p:nvPr>
            <p:ph type="body" idx="7"/>
          </p:nvPr>
        </p:nvSpPr>
        <p:spPr>
          <a:xfrm>
            <a:off x="7139026" y="1279622"/>
            <a:ext cx="1533600" cy="21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Металлургические предприятия, машиностроительные заводы, производители металлоконструкций, трубная промышленность, ремонтные участки, сварочные производства малого и среднего бизнеса.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32" name="Google Shape;532;p32"/>
          <p:cNvSpPr txBox="1">
            <a:spLocks noGrp="1"/>
          </p:cNvSpPr>
          <p:nvPr>
            <p:ph type="body" idx="8"/>
          </p:nvPr>
        </p:nvSpPr>
        <p:spPr>
          <a:xfrm>
            <a:off x="453070" y="3685529"/>
            <a:ext cx="4039200" cy="993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dirty="0"/>
              <a:t>Разработка ПО и обучение моделей; покупка камеры, освещения и вычислительного блока; сбор данных, пилоты и выезды на производство; маркетинг; юридическое сопровождение; оформление РИД; техническая поддержка и доработка интерфейса.</a:t>
            </a:r>
            <a:endParaRPr dirty="0"/>
          </a:p>
        </p:txBody>
      </p:sp>
      <p:sp>
        <p:nvSpPr>
          <p:cNvPr id="533" name="Google Shape;533;p32"/>
          <p:cNvSpPr txBox="1">
            <a:spLocks noGrp="1"/>
          </p:cNvSpPr>
          <p:nvPr>
            <p:ph type="body" idx="9"/>
          </p:nvPr>
        </p:nvSpPr>
        <p:spPr>
          <a:xfrm>
            <a:off x="4641695" y="3690415"/>
            <a:ext cx="4039200" cy="993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27425" rIns="54850" bIns="27425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ru-RU" dirty="0"/>
              <a:t>Продажа программно-аппаратного комплекса; платное пилотное внедрение; лицензия на ПО и обновления ИИ-модели; интеграция и кастомизация под заказчика; обучение персонала и сервисная поддержка; федеральные проекты и гранты для поддержки отечественных программных решений.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1324</Words>
  <Application>Microsoft Office PowerPoint</Application>
  <PresentationFormat>Экран (16:9)</PresentationFormat>
  <Paragraphs>132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Onest ExtraBold</vt:lpstr>
      <vt:lpstr>Onest Medium</vt:lpstr>
      <vt:lpstr>Arial</vt:lpstr>
      <vt:lpstr>Onest</vt:lpstr>
      <vt:lpstr>Специальное оформление</vt:lpstr>
      <vt:lpstr>Презентация PowerPoint</vt:lpstr>
      <vt:lpstr>АННОТАЦИЯ</vt:lpstr>
      <vt:lpstr>АКТУАЛЬНОСТЬ</vt:lpstr>
      <vt:lpstr>ЦЕЛЕВАЯ АУДИТОРИЯ</vt:lpstr>
      <vt:lpstr>ПРОБЛЕМА</vt:lpstr>
      <vt:lpstr>ПРОДУКТ/РЕШЕНИЕ</vt:lpstr>
      <vt:lpstr>КОНКУРЕНТЫ/АНАЛОГИ</vt:lpstr>
      <vt:lpstr>ОБЗОР ПРОТОТИПА</vt:lpstr>
      <vt:lpstr>БИЗНЕС-МОДЕЛЬ (А.Остервальдер)</vt:lpstr>
      <vt:lpstr>КОМАНДА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Михаил Леонтьев</dc:creator>
  <cp:lastModifiedBy>Михаил Леонтьев</cp:lastModifiedBy>
  <cp:revision>1</cp:revision>
  <dcterms:modified xsi:type="dcterms:W3CDTF">2026-05-12T12:46:18Z</dcterms:modified>
</cp:coreProperties>
</file>