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"/>
  </p:notesMasterIdLst>
  <p:sldIdLst>
    <p:sldId id="270" r:id="rId2"/>
    <p:sldId id="281" r:id="rId3"/>
    <p:sldId id="286" r:id="rId4"/>
    <p:sldId id="291" r:id="rId5"/>
    <p:sldId id="296" r:id="rId6"/>
    <p:sldId id="301" r:id="rId7"/>
    <p:sldId id="306" r:id="rId8"/>
    <p:sldId id="307" r:id="rId9"/>
    <p:sldId id="269" r:id="rId10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AF17"/>
    <a:srgbClr val="9F00FF"/>
    <a:srgbClr val="B5D8E1"/>
    <a:srgbClr val="FD493D"/>
    <a:srgbClr val="FBB3C1"/>
    <a:srgbClr val="FF2F2D"/>
    <a:srgbClr val="8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533" autoAdjust="0"/>
    <p:restoredTop sz="94694"/>
  </p:normalViewPr>
  <p:slideViewPr>
    <p:cSldViewPr snapToGrid="0" snapToObjects="1" showGuides="1">
      <p:cViewPr varScale="1">
        <p:scale>
          <a:sx n="92" d="100"/>
          <a:sy n="92" d="100"/>
        </p:scale>
        <p:origin x="84" y="180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7"/>
          <p:cNvSpPr/>
          <p:nvPr/>
        </p:nvSpPr>
        <p:spPr>
          <a:xfrm>
            <a:off x="6102320" y="2345381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49" name="Прямоугольник 10"/>
          <p:cNvSpPr/>
          <p:nvPr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0" name="Прямоугольник 13"/>
          <p:cNvSpPr/>
          <p:nvPr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51" name="Текст 2"/>
          <p:cNvSpPr txBox="1"/>
          <p:nvPr/>
        </p:nvSpPr>
        <p:spPr>
          <a:xfrm>
            <a:off x="589158" y="1230069"/>
            <a:ext cx="5354441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4000" dirty="0"/>
              <a:t>Легкий хлеб</a:t>
            </a:r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2400" dirty="0"/>
              <a:t>Использование вторичных сырьевых ресурсов и безотходные технологии при производстве хлебобулочных изделий</a:t>
            </a:r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2400" dirty="0"/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2400"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Кация Анна </a:t>
            </a:r>
            <a:r>
              <a:rPr dirty="0"/>
              <a:t> </a:t>
            </a:r>
            <a:endParaRPr sz="6900" dirty="0">
              <a:latin typeface="Gilroy-ExtraBold"/>
              <a:ea typeface="Gilroy-ExtraBold"/>
              <a:cs typeface="Gilroy-ExtraBold"/>
              <a:sym typeface="Gilroy-ExtraBold"/>
            </a:endParaRPr>
          </a:p>
        </p:txBody>
      </p:sp>
      <p:sp>
        <p:nvSpPr>
          <p:cNvPr id="152" name="Прямоугольник 9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9" name="Квадрат">
            <a:extLst>
              <a:ext uri="{FF2B5EF4-FFF2-40B4-BE49-F238E27FC236}">
                <a16:creationId xmlns:a16="http://schemas.microsoft.com/office/drawing/2014/main" id="{515364BE-F6DA-2843-A7EF-F9EDF64F5C32}"/>
              </a:ext>
            </a:extLst>
          </p:cNvPr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3" name="Рисунок 2" descr="Изображение выглядит как небо, человек, оранжевый, проигрыватель&#10;&#10;Автоматически созданное описание">
            <a:extLst>
              <a:ext uri="{FF2B5EF4-FFF2-40B4-BE49-F238E27FC236}">
                <a16:creationId xmlns:a16="http://schemas.microsoft.com/office/drawing/2014/main" id="{BC7FF919-0348-EE46-A018-E2296DB41A9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4" t="160" b="6860"/>
          <a:stretch/>
        </p:blipFill>
        <p:spPr>
          <a:xfrm>
            <a:off x="8818526" y="2349916"/>
            <a:ext cx="3406182" cy="4516283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B54E817-36BD-2103-7561-D27F5D8F11B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3902" y="123825"/>
            <a:ext cx="2678848" cy="2047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ABDB956-217F-A15A-4BDA-AA9A0FCC1B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8119" y="5129220"/>
            <a:ext cx="2856131" cy="1662268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50BB9D8-E37A-BEC7-C308-FC07A44620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6229" y="1000125"/>
            <a:ext cx="4857750" cy="4857750"/>
          </a:xfrm>
          <a:prstGeom prst="rect">
            <a:avLst/>
          </a:prstGeom>
        </p:spPr>
      </p:pic>
      <p:sp>
        <p:nvSpPr>
          <p:cNvPr id="184" name="Текст 2"/>
          <p:cNvSpPr txBox="1"/>
          <p:nvPr/>
        </p:nvSpPr>
        <p:spPr>
          <a:xfrm>
            <a:off x="609152" y="1309117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Описание стартап-проекта</a:t>
            </a:r>
            <a:endParaRPr sz="3600" dirty="0"/>
          </a:p>
        </p:txBody>
      </p:sp>
      <p:sp>
        <p:nvSpPr>
          <p:cNvPr id="185" name="Текст 2"/>
          <p:cNvSpPr txBox="1"/>
          <p:nvPr/>
        </p:nvSpPr>
        <p:spPr>
          <a:xfrm>
            <a:off x="806579" y="2160402"/>
            <a:ext cx="7423021" cy="32932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	Пищевая и перерабатывающая промышленность является системообразующей сферой экономики страны, формирующей агропродовольственный рынок, продовольственную и экономическую безопасность.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	При переработке зерна в крупу ценные для человека анатомические части зерна, алейроновый слой и зародыш, попадают в разряд отходов вместе с образующейся мучкой. В мучке, полученной с различных систем шелушения разнообразных крупяных культур, обнаружено высокое содержание клетчатки, жира, белка. Кроме того отмечено высокое содержание витаминов, таких как В1, В2, Е, РР. В некоторых культурах содержание витаминов в мучке превышает содержание их в зерне более чем в три раза.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2</a:t>
              </a:r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Описание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5830483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1A05092-E284-7E00-EE6F-2FB623223E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8086" y="2141069"/>
            <a:ext cx="5027272" cy="3485706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1596DCB-807F-C6CA-18FD-82B621035C0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6308"/>
          <a:stretch/>
        </p:blipFill>
        <p:spPr>
          <a:xfrm>
            <a:off x="1755266" y="3710727"/>
            <a:ext cx="6064759" cy="2834816"/>
          </a:xfrm>
          <a:prstGeom prst="rect">
            <a:avLst/>
          </a:prstGeom>
        </p:spPr>
      </p:pic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Актуальность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609152" y="2141070"/>
            <a:ext cx="8032687" cy="15696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	Таким образом, на основании вышеперечисленных фактов можно сделать вывод о том, что вторичное сырье крупяных производств представляет собой источник обогащения продуктов питания. Наиболее рационально его применение в хлебопекарной промышленности. 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	Цель проекта – разработка безотходной технологии производства хлебобулочных изделий с использованием  вторичных сырьевых ресурсов.</a:t>
            </a:r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609152" y="1309117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Актуальность стартап-проекта</a:t>
            </a:r>
            <a:endParaRPr sz="3600" dirty="0"/>
          </a:p>
        </p:txBody>
      </p:sp>
    </p:spTree>
    <p:extLst>
      <p:ext uri="{BB962C8B-B14F-4D97-AF65-F5344CB8AC3E}">
        <p14:creationId xmlns:p14="http://schemas.microsoft.com/office/powerpoint/2010/main" val="1472892781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потенциальные заказчики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5" name="Текст 2">
            <a:extLst>
              <a:ext uri="{FF2B5EF4-FFF2-40B4-BE49-F238E27FC236}">
                <a16:creationId xmlns:a16="http://schemas.microsoft.com/office/drawing/2014/main" id="{9CBAEBE7-B3E4-9EF2-2D39-353A67DD765E}"/>
              </a:ext>
            </a:extLst>
          </p:cNvPr>
          <p:cNvSpPr txBox="1"/>
          <p:nvPr/>
        </p:nvSpPr>
        <p:spPr>
          <a:xfrm>
            <a:off x="589496" y="922281"/>
            <a:ext cx="9365538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Целевая аудитория</a:t>
            </a:r>
          </a:p>
        </p:txBody>
      </p:sp>
      <p:grpSp>
        <p:nvGrpSpPr>
          <p:cNvPr id="17" name="Прямоугольник 16">
            <a:extLst>
              <a:ext uri="{FF2B5EF4-FFF2-40B4-BE49-F238E27FC236}">
                <a16:creationId xmlns:a16="http://schemas.microsoft.com/office/drawing/2014/main" id="{D0AC4939-3E75-879F-2D62-A1A70AEE2485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8" name="Прямоугольник">
              <a:extLst>
                <a:ext uri="{FF2B5EF4-FFF2-40B4-BE49-F238E27FC236}">
                  <a16:creationId xmlns:a16="http://schemas.microsoft.com/office/drawing/2014/main" id="{8C07383D-A779-999E-0905-118699854C4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9" name="7">
              <a:extLst>
                <a:ext uri="{FF2B5EF4-FFF2-40B4-BE49-F238E27FC236}">
                  <a16:creationId xmlns:a16="http://schemas.microsoft.com/office/drawing/2014/main" id="{9AB41EF7-860D-FD06-CFAA-82A2016AC80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4</a:t>
              </a:r>
            </a:p>
          </p:txBody>
        </p:sp>
      </p:grp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FF07188-F6C9-321B-4A0E-65A11A62EC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5460" y="2141639"/>
            <a:ext cx="10044113" cy="3794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437478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7ACC869-C5E4-C9E0-6A33-B45C04E055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9090" y="2939895"/>
            <a:ext cx="3264209" cy="326420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07B502F-6D3E-A41E-3F2F-A21C18EC455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567" t="37289" r="51933" b="31067"/>
          <a:stretch/>
        </p:blipFill>
        <p:spPr>
          <a:xfrm>
            <a:off x="765810" y="3166307"/>
            <a:ext cx="3383280" cy="3255183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07FDF78-A02C-AC6F-5477-B1553BB879D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9876" t="31924" r="51915" b="43665"/>
          <a:stretch/>
        </p:blipFill>
        <p:spPr>
          <a:xfrm>
            <a:off x="7791226" y="3166307"/>
            <a:ext cx="3657600" cy="2758192"/>
          </a:xfrm>
          <a:prstGeom prst="rect">
            <a:avLst/>
          </a:prstGeom>
        </p:spPr>
      </p:pic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75AE7BC-BB27-CB8C-A959-17C57A1FEB3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4771" y="6139368"/>
            <a:ext cx="2145252" cy="981081"/>
          </a:xfrm>
          <a:prstGeom prst="rect">
            <a:avLst/>
          </a:prstGeom>
        </p:spPr>
      </p:pic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60A3F205-9578-CF94-7092-1400F601C8D1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D5CA97BE-F13C-452B-AB08-E629876F7B54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1C138934-0F09-1C12-B60E-F8669A1B6027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5</a:t>
              </a:r>
            </a:p>
          </p:txBody>
        </p:sp>
      </p:grpSp>
      <p:sp>
        <p:nvSpPr>
          <p:cNvPr id="19" name="Текст 2">
            <a:extLst>
              <a:ext uri="{FF2B5EF4-FFF2-40B4-BE49-F238E27FC236}">
                <a16:creationId xmlns:a16="http://schemas.microsoft.com/office/drawing/2014/main" id="{7DA271B1-E3E2-B470-7FBD-BF2F39D0553F}"/>
              </a:ext>
            </a:extLst>
          </p:cNvPr>
          <p:cNvSpPr txBox="1"/>
          <p:nvPr/>
        </p:nvSpPr>
        <p:spPr>
          <a:xfrm>
            <a:off x="589496" y="908955"/>
            <a:ext cx="9365538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Мука из виноградной косточки</a:t>
            </a:r>
          </a:p>
        </p:txBody>
      </p:sp>
      <p:sp>
        <p:nvSpPr>
          <p:cNvPr id="2" name="Текст 2">
            <a:extLst>
              <a:ext uri="{FF2B5EF4-FFF2-40B4-BE49-F238E27FC236}">
                <a16:creationId xmlns:a16="http://schemas.microsoft.com/office/drawing/2014/main" id="{0FCD0BD0-CA2E-D898-AA91-2718F15B3905}"/>
              </a:ext>
            </a:extLst>
          </p:cNvPr>
          <p:cNvSpPr txBox="1"/>
          <p:nvPr/>
        </p:nvSpPr>
        <p:spPr>
          <a:xfrm>
            <a:off x="609152" y="1822187"/>
            <a:ext cx="8032687" cy="10772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	При производстве соков или виноматериалов вторичным сырьевым ресурсом является – виноградная косточка.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	В основном она утилизируется или идет в корм животным. Мы предлагаем использовать данное вторичное сырье в рецептуре пшеничного хлеба в виде муки.</a:t>
            </a:r>
          </a:p>
        </p:txBody>
      </p:sp>
    </p:spTree>
    <p:extLst>
      <p:ext uri="{BB962C8B-B14F-4D97-AF65-F5344CB8AC3E}">
        <p14:creationId xmlns:p14="http://schemas.microsoft.com/office/powerpoint/2010/main" val="432233604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E70F945-6BF1-1C30-CCDB-55E79CB44D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6599" y="1723552"/>
            <a:ext cx="3352801" cy="2235200"/>
          </a:xfrm>
          <a:prstGeom prst="rect">
            <a:avLst/>
          </a:prstGeom>
        </p:spPr>
      </p:pic>
      <p:sp>
        <p:nvSpPr>
          <p:cNvPr id="20" name="Прямоугольник 1">
            <a:extLst>
              <a:ext uri="{FF2B5EF4-FFF2-40B4-BE49-F238E27FC236}">
                <a16:creationId xmlns:a16="http://schemas.microsoft.com/office/drawing/2014/main" id="{7615DC8D-D4B4-E0EB-52C4-3055190C7740}"/>
              </a:ext>
            </a:extLst>
          </p:cNvPr>
          <p:cNvSpPr/>
          <p:nvPr/>
        </p:nvSpPr>
        <p:spPr>
          <a:xfrm>
            <a:off x="6525092" y="0"/>
            <a:ext cx="5666908" cy="687324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1" name="Текст 2">
            <a:extLst>
              <a:ext uri="{FF2B5EF4-FFF2-40B4-BE49-F238E27FC236}">
                <a16:creationId xmlns:a16="http://schemas.microsoft.com/office/drawing/2014/main" id="{00639E2F-6BCB-D6BD-96FD-ED6BA872F990}"/>
              </a:ext>
            </a:extLst>
          </p:cNvPr>
          <p:cNvSpPr txBox="1"/>
          <p:nvPr/>
        </p:nvSpPr>
        <p:spPr>
          <a:xfrm>
            <a:off x="7203796" y="21027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22" name="Текст 2">
            <a:extLst>
              <a:ext uri="{FF2B5EF4-FFF2-40B4-BE49-F238E27FC236}">
                <a16:creationId xmlns:a16="http://schemas.microsoft.com/office/drawing/2014/main" id="{40ECE85A-89B4-B034-BBCD-C51FD33B6118}"/>
              </a:ext>
            </a:extLst>
          </p:cNvPr>
          <p:cNvSpPr txBox="1"/>
          <p:nvPr/>
        </p:nvSpPr>
        <p:spPr>
          <a:xfrm>
            <a:off x="7095602" y="3147929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23" name="Текст 2">
            <a:extLst>
              <a:ext uri="{FF2B5EF4-FFF2-40B4-BE49-F238E27FC236}">
                <a16:creationId xmlns:a16="http://schemas.microsoft.com/office/drawing/2014/main" id="{4DFDD2C4-A9D5-4F3A-4266-393EF2C2CFE8}"/>
              </a:ext>
            </a:extLst>
          </p:cNvPr>
          <p:cNvSpPr txBox="1"/>
          <p:nvPr/>
        </p:nvSpPr>
        <p:spPr>
          <a:xfrm>
            <a:off x="10273609" y="1608690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24" name="Текст 2">
            <a:extLst>
              <a:ext uri="{FF2B5EF4-FFF2-40B4-BE49-F238E27FC236}">
                <a16:creationId xmlns:a16="http://schemas.microsoft.com/office/drawing/2014/main" id="{BA0B350F-B5B5-5B17-0C85-C204DA452869}"/>
              </a:ext>
            </a:extLst>
          </p:cNvPr>
          <p:cNvSpPr txBox="1"/>
          <p:nvPr/>
        </p:nvSpPr>
        <p:spPr>
          <a:xfrm>
            <a:off x="10786408" y="4071358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dirty="0"/>
              <a:t>4</a:t>
            </a:r>
          </a:p>
        </p:txBody>
      </p:sp>
      <p:sp>
        <p:nvSpPr>
          <p:cNvPr id="26" name="Текст 2">
            <a:extLst>
              <a:ext uri="{FF2B5EF4-FFF2-40B4-BE49-F238E27FC236}">
                <a16:creationId xmlns:a16="http://schemas.microsoft.com/office/drawing/2014/main" id="{27BAC03B-EB46-314B-DC45-E7AD5C314E3C}"/>
              </a:ext>
            </a:extLst>
          </p:cNvPr>
          <p:cNvSpPr txBox="1"/>
          <p:nvPr/>
        </p:nvSpPr>
        <p:spPr>
          <a:xfrm>
            <a:off x="6586355" y="1581862"/>
            <a:ext cx="2162014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pPr algn="ctr"/>
            <a:r>
              <a:rPr lang="ru-RU" dirty="0"/>
              <a:t>Ресурсосберегающий потенциал</a:t>
            </a:r>
            <a:endParaRPr dirty="0"/>
          </a:p>
        </p:txBody>
      </p:sp>
      <p:sp>
        <p:nvSpPr>
          <p:cNvPr id="27" name="Текст 2">
            <a:extLst>
              <a:ext uri="{FF2B5EF4-FFF2-40B4-BE49-F238E27FC236}">
                <a16:creationId xmlns:a16="http://schemas.microsoft.com/office/drawing/2014/main" id="{000D3CE4-34EE-E26E-E7A2-678BFE00736C}"/>
              </a:ext>
            </a:extLst>
          </p:cNvPr>
          <p:cNvSpPr txBox="1"/>
          <p:nvPr/>
        </p:nvSpPr>
        <p:spPr>
          <a:xfrm>
            <a:off x="9995359" y="3097237"/>
            <a:ext cx="1565011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pPr algn="ctr"/>
            <a:r>
              <a:rPr lang="ru-RU" dirty="0"/>
              <a:t>Увеличение пищевой ценности</a:t>
            </a:r>
            <a:endParaRPr dirty="0"/>
          </a:p>
        </p:txBody>
      </p:sp>
      <p:sp>
        <p:nvSpPr>
          <p:cNvPr id="28" name="Текст 2">
            <a:extLst>
              <a:ext uri="{FF2B5EF4-FFF2-40B4-BE49-F238E27FC236}">
                <a16:creationId xmlns:a16="http://schemas.microsoft.com/office/drawing/2014/main" id="{166F96AD-EABC-03A5-50C6-42E5F6853235}"/>
              </a:ext>
            </a:extLst>
          </p:cNvPr>
          <p:cNvSpPr txBox="1"/>
          <p:nvPr/>
        </p:nvSpPr>
        <p:spPr>
          <a:xfrm>
            <a:off x="10491480" y="5528281"/>
            <a:ext cx="1565011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pPr algn="ctr"/>
            <a:r>
              <a:rPr lang="ru-RU" dirty="0"/>
              <a:t>Расширение ассортимента</a:t>
            </a:r>
            <a:endParaRPr dirty="0"/>
          </a:p>
        </p:txBody>
      </p:sp>
      <p:sp>
        <p:nvSpPr>
          <p:cNvPr id="29" name="Соединительная линия уступом 2">
            <a:extLst>
              <a:ext uri="{FF2B5EF4-FFF2-40B4-BE49-F238E27FC236}">
                <a16:creationId xmlns:a16="http://schemas.microsoft.com/office/drawing/2014/main" id="{9428A32D-CAF8-886B-9A02-19EBCAA4CFE9}"/>
              </a:ext>
            </a:extLst>
          </p:cNvPr>
          <p:cNvSpPr/>
          <p:nvPr/>
        </p:nvSpPr>
        <p:spPr>
          <a:xfrm>
            <a:off x="8065884" y="1169815"/>
            <a:ext cx="2162014" cy="13239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30" name="Соединительная линия уступом 26">
            <a:extLst>
              <a:ext uri="{FF2B5EF4-FFF2-40B4-BE49-F238E27FC236}">
                <a16:creationId xmlns:a16="http://schemas.microsoft.com/office/drawing/2014/main" id="{7901E5FE-4CBA-7A96-46EB-10221AA8CFD0}"/>
              </a:ext>
            </a:extLst>
          </p:cNvPr>
          <p:cNvSpPr/>
          <p:nvPr/>
        </p:nvSpPr>
        <p:spPr>
          <a:xfrm flipH="1">
            <a:off x="8252151" y="2861427"/>
            <a:ext cx="1828805" cy="10668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31" name="Соединительная линия уступом 29">
            <a:extLst>
              <a:ext uri="{FF2B5EF4-FFF2-40B4-BE49-F238E27FC236}">
                <a16:creationId xmlns:a16="http://schemas.microsoft.com/office/drawing/2014/main" id="{601636D4-6453-1D84-B08B-B46065B512D9}"/>
              </a:ext>
            </a:extLst>
          </p:cNvPr>
          <p:cNvSpPr/>
          <p:nvPr/>
        </p:nvSpPr>
        <p:spPr>
          <a:xfrm>
            <a:off x="8252151" y="4329784"/>
            <a:ext cx="2319868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Результаты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CB5DF538-1EDC-5349-F002-B4735B6B0626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39179E90-F735-31E8-C444-C4534593C3B1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22FF4839-9270-E971-069A-1D9472A4EA51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6</a:t>
              </a:r>
            </a:p>
          </p:txBody>
        </p:sp>
      </p:grpSp>
      <p:sp>
        <p:nvSpPr>
          <p:cNvPr id="19" name="Текст 2">
            <a:extLst>
              <a:ext uri="{FF2B5EF4-FFF2-40B4-BE49-F238E27FC236}">
                <a16:creationId xmlns:a16="http://schemas.microsoft.com/office/drawing/2014/main" id="{14D9CDDC-EAA7-CCEE-B2CE-A4EA9C0A161E}"/>
              </a:ext>
            </a:extLst>
          </p:cNvPr>
          <p:cNvSpPr txBox="1"/>
          <p:nvPr/>
        </p:nvSpPr>
        <p:spPr>
          <a:xfrm>
            <a:off x="552909" y="1031051"/>
            <a:ext cx="6518934" cy="12003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Результаты при успешной реализации</a:t>
            </a:r>
            <a:endParaRPr sz="3600" dirty="0"/>
          </a:p>
        </p:txBody>
      </p:sp>
      <p:sp>
        <p:nvSpPr>
          <p:cNvPr id="2" name="Текст 2">
            <a:extLst>
              <a:ext uri="{FF2B5EF4-FFF2-40B4-BE49-F238E27FC236}">
                <a16:creationId xmlns:a16="http://schemas.microsoft.com/office/drawing/2014/main" id="{65D18797-5EE4-7F1A-F921-1DFD658E5DBE}"/>
              </a:ext>
            </a:extLst>
          </p:cNvPr>
          <p:cNvSpPr txBox="1"/>
          <p:nvPr/>
        </p:nvSpPr>
        <p:spPr>
          <a:xfrm>
            <a:off x="6746121" y="4613375"/>
            <a:ext cx="1565011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pPr algn="ctr"/>
            <a:r>
              <a:rPr lang="ru-RU" dirty="0"/>
              <a:t>Увеличение энергетической ценности</a:t>
            </a:r>
            <a:endParaRPr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AA42C69-677B-EFAB-3E28-EA6CCCBDE9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9802" y="4186400"/>
            <a:ext cx="4092323" cy="2264419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54D3341-DE0F-8793-34F7-ACEA6058521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3486"/>
          <a:stretch/>
        </p:blipFill>
        <p:spPr>
          <a:xfrm>
            <a:off x="105173" y="3050381"/>
            <a:ext cx="3510726" cy="1690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1619963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2022-11-09 02.38.22.jpg" descr="2022-11-09 02.38.22.jpg">
            <a:extLst>
              <a:ext uri="{FF2B5EF4-FFF2-40B4-BE49-F238E27FC236}">
                <a16:creationId xmlns:a16="http://schemas.microsoft.com/office/drawing/2014/main" id="{3ADFA84C-49A8-BCFD-B1F3-4BC51A6A1B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6499" y="-2"/>
            <a:ext cx="4880971" cy="685800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Бизнес-план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6" name="Текст 2">
            <a:extLst>
              <a:ext uri="{FF2B5EF4-FFF2-40B4-BE49-F238E27FC236}">
                <a16:creationId xmlns:a16="http://schemas.microsoft.com/office/drawing/2014/main" id="{21FF62E7-FC14-63FA-D2C4-4AD458155A21}"/>
              </a:ext>
            </a:extLst>
          </p:cNvPr>
          <p:cNvSpPr txBox="1"/>
          <p:nvPr/>
        </p:nvSpPr>
        <p:spPr>
          <a:xfrm>
            <a:off x="993857" y="2472849"/>
            <a:ext cx="4989789" cy="35394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lvl="8" indent="-285750">
              <a:buFont typeface="Wingdings" panose="05000000000000000000" pitchFamily="2" charset="2"/>
              <a:buChar char="q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РЕЗЮМЕ ПРОЕКТА </a:t>
            </a:r>
          </a:p>
          <a:p>
            <a:pPr marL="285750" lvl="8" indent="-285750">
              <a:buFont typeface="Wingdings" panose="05000000000000000000" pitchFamily="2" charset="2"/>
              <a:buChar char="q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marL="285750" lvl="8" indent="-285750">
              <a:buFont typeface="Wingdings" panose="05000000000000000000" pitchFamily="2" charset="2"/>
              <a:buChar char="q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МАРКЕТИНГ ПРОЕКТА</a:t>
            </a:r>
          </a:p>
          <a:p>
            <a:pPr marL="285750" lvl="8" indent="-285750">
              <a:buFont typeface="Wingdings" panose="05000000000000000000" pitchFamily="2" charset="2"/>
              <a:buChar char="q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marL="285750" lvl="8" indent="-285750">
              <a:buFont typeface="Wingdings" panose="05000000000000000000" pitchFamily="2" charset="2"/>
              <a:buChar char="q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ПРОИЗВОДСТВЕННЫЙ ПЛАН</a:t>
            </a:r>
          </a:p>
          <a:p>
            <a:pPr marL="285750" lvl="8" indent="-285750">
              <a:buFont typeface="Wingdings" panose="05000000000000000000" pitchFamily="2" charset="2"/>
              <a:buChar char="q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marL="285750" lvl="8" indent="-285750">
              <a:buFont typeface="Wingdings" panose="05000000000000000000" pitchFamily="2" charset="2"/>
              <a:buChar char="q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ПЕРСОНАЛ ПРОЕКТА</a:t>
            </a:r>
          </a:p>
          <a:p>
            <a:pPr marL="285750" lvl="8" indent="-285750">
              <a:buFont typeface="Wingdings" panose="05000000000000000000" pitchFamily="2" charset="2"/>
              <a:buChar char="q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marL="285750" lvl="8" indent="-285750">
              <a:buFont typeface="Wingdings" panose="05000000000000000000" pitchFamily="2" charset="2"/>
              <a:buChar char="q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ИНВЕСТИЦИОННЫЙ ПЛАН </a:t>
            </a:r>
          </a:p>
          <a:p>
            <a:pPr marL="285750" lvl="8" indent="-285750">
              <a:buFont typeface="Wingdings" panose="05000000000000000000" pitchFamily="2" charset="2"/>
              <a:buChar char="q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marL="285750" lvl="8" indent="-285750">
              <a:buFont typeface="Wingdings" panose="05000000000000000000" pitchFamily="2" charset="2"/>
              <a:buChar char="q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ОЦЕНКА РИСКОВ И ПУТЕЙ ИХ СОКРАЩЕНИЯ</a:t>
            </a:r>
          </a:p>
          <a:p>
            <a:pPr marL="285750" lvl="8" indent="-285750">
              <a:buFont typeface="Wingdings" panose="05000000000000000000" pitchFamily="2" charset="2"/>
              <a:buChar char="q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marL="285750" lvl="8" indent="-285750">
              <a:buFont typeface="Wingdings" panose="05000000000000000000" pitchFamily="2" charset="2"/>
              <a:buChar char="q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ФИНАНСОВЫЙ ПЛАН ПРОЕКТА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id="{7F069A5F-4696-88B0-02DE-3C26EECCC1AC}"/>
              </a:ext>
            </a:extLst>
          </p:cNvPr>
          <p:cNvSpPr txBox="1"/>
          <p:nvPr/>
        </p:nvSpPr>
        <p:spPr>
          <a:xfrm>
            <a:off x="498427" y="1031051"/>
            <a:ext cx="6518934" cy="12003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Бизнес план по реализации проекта</a:t>
            </a:r>
            <a:endParaRPr sz="3600" dirty="0"/>
          </a:p>
        </p:txBody>
      </p: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7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55343900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2">
            <a:extLst>
              <a:ext uri="{FF2B5EF4-FFF2-40B4-BE49-F238E27FC236}">
                <a16:creationId xmlns:a16="http://schemas.microsoft.com/office/drawing/2014/main" id="{A95C6219-9C35-F136-5ECE-ECEE61FF86B5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Команда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48154FD8-7500-B4EC-43BB-EDB8E33B0F03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2692D8D0-DC0A-5CFB-67D0-CF91A116D406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BCC4B005-7B3B-06FA-811F-430D29DAD800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7D3FB02-0091-9FB1-3E18-224EEE12950A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A7DF0791-933E-3524-9D97-25AAFD5FE636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4ED5A9B4-5138-FDF8-C181-8DC2BDBA7C26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1" name="Прямоугольник 16">
            <a:extLst>
              <a:ext uri="{FF2B5EF4-FFF2-40B4-BE49-F238E27FC236}">
                <a16:creationId xmlns:a16="http://schemas.microsoft.com/office/drawing/2014/main" id="{AE469760-1929-EC23-568C-B97B3A4200BF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2" name="Прямоугольник">
              <a:extLst>
                <a:ext uri="{FF2B5EF4-FFF2-40B4-BE49-F238E27FC236}">
                  <a16:creationId xmlns:a16="http://schemas.microsoft.com/office/drawing/2014/main" id="{CD8B0EF7-2439-01C4-06D3-2A82D485C8C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" name="7">
              <a:extLst>
                <a:ext uri="{FF2B5EF4-FFF2-40B4-BE49-F238E27FC236}">
                  <a16:creationId xmlns:a16="http://schemas.microsoft.com/office/drawing/2014/main" id="{2066E986-FBDA-E589-142E-728C13DE9B54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8</a:t>
              </a:r>
              <a:endParaRPr dirty="0"/>
            </a:p>
          </p:txBody>
        </p:sp>
      </p:grpSp>
      <p:sp>
        <p:nvSpPr>
          <p:cNvPr id="16" name="Google Shape;240;p13">
            <a:extLst>
              <a:ext uri="{FF2B5EF4-FFF2-40B4-BE49-F238E27FC236}">
                <a16:creationId xmlns:a16="http://schemas.microsoft.com/office/drawing/2014/main" id="{E54FF5F1-E900-12DC-BAF3-CD7FA401C681}"/>
              </a:ext>
            </a:extLst>
          </p:cNvPr>
          <p:cNvSpPr txBox="1"/>
          <p:nvPr/>
        </p:nvSpPr>
        <p:spPr>
          <a:xfrm>
            <a:off x="2481422" y="5499229"/>
            <a:ext cx="1941200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i="0" cap="all" dirty="0">
                <a:solidFill>
                  <a:srgbClr val="2C2C2C"/>
                </a:solidFill>
                <a:effectLst/>
                <a:latin typeface="Roboto" panose="02000000000000000000" pitchFamily="2" charset="0"/>
              </a:rPr>
              <a:t>ЕВДОКИМОВ АРСЕНИЙ МАКСИМОВИЧ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Инженер по сельхозтехнике и оборудования</a:t>
            </a:r>
            <a:endParaRPr dirty="0"/>
          </a:p>
        </p:txBody>
      </p:sp>
      <p:sp>
        <p:nvSpPr>
          <p:cNvPr id="17" name="Google Shape;243;p13">
            <a:extLst>
              <a:ext uri="{FF2B5EF4-FFF2-40B4-BE49-F238E27FC236}">
                <a16:creationId xmlns:a16="http://schemas.microsoft.com/office/drawing/2014/main" id="{FD6C3ACF-3F48-AC38-AE33-52A894C4AE7E}"/>
              </a:ext>
            </a:extLst>
          </p:cNvPr>
          <p:cNvSpPr txBox="1"/>
          <p:nvPr/>
        </p:nvSpPr>
        <p:spPr>
          <a:xfrm>
            <a:off x="5214941" y="5507958"/>
            <a:ext cx="194120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ru-RU" sz="1200" b="1" i="0" cap="all" dirty="0">
                <a:solidFill>
                  <a:srgbClr val="2C2C2C"/>
                </a:solidFill>
                <a:effectLst/>
                <a:latin typeface="Roboto" panose="02000000000000000000" pitchFamily="2" charset="0"/>
              </a:rPr>
              <a:t>ГУЛЯЕВ ДЕНИС АЛЕКСАНДРОВИЧ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Разработчик </a:t>
            </a:r>
            <a:endParaRPr dirty="0"/>
          </a:p>
        </p:txBody>
      </p:sp>
      <p:sp>
        <p:nvSpPr>
          <p:cNvPr id="18" name="Google Shape;246;p13">
            <a:extLst>
              <a:ext uri="{FF2B5EF4-FFF2-40B4-BE49-F238E27FC236}">
                <a16:creationId xmlns:a16="http://schemas.microsoft.com/office/drawing/2014/main" id="{C8B2A7F8-355E-A3F7-BCE7-C3864979D026}"/>
              </a:ext>
            </a:extLst>
          </p:cNvPr>
          <p:cNvSpPr txBox="1"/>
          <p:nvPr/>
        </p:nvSpPr>
        <p:spPr>
          <a:xfrm>
            <a:off x="7948460" y="5475288"/>
            <a:ext cx="194120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i="0" cap="all" dirty="0">
                <a:solidFill>
                  <a:srgbClr val="2C2C2C"/>
                </a:solidFill>
                <a:effectLst/>
                <a:latin typeface="Roboto" panose="02000000000000000000" pitchFamily="2" charset="0"/>
              </a:rPr>
              <a:t>КВИТКО СТАНИСЛАВ ВАСИЛЬЕВИЧ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Разработчик </a:t>
            </a:r>
            <a:endParaRPr dirty="0"/>
          </a:p>
        </p:txBody>
      </p:sp>
      <p:grpSp>
        <p:nvGrpSpPr>
          <p:cNvPr id="21" name="Google Shape;261;p13">
            <a:extLst>
              <a:ext uri="{FF2B5EF4-FFF2-40B4-BE49-F238E27FC236}">
                <a16:creationId xmlns:a16="http://schemas.microsoft.com/office/drawing/2014/main" id="{62B8ED3D-1ACB-3CAB-A670-04979F6B4B81}"/>
              </a:ext>
            </a:extLst>
          </p:cNvPr>
          <p:cNvGrpSpPr/>
          <p:nvPr/>
        </p:nvGrpSpPr>
        <p:grpSpPr>
          <a:xfrm>
            <a:off x="1184982" y="2662050"/>
            <a:ext cx="10001117" cy="1177556"/>
            <a:chOff x="1241457" y="4513078"/>
            <a:chExt cx="11046370" cy="1348622"/>
          </a:xfrm>
        </p:grpSpPr>
        <p:sp>
          <p:nvSpPr>
            <p:cNvPr id="22" name="Google Shape;265;p13">
              <a:extLst>
                <a:ext uri="{FF2B5EF4-FFF2-40B4-BE49-F238E27FC236}">
                  <a16:creationId xmlns:a16="http://schemas.microsoft.com/office/drawing/2014/main" id="{F2951DA8-103B-3180-037B-1347A5B6D217}"/>
                </a:ext>
              </a:extLst>
            </p:cNvPr>
            <p:cNvSpPr txBox="1"/>
            <p:nvPr/>
          </p:nvSpPr>
          <p:spPr>
            <a:xfrm>
              <a:off x="1484166" y="4537806"/>
              <a:ext cx="2148920" cy="3524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" name="Google Shape;266;p13">
              <a:extLst>
                <a:ext uri="{FF2B5EF4-FFF2-40B4-BE49-F238E27FC236}">
                  <a16:creationId xmlns:a16="http://schemas.microsoft.com/office/drawing/2014/main" id="{716FE372-E872-9B74-A7CF-50D5536E76A4}"/>
                </a:ext>
              </a:extLst>
            </p:cNvPr>
            <p:cNvSpPr txBox="1"/>
            <p:nvPr/>
          </p:nvSpPr>
          <p:spPr>
            <a:xfrm>
              <a:off x="4464860" y="4520465"/>
              <a:ext cx="1722331" cy="3524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" name="Google Shape;267;p13">
              <a:extLst>
                <a:ext uri="{FF2B5EF4-FFF2-40B4-BE49-F238E27FC236}">
                  <a16:creationId xmlns:a16="http://schemas.microsoft.com/office/drawing/2014/main" id="{68431665-7A5F-D6B7-B3D3-4EF6D58684F1}"/>
                </a:ext>
              </a:extLst>
            </p:cNvPr>
            <p:cNvSpPr txBox="1"/>
            <p:nvPr/>
          </p:nvSpPr>
          <p:spPr>
            <a:xfrm>
              <a:off x="7420860" y="4513078"/>
              <a:ext cx="1529503" cy="3524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" name="Google Shape;268;p13">
              <a:extLst>
                <a:ext uri="{FF2B5EF4-FFF2-40B4-BE49-F238E27FC236}">
                  <a16:creationId xmlns:a16="http://schemas.microsoft.com/office/drawing/2014/main" id="{AB503798-5D80-815A-72CF-DE6CB5DEC6C7}"/>
                </a:ext>
              </a:extLst>
            </p:cNvPr>
            <p:cNvSpPr txBox="1"/>
            <p:nvPr/>
          </p:nvSpPr>
          <p:spPr>
            <a:xfrm>
              <a:off x="9955186" y="4537806"/>
              <a:ext cx="2023317" cy="3524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" name="Google Shape;269;p13">
              <a:extLst>
                <a:ext uri="{FF2B5EF4-FFF2-40B4-BE49-F238E27FC236}">
                  <a16:creationId xmlns:a16="http://schemas.microsoft.com/office/drawing/2014/main" id="{80802B3E-0702-4E82-F8AF-D1FE7C231907}"/>
                </a:ext>
              </a:extLst>
            </p:cNvPr>
            <p:cNvSpPr txBox="1"/>
            <p:nvPr/>
          </p:nvSpPr>
          <p:spPr>
            <a:xfrm>
              <a:off x="1241457" y="4769034"/>
              <a:ext cx="2631308" cy="109266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400" b="1" i="0" cap="all" dirty="0">
                  <a:solidFill>
                    <a:srgbClr val="2C2C2C"/>
                  </a:solidFill>
                  <a:effectLst/>
                  <a:latin typeface="Roboto" panose="02000000000000000000" pitchFamily="2" charset="0"/>
                </a:rPr>
                <a:t>КАЦИЯ АННА КОНСТАНТИНОВНА</a:t>
              </a: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4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Руководитель, разработчик проекта</a:t>
              </a:r>
              <a:endParaRPr dirty="0"/>
            </a:p>
          </p:txBody>
        </p:sp>
        <p:sp>
          <p:nvSpPr>
            <p:cNvPr id="27" name="Google Shape;270;p13">
              <a:extLst>
                <a:ext uri="{FF2B5EF4-FFF2-40B4-BE49-F238E27FC236}">
                  <a16:creationId xmlns:a16="http://schemas.microsoft.com/office/drawing/2014/main" id="{E61D9A37-1C73-B5E1-12DB-45F5D96FE9A0}"/>
                </a:ext>
              </a:extLst>
            </p:cNvPr>
            <p:cNvSpPr txBox="1"/>
            <p:nvPr/>
          </p:nvSpPr>
          <p:spPr>
            <a:xfrm>
              <a:off x="4028349" y="4767683"/>
              <a:ext cx="2630979" cy="8459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400" b="1" i="0" cap="all" dirty="0">
                  <a:solidFill>
                    <a:srgbClr val="2C2C2C"/>
                  </a:solidFill>
                  <a:effectLst/>
                  <a:latin typeface="Roboto" panose="02000000000000000000" pitchFamily="2" charset="0"/>
                </a:rPr>
                <a:t>ГРИЧАНЫЙ ЕГОР АЛЕКСАНДРОВИЧ</a:t>
              </a: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4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Администратор проекта</a:t>
              </a:r>
              <a:endParaRPr dirty="0"/>
            </a:p>
          </p:txBody>
        </p:sp>
        <p:sp>
          <p:nvSpPr>
            <p:cNvPr id="28" name="Google Shape;271;p13">
              <a:extLst>
                <a:ext uri="{FF2B5EF4-FFF2-40B4-BE49-F238E27FC236}">
                  <a16:creationId xmlns:a16="http://schemas.microsoft.com/office/drawing/2014/main" id="{0C7BDABB-C731-1449-3156-81240A8B0332}"/>
                </a:ext>
              </a:extLst>
            </p:cNvPr>
            <p:cNvSpPr txBox="1"/>
            <p:nvPr/>
          </p:nvSpPr>
          <p:spPr>
            <a:xfrm>
              <a:off x="6869956" y="4746347"/>
              <a:ext cx="2631308" cy="109266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400" b="1" i="0" cap="all" dirty="0">
                  <a:solidFill>
                    <a:srgbClr val="2C2C2C"/>
                  </a:solidFill>
                  <a:effectLst/>
                  <a:latin typeface="Roboto" panose="02000000000000000000" pitchFamily="2" charset="0"/>
                </a:rPr>
                <a:t>КОМИССАРОВ АНДРЕЙ АЛЕКСАНДРОВИЧ</a:t>
              </a: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4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Инженер – специалист по технике и оборудованию</a:t>
              </a:r>
              <a:endParaRPr dirty="0"/>
            </a:p>
          </p:txBody>
        </p:sp>
        <p:sp>
          <p:nvSpPr>
            <p:cNvPr id="29" name="Google Shape;272;p13">
              <a:extLst>
                <a:ext uri="{FF2B5EF4-FFF2-40B4-BE49-F238E27FC236}">
                  <a16:creationId xmlns:a16="http://schemas.microsoft.com/office/drawing/2014/main" id="{9395423A-89F8-63E8-08F8-D92B17A161A0}"/>
                </a:ext>
              </a:extLst>
            </p:cNvPr>
            <p:cNvSpPr txBox="1"/>
            <p:nvPr/>
          </p:nvSpPr>
          <p:spPr>
            <a:xfrm>
              <a:off x="9656519" y="4767683"/>
              <a:ext cx="2631308" cy="109266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400" b="1" i="0" cap="all" dirty="0">
                  <a:solidFill>
                    <a:srgbClr val="2C2C2C"/>
                  </a:solidFill>
                  <a:effectLst/>
                  <a:latin typeface="Roboto" panose="02000000000000000000" pitchFamily="2" charset="0"/>
                </a:rPr>
                <a:t>НИКИТЕНКО НИКИТА АНАТОЛЬЕВИЧ</a:t>
              </a: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4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Специалист по маркетингу и бизнес-планированию </a:t>
              </a:r>
              <a:endParaRPr dirty="0"/>
            </a:p>
          </p:txBody>
        </p:sp>
      </p:grpSp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FDB803E9-4226-C916-CA39-5ABA497C19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9131" y="3955101"/>
            <a:ext cx="1481786" cy="1314122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2510E7CE-0938-B87F-786F-591E98223C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3446" y="3989855"/>
            <a:ext cx="1481786" cy="1314122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283E6A79-9AAC-F8F1-8A01-83A2BCF6B3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4439" y="3955101"/>
            <a:ext cx="1481786" cy="1314122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4874AE0D-5EFC-B35A-4074-E589A96257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3322" y="1042298"/>
            <a:ext cx="1999156" cy="1772952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125AD546-F0F9-15D1-7315-64370B5056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6714" y="1042298"/>
            <a:ext cx="1999156" cy="1772952"/>
          </a:xfrm>
          <a:prstGeom prst="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AD2A5469-ECF0-1281-A557-FFE7AAA12E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65235" y="1042298"/>
            <a:ext cx="1999156" cy="1772952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3480C68-DDB8-8CCA-B05D-7A7DA07316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4463" y="1031694"/>
            <a:ext cx="1999156" cy="1873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4522830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0" name="Прямоугольник 10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1" name="Прямоугольник 13"/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292" name="Прямоугольник 9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293" name="Рисунок 24" descr="Рисунок 24"/>
          <p:cNvPicPr>
            <a:picLocks noChangeAspect="1"/>
          </p:cNvPicPr>
          <p:nvPr/>
        </p:nvPicPr>
        <p:blipFill>
          <a:blip r:embed="rId2"/>
          <a:srcRect b="5188"/>
          <a:stretch>
            <a:fillRect/>
          </a:stretch>
        </p:blipFill>
        <p:spPr>
          <a:xfrm>
            <a:off x="8806690" y="2300578"/>
            <a:ext cx="3417972" cy="4557422"/>
          </a:xfrm>
          <a:prstGeom prst="rect">
            <a:avLst/>
          </a:prstGeom>
          <a:ln w="12700">
            <a:miter lim="400000"/>
          </a:ln>
        </p:spPr>
      </p:pic>
      <p:pic>
        <p:nvPicPr>
          <p:cNvPr id="294" name="image2.png" descr="image2.png"/>
          <p:cNvPicPr>
            <a:picLocks noChangeAspect="1"/>
          </p:cNvPicPr>
          <p:nvPr/>
        </p:nvPicPr>
        <p:blipFill>
          <a:blip r:embed="rId3"/>
          <a:srcRect t="720" b="5621"/>
          <a:stretch>
            <a:fillRect/>
          </a:stretch>
        </p:blipFill>
        <p:spPr>
          <a:xfrm>
            <a:off x="8362274" y="1788748"/>
            <a:ext cx="3862389" cy="5087332"/>
          </a:xfrm>
          <a:prstGeom prst="rect">
            <a:avLst/>
          </a:prstGeom>
          <a:ln w="12700">
            <a:miter lim="400000"/>
          </a:ln>
        </p:spPr>
      </p:pic>
      <p:sp>
        <p:nvSpPr>
          <p:cNvPr id="295" name="Текст 2"/>
          <p:cNvSpPr txBox="1"/>
          <p:nvPr/>
        </p:nvSpPr>
        <p:spPr>
          <a:xfrm>
            <a:off x="532009" y="995119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6900" dirty="0"/>
              <a:t>СПАСИБО</a:t>
            </a:r>
            <a:r>
              <a:rPr dirty="0"/>
              <a:t>!</a:t>
            </a:r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КОНТАКТЫ</a:t>
            </a:r>
            <a:r>
              <a:rPr lang="ru-RU" dirty="0"/>
              <a:t>: Кация Анна  </a:t>
            </a:r>
            <a:endParaRPr lang="ru-RU" sz="6900" dirty="0"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+79885629063</a:t>
            </a: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dirty="0"/>
              <a:t>E</a:t>
            </a:r>
            <a:r>
              <a:rPr dirty="0"/>
              <a:t>mail</a:t>
            </a:r>
            <a:r>
              <a:rPr lang="ru-RU" dirty="0"/>
              <a:t>: </a:t>
            </a:r>
            <a:r>
              <a:rPr lang="en-US" dirty="0"/>
              <a:t>Anika32579@gmail.com</a:t>
            </a:r>
            <a:endParaRPr dirty="0"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3100</TotalTime>
  <Words>335</Words>
  <Application>Microsoft Office PowerPoint</Application>
  <PresentationFormat>Широкоэкранный</PresentationFormat>
  <Paragraphs>72</Paragraphs>
  <Slides>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20" baseType="lpstr">
      <vt:lpstr>Arial</vt:lpstr>
      <vt:lpstr>Calibri</vt:lpstr>
      <vt:lpstr>Calibri Light</vt:lpstr>
      <vt:lpstr>Gilroy-Bold</vt:lpstr>
      <vt:lpstr>Gilroy-ExtraBold</vt:lpstr>
      <vt:lpstr>Gilroy-Light</vt:lpstr>
      <vt:lpstr>Helvetica</vt:lpstr>
      <vt:lpstr>Helvetica Neue</vt:lpstr>
      <vt:lpstr>Roboto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B</cp:lastModifiedBy>
  <cp:revision>27</cp:revision>
  <dcterms:modified xsi:type="dcterms:W3CDTF">2023-12-04T22:04:41Z</dcterms:modified>
</cp:coreProperties>
</file>