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12192000" cy="6858000"/>
  <p:embeddedFontLs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CAF9ED-07DC-4A11-8D7F-57B35C25682E}" styleName="Medium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45B1-E128-4CD7-BFCD-E16146D3777F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0D9-97A1-4C5E-9704-1CD5836D3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/>
        </p:nvSpPr>
        <p:spPr bwMode="auto">
          <a:xfrm>
            <a:off x="510703" y="1925952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23" name="Google Shape;23;p15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 bwMode="auto">
          <a:xfrm>
            <a:off x="6944993" y="3175193"/>
            <a:ext cx="434576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Плюсы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Минусы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Сомнительные моменты</a:t>
            </a:r>
            <a:endParaRPr/>
          </a:p>
        </p:txBody>
      </p:sp>
      <p:sp>
        <p:nvSpPr>
          <p:cNvPr id="25" name="Google Shape;25;p15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26" name="Google Shape;26;p15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27" name="Google Shape;27;p15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8" name="Google Shape;28;p15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pic>
        <p:nvPicPr>
          <p:cNvPr id="29" name="Google Shape;29;p15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5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31" name="Google Shape;31;p15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2" name="Google Shape;32;p15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</a:t>
              </a:r>
              <a:endParaRPr/>
            </a:p>
          </p:txBody>
        </p:sp>
      </p:grpSp>
      <p:grpSp>
        <p:nvGrpSpPr>
          <p:cNvPr id="33" name="Google Shape;33;p15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34" name="Google Shape;34;p15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 bwMode="auto"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9" name="Google Shape;39;p16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40" name="Google Shape;4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/>
        </p:nvSpPr>
        <p:spPr bwMode="auto">
          <a:xfrm>
            <a:off x="6249911" y="227512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/>
          </a:p>
        </p:txBody>
      </p:sp>
      <p:sp>
        <p:nvSpPr>
          <p:cNvPr id="42" name="Google Shape;42;p16"/>
          <p:cNvSpPr txBox="1"/>
          <p:nvPr/>
        </p:nvSpPr>
        <p:spPr bwMode="auto">
          <a:xfrm>
            <a:off x="6141718" y="3165168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43" name="Google Shape;43;p16"/>
          <p:cNvSpPr txBox="1"/>
          <p:nvPr/>
        </p:nvSpPr>
        <p:spPr bwMode="auto">
          <a:xfrm>
            <a:off x="9319724" y="1625929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/>
          </a:p>
        </p:txBody>
      </p:sp>
      <p:sp>
        <p:nvSpPr>
          <p:cNvPr id="44" name="Google Shape;44;p16"/>
          <p:cNvSpPr txBox="1"/>
          <p:nvPr/>
        </p:nvSpPr>
        <p:spPr bwMode="auto">
          <a:xfrm>
            <a:off x="9832523" y="4088596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/>
          </a:p>
        </p:txBody>
      </p:sp>
      <p:sp>
        <p:nvSpPr>
          <p:cNvPr id="45" name="Google Shape;45;p16"/>
          <p:cNvSpPr txBox="1"/>
          <p:nvPr/>
        </p:nvSpPr>
        <p:spPr bwMode="auto">
          <a:xfrm>
            <a:off x="6207392" y="4738556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6" name="Google Shape;46;p16"/>
          <p:cNvSpPr txBox="1"/>
          <p:nvPr/>
        </p:nvSpPr>
        <p:spPr bwMode="auto">
          <a:xfrm>
            <a:off x="6297379" y="1736275"/>
            <a:ext cx="1565012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7" name="Google Shape;47;p16"/>
          <p:cNvSpPr txBox="1"/>
          <p:nvPr/>
        </p:nvSpPr>
        <p:spPr bwMode="auto">
          <a:xfrm>
            <a:off x="9353136" y="3153597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8" name="Google Shape;48;p16"/>
          <p:cNvSpPr txBox="1"/>
          <p:nvPr/>
        </p:nvSpPr>
        <p:spPr bwMode="auto">
          <a:xfrm>
            <a:off x="9901276" y="5614599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9" name="Google Shape;49;p16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0" name="Google Shape;5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6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52" name="Google Shape;52;p16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3" name="Google Shape;53;p16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</a:t>
              </a:r>
              <a:endParaRPr/>
            </a:p>
          </p:txBody>
        </p:sp>
      </p:grpSp>
      <p:grpSp>
        <p:nvGrpSpPr>
          <p:cNvPr id="54" name="Google Shape;54;p16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55" name="Google Shape;55;p16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6" name="Google Shape;56;p16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57" name="Google Shape;57;p16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58" name="Google Shape;58;p16"/>
          <p:cNvSpPr/>
          <p:nvPr/>
        </p:nvSpPr>
        <p:spPr bwMode="auto">
          <a:xfrm>
            <a:off x="7111999" y="1187053"/>
            <a:ext cx="2162014" cy="13239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9" name="Google Shape;59;p16"/>
          <p:cNvSpPr/>
          <p:nvPr/>
        </p:nvSpPr>
        <p:spPr bwMode="auto">
          <a:xfrm flipH="1">
            <a:off x="7298265" y="2878664"/>
            <a:ext cx="1828805" cy="10668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0" name="Google Shape;60;p16"/>
          <p:cNvSpPr/>
          <p:nvPr/>
        </p:nvSpPr>
        <p:spPr bwMode="auto">
          <a:xfrm>
            <a:off x="7298265" y="4347023"/>
            <a:ext cx="2319867" cy="822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 bwMode="auto">
          <a:xfrm>
            <a:off x="498318" y="1526966"/>
            <a:ext cx="9290344" cy="15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2500"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7200"/>
              <a:buFont typeface="Arial"/>
              <a:buNone/>
              <a:defRPr/>
            </a:pPr>
            <a:r>
              <a:rPr lang="en-US" sz="72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НАЗВАНИЕ  РАЗДЕЛА</a:t>
            </a:r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9" name="Google Shape;69;p19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70" name="Google Shape;70;p19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9"/>
          <p:cNvGraphicFramePr>
            <a:graphicFrameLocks/>
          </p:cNvGraphicFramePr>
          <p:nvPr/>
        </p:nvGraphicFramePr>
        <p:xfrm>
          <a:off x="623887" y="1633919"/>
          <a:ext cx="3000000" cy="30000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2" name="Google Shape;72;p19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73" name="Google Shape;73;p19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4" name="Google Shape;74;p19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75" name="Google Shape;75;p19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76" name="Google Shape;76;p19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</a:t>
              </a:r>
              <a:endParaRPr/>
            </a:p>
          </p:txBody>
        </p:sp>
      </p:grpSp>
      <p:grpSp>
        <p:nvGrpSpPr>
          <p:cNvPr id="78" name="Google Shape;78;p19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79" name="Google Shape;79;p19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0" name="Google Shape;80;p19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2022-11-09 02.38.22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48067" y="-3"/>
            <a:ext cx="4880971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86" name="Google Shape;86;p20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87" name="Google Shape;87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0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89" name="Google Shape;89;p20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91" name="Google Shape;91;p20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92" name="Google Shape;92;p20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7</a:t>
              </a:r>
              <a:endParaRPr/>
            </a:p>
          </p:txBody>
        </p:sp>
      </p:grpSp>
      <p:grpSp>
        <p:nvGrpSpPr>
          <p:cNvPr id="94" name="Google Shape;94;p20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95" name="Google Shape;95;p20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97" name="Google Shape;97;p20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 dirty="0">
                <a:solidFill>
                  <a:schemeClr val="bg1"/>
                </a:solidFill>
              </a:rPr>
              <a:t>«</a:t>
            </a:r>
            <a:r>
              <a:rPr lang="en-US" sz="4800" b="1" dirty="0">
                <a:solidFill>
                  <a:schemeClr val="bg1"/>
                </a:solidFill>
              </a:rPr>
              <a:t>deep building</a:t>
            </a:r>
            <a:r>
              <a:rPr lang="ru-RU" sz="4800" b="1" dirty="0">
                <a:solidFill>
                  <a:schemeClr val="bg1"/>
                </a:solidFill>
              </a:rPr>
              <a:t>»</a:t>
            </a:r>
            <a:endParaRPr dirty="0"/>
          </a:p>
        </p:txBody>
      </p:sp>
      <p:sp>
        <p:nvSpPr>
          <p:cNvPr id="14" name="Google Shape;106;p1"/>
          <p:cNvSpPr txBox="1"/>
          <p:nvPr/>
        </p:nvSpPr>
        <p:spPr bwMode="auto">
          <a:xfrm>
            <a:off x="335360" y="1412776"/>
            <a:ext cx="8987046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77500" lnSpcReduction="20000"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r>
              <a:rPr lang="ru-RU" sz="3600" b="1" i="0" u="none" strike="noStrike" cap="none" dirty="0">
                <a:solidFill>
                  <a:srgbClr val="243979"/>
                </a:solidFill>
                <a:latin typeface="+mj-lt"/>
              </a:rPr>
              <a:t>Использование искусственного интеллекта в проектировании</a:t>
            </a:r>
            <a:endParaRPr sz="36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200" b="0" i="0" u="none" strike="noStrike" cap="none" dirty="0">
              <a:solidFill>
                <a:srgbClr val="243979"/>
              </a:solidFill>
              <a:latin typeface="+mn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200" dirty="0">
              <a:solidFill>
                <a:srgbClr val="243979"/>
              </a:solidFill>
              <a:latin typeface="+mn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200" b="0" i="0" u="none" strike="noStrike" cap="none" dirty="0">
              <a:solidFill>
                <a:srgbClr val="243979"/>
              </a:solidFill>
              <a:latin typeface="+mn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200" dirty="0">
              <a:solidFill>
                <a:srgbClr val="243979"/>
              </a:solidFill>
              <a:latin typeface="+mn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200" b="0" i="0" u="none" strike="noStrike" cap="none" dirty="0">
              <a:solidFill>
                <a:srgbClr val="243979"/>
              </a:solidFill>
              <a:latin typeface="+mn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200" b="0" i="0" u="none" strike="noStrike" cap="none" dirty="0">
              <a:solidFill>
                <a:srgbClr val="243979"/>
              </a:solidFill>
              <a:latin typeface="+mn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200" b="0" i="0" u="none" strike="noStrike" cap="none" dirty="0">
              <a:solidFill>
                <a:srgbClr val="243979"/>
              </a:solidFill>
              <a:latin typeface="+mn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200" b="0" i="0" u="none" strike="noStrike" cap="none" dirty="0">
                <a:solidFill>
                  <a:srgbClr val="243979"/>
                </a:solidFill>
                <a:latin typeface="+mn-lt"/>
                <a:ea typeface="Arial"/>
                <a:cs typeface="Arial"/>
              </a:rPr>
              <a:t>ЛИДЕР КОМАНДЫ:</a:t>
            </a:r>
            <a:r>
              <a:rPr lang="ru-RU" sz="2200" dirty="0">
                <a:solidFill>
                  <a:srgbClr val="243979"/>
                </a:solidFill>
                <a:latin typeface="+mn-lt"/>
              </a:rPr>
              <a:t> Тимошенко Кирилл</a:t>
            </a:r>
            <a:endParaRPr sz="2200" dirty="0">
              <a:solidFill>
                <a:srgbClr val="243979"/>
              </a:solidFill>
              <a:latin typeface="+mn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rgbClr val="24397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9712982" y="1326984"/>
            <a:ext cx="2372385" cy="5170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+mn-lt"/>
                <a:ea typeface="NanumSquare Bold"/>
                <a:cs typeface="NanumSquare Bold"/>
              </a:rPr>
              <a:t> </a:t>
            </a:r>
            <a:endParaRPr sz="2200" b="0" i="0" u="none" strike="noStrike" cap="none" dirty="0">
              <a:solidFill>
                <a:srgbClr val="FF0000"/>
              </a:solidFill>
              <a:latin typeface="+mn-lt"/>
              <a:cs typeface="NanumSquare Bold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007768" y="5908926"/>
            <a:ext cx="1224601" cy="5170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sz="2200" b="0" i="0" u="none" strike="noStrike" cap="none" dirty="0">
              <a:solidFill>
                <a:srgbClr val="FF0000"/>
              </a:solidFill>
              <a:latin typeface="+mn-lt"/>
              <a:cs typeface="NanumSquare Bold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31145F-3D89-4B66-9BAC-F2959C07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8" y="2480992"/>
            <a:ext cx="3888432" cy="2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D5645-A90E-444A-A44A-9A3F8FD12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19" r="6885"/>
          <a:stretch/>
        </p:blipFill>
        <p:spPr>
          <a:xfrm>
            <a:off x="4620068" y="2096120"/>
            <a:ext cx="5365982" cy="2938759"/>
          </a:xfrm>
          <a:prstGeom prst="rect">
            <a:avLst/>
          </a:prstGeom>
        </p:spPr>
      </p:pic>
      <p:pic>
        <p:nvPicPr>
          <p:cNvPr id="1028" name="Picture 4" descr="Два проекта БГТУ победили в региональном конкурсе &quot;PR-специалист года - 2018&quot;">
            <a:extLst>
              <a:ext uri="{FF2B5EF4-FFF2-40B4-BE49-F238E27FC236}">
                <a16:creationId xmlns:a16="http://schemas.microsoft.com/office/drawing/2014/main" id="{216C0415-98B3-479F-9313-F69E2827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18" y="1286519"/>
            <a:ext cx="2089293" cy="8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ПРОБЛЕМА</a:t>
            </a:r>
            <a:endParaRPr/>
          </a:p>
        </p:txBody>
      </p:sp>
      <p:sp>
        <p:nvSpPr>
          <p:cNvPr id="9" name="Google Shape;122;p2"/>
          <p:cNvSpPr txBox="1"/>
          <p:nvPr/>
        </p:nvSpPr>
        <p:spPr bwMode="auto">
          <a:xfrm>
            <a:off x="191344" y="1358298"/>
            <a:ext cx="4164632" cy="3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ВВЕДЕНИЕ В ПРЕДМЕТНУЮ ОБЛАСТЬ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Google Shape;116;p2"/>
          <p:cNvSpPr txBox="1"/>
          <p:nvPr/>
        </p:nvSpPr>
        <p:spPr bwMode="auto">
          <a:xfrm>
            <a:off x="3143671" y="1751281"/>
            <a:ext cx="5544617" cy="141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3600" b="1" i="0" u="none" strike="noStrike" cap="none" spc="0" dirty="0">
                <a:solidFill>
                  <a:srgbClr val="FF0000"/>
                </a:solidFill>
                <a:latin typeface="+mj-lt"/>
                <a:ea typeface="Noto Sans KR Black"/>
                <a:cs typeface="Noto Sans KR Black"/>
              </a:rPr>
              <a:t>МЫ ДЕЛАЕМ X ДЛЯ Y, ЧТОБЫ ОНИ МОГЛИ Z</a:t>
            </a:r>
            <a:endParaRPr sz="3600" b="1" dirty="0">
              <a:solidFill>
                <a:srgbClr val="FF0000"/>
              </a:solidFill>
              <a:latin typeface="+mj-lt"/>
              <a:cs typeface="Noto Sans KR Black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/>
              <a:buNone/>
              <a:defRPr/>
            </a:pPr>
            <a:endParaRPr dirty="0">
              <a:solidFill>
                <a:srgbClr val="FF3300"/>
              </a:solidFill>
              <a:latin typeface="+mj-lt"/>
              <a:cs typeface="Noto Sans KR Black"/>
            </a:endParaRPr>
          </a:p>
        </p:txBody>
      </p:sp>
      <p:sp>
        <p:nvSpPr>
          <p:cNvPr id="12" name="Google Shape;116;p2">
            <a:extLst>
              <a:ext uri="{FF2B5EF4-FFF2-40B4-BE49-F238E27FC236}">
                <a16:creationId xmlns:a16="http://schemas.microsoft.com/office/drawing/2014/main" id="{2DC9BC54-7CB2-4719-5A06-9D598787D240}"/>
              </a:ext>
            </a:extLst>
          </p:cNvPr>
          <p:cNvSpPr txBox="1"/>
          <p:nvPr/>
        </p:nvSpPr>
        <p:spPr bwMode="auto">
          <a:xfrm>
            <a:off x="1215467" y="5033898"/>
            <a:ext cx="10281133" cy="95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2800" b="1" i="0" u="none" strike="noStrike" cap="none" spc="0" dirty="0">
                <a:solidFill>
                  <a:srgbClr val="FF0000"/>
                </a:solidFill>
                <a:latin typeface="+mj-lt"/>
                <a:ea typeface="Noto Sans KR Black"/>
                <a:cs typeface="Noto Sans KR Black"/>
              </a:rPr>
              <a:t>В настоящее время мы находимся на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Noto Sans KR Black"/>
                <a:cs typeface="Noto Sans KR Black"/>
              </a:rPr>
              <a:t>уровне идеи и продумывания концепции готовности технологии (УГТ)</a:t>
            </a:r>
            <a:endParaRPr sz="1100" dirty="0">
              <a:solidFill>
                <a:srgbClr val="FF3300"/>
              </a:solidFill>
              <a:latin typeface="+mj-lt"/>
              <a:cs typeface="Noto Sans KR Black"/>
            </a:endParaRPr>
          </a:p>
        </p:txBody>
      </p:sp>
      <p:sp>
        <p:nvSpPr>
          <p:cNvPr id="13" name="Google Shape;116;p2"/>
          <p:cNvSpPr txBox="1"/>
          <p:nvPr/>
        </p:nvSpPr>
        <p:spPr bwMode="auto">
          <a:xfrm>
            <a:off x="2273660" y="3288599"/>
            <a:ext cx="7020202" cy="15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2000" b="1" dirty="0">
                <a:ea typeface="KacstDecorative"/>
                <a:cs typeface="KacstDecorative"/>
              </a:rPr>
              <a:t>Пример:</a:t>
            </a:r>
            <a:endParaRPr sz="2000" b="1" dirty="0">
              <a:cs typeface="KacstDecorative"/>
            </a:endParaRPr>
          </a:p>
          <a:p>
            <a:pPr algn="ctr">
              <a:defRPr/>
            </a:pPr>
            <a:r>
              <a:rPr sz="1800" b="1" dirty="0" err="1">
                <a:ea typeface="KacstDecorative"/>
                <a:cs typeface="KacstDecorative"/>
              </a:rPr>
              <a:t>Мы</a:t>
            </a:r>
            <a:r>
              <a:rPr sz="1800" b="1" dirty="0">
                <a:ea typeface="KacstDecorative"/>
                <a:cs typeface="KacstDecorative"/>
              </a:rPr>
              <a:t> </a:t>
            </a:r>
            <a:r>
              <a:rPr sz="1800" b="1" dirty="0" err="1">
                <a:ea typeface="KacstDecorative"/>
                <a:cs typeface="KacstDecorative"/>
              </a:rPr>
              <a:t>делаем</a:t>
            </a:r>
            <a:r>
              <a:rPr lang="ru-RU" sz="1800" b="1" dirty="0">
                <a:ea typeface="KacstDecorative"/>
                <a:cs typeface="KacstDecorative"/>
              </a:rPr>
              <a:t> </a:t>
            </a:r>
            <a:r>
              <a:rPr lang="en-US" sz="1800" b="1" dirty="0" err="1">
                <a:ea typeface="KacstDecorative"/>
                <a:cs typeface="KacstDecorative"/>
              </a:rPr>
              <a:t>BuildMind</a:t>
            </a:r>
            <a:r>
              <a:rPr lang="en-US" sz="1800" b="1" dirty="0">
                <a:ea typeface="KacstDecorative"/>
                <a:cs typeface="KacstDecorative"/>
              </a:rPr>
              <a:t> AI</a:t>
            </a:r>
            <a:r>
              <a:rPr lang="ru-RU" sz="1800" b="1" dirty="0">
                <a:ea typeface="KacstDecorative"/>
                <a:cs typeface="KacstDecorative"/>
              </a:rPr>
              <a:t> для архитекторов и заказчиков, чтобы они могли создавать и согласовывать архитектурные планировки в реальном времени без </a:t>
            </a:r>
            <a:r>
              <a:rPr lang="ru-RU" sz="1800" b="1">
                <a:ea typeface="KacstDecorative"/>
                <a:cs typeface="KacstDecorative"/>
              </a:rPr>
              <a:t>многократных правок.</a:t>
            </a:r>
            <a:r>
              <a:rPr lang="en-US" sz="1800" b="1">
                <a:ea typeface="KacstDecorative"/>
                <a:cs typeface="KacstDecorative"/>
              </a:rPr>
              <a:t> </a:t>
            </a:r>
            <a:endParaRPr b="1" dirty="0">
              <a:cs typeface="KacstDecorative"/>
            </a:endParaRPr>
          </a:p>
        </p:txBody>
      </p:sp>
      <p:pic>
        <p:nvPicPr>
          <p:cNvPr id="10" name="Picture 4" descr="Два проекта БГТУ победили в региональном конкурсе &quot;PR-специалист года - 2018&quot;">
            <a:extLst>
              <a:ext uri="{FF2B5EF4-FFF2-40B4-BE49-F238E27FC236}">
                <a16:creationId xmlns:a16="http://schemas.microsoft.com/office/drawing/2014/main" id="{332E8B3B-CFBF-417A-B571-CF4493A99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18" y="1286519"/>
            <a:ext cx="2089293" cy="8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75</Words>
  <Application>Microsoft Office PowerPoint</Application>
  <DocSecurity>0</DocSecurity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Helvetica Neue</vt:lpstr>
      <vt:lpstr>Arial Black</vt:lpstr>
      <vt:lpstr>Calibri</vt:lpstr>
      <vt:lpstr>Тема Office</vt:lpstr>
      <vt:lpstr>Презентация PowerPoint</vt:lpstr>
      <vt:lpstr>«deep building»</vt:lpstr>
      <vt:lpstr>ПРОБЛЕМА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Виктория Бокарева</dc:creator>
  <cp:keywords/>
  <dc:description/>
  <cp:lastModifiedBy>dgolos31@gmail.com</cp:lastModifiedBy>
  <cp:revision>73</cp:revision>
  <dcterms:modified xsi:type="dcterms:W3CDTF">2026-04-07T20:54:40Z</dcterms:modified>
  <cp:category/>
  <dc:identifier/>
  <cp:contentStatus/>
  <dc:language/>
  <cp:version/>
</cp:coreProperties>
</file>