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310" r:id="rId3"/>
    <p:sldId id="285" r:id="rId4"/>
    <p:sldId id="286" r:id="rId5"/>
    <p:sldId id="300" r:id="rId6"/>
    <p:sldId id="287" r:id="rId7"/>
    <p:sldId id="308" r:id="rId8"/>
    <p:sldId id="301" r:id="rId9"/>
    <p:sldId id="307" r:id="rId10"/>
    <p:sldId id="302" r:id="rId11"/>
    <p:sldId id="306" r:id="rId12"/>
    <p:sldId id="303" r:id="rId13"/>
    <p:sldId id="311" r:id="rId14"/>
    <p:sldId id="312" r:id="rId15"/>
    <p:sldId id="309" r:id="rId17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48" userDrawn="1">
          <p15:clr>
            <a:srgbClr val="A4A3A4"/>
          </p15:clr>
        </p15:guide>
        <p15:guide id="4" orient="horz" pos="12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ечер Евгений" initials="ВЕ" lastIdx="1" clrIdx="0"/>
  <p:cmAuthor id="2" name="Artem" initials="A" lastIdx="8" clrIdx="1"/>
  <p:cmAuthor id="3" name="tokiplay" initials="t" lastIdx="3" clrIdx="2"/>
  <p:cmAuthor id="4" name="Андреева Юлия Олеговна" initials="АЮО" lastIdx="6" clrIdx="3"/>
  <p:cmAuthor id="5" name="Microsoft Office User" initials="MOU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B3"/>
    <a:srgbClr val="1B66B3"/>
    <a:srgbClr val="0095DA"/>
    <a:srgbClr val="76AE27"/>
    <a:srgbClr val="0796BA"/>
    <a:srgbClr val="F59C00"/>
    <a:srgbClr val="8905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8" autoAdjust="0"/>
    <p:restoredTop sz="94672"/>
  </p:normalViewPr>
  <p:slideViewPr>
    <p:cSldViewPr showGuides="1">
      <p:cViewPr>
        <p:scale>
          <a:sx n="100" d="100"/>
          <a:sy n="100" d="100"/>
        </p:scale>
        <p:origin x="-96" y="-144"/>
      </p:cViewPr>
      <p:guideLst>
        <p:guide orient="horz" pos="2160"/>
        <p:guide pos="2880"/>
        <p:guide orient="horz" pos="1648"/>
        <p:guide orient="horz" pos="12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2B95DE-707C-4F0B-ADD6-A229D9D75828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  <a:endParaRPr lang="ru-RU" noProof="0"/>
          </a:p>
          <a:p>
            <a:pPr lvl="1"/>
            <a:r>
              <a:rPr lang="ru-RU" noProof="0"/>
              <a:t>Второй уровень</a:t>
            </a:r>
            <a:endParaRPr lang="ru-RU" noProof="0"/>
          </a:p>
          <a:p>
            <a:pPr lvl="2"/>
            <a:r>
              <a:rPr lang="ru-RU" noProof="0"/>
              <a:t>Третий уровень</a:t>
            </a:r>
            <a:endParaRPr lang="ru-RU" noProof="0"/>
          </a:p>
          <a:p>
            <a:pPr lvl="3"/>
            <a:r>
              <a:rPr lang="ru-RU" noProof="0"/>
              <a:t>Четвертый уровень</a:t>
            </a:r>
            <a:endParaRPr lang="ru-RU" noProof="0"/>
          </a:p>
          <a:p>
            <a:pPr lvl="4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A1F4B7F4-843C-4E84-98F6-AEE9401CE27B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4171441" y="243136"/>
            <a:ext cx="4756448" cy="4419028"/>
            <a:chOff x="4283969" y="321017"/>
            <a:chExt cx="4531392" cy="4209938"/>
          </a:xfrm>
        </p:grpSpPr>
        <p:pic>
          <p:nvPicPr>
            <p:cNvPr id="8" name="Рисунок 7" descr="Изображение выглядит как окно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9" y="3579862"/>
              <a:ext cx="943735" cy="94373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легкий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326" y="3587219"/>
              <a:ext cx="943735" cy="943735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050" y="3587220"/>
              <a:ext cx="943735" cy="943735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9" y="1936378"/>
              <a:ext cx="943735" cy="943735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окно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051" y="1908935"/>
              <a:ext cx="943735" cy="943735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рисунок, легкий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1626" y="1908935"/>
              <a:ext cx="943735" cy="94373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2060">
              <a:off x="6153049" y="382052"/>
              <a:ext cx="943735" cy="943735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легкий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326" y="321017"/>
              <a:ext cx="943735" cy="94373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70" y="382051"/>
              <a:ext cx="943735" cy="943735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 userDrawn="1"/>
        </p:nvSpPr>
        <p:spPr>
          <a:xfrm>
            <a:off x="-744" y="0"/>
            <a:ext cx="9140825" cy="5143500"/>
          </a:xfrm>
          <a:prstGeom prst="rect">
            <a:avLst/>
          </a:prstGeom>
          <a:solidFill>
            <a:srgbClr val="0166B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706"/>
            <a:ext cx="1008112" cy="1049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B45D-8B5D-4477-860D-A1C9D56BB95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0D33-8F23-48B5-97FD-EBC88D725DA0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5CA-F70D-4860-869D-CD27ECC015B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6A5FB-F50C-4411-BEDF-3BB26F07CB67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6F33B-C104-4810-B1B9-487C5AA50F7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A57E3-EA23-4E01-B1DF-72CA8D4A16E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2446-5CD3-42D6-8806-5D75BADF753B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13FFA-F596-48D8-AB9D-F12DCD7417F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BF74-A991-44DA-A911-BDC6FB1DAF7C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B23A-6539-4C39-9672-AA0023A4A2A1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2FAD-AA3C-4C77-B5FE-275A2FDA993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79FC-9093-4DA1-AAE9-3AB5D30110B2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9FFB-5D8E-4EE1-9EA6-DDA56B9D9C4C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77CEF-DC58-476A-B444-91792B50813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75D8D-0BC5-41D9-B40A-D906C2B7330C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2D34B-3074-49F9-BFF4-B1A1EE3AFDCD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72DC-8F17-4ED8-9DA0-E162C9349712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1DE04-1ADA-4F55-AB49-252B69A37822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6CF2-9989-4120-91CF-EC1BC8DECD87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AF457-91DA-4FD9-8228-4E6EC9543CF5}" type="slidenum">
              <a:rPr lang="ru-RU" altLang="ru-RU"/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  <a:endParaRPr lang="ru-RU" altLang="ru-RU"/>
          </a:p>
          <a:p>
            <a:pPr lvl="1"/>
            <a:r>
              <a:rPr lang="ru-RU" altLang="ru-RU"/>
              <a:t>Второй уровень</a:t>
            </a:r>
            <a:endParaRPr lang="ru-RU" altLang="ru-RU"/>
          </a:p>
          <a:p>
            <a:pPr lvl="2"/>
            <a:r>
              <a:rPr lang="ru-RU" altLang="ru-RU"/>
              <a:t>Третий уровень</a:t>
            </a:r>
            <a:endParaRPr lang="ru-RU" altLang="ru-RU"/>
          </a:p>
          <a:p>
            <a:pPr lvl="3"/>
            <a:r>
              <a:rPr lang="ru-RU" altLang="ru-RU"/>
              <a:t>Четвертый уровень</a:t>
            </a:r>
            <a:endParaRPr lang="ru-RU" altLang="ru-RU"/>
          </a:p>
          <a:p>
            <a:pPr lvl="4"/>
            <a:r>
              <a:rPr lang="ru-RU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B5831D-7BEB-434B-AAEF-A4E5F030E87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6671EC4-17C9-4D90-BDFA-B05C2BAD4823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5.xml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5.png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Заголовок 1"/>
          <p:cNvSpPr txBox="1"/>
          <p:nvPr/>
        </p:nvSpPr>
        <p:spPr bwMode="auto">
          <a:xfrm>
            <a:off x="251460" y="1356360"/>
            <a:ext cx="7757795" cy="5918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ru-RU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"</a:t>
            </a:r>
            <a:r>
              <a:rPr lang="ru-RU" altLang="en-US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</a:t>
            </a:r>
            <a:r>
              <a:rPr lang="en-US" altLang="en-US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о</a:t>
            </a:r>
            <a:r>
              <a:rPr lang="ru-RU" altLang="en-US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д кап</a:t>
            </a:r>
            <a:r>
              <a:rPr lang="en-US" altLang="en-US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отом</a:t>
            </a:r>
            <a:r>
              <a:rPr lang="en-US" altLang="ru-RU" sz="32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"</a:t>
            </a:r>
            <a:r>
              <a:rPr lang="en-US" altLang="ru-RU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ru-RU" altLang="ru-RU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одзаголовок 2"/>
          <p:cNvSpPr txBox="1"/>
          <p:nvPr/>
        </p:nvSpPr>
        <p:spPr bwMode="auto">
          <a:xfrm>
            <a:off x="211437" y="4194049"/>
            <a:ext cx="2344339" cy="594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«Илья Тутун»</a:t>
            </a:r>
            <a:endParaRPr lang="ru-RU" altLang="ru-RU" sz="1600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9133" y="4449617"/>
            <a:ext cx="199113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ru-RU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e-mail</a:t>
            </a:r>
            <a:r>
              <a:rPr lang="ru-RU" altLang="en-US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prefix130@gmail.com</a:t>
            </a:r>
            <a:endParaRPr lang="en-US" altLang="en-US" sz="1600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75346" y="4449617"/>
            <a:ext cx="1991139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телефон:</a:t>
            </a:r>
            <a:endParaRPr lang="ru-RU" altLang="ru-RU" sz="1600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89187940513</a:t>
            </a:r>
            <a:endParaRPr lang="ru-RU" altLang="ru-RU" sz="1600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1600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9" y="330006"/>
            <a:ext cx="1728193" cy="86257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67543" y="384755"/>
            <a:ext cx="1484767" cy="75307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0" y="123190"/>
            <a:ext cx="1214755" cy="1214755"/>
          </a:xfrm>
          <a:prstGeom prst="rect">
            <a:avLst/>
          </a:prstGeom>
        </p:spPr>
      </p:pic>
      <p:pic>
        <p:nvPicPr>
          <p:cNvPr id="6" name="Изображение 5" descr="picture_0e6fd15743d443689a8655c25e95a2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60" y="1948180"/>
            <a:ext cx="5643245" cy="23552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5692664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Экономика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35" y="962660"/>
            <a:ext cx="9143365" cy="7931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buClr>
                <a:srgbClr val="0166B3"/>
              </a:buClr>
              <a:buNone/>
              <a:defRPr/>
            </a:pPr>
            <a:r>
              <a:rPr lang="ru-RU" altLang="en-US" sz="24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Меню для кафе с автомобильной тематикой</a:t>
            </a:r>
            <a:endParaRPr lang="ru-RU" altLang="en-US" sz="2400">
              <a:solidFill>
                <a:schemeClr val="accent1">
                  <a:lumMod val="7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Закуски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Бургер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капотом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сытный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бургер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говяжьей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котлетой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сыром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овощами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подаваемый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нашей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обшивке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 (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булочке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).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Ассорти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Запчасти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оригинальная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подача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мини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закусок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: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куриные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крылышки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мини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гриль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картофельные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дольки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Крылья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старте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жареные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куриные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крылья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острым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соусом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подаваемые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соусом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макания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▎Основные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блюда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Двойной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драйв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два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больших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бургера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слоем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картофеля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фри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между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ними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Турбина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паста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соусом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из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белых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грибов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курицы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подается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сыром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зеленью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Гриль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Экстрим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большое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блюдо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грильованными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овощами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мясом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оформленное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типу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автомобильных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запчастей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▎Десерты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*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Карамельный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удар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торт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карамельным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кремом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шоколадной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финишировкой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*"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Шоколадный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мотор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шоколадный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фондан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восхитительным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шоколадом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внутри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поданный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мороженым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Коктейль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Скоростной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пирог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мини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пирог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фруктовой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начинкой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подается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шариком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мороженого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▎Специальные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предложения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Комбо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Пит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стоп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бургер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картофель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фри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напиток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специальной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цене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*"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День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Сервиса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"* —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скидки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закуски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средам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когда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действуют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специальные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предложения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техобслуживанию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ctr">
              <a:buClr>
                <a:srgbClr val="0166B3"/>
              </a:buClr>
              <a:buNone/>
              <a:defRPr/>
            </a:pPr>
            <a:endParaRPr lang="ru-RU" altLang="en-US" sz="2400"/>
          </a:p>
          <a:p>
            <a:pPr marL="0" indent="0" algn="ctr">
              <a:buClr>
                <a:srgbClr val="0166B3"/>
              </a:buClr>
              <a:buFont typeface="Arial" panose="020B0604020202020204" pitchFamily="34" charset="0"/>
              <a:buNone/>
              <a:defRPr/>
            </a:pPr>
            <a:endParaRPr lang="ru-RU" alt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88224" y="381005"/>
            <a:ext cx="980584" cy="49036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35" y="123190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6104" y="699222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l">
              <a:buClr>
                <a:srgbClr val="0166B3"/>
              </a:buClr>
              <a:buNone/>
              <a:defRPr/>
            </a:pP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Сколько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стоит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открыть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свое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endParaRPr lang="en-US" altLang="en-US">
              <a:latin typeface="Verdana" panose="020B0604030504040204" charset="0"/>
              <a:cs typeface="Verdana" panose="020B0604030504040204" charset="0"/>
            </a:endParaRPr>
          </a:p>
          <a:p>
            <a:pPr marL="0" indent="0" algn="l">
              <a:buClr>
                <a:srgbClr val="0166B3"/>
              </a:buClr>
              <a:buFont typeface="Arial" panose="020B0604020202020204" pitchFamily="34" charset="0"/>
              <a:buNone/>
              <a:defRPr/>
            </a:pPr>
            <a:endParaRPr lang="ru-RU" alt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2572316" y="2643722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5692664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Экономика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16216" y="381005"/>
            <a:ext cx="1052592" cy="490367"/>
          </a:xfrm>
          <a:prstGeom prst="rect">
            <a:avLst/>
          </a:prstGeom>
        </p:spPr>
      </p:pic>
      <p:graphicFrame>
        <p:nvGraphicFramePr>
          <p:cNvPr id="4" name="Таблица 3"/>
          <p:cNvGraphicFramePr/>
          <p:nvPr>
            <p:custDataLst>
              <p:tags r:id="rId3"/>
            </p:custDataLst>
          </p:nvPr>
        </p:nvGraphicFramePr>
        <p:xfrm>
          <a:off x="466725" y="1040765"/>
          <a:ext cx="8165465" cy="410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40"/>
                <a:gridCol w="4238625"/>
              </a:tblGrid>
              <a:tr h="299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/>
                        <a:t>Статьи расходов</a:t>
                      </a:r>
                      <a:endParaRPr lang="ru-RU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/>
                        <a:t>Стоимость</a:t>
                      </a:r>
                      <a:endParaRPr lang="ru-RU" altLang="en-US" sz="120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Аренда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или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покупка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помещения</a:t>
                      </a:r>
                      <a:endParaRPr lang="en-US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</a:t>
                      </a:r>
                      <a:r>
                        <a:rPr lang="ru-RU" altLang="en-US" sz="1200"/>
                        <a:t>2</a:t>
                      </a:r>
                      <a:r>
                        <a:rPr lang="en-US" altLang="ru-RU" sz="1200"/>
                        <a:t>,000 </a:t>
                      </a:r>
                      <a:r>
                        <a:rPr lang="en-US" altLang="en-US" sz="1200"/>
                        <a:t>в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месяц</a:t>
                      </a:r>
                      <a:r>
                        <a:rPr lang="en-US" altLang="ru-RU" sz="1200"/>
                        <a:t>.</a:t>
                      </a:r>
                      <a:endParaRPr lang="en-US" altLang="ru-RU" sz="1200"/>
                    </a:p>
                  </a:txBody>
                  <a:tcPr/>
                </a:tc>
              </a:tr>
              <a:tr h="11334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Оборудование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  - Lift (</a:t>
                      </a:r>
                      <a:r>
                        <a:rPr lang="en-US" altLang="en-US" sz="1200"/>
                        <a:t>подъемник</a:t>
                      </a:r>
                      <a:r>
                        <a:rPr lang="en-US" altLang="ru-RU" sz="1200"/>
                        <a:t>) - </a:t>
                      </a:r>
                      <a:r>
                        <a:rPr lang="en-US" altLang="en-US" sz="1200"/>
                        <a:t>примерно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$2,000    - </a:t>
                      </a:r>
                      <a:r>
                        <a:rPr lang="en-US" altLang="en-US" sz="1200"/>
                        <a:t>Диагностическое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оборудование</a:t>
                      </a:r>
                      <a:r>
                        <a:rPr lang="en-US" altLang="ru-RU" sz="1200"/>
                        <a:t> -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$5,000;</a:t>
                      </a:r>
                      <a:endParaRPr lang="en-US" altLang="ru-RU" sz="1200"/>
                    </a:p>
                    <a:p>
                      <a:pPr>
                        <a:buNone/>
                      </a:pPr>
                      <a:r>
                        <a:rPr lang="en-US" altLang="ru-RU" sz="1200"/>
                        <a:t>   - </a:t>
                      </a:r>
                      <a:r>
                        <a:rPr lang="en-US" altLang="en-US" sz="1200"/>
                        <a:t>Инструменты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расходные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материалы</a:t>
                      </a:r>
                      <a:r>
                        <a:rPr lang="en-US" altLang="ru-RU" sz="1200"/>
                        <a:t> - </a:t>
                      </a:r>
                      <a:r>
                        <a:rPr lang="en-US" altLang="en-US" sz="1200"/>
                        <a:t>около</a:t>
                      </a:r>
                      <a:r>
                        <a:rPr lang="en-US" altLang="ru-RU" sz="1200"/>
                        <a:t> $2,000.</a:t>
                      </a:r>
                      <a:endParaRPr lang="en-US" altLang="ru-RU" sz="1200"/>
                    </a:p>
                  </a:txBody>
                  <a:tcPr/>
                </a:tc>
              </a:tr>
              <a:tr h="3181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Лицензии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разрешения</a:t>
                      </a:r>
                      <a:endParaRPr lang="en-US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$500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$2,000.</a:t>
                      </a:r>
                      <a:endParaRPr lang="en-US" altLang="ru-RU" sz="1200"/>
                    </a:p>
                  </a:txBody>
                  <a:tcPr/>
                </a:tc>
              </a:tr>
              <a:tr h="3187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Ремонт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обустройство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помещения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$5,000 </a:t>
                      </a:r>
                      <a:endParaRPr lang="en-US" altLang="ru-RU" sz="1200"/>
                    </a:p>
                  </a:txBody>
                  <a:tcPr/>
                </a:tc>
              </a:tr>
              <a:tr h="4991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Маркетинг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реклама</a:t>
                      </a:r>
                      <a:endParaRPr lang="en-US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 $1,000 - $5,000.</a:t>
                      </a:r>
                      <a:endParaRPr lang="en-US" altLang="ru-RU" sz="1200"/>
                    </a:p>
                    <a:p>
                      <a:pPr>
                        <a:buNone/>
                      </a:pPr>
                      <a:endParaRPr lang="en-US" altLang="ru-RU" sz="120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Зарплаты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сотрудников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$2,000</a:t>
                      </a:r>
                      <a:endParaRPr lang="en-US" altLang="ru-RU" sz="120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Рабочий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капитал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денежные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средства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для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покрытия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операционных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расходов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на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первые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несколько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месяцев</a:t>
                      </a:r>
                      <a:r>
                        <a:rPr lang="en-US" altLang="ru-RU" sz="1200"/>
                        <a:t>, </a:t>
                      </a:r>
                      <a:r>
                        <a:rPr lang="en-US" altLang="en-US" sz="1200"/>
                        <a:t>что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может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составлять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$3,000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$10,000.</a:t>
                      </a:r>
                      <a:endParaRPr lang="en-US" altLang="ru-RU" sz="12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90" y="123825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2577396" y="2211922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5692664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Экономика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" y="771612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Clr>
                <a:srgbClr val="0166B3"/>
              </a:buClr>
              <a:buNone/>
              <a:defRPr/>
            </a:pP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Сколько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стоит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открыть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>
                <a:latin typeface="Verdana" panose="020B0604030504040204" charset="0"/>
                <a:cs typeface="Verdana" panose="020B0604030504040204" charset="0"/>
                <a:sym typeface="+mn-ea"/>
              </a:rPr>
              <a:t>свое</a:t>
            </a:r>
            <a:r>
              <a:rPr lang="en-US" altLang="ru-RU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ru-RU" altLang="en-US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endParaRPr lang="en-US" altLang="en-US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endParaRPr lang="ru-RU" alt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16216" y="381005"/>
            <a:ext cx="1052592" cy="490367"/>
          </a:xfrm>
          <a:prstGeom prst="rect">
            <a:avLst/>
          </a:prstGeom>
        </p:spPr>
      </p:pic>
      <p:graphicFrame>
        <p:nvGraphicFramePr>
          <p:cNvPr id="5" name="Таблица 4"/>
          <p:cNvGraphicFramePr/>
          <p:nvPr>
            <p:custDataLst>
              <p:tags r:id="rId3"/>
            </p:custDataLst>
          </p:nvPr>
        </p:nvGraphicFramePr>
        <p:xfrm>
          <a:off x="401955" y="1088390"/>
          <a:ext cx="8224520" cy="402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260"/>
                <a:gridCol w="4112260"/>
              </a:tblGrid>
              <a:tr h="350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sym typeface="+mn-ea"/>
                        </a:rPr>
                        <a:t>Статьи расходов</a:t>
                      </a:r>
                      <a:endParaRPr lang="ru-RU" altLang="en-US" sz="12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/>
                        <a:t>Стоимость</a:t>
                      </a:r>
                      <a:endParaRPr lang="ru-RU" altLang="en-US" sz="1200"/>
                    </a:p>
                  </a:txBody>
                  <a:tcPr/>
                </a:tc>
              </a:tr>
              <a:tr h="349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Аренда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или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покупка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помещения</a:t>
                      </a:r>
                      <a:endParaRPr lang="en-US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$1,000 </a:t>
                      </a:r>
                      <a:endParaRPr lang="en-US" altLang="ru-RU" sz="1200"/>
                    </a:p>
                  </a:txBody>
                  <a:tcPr/>
                </a:tc>
              </a:tr>
              <a:tr h="349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Ремонт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обустройство</a:t>
                      </a:r>
                      <a:endParaRPr lang="en-US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$10,000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$50,000</a:t>
                      </a:r>
                      <a:endParaRPr lang="en-US" altLang="ru-RU" sz="1200"/>
                    </a:p>
                  </a:txBody>
                  <a:tcPr/>
                </a:tc>
              </a:tr>
              <a:tr h="1663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Оборудование</a:t>
                      </a:r>
                      <a:r>
                        <a:rPr lang="en-US" altLang="ru-RU" sz="1200"/>
                        <a:t>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ru-RU" sz="1200"/>
                        <a:t> - </a:t>
                      </a:r>
                      <a:r>
                        <a:rPr lang="en-US" altLang="en-US" sz="1200"/>
                        <a:t>Кухонное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оборудование</a:t>
                      </a:r>
                      <a:r>
                        <a:rPr lang="en-US" altLang="ru-RU" sz="1200"/>
                        <a:t> (</a:t>
                      </a:r>
                      <a:r>
                        <a:rPr lang="en-US" altLang="en-US" sz="1200"/>
                        <a:t>печи</a:t>
                      </a:r>
                      <a:r>
                        <a:rPr lang="en-US" altLang="ru-RU" sz="1200"/>
                        <a:t>, </a:t>
                      </a:r>
                      <a:r>
                        <a:rPr lang="en-US" altLang="en-US" sz="1200"/>
                        <a:t>фритюрницы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др</a:t>
                      </a:r>
                      <a:r>
                        <a:rPr lang="en-US" altLang="ru-RU" sz="1200"/>
                        <a:t>.) -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$5,000 ;</a:t>
                      </a:r>
                      <a:endParaRPr lang="en-US" altLang="ru-RU" sz="1200"/>
                    </a:p>
                    <a:p>
                      <a:pPr>
                        <a:buNone/>
                      </a:pPr>
                      <a:r>
                        <a:rPr lang="en-US" altLang="ru-RU" sz="1200"/>
                        <a:t>   - </a:t>
                      </a:r>
                      <a:r>
                        <a:rPr lang="en-US" altLang="en-US" sz="1200"/>
                        <a:t>Мебель</a:t>
                      </a:r>
                      <a:r>
                        <a:rPr lang="en-US" altLang="ru-RU" sz="1200"/>
                        <a:t> (</a:t>
                      </a:r>
                      <a:r>
                        <a:rPr lang="en-US" altLang="en-US" sz="1200"/>
                        <a:t>столы</a:t>
                      </a:r>
                      <a:r>
                        <a:rPr lang="en-US" altLang="ru-RU" sz="1200"/>
                        <a:t>, </a:t>
                      </a:r>
                      <a:r>
                        <a:rPr lang="en-US" altLang="en-US" sz="1200"/>
                        <a:t>стулья</a:t>
                      </a:r>
                      <a:r>
                        <a:rPr lang="en-US" altLang="ru-RU" sz="1200"/>
                        <a:t>) - </a:t>
                      </a:r>
                      <a:r>
                        <a:rPr lang="en-US" altLang="en-US" sz="1200"/>
                        <a:t>примерно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$3,000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$15,000;</a:t>
                      </a:r>
                      <a:endParaRPr lang="en-US" altLang="ru-RU" sz="1200"/>
                    </a:p>
                    <a:p>
                      <a:pPr>
                        <a:buNone/>
                      </a:pPr>
                      <a:r>
                        <a:rPr lang="en-US" altLang="ru-RU" sz="1200"/>
                        <a:t>   - </a:t>
                      </a:r>
                      <a:r>
                        <a:rPr lang="en-US" altLang="en-US" sz="1200"/>
                        <a:t>Кофемашина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прочие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мелочи</a:t>
                      </a:r>
                      <a:r>
                        <a:rPr lang="en-US" altLang="ru-RU" sz="1200"/>
                        <a:t> - </a:t>
                      </a: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$1,000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$10,000.</a:t>
                      </a:r>
                      <a:endParaRPr lang="en-US" altLang="ru-RU" sz="1200"/>
                    </a:p>
                  </a:txBody>
                  <a:tcPr/>
                </a:tc>
              </a:tr>
              <a:tr h="612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Лицензии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разрешения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$500 </a:t>
                      </a:r>
                      <a:r>
                        <a:rPr lang="en-US" altLang="en-US" sz="1200"/>
                        <a:t>до</a:t>
                      </a:r>
                      <a:r>
                        <a:rPr lang="en-US" altLang="ru-RU" sz="1200"/>
                        <a:t> $5,000.</a:t>
                      </a:r>
                      <a:endParaRPr lang="en-US" altLang="ru-RU" sz="1200"/>
                    </a:p>
                    <a:p>
                      <a:pPr>
                        <a:buNone/>
                      </a:pPr>
                      <a:endParaRPr lang="en-US" altLang="ru-RU" sz="1200"/>
                    </a:p>
                  </a:txBody>
                  <a:tcPr/>
                </a:tc>
              </a:tr>
              <a:tr h="349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Сырьё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и</a:t>
                      </a:r>
                      <a:r>
                        <a:rPr lang="en-US" altLang="ru-RU" sz="1200"/>
                        <a:t> </a:t>
                      </a:r>
                      <a:r>
                        <a:rPr lang="en-US" altLang="en-US" sz="1200"/>
                        <a:t>запасы</a:t>
                      </a:r>
                      <a:r>
                        <a:rPr lang="en-US" altLang="ru-RU" sz="1200"/>
                        <a:t>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$5,000</a:t>
                      </a:r>
                      <a:endParaRPr lang="en-US" altLang="ru-RU" sz="120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Маркетинг</a:t>
                      </a:r>
                      <a:r>
                        <a:rPr lang="en-US" altLang="ru-RU" sz="1200"/>
                        <a:t>  </a:t>
                      </a:r>
                      <a:endParaRPr lang="en-US" alt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en-US" sz="1200"/>
                        <a:t>от</a:t>
                      </a:r>
                      <a:r>
                        <a:rPr lang="en-US" altLang="ru-RU" sz="1200"/>
                        <a:t> $1,000</a:t>
                      </a:r>
                      <a:endParaRPr lang="en-US" altLang="ru-RU" sz="12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23825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Итоги и результаты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098165"/>
          </a:xfrm>
        </p:spPr>
        <p:txBody>
          <a:bodyPr/>
          <a:p>
            <a:pPr marL="0" indent="0">
              <a:buNone/>
            </a:pPr>
            <a:r>
              <a:rPr lang="ru-RU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день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=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Число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Средний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чек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 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день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= 100 * 10 = $1,000 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 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месяц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=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день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* 30 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 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месяц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= 1,000 * 30 = $30,000</a:t>
            </a:r>
            <a:endParaRPr lang="en-US" altLang="ru-RU" sz="12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ru-RU" sz="12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lvl="0" indent="0">
              <a:buNone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обычно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складывается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из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стоимости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запчастей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работы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Например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если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имеет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средний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доход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$5,000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$20,000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месяц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это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добавит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общему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доходу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lvl="0" indent="0">
              <a:buNone/>
            </a:pP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lvl="0" indent="0">
              <a:buNone/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итоге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комбинируя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прибыль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можно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предположить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что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общий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доход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может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составлять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$35,000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$50,000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месяц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just">
              <a:buNone/>
            </a:pPr>
            <a:r>
              <a:rPr lang="ru-RU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Открыть кафе и СТО в сумме будет соить около 86К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$ </a:t>
            </a:r>
            <a:endParaRPr lang="en-US" altLang="en-US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just">
              <a:buNone/>
            </a:pPr>
            <a:r>
              <a:rPr lang="ru-RU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 сумме со всеми затратами ,потраченная на октрытие сумма окупиться уже меньше чем чере год</a:t>
            </a:r>
            <a:endParaRPr lang="ru-RU" altLang="en-US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 algn="just">
              <a:buNone/>
            </a:pP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ru-RU" altLang="en-US" sz="12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0A57E3-EA23-4E01-B1DF-72CA8D4A16E5}" type="slidenum">
              <a:rPr lang="ru-RU" altLang="ru-RU"/>
            </a:fld>
            <a:endParaRPr lang="ru-RU" altLang="ru-RU"/>
          </a:p>
        </p:txBody>
      </p:sp>
      <p:pic>
        <p:nvPicPr>
          <p:cNvPr id="8" name="Рисунок 7"/>
          <p:cNvPicPr/>
          <p:nvPr/>
        </p:nvPicPr>
        <p:blipFill>
          <a:blip r:embed="rId1"/>
          <a:stretch>
            <a:fillRect/>
          </a:stretch>
        </p:blipFill>
        <p:spPr bwMode="auto">
          <a:xfrm>
            <a:off x="6516216" y="381005"/>
            <a:ext cx="1052592" cy="4903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cxnSp>
        <p:nvCxnSpPr>
          <p:cNvPr id="7" name="Прямое соединение 6"/>
          <p:cNvCxnSpPr/>
          <p:nvPr/>
        </p:nvCxnSpPr>
        <p:spPr>
          <a:xfrm>
            <a:off x="395605" y="2211705"/>
            <a:ext cx="8006400" cy="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Прямое соединение 9"/>
          <p:cNvCxnSpPr/>
          <p:nvPr/>
        </p:nvCxnSpPr>
        <p:spPr>
          <a:xfrm>
            <a:off x="395605" y="3500755"/>
            <a:ext cx="8006400" cy="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45" y="123825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65100" y="823897"/>
            <a:ext cx="8613800" cy="600164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None/>
            </a:pPr>
            <a:r>
              <a:rPr lang="ru-RU" altLang="ru-RU" sz="2000" b="1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«Девиз команды: ТЕРПЕНИЕ И ТРУД... Всё, я устал»</a:t>
            </a:r>
            <a:endParaRPr lang="ru-RU" altLang="ru-RU" sz="2000" b="1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0166B3"/>
              </a:buClr>
              <a:buNone/>
            </a:pPr>
            <a:r>
              <a:rPr lang="ru-RU" altLang="ru-RU" sz="2000" b="1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Свое решение представил «лидер команды»</a:t>
            </a:r>
            <a:endParaRPr lang="ru-RU" altLang="ru-RU" sz="2000" b="1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C:/Users/Thunderobot/Downloads/image.pngimag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0" b="10"/>
          <a:stretch>
            <a:fillRect/>
          </a:stretch>
        </p:blipFill>
        <p:spPr>
          <a:xfrm>
            <a:off x="3552190" y="1707515"/>
            <a:ext cx="1811655" cy="1728470"/>
          </a:xfrm>
          <a:prstGeom prst="ellipse">
            <a:avLst/>
          </a:prstGeom>
        </p:spPr>
      </p:pic>
      <p:sp>
        <p:nvSpPr>
          <p:cNvPr id="33" name="Прямоугольник 32"/>
          <p:cNvSpPr/>
          <p:nvPr>
            <p:custDataLst>
              <p:tags r:id="rId3"/>
            </p:custDataLst>
          </p:nvPr>
        </p:nvSpPr>
        <p:spPr>
          <a:xfrm>
            <a:off x="3779337" y="3510142"/>
            <a:ext cx="12496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20" dirty="0">
                <a:solidFill>
                  <a:srgbClr val="0166B3"/>
                </a:solidFill>
                <a:latin typeface="Arial Narrow" panose="020B0606020202030204" pitchFamily="34" charset="0"/>
              </a:rPr>
              <a:t>Тутун Илья </a:t>
            </a:r>
            <a:endParaRPr lang="ru-RU" spc="20" dirty="0">
              <a:solidFill>
                <a:srgbClr val="0166B3"/>
              </a:solidFill>
              <a:latin typeface="Arial Narrow" panose="020B0606020202030204" pitchFamily="34" charset="0"/>
            </a:endParaRPr>
          </a:p>
          <a:p>
            <a:r>
              <a:rPr lang="ru-RU" sz="1400" dirty="0"/>
              <a:t>Лидер</a:t>
            </a:r>
            <a:endParaRPr lang="ru-RU" sz="1400" dirty="0"/>
          </a:p>
        </p:txBody>
      </p:sp>
      <p:sp>
        <p:nvSpPr>
          <p:cNvPr id="34" name="Прямоугольник 33"/>
          <p:cNvSpPr/>
          <p:nvPr>
            <p:custDataLst>
              <p:tags r:id="rId4"/>
            </p:custDataLst>
          </p:nvPr>
        </p:nvSpPr>
        <p:spPr>
          <a:xfrm>
            <a:off x="3635193" y="4227879"/>
            <a:ext cx="1829781" cy="93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20" dirty="0">
                <a:latin typeface="Arial Narrow" panose="020B0606020202030204" pitchFamily="34" charset="0"/>
                <a:sym typeface="+mn-ea"/>
              </a:rPr>
              <a:t>Коротко об участнике: полная занятость и самостоятельная работа над проектом </a:t>
            </a:r>
            <a:endParaRPr lang="ru-RU" sz="1100" dirty="0"/>
          </a:p>
          <a:p>
            <a:endParaRPr lang="ru-RU" sz="1100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86029" y="228585"/>
            <a:ext cx="8229600" cy="711703"/>
          </a:xfrm>
        </p:spPr>
        <p:txBody>
          <a:bodyPr anchor="t"/>
          <a:lstStyle/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444208" y="381005"/>
            <a:ext cx="1124600" cy="490367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230" y="123825"/>
            <a:ext cx="963295" cy="791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C:/Users/Thunderobot/Downloads/image.pngimage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 t="10" b="10"/>
          <a:stretch>
            <a:fillRect/>
          </a:stretch>
        </p:blipFill>
        <p:spPr>
          <a:xfrm>
            <a:off x="3635497" y="1779342"/>
            <a:ext cx="1728192" cy="1728192"/>
          </a:xfrm>
          <a:prstGeom prst="ellipse">
            <a:avLst/>
          </a:prstGeom>
        </p:spPr>
      </p:pic>
      <p:sp>
        <p:nvSpPr>
          <p:cNvPr id="4" name="Прямоугольник 3"/>
          <p:cNvSpPr/>
          <p:nvPr>
            <p:custDataLst>
              <p:tags r:id="rId3"/>
            </p:custDataLst>
          </p:nvPr>
        </p:nvSpPr>
        <p:spPr>
          <a:xfrm>
            <a:off x="3995420" y="3507740"/>
            <a:ext cx="13296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20" dirty="0">
                <a:latin typeface="Arial Narrow" panose="020B0606020202030204" pitchFamily="34" charset="0"/>
              </a:rPr>
              <a:t>Тутун Илья</a:t>
            </a:r>
            <a:endParaRPr lang="ru-RU" sz="1400" spc="20" dirty="0">
              <a:latin typeface="Arial Narrow" panose="020B0606020202030204" pitchFamily="34" charset="0"/>
            </a:endParaRPr>
          </a:p>
          <a:p>
            <a:r>
              <a:rPr lang="ru-RU" sz="1400" spc="20" dirty="0">
                <a:latin typeface="Arial Narrow" panose="020B0606020202030204" pitchFamily="34" charset="0"/>
              </a:rPr>
              <a:t>Лидер </a:t>
            </a:r>
            <a:endParaRPr lang="ru-RU" sz="1400" spc="20" dirty="0">
              <a:latin typeface="Arial Narrow" panose="020B0606020202030204" pitchFamily="34" charset="0"/>
            </a:endParaRPr>
          </a:p>
          <a:p>
            <a:endParaRPr lang="ru-RU" sz="1400" spc="20" dirty="0">
              <a:latin typeface="Arial Narrow" panose="020B0606020202030204" pitchFamily="34" charset="0"/>
            </a:endParaRPr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>
            <p:custDataLst>
              <p:tags r:id="rId4"/>
            </p:custDataLst>
          </p:nvPr>
        </p:nvSpPr>
        <p:spPr>
          <a:xfrm>
            <a:off x="3634491" y="4011344"/>
            <a:ext cx="182978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spc="20" dirty="0">
                <a:latin typeface="Arial Narrow" panose="020B0606020202030204" pitchFamily="34" charset="0"/>
              </a:rPr>
              <a:t>Коротко об участнике: полная занятость и самостоятельная работа над проектом </a:t>
            </a:r>
            <a:endParaRPr lang="ru-RU" sz="1100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352979" y="1053678"/>
            <a:ext cx="8613800" cy="600164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ru-RU" altLang="ru-RU" sz="1800" b="1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«НАЗВАНИЕ» </a:t>
            </a:r>
            <a:r>
              <a:rPr lang="ru-RU" altLang="ru-RU" sz="1800" b="1" spc="20" dirty="0" smtClean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(вуз/компания) </a:t>
            </a:r>
            <a:r>
              <a:rPr lang="ru-RU" altLang="ru-RU" sz="1800" b="1" spc="20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составе: Северо-Кавказский Федеральный университет </a:t>
            </a:r>
            <a:endParaRPr lang="ru-RU" altLang="ru-RU" sz="1800" b="1" spc="20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317249" y="208139"/>
            <a:ext cx="8229600" cy="711703"/>
          </a:xfrm>
        </p:spPr>
        <p:txBody>
          <a:bodyPr anchor="t"/>
          <a:lstStyle/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Команда</a:t>
            </a:r>
            <a:endParaRPr lang="ru-RU" altLang="ru-RU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228183" y="332536"/>
            <a:ext cx="1292423" cy="58730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900" y="123190"/>
            <a:ext cx="1214755" cy="930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Замещающее содержимое 2" descr="7c49693b0b0a11f1ac21569392929c0b"/>
          <p:cNvPicPr>
            <a:picLocks noChangeAspect="1"/>
          </p:cNvPicPr>
          <p:nvPr>
            <p:ph idx="1"/>
          </p:nvPr>
        </p:nvPicPr>
        <p:blipFill>
          <a:blip r:embed="rId1"/>
          <a:srcRect r="-5615" b="11323"/>
          <a:stretch>
            <a:fillRect/>
          </a:stretch>
        </p:blipFill>
        <p:spPr>
          <a:xfrm>
            <a:off x="483870" y="1851660"/>
            <a:ext cx="3439795" cy="2416810"/>
          </a:xfrm>
          <a:prstGeom prst="rect">
            <a:avLst/>
          </a:prstGeom>
        </p:spPr>
      </p:pic>
      <p:sp>
        <p:nvSpPr>
          <p:cNvPr id="26" name="Объект 2"/>
          <p:cNvSpPr txBox="1"/>
          <p:nvPr/>
        </p:nvSpPr>
        <p:spPr bwMode="auto">
          <a:xfrm>
            <a:off x="4204852" y="1686777"/>
            <a:ext cx="4587144" cy="2416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r>
              <a:rPr lang="ru-RU" altLang="en-US" sz="1400">
                <a:latin typeface="Verdana" panose="020B0604030504040204" charset="0"/>
                <a:cs typeface="Verdana" panose="020B0604030504040204" charset="0"/>
                <a:sym typeface="+mn-ea"/>
              </a:rPr>
              <a:t>Люди,имеющие свой личный транспорт часто сталкиваются с его поломками.Не у всех есть возможность и нужные навыки для починки своего авто,поэтому самым верным решением будет обратиться в станцию технического обслуживания (СТО).</a:t>
            </a:r>
            <a:endParaRPr lang="ru-RU" altLang="en-US" sz="14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r>
              <a:rPr lang="ru-RU" altLang="en-US" sz="1400">
                <a:latin typeface="Verdana" panose="020B0604030504040204" charset="0"/>
                <a:cs typeface="Verdana" panose="020B0604030504040204" charset="0"/>
                <a:sym typeface="+mn-ea"/>
              </a:rPr>
              <a:t>Тех.осмотр и устранение поломок занимает большое количество времени,и часто люди ,оставляя личный транспорт в сервисе, не знают чем себя занять на время ожидания.</a:t>
            </a:r>
            <a:endParaRPr lang="ru-RU" altLang="en-US" sz="14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319496" y="213364"/>
            <a:ext cx="3604432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Технология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344672" y="381005"/>
            <a:ext cx="1224136" cy="49036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18110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Объект 2"/>
          <p:cNvSpPr txBox="1"/>
          <p:nvPr/>
        </p:nvSpPr>
        <p:spPr bwMode="auto">
          <a:xfrm>
            <a:off x="395536" y="1686777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319496" y="213364"/>
            <a:ext cx="3604432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Технология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4437172" y="1765702"/>
            <a:ext cx="4587144" cy="2416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Создание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совмещенного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автосервисом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),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где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клиенты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могут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наслаждаться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кофе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закусками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ожидая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завершения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обслуживания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своих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ru-RU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,является отличным решением этой проблемы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2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будет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расположено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зоне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ожидания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предлагая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уникальную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возможность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расслабиться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перекусить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пока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их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проходят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техобслуживание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ремонт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Это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пространство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будет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оформлено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современном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индустриальном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стиле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что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подчеркнет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связь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200">
                <a:latin typeface="Verdana" panose="020B0604030504040204" charset="0"/>
                <a:cs typeface="Verdana" panose="020B0604030504040204" charset="0"/>
                <a:sym typeface="+mn-ea"/>
              </a:rPr>
              <a:t>тематикой</a:t>
            </a:r>
            <a:r>
              <a:rPr lang="en-US" altLang="ru-RU" sz="12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88224" y="381005"/>
            <a:ext cx="980584" cy="46255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80" y="123190"/>
            <a:ext cx="1084580" cy="891540"/>
          </a:xfrm>
          <a:prstGeom prst="rect">
            <a:avLst/>
          </a:prstGeom>
        </p:spPr>
      </p:pic>
      <p:pic>
        <p:nvPicPr>
          <p:cNvPr id="5" name="Изображение 4" descr="Artguru-text2image-20260216125243"/>
          <p:cNvPicPr>
            <a:picLocks noChangeAspect="1"/>
          </p:cNvPicPr>
          <p:nvPr/>
        </p:nvPicPr>
        <p:blipFill>
          <a:blip r:embed="rId4"/>
          <a:srcRect r="-2368" b="11894"/>
          <a:stretch>
            <a:fillRect/>
          </a:stretch>
        </p:blipFill>
        <p:spPr>
          <a:xfrm>
            <a:off x="467995" y="1737360"/>
            <a:ext cx="3925570" cy="2850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Объект 2"/>
          <p:cNvSpPr txBox="1"/>
          <p:nvPr/>
        </p:nvSpPr>
        <p:spPr bwMode="auto">
          <a:xfrm>
            <a:off x="395536" y="1686777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 bwMode="auto">
          <a:xfrm>
            <a:off x="319496" y="213364"/>
            <a:ext cx="3604432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Технология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4437172" y="1765702"/>
            <a:ext cx="4587144" cy="2416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В нашем случае ключевым фактором для успешного открытия прибыльного кафе является наличие популярного СТО, имеющего большое количество клиентов.Для этого нам нужно учитывать много факторов при открытии СТО</a:t>
            </a:r>
            <a:endParaRPr lang="ru-RU" altLang="en-US" sz="18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16216" y="381005"/>
            <a:ext cx="1052592" cy="490367"/>
          </a:xfrm>
          <a:prstGeom prst="rect">
            <a:avLst/>
          </a:prstGeom>
        </p:spPr>
      </p:pic>
      <p:pic>
        <p:nvPicPr>
          <p:cNvPr id="5" name="Изображение 4" descr="generated-image (5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131570"/>
            <a:ext cx="4135120" cy="346773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90" y="123190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Объект 2"/>
          <p:cNvSpPr txBox="1"/>
          <p:nvPr/>
        </p:nvSpPr>
        <p:spPr bwMode="auto">
          <a:xfrm>
            <a:off x="395536" y="1686777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4900576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Инновационность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3275330" y="920750"/>
            <a:ext cx="5757545" cy="42233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1.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Близость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автомобильным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магистралям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СТО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расположенное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рядом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основными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дорогами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или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автомагистралями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будет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удобным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проезда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остановок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2.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Населённость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района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                      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Выбираем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густонаселённый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район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где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будет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большой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поток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людей</a:t>
            </a:r>
            <a:endParaRPr lang="en-US" altLang="en-US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3.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Конкуренц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ия                                                  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Важно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иметь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баланс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слишком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много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конкурентов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снижает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прибыль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отсутствие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может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означать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недостаток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клиентов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4.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Транспортная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доступность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                 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Убедимся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что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место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удобно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подъезда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автомобиле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включая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парковку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возможность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разворота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5.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Видимость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                                                       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СТО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должно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быть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хорошо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видно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дороги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Яркие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вывески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удобный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доступ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привлекут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больше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клиентов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6.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Близость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сопутствующим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бизнесам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</a:t>
            </a:r>
            <a:r>
              <a:rPr lang="ru-RU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                                                                                                              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Место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рядом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автозапчастями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автомойками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или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автосалонами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может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привлечь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дополнительный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поток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000" spc="20" dirty="0">
                <a:effectLst/>
                <a:latin typeface="Verdana" panose="020B0604030504040204" charset="0"/>
                <a:cs typeface="Verdana" panose="020B0604030504040204" charset="0"/>
              </a:rPr>
              <a:t>клиентов</a:t>
            </a:r>
            <a:r>
              <a:rPr lang="en-US" altLang="ru-RU" sz="1000" spc="20" dirty="0">
                <a:effectLst/>
                <a:latin typeface="Verdana" panose="020B0604030504040204" charset="0"/>
                <a:cs typeface="Verdana" panose="020B0604030504040204" charset="0"/>
              </a:rPr>
              <a:t>.</a:t>
            </a:r>
            <a:endParaRPr lang="ru-RU" altLang="ru-RU" sz="1000" spc="20" dirty="0">
              <a:effectLst/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44208" y="381005"/>
            <a:ext cx="1124600" cy="490367"/>
          </a:xfrm>
          <a:prstGeom prst="rect">
            <a:avLst/>
          </a:prstGeom>
        </p:spPr>
      </p:pic>
      <p:pic>
        <p:nvPicPr>
          <p:cNvPr id="3" name="Изображение 2" descr="967fdcdf0b1311f186206e3932282319"/>
          <p:cNvPicPr>
            <a:picLocks noChangeAspect="1"/>
          </p:cNvPicPr>
          <p:nvPr/>
        </p:nvPicPr>
        <p:blipFill>
          <a:blip r:embed="rId3"/>
          <a:srcRect b="11429"/>
          <a:stretch>
            <a:fillRect/>
          </a:stretch>
        </p:blipFill>
        <p:spPr>
          <a:xfrm>
            <a:off x="179705" y="970915"/>
            <a:ext cx="3063240" cy="4072255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80" y="79375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107315" y="1491615"/>
            <a:ext cx="2956560" cy="1861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4900576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Инновационность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/>
          <p:cNvSpPr txBox="1"/>
          <p:nvPr/>
        </p:nvSpPr>
        <p:spPr bwMode="auto">
          <a:xfrm>
            <a:off x="3063875" y="925195"/>
            <a:ext cx="5960745" cy="32569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ru-RU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Так как в городе имеется большое количество СТО, нам нужно иметь интересные фишки, для хорошей конкурентоспособности.Наличие кафе уже будет привлекать большее количество клиентов.Дополнительные фишки:                                             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1.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Программа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лояльности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 </a:t>
            </a: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                                                  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Вв</a:t>
            </a:r>
            <a:r>
              <a:rPr lang="ru-RU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одим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систему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скидок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постоянных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бонусные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карты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Это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увеличит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повторные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посещения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2.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Мобильное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приложение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 </a:t>
            </a: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                                        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Разработайте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приложение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записи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услуги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отслеживания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состояния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получения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уведомлений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готовности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машины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3.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Сервис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"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выезд</a:t>
            </a: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                                                  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Предложите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услуги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диагностике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ремонту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дому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офисе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 b="1"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4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Образовательные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семинары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                                   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Проведение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семинаров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мастер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классов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уходу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автомобилями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поможет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наладить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контакт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клиентами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продвинуть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ваши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услуги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None/>
            </a:pP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5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Тематические</a:t>
            </a:r>
            <a:r>
              <a:rPr lang="en-US" altLang="ru-RU" sz="10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услу</a:t>
            </a:r>
            <a:r>
              <a:rPr lang="ru-RU" altLang="en-US" sz="1000" b="1"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                                                         </a:t>
            </a:r>
            <a:r>
              <a:rPr lang="ru-RU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Наличие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специальны</a:t>
            </a:r>
            <a:r>
              <a:rPr lang="ru-RU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пакет</a:t>
            </a:r>
            <a:r>
              <a:rPr lang="ru-RU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обслуживания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определённых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марок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категорий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спортивные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семейные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)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26670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</a:pPr>
            <a:endParaRPr lang="ru-RU" altLang="ru-RU" sz="1800" spc="2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44208" y="381005"/>
            <a:ext cx="1124600" cy="490367"/>
          </a:xfrm>
          <a:prstGeom prst="rect">
            <a:avLst/>
          </a:prstGeom>
        </p:spPr>
      </p:pic>
      <p:pic>
        <p:nvPicPr>
          <p:cNvPr id="3" name="Изображение 2" descr="generated-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967105"/>
            <a:ext cx="3034665" cy="41040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45" y="123825"/>
            <a:ext cx="108458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бъект 2"/>
          <p:cNvSpPr txBox="1"/>
          <p:nvPr/>
        </p:nvSpPr>
        <p:spPr bwMode="auto">
          <a:xfrm>
            <a:off x="395536" y="1686777"/>
            <a:ext cx="3435016" cy="18611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1200"/>
              </a:spcBef>
              <a:spcAft>
                <a:spcPts val="1200"/>
              </a:spcAft>
              <a:buClr>
                <a:srgbClr val="0166B3"/>
              </a:buClr>
              <a:buFont typeface="Arial" panose="020B0604020202020204" pitchFamily="34" charset="0"/>
              <a:buNone/>
            </a:pPr>
            <a:endParaRPr lang="ru-RU" altLang="ru-RU" sz="2800" spc="20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5548648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Практическая значимость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4330" y="1297305"/>
            <a:ext cx="4572000" cy="41738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Создание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совмещенного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автосервисом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),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где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могут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наслаждаться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кофе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закусками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ожидая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завершения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обслуживания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своих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▎Концепция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будет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расположено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зоне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ожидания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предлагая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уникальную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возможность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расслабиться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перекусить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пока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проходят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техобслуживание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ремонт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Это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пространство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будет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оформлено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современном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индустриальном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стиле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что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подчеркнет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связь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тематикой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▎Атмосфера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Атмосфера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будет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напоминать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современные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кофе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уникальным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автомобильным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акцентом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Декор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может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включать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элементы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тематики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такие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как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стенды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ретро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машинами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детали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автомобилей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используемые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как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элементы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декора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Клиенты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могут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наслаждаться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просмотром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автомобильных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шоу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соревнований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экране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пока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ожидают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своих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машин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 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Таким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образом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кафе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станет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только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местом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где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можно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перекусить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но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комфортной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зоной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ожидания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интересной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атмосферой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что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выделит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его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среди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обычных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000">
                <a:latin typeface="Verdana" panose="020B0604030504040204" charset="0"/>
                <a:cs typeface="Verdana" panose="020B0604030504040204" charset="0"/>
                <a:sym typeface="+mn-ea"/>
              </a:rPr>
              <a:t>автосервисов</a:t>
            </a:r>
            <a:r>
              <a:rPr lang="en-US" altLang="ru-RU" sz="10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000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>
              <a:buClr>
                <a:srgbClr val="0166B3"/>
              </a:buClr>
              <a:buFont typeface="Arial" panose="020B0604020202020204" pitchFamily="34" charset="0"/>
              <a:buChar char="•"/>
              <a:defRPr/>
            </a:pPr>
            <a:endParaRPr lang="ru-RU" altLang="ru-RU" sz="1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16216" y="381005"/>
            <a:ext cx="1052592" cy="490367"/>
          </a:xfrm>
          <a:prstGeom prst="rect">
            <a:avLst/>
          </a:prstGeom>
        </p:spPr>
      </p:pic>
      <p:pic>
        <p:nvPicPr>
          <p:cNvPr id="3" name="Изображение 2" descr="generated-image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1327785"/>
            <a:ext cx="3883660" cy="358648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740" y="243205"/>
            <a:ext cx="823595" cy="676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25296" y="4779963"/>
            <a:ext cx="333400" cy="273844"/>
          </a:xfrm>
        </p:spPr>
        <p:txBody>
          <a:bodyPr/>
          <a:lstStyle/>
          <a:p>
            <a:fld id="{1C0A57E3-EA23-4E01-B1DF-72CA8D4A16E5}" type="slidenum">
              <a:rPr lang="ru-RU" altLang="ru-RU" sz="1050" smtClean="0">
                <a:solidFill>
                  <a:schemeClr val="tx1"/>
                </a:solidFill>
                <a:latin typeface="Arial Narrow" panose="020B0606020202030204" pitchFamily="34" charset="0"/>
              </a:rPr>
            </a:fld>
            <a:endParaRPr lang="ru-RU" altLang="ru-RU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332536"/>
            <a:ext cx="1176689" cy="587306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 bwMode="auto">
          <a:xfrm>
            <a:off x="319496" y="213364"/>
            <a:ext cx="5692664" cy="7117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lang="ru-RU" altLang="ru-RU" sz="2800" b="1" dirty="0">
                <a:solidFill>
                  <a:srgbClr val="0166B3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Решение. Практическая значимость</a:t>
            </a:r>
            <a:endParaRPr lang="ru-RU" altLang="ru-RU" sz="2800" b="1" dirty="0">
              <a:solidFill>
                <a:srgbClr val="0166B3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88224" y="381005"/>
            <a:ext cx="980584" cy="49036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-36830" y="987425"/>
            <a:ext cx="9138285" cy="1437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ru-RU" altLang="en-US" sz="2800">
                <a:solidFill>
                  <a:schemeClr val="accent1">
                    <a:lumMod val="7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Меню для кафе с автомобильной тематикой</a:t>
            </a:r>
            <a:endParaRPr lang="ru-RU" altLang="en-US" sz="2800">
              <a:solidFill>
                <a:schemeClr val="accent1">
                  <a:lumMod val="7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algn="l"/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Вот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предложение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оригинального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автомобильного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меню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которое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привлечет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создаст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уникальную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атмосферу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Напитки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Моторное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латте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 —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классическое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латте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добавлением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ароматного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сиропа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например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ванильного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или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карамельного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)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Дизельный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шейк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 —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густой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молочный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коктейль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кофе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шоколадом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*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Топливная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кола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 —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освежающий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газированный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напиток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лимоном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мятой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Энергетический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антифриз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* —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специальный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энергетический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коктейль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фруктовым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вкусом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подаваемый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со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  <a:sym typeface="+mn-ea"/>
              </a:rPr>
              <a:t>льдом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algn="l"/>
            <a:endParaRPr lang="ru-RU" altLang="en-US" sz="1800">
              <a:solidFill>
                <a:schemeClr val="accent1">
                  <a:lumMod val="7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40" y="95885"/>
            <a:ext cx="972820" cy="7994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58.98409448818893,&quot;left&quot;:27.08031496062992,&quot;top&quot;:130.2056692913386,&quot;width&quot;:652.5103149606299}"/>
</p:tagLst>
</file>

<file path=ppt/tags/tag2.xml><?xml version="1.0" encoding="utf-8"?>
<p:tagLst xmlns:p="http://schemas.openxmlformats.org/presentationml/2006/main">
  <p:tag name="KSO_WM_DIAGRAM_VIRTUALLY_FRAME" val="{&quot;height&quot;:258.98409448818893,&quot;left&quot;:27.08031496062992,&quot;top&quot;:130.2056692913386,&quot;width&quot;:652.5103149606299}"/>
</p:tagLst>
</file>

<file path=ppt/tags/tag3.xml><?xml version="1.0" encoding="utf-8"?>
<p:tagLst xmlns:p="http://schemas.openxmlformats.org/presentationml/2006/main">
  <p:tag name="KSO_WM_DIAGRAM_VIRTUALLY_FRAME" val="{&quot;height&quot;:258.98409448818893,&quot;left&quot;:27.08031496062992,&quot;top&quot;:130.2056692913386,&quot;width&quot;:652.5103149606299}"/>
</p:tagLst>
</file>

<file path=ppt/tags/tag4.xml><?xml version="1.0" encoding="utf-8"?>
<p:tagLst xmlns:p="http://schemas.openxmlformats.org/presentationml/2006/main">
  <p:tag name="TABLE_ENDDRAG_ORIGIN_RECT" val="642*322"/>
  <p:tag name="TABLE_ENDDRAG_RECT" val="36*81*642*322"/>
</p:tagLst>
</file>

<file path=ppt/tags/tag5.xml><?xml version="1.0" encoding="utf-8"?>
<p:tagLst xmlns:p="http://schemas.openxmlformats.org/presentationml/2006/main">
  <p:tag name="TABLE_ENDDRAG_ORIGIN_RECT" val="647*317"/>
  <p:tag name="TABLE_ENDDRAG_RECT" val="31*85*647*317"/>
</p:tagLst>
</file>

<file path=ppt/tags/tag6.xml><?xml version="1.0" encoding="utf-8"?>
<p:tagLst xmlns:p="http://schemas.openxmlformats.org/presentationml/2006/main">
  <p:tag name="KSO_WM_DIAGRAM_VIRTUALLY_FRAME" val="{&quot;height&quot;:273.44818897637793,&quot;left&quot;:27.08031496062992,&quot;top&quot;:133.25566929133862,&quot;width&quot;:652.5103149606299}"/>
</p:tagLst>
</file>

<file path=ppt/tags/tag7.xml><?xml version="1.0" encoding="utf-8"?>
<p:tagLst xmlns:p="http://schemas.openxmlformats.org/presentationml/2006/main">
  <p:tag name="KSO_WM_DIAGRAM_VIRTUALLY_FRAME" val="{&quot;height&quot;:273.44818897637793,&quot;left&quot;:27.08031496062992,&quot;top&quot;:133.25566929133862,&quot;width&quot;:652.5103149606299}"/>
</p:tagLst>
</file>

<file path=ppt/tags/tag8.xml><?xml version="1.0" encoding="utf-8"?>
<p:tagLst xmlns:p="http://schemas.openxmlformats.org/presentationml/2006/main">
  <p:tag name="KSO_WM_DIAGRAM_VIRTUALLY_FRAME" val="{&quot;height&quot;:273.44818897637793,&quot;left&quot;:27.08031496062992,&quot;top&quot;:133.25566929133862,&quot;width&quot;:652.5103149606299}"/>
</p:tagLst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0</TotalTime>
  <Words>8806</Words>
  <Application>WPS Presentation</Application>
  <PresentationFormat>Экран (16:9)</PresentationFormat>
  <Paragraphs>232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Arial Narrow</vt:lpstr>
      <vt:lpstr>Microsoft YaHei</vt:lpstr>
      <vt:lpstr>Arial Unicode MS</vt:lpstr>
      <vt:lpstr>Verdana</vt:lpstr>
      <vt:lpstr>Bahnschrift</vt:lpstr>
      <vt:lpstr>Bahnschrift Light Condensed</vt:lpstr>
      <vt:lpstr>Arial Black</vt:lpstr>
      <vt:lpstr>Bahnschrift Condensed</vt:lpstr>
      <vt:lpstr>Bahnschrift SemiBold</vt:lpstr>
      <vt:lpstr>Yu Gothic Medium</vt:lpstr>
      <vt:lpstr>Шаблон</vt:lpstr>
      <vt:lpstr>PowerPoint 演示文稿</vt:lpstr>
      <vt:lpstr>Команда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Спасибо за внимание</vt:lpstr>
    </vt:vector>
  </TitlesOfParts>
  <Company>РусГидро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структуре и формату презентаций бизнес кейсов</dc:title>
  <dc:creator>Леванковский</dc:creator>
  <cp:lastModifiedBy>Thunderobot</cp:lastModifiedBy>
  <cp:revision>262</cp:revision>
  <dcterms:created xsi:type="dcterms:W3CDTF">2013-07-08T05:17:00Z</dcterms:created>
  <dcterms:modified xsi:type="dcterms:W3CDTF">2026-02-16T09:59:17Z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B19AAA271FA14D529D72A23EF981C49E_13</vt:lpwstr>
  </property>
  <property fmtid="{D5CDD505-2E9C-101B-9397-08002B2CF9AE}" pid="3" name="KSOProductBuildVer">
    <vt:lpwstr>1049-12.2.0.23196</vt:lpwstr>
  </property>
</Properties>
</file>