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Roboto"/>
      <p:regular r:id="rId15"/>
      <p:bold r:id="rId16"/>
      <p:italic r:id="rId17"/>
      <p:boldItalic r:id="rId18"/>
    </p:embeddedFont>
    <p:embeddedFont>
      <p:font typeface="Montserrat"/>
      <p:regular r:id="rId19"/>
      <p:bold r:id="rId20"/>
      <p:italic r:id="rId21"/>
      <p:boldItalic r:id="rId22"/>
    </p:embeddedFont>
    <p:embeddedFont>
      <p:font typeface="Montserrat Medium"/>
      <p:regular r:id="rId23"/>
      <p:bold r:id="rId24"/>
      <p:italic r:id="rId25"/>
      <p:boldItalic r:id="rId26"/>
    </p:embeddedFont>
    <p:embeddedFont>
      <p:font typeface="Helvetica Neue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r:id="rId31" roundtripDataSignature="AMtx7mi8k87giNlgFr6eTTIy01ZozRHC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8DBB332-AAC1-4D3B-ABF8-45EAB05F9893}">
  <a:tblStyle styleId="{D8DBB332-AAC1-4D3B-ABF8-45EAB05F9893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</a:band1H>
    <a:band2H>
      <a:tcTxStyle b="off" i="off"/>
      <a:tcStyle>
        <a:fill>
          <a:solidFill>
            <a:srgbClr val="FFFFFF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91680565-BF94-46E5-8C79-205F840DEF2C}" styleName="Table_1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93"/>
        <p:guide pos="150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MontserratMedium-bold.fntdata"/><Relationship Id="rId23" Type="http://schemas.openxmlformats.org/officeDocument/2006/relationships/font" Target="fonts/MontserratMedium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MontserratMedium-boldItalic.fntdata"/><Relationship Id="rId25" Type="http://schemas.openxmlformats.org/officeDocument/2006/relationships/font" Target="fonts/MontserratMedium-italic.fntdata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customschemas.google.com/relationships/presentationmetadata" Target="metadata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font" Target="fonts/Roboto-regular.fntdata"/><Relationship Id="rId14" Type="http://schemas.openxmlformats.org/officeDocument/2006/relationships/slide" Target="slides/slide8.xml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19" Type="http://schemas.openxmlformats.org/officeDocument/2006/relationships/font" Target="fonts/Montserrat-regular.fntdata"/><Relationship Id="rId18" Type="http://schemas.openxmlformats.org/officeDocument/2006/relationships/font" Target="fonts/Roboto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5" name="Google Shape;125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Google Shape;146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7" name="Google Shape;197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10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15" name="Google Shape;15;p11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16" name="Google Shape;16;p11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17" name="Google Shape;17;p11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8" name="Google Shape;18;p11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9" name="Google Shape;19;p11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" name="Google Shape;20;p11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descr="Рисунок 9" id="21" name="Google Shape;2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oogle Shape;22;p11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23" name="Google Shape;23;p11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24;p11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25" name="Google Shape;25;p11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26" name="Google Shape;26;p11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" name="Google Shape;27;p11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28" name="Google Shape;28;p11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Google Shape;31;p1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32" name="Google Shape;32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4" name="Google Shape;34;p1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5" name="Google Shape;35;p1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6" name="Google Shape;36;p1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7" name="Google Shape;37;p1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38" name="Google Shape;38;p1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39" name="Google Shape;39;p1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0" name="Google Shape;40;p1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1" name="Google Shape;41;p12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42" name="Google Shape;42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12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44" name="Google Shape;44;p12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" name="Google Shape;45;p12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46" name="Google Shape;46;p12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47" name="Google Shape;47;p12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" name="Google Shape;48;p12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49" name="Google Shape;49;p1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0" name="Google Shape;50;p12"/>
          <p:cNvSpPr/>
          <p:nvPr/>
        </p:nvSpPr>
        <p:spPr>
          <a:xfrm>
            <a:off x="7111999" y="1187053"/>
            <a:ext cx="2162014" cy="1323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Google Shape;51;p12"/>
          <p:cNvSpPr/>
          <p:nvPr/>
        </p:nvSpPr>
        <p:spPr>
          <a:xfrm flipH="1">
            <a:off x="7298266" y="2878664"/>
            <a:ext cx="1828805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" name="Google Shape;52;p12"/>
          <p:cNvSpPr/>
          <p:nvPr/>
        </p:nvSpPr>
        <p:spPr>
          <a:xfrm>
            <a:off x="7298266" y="4347023"/>
            <a:ext cx="2319867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b="0" i="0" lang="ru-RU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4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60" name="Google Shape;6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1" name="Google Shape;61;p14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{D8DBB332-AAC1-4D3B-ABF8-45EAB05F9893}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62" name="Google Shape;62;p14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63" name="Google Shape;63;p14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" name="Google Shape;64;p14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65" name="Google Shape;65;p14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66" name="Google Shape;66;p14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" name="Google Shape;67;p1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68" name="Google Shape;68;p14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69" name="Google Shape;69;p14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14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73" name="Google Shape;73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74" name="Google Shape;7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77" name="Google Shape;7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oogle Shape;78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9" name="Google Shape;79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81" name="Google Shape;81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2" name="Google Shape;82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" name="Google Shape;83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84" name="Google Shape;84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85" name="Google Shape;85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" name="Google Shape;86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7" name="Google Shape;87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88" name="Google Shape;88;p1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9.jpg"/><Relationship Id="rId5" Type="http://schemas.openxmlformats.org/officeDocument/2006/relationships/image" Target="../media/image7.jpg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/>
          <p:nvPr/>
        </p:nvSpPr>
        <p:spPr>
          <a:xfrm>
            <a:off x="6103137" y="2345381"/>
            <a:ext cx="6120000" cy="452933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CAF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B5D8E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8820554" y="2352969"/>
            <a:ext cx="3404109" cy="452933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FBB3C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304650" y="830003"/>
            <a:ext cx="5876694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4000"/>
              <a:buFont typeface="Montserrat Medium"/>
              <a:buNone/>
            </a:pPr>
            <a:r>
              <a:rPr b="0" i="0" lang="ru-RU" sz="37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Акселератор «Технолидеры 5.0» </a:t>
            </a:r>
            <a:endParaRPr b="0" i="0" sz="37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4000"/>
              <a:buFont typeface="Montserrat Medium"/>
              <a:buNone/>
            </a:pPr>
            <a:r>
              <a:rPr b="0" i="0" lang="ru-RU" sz="37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1100"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4000"/>
              <a:buFont typeface="Montserrat Medium"/>
              <a:buNone/>
            </a:pPr>
            <a:r>
              <a:rPr b="1" i="0" lang="ru-RU" sz="3200" u="none" cap="none" strike="noStrike">
                <a:solidFill>
                  <a:srgbClr val="875DF8"/>
                </a:solidFill>
                <a:latin typeface="Montserrat"/>
                <a:ea typeface="Montserrat"/>
                <a:cs typeface="Montserrat"/>
                <a:sym typeface="Montserrat"/>
              </a:rPr>
              <a:t>«</a:t>
            </a:r>
            <a:r>
              <a:rPr b="1" lang="ru-RU" sz="3200">
                <a:solidFill>
                  <a:srgbClr val="875DF8"/>
                </a:solidFill>
                <a:latin typeface="Montserrat"/>
                <a:ea typeface="Montserrat"/>
                <a:cs typeface="Montserrat"/>
                <a:sym typeface="Montserrat"/>
              </a:rPr>
              <a:t>Новая жизнь для пластиковой бутылки</a:t>
            </a:r>
            <a:r>
              <a:rPr b="1" i="0" lang="ru-RU" sz="3200" u="none" cap="none" strike="noStrike">
                <a:solidFill>
                  <a:srgbClr val="875DF8"/>
                </a:solidFill>
                <a:latin typeface="Montserrat"/>
                <a:ea typeface="Montserrat"/>
                <a:cs typeface="Montserrat"/>
                <a:sym typeface="Montserrat"/>
              </a:rPr>
              <a:t>»</a:t>
            </a:r>
            <a:endParaRPr b="1" sz="600"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2300"/>
              <a:buFont typeface="Montserrat Medium"/>
              <a:buNone/>
            </a:pPr>
            <a:r>
              <a:rPr lang="ru-RU" sz="2000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Мухин Степан</a:t>
            </a:r>
            <a:r>
              <a:rPr b="0" i="0" lang="ru-RU" sz="20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93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Montserrat Medium"/>
              <a:buNone/>
            </a:pPr>
            <a:r>
              <a:rPr lang="ru-RU" sz="2000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ИГХТУ</a:t>
            </a:r>
            <a:r>
              <a:rPr b="0" i="0" lang="ru-RU" sz="2000" u="none" cap="none" strike="noStrike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</a:t>
            </a:r>
            <a:r>
              <a:rPr lang="ru-RU" sz="2000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 курс </a:t>
            </a:r>
            <a:r>
              <a:rPr b="0" i="0" lang="ru-RU" sz="2000" u="none" cap="none" strike="noStrike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фак</a:t>
            </a:r>
            <a:r>
              <a:rPr lang="ru-RU" sz="2000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ультет ТУиЦЫ</a:t>
            </a:r>
            <a:endParaRPr sz="1100"/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Montserrat Medium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РЫНОК НТИ (</a:t>
            </a:r>
            <a:r>
              <a:rPr lang="ru-RU" sz="2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Технет</a:t>
            </a:r>
            <a:r>
              <a:rPr b="0" i="0" lang="ru-RU" sz="20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)</a:t>
            </a:r>
            <a:endParaRPr b="0" i="0" sz="1500" u="none" cap="none" strike="noStrik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65276" y="290040"/>
            <a:ext cx="1765300" cy="176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 txBox="1"/>
          <p:nvPr/>
        </p:nvSpPr>
        <p:spPr>
          <a:xfrm>
            <a:off x="1271257" y="1299880"/>
            <a:ext cx="10371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t/>
            </a:r>
            <a:endParaRPr sz="3200">
              <a:solidFill>
                <a:srgbClr val="ED383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105" name="Google Shape;105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06" name="Google Shape;106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07" name="Google Shape;107;p2"/>
            <p:cNvSpPr txBox="1"/>
            <p:nvPr/>
          </p:nvSpPr>
          <p:spPr>
            <a:xfrm>
              <a:off x="147442" y="132681"/>
              <a:ext cx="180494" cy="27699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09" name="Google Shape;109;p2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11" name="Google Shape;111;p2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" name="Google Shape;112;p2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3" name="Google Shape;11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7366" y="45877"/>
            <a:ext cx="637692" cy="63769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"/>
          <p:cNvSpPr/>
          <p:nvPr/>
        </p:nvSpPr>
        <p:spPr>
          <a:xfrm>
            <a:off x="140663" y="-9347"/>
            <a:ext cx="1691726" cy="461661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 Medium"/>
              <a:buNone/>
            </a:pPr>
            <a:r>
              <a:rPr b="0" i="0" lang="ru-RU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Актуальность проекта</a:t>
            </a:r>
            <a:endParaRPr b="0" i="0" sz="1200" u="none" cap="none" strike="noStrik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5" name="Google Shape;115;p2"/>
          <p:cNvPicPr preferRelativeResize="0"/>
          <p:nvPr/>
        </p:nvPicPr>
        <p:blipFill rotWithShape="1">
          <a:blip r:embed="rId4">
            <a:alphaModFix/>
          </a:blip>
          <a:srcRect b="0" l="-8061" r="0" t="0"/>
          <a:stretch/>
        </p:blipFill>
        <p:spPr>
          <a:xfrm>
            <a:off x="5851825" y="1737075"/>
            <a:ext cx="5695951" cy="329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"/>
          <p:cNvSpPr txBox="1"/>
          <p:nvPr/>
        </p:nvSpPr>
        <p:spPr>
          <a:xfrm>
            <a:off x="6595075" y="5408288"/>
            <a:ext cx="4775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Рынок бутилированной воды в РФ растет и п</a:t>
            </a:r>
            <a:r>
              <a:rPr lang="ru-RU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о прогнозам, в 2024 году достигнет 27,53 млрд литров.</a:t>
            </a:r>
            <a:endParaRPr sz="1600">
              <a:highlight>
                <a:schemeClr val="lt1"/>
              </a:highlight>
            </a:endParaRPr>
          </a:p>
        </p:txBody>
      </p:sp>
      <p:sp>
        <p:nvSpPr>
          <p:cNvPr id="117" name="Google Shape;117;p2"/>
          <p:cNvSpPr txBox="1"/>
          <p:nvPr/>
        </p:nvSpPr>
        <p:spPr>
          <a:xfrm>
            <a:off x="6595075" y="6038825"/>
            <a:ext cx="4952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В денежном эквиваленте ежегодный прирост составит 4% и к 2024 году достигнет 1,24 трлн рублей.</a:t>
            </a:r>
            <a:endParaRPr sz="1600">
              <a:highlight>
                <a:schemeClr val="lt1"/>
              </a:highlight>
            </a:endParaRPr>
          </a:p>
        </p:txBody>
      </p:sp>
      <p:sp>
        <p:nvSpPr>
          <p:cNvPr id="118" name="Google Shape;118;p2"/>
          <p:cNvSpPr txBox="1"/>
          <p:nvPr/>
        </p:nvSpPr>
        <p:spPr>
          <a:xfrm>
            <a:off x="477400" y="1703775"/>
            <a:ext cx="5415600" cy="40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rgbClr val="8F00FF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Только за последние 10 лет в мире было произведено больше пластиковых изделий, чем за предыдущее столетие </a:t>
            </a:r>
            <a:endParaRPr sz="1700">
              <a:solidFill>
                <a:srgbClr val="8F00FF"/>
              </a:solidFill>
              <a:highlight>
                <a:srgbClr val="FFFFFF"/>
              </a:highlight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8F00FF"/>
              </a:solidFill>
              <a:highlight>
                <a:srgbClr val="FFFFFF"/>
              </a:highlight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50">
                <a:solidFill>
                  <a:srgbClr val="8F00FF"/>
                </a:solidFill>
                <a:highlight>
                  <a:srgbClr val="FFFFFF"/>
                </a:highlight>
              </a:rPr>
              <a:t>Спрос на биоразлагаемые материалы, который к 2025 году может вырасти в десять раз к 2020 г. (Коммерсант)</a:t>
            </a:r>
            <a:endParaRPr sz="1650">
              <a:solidFill>
                <a:srgbClr val="8F00F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50">
              <a:solidFill>
                <a:srgbClr val="8F00F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50">
                <a:solidFill>
                  <a:srgbClr val="4B4B4B"/>
                </a:solidFill>
                <a:highlight>
                  <a:schemeClr val="lt1"/>
                </a:highlight>
              </a:rPr>
              <a:t> </a:t>
            </a:r>
            <a:r>
              <a:rPr lang="ru-RU" sz="1650">
                <a:solidFill>
                  <a:srgbClr val="8F00FF"/>
                </a:solidFill>
                <a:highlight>
                  <a:schemeClr val="lt1"/>
                </a:highlight>
              </a:rPr>
              <a:t>Ожидается, что мировой рынок биоразлагаемых полимеров будет расти в среднем на 14.4% в год в период с 2020 по 2029 год. </a:t>
            </a:r>
            <a:endParaRPr sz="1650">
              <a:solidFill>
                <a:srgbClr val="8F00FF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8F00FF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50">
                <a:solidFill>
                  <a:srgbClr val="8F00FF"/>
                </a:solidFill>
                <a:highlight>
                  <a:schemeClr val="lt1"/>
                </a:highlight>
              </a:rPr>
              <a:t>К  2029  году он превысит 23 млрд.долл. США по сравнению с 7.25 млрд.долл. США в 2020 году (EXACTITUDE CONSULTANCY)</a:t>
            </a:r>
            <a:endParaRPr sz="2150">
              <a:solidFill>
                <a:srgbClr val="8F00FF"/>
              </a:solidFill>
              <a:highlight>
                <a:srgbClr val="FFFFFF"/>
              </a:highlight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2288825" y="228950"/>
            <a:ext cx="8534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600">
                <a:solidFill>
                  <a:srgbClr val="875DF8"/>
                </a:solidFill>
                <a:latin typeface="Montserrat"/>
                <a:ea typeface="Montserrat"/>
                <a:cs typeface="Montserrat"/>
                <a:sym typeface="Montserrat"/>
              </a:rPr>
              <a:t>АКТУАЛЬНОСТЬ </a:t>
            </a:r>
            <a:r>
              <a:rPr b="1" lang="ru-RU" sz="2600">
                <a:solidFill>
                  <a:srgbClr val="875DF8"/>
                </a:solidFill>
                <a:latin typeface="Montserrat"/>
                <a:ea typeface="Montserrat"/>
                <a:cs typeface="Montserrat"/>
                <a:sym typeface="Montserrat"/>
              </a:rPr>
              <a:t> ПРОЕКТА</a:t>
            </a:r>
            <a:endParaRPr b="1" sz="2600">
              <a:solidFill>
                <a:srgbClr val="875DF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2"/>
          <p:cNvSpPr txBox="1"/>
          <p:nvPr/>
        </p:nvSpPr>
        <p:spPr>
          <a:xfrm>
            <a:off x="615550" y="3531525"/>
            <a:ext cx="5139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F00FF"/>
              </a:solidFill>
            </a:endParaRPr>
          </a:p>
        </p:txBody>
      </p:sp>
      <p:sp>
        <p:nvSpPr>
          <p:cNvPr id="121" name="Google Shape;121;p2"/>
          <p:cNvSpPr txBox="1"/>
          <p:nvPr/>
        </p:nvSpPr>
        <p:spPr>
          <a:xfrm>
            <a:off x="570250" y="5408300"/>
            <a:ext cx="47250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7844675" y="5033450"/>
            <a:ext cx="3446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Источник: </a:t>
            </a:r>
            <a:r>
              <a:rPr lang="ru-RU" sz="1000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AGATA по данным ФАО, ФТС, Росстат</a:t>
            </a:r>
            <a:endParaRPr sz="1000">
              <a:solidFill>
                <a:srgbClr val="8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3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28" name="Google Shape;128;p3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29" name="Google Shape;129;p3"/>
            <p:cNvSpPr txBox="1"/>
            <p:nvPr/>
          </p:nvSpPr>
          <p:spPr>
            <a:xfrm>
              <a:off x="147442" y="132681"/>
              <a:ext cx="180494" cy="27699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30" name="Google Shape;130;p3"/>
          <p:cNvGrpSpPr/>
          <p:nvPr/>
        </p:nvGrpSpPr>
        <p:grpSpPr>
          <a:xfrm>
            <a:off x="0" y="6533"/>
            <a:ext cx="2024404" cy="506844"/>
            <a:chOff x="-1" y="0"/>
            <a:chExt cx="2024402" cy="506843"/>
          </a:xfrm>
        </p:grpSpPr>
        <p:sp>
          <p:nvSpPr>
            <p:cNvPr id="131" name="Google Shape;131;p3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33" name="Google Shape;133;p3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" name="Google Shape;134;p3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5" name="Google Shape;13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7366" y="45877"/>
            <a:ext cx="637692" cy="637692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"/>
          <p:cNvSpPr txBox="1"/>
          <p:nvPr/>
        </p:nvSpPr>
        <p:spPr>
          <a:xfrm>
            <a:off x="1036568" y="649924"/>
            <a:ext cx="103719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600"/>
              <a:buFont typeface="Montserrat Medium"/>
              <a:buNone/>
            </a:pPr>
            <a:r>
              <a:rPr b="0" i="0" lang="ru-RU" sz="26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ЦЕЛЕВАЯ АУДИТОРИЯ ПРОЕКТА</a:t>
            </a:r>
            <a:endParaRPr b="0" i="0" sz="26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600"/>
              <a:buFont typeface="Montserrat Medium"/>
              <a:buNone/>
            </a:pPr>
            <a:r>
              <a:rPr b="0" i="0" lang="ru-RU" sz="26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Кто целевая аудитория вашего проекта?</a:t>
            </a:r>
            <a:endParaRPr b="0" i="0" sz="26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600"/>
              <a:buFont typeface="Montserrat Medium"/>
              <a:buNone/>
            </a:pPr>
            <a:r>
              <a:t/>
            </a:r>
            <a:endParaRPr sz="2600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7" name="Google Shape;137;p3"/>
          <p:cNvSpPr/>
          <p:nvPr/>
        </p:nvSpPr>
        <p:spPr>
          <a:xfrm>
            <a:off x="166339" y="121453"/>
            <a:ext cx="1691726" cy="276995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 Medium"/>
              <a:buNone/>
            </a:pPr>
            <a:r>
              <a:rPr b="0" i="0" lang="ru-RU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Целевая аудитория</a:t>
            </a:r>
            <a:endParaRPr b="0" i="0" sz="1200" u="none" cap="none" strike="noStrik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1161200" y="2437575"/>
            <a:ext cx="3000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ПОКУПАТЕЛИ</a:t>
            </a:r>
            <a:endParaRPr sz="2600">
              <a:solidFill>
                <a:srgbClr val="8F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9" name="Google Shape;139;p3"/>
          <p:cNvSpPr txBox="1"/>
          <p:nvPr/>
        </p:nvSpPr>
        <p:spPr>
          <a:xfrm>
            <a:off x="6858950" y="2384425"/>
            <a:ext cx="3000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ПОТРЕБИТЕЛИ</a:t>
            </a:r>
            <a:endParaRPr sz="2600">
              <a:solidFill>
                <a:srgbClr val="8F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0" name="Google Shape;140;p3"/>
          <p:cNvSpPr txBox="1"/>
          <p:nvPr/>
        </p:nvSpPr>
        <p:spPr>
          <a:xfrm>
            <a:off x="1161200" y="3212875"/>
            <a:ext cx="3519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Производители разливной воды в бутылках, </a:t>
            </a:r>
            <a:r>
              <a:rPr lang="ru-RU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которые хотят сделать свою продукцию экологичной, и соблюсти законодательные ограничения</a:t>
            </a:r>
            <a:endParaRPr>
              <a:solidFill>
                <a:srgbClr val="8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3"/>
          <p:cNvSpPr txBox="1"/>
          <p:nvPr/>
        </p:nvSpPr>
        <p:spPr>
          <a:xfrm>
            <a:off x="6968325" y="3142900"/>
            <a:ext cx="3813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Покупатели </a:t>
            </a:r>
            <a:r>
              <a:rPr lang="ru-RU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бутилированной</a:t>
            </a:r>
            <a:r>
              <a:rPr lang="ru-RU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 воды (частные лица), которые хотят внести свой вклад в экологию</a:t>
            </a:r>
            <a:endParaRPr>
              <a:solidFill>
                <a:srgbClr val="8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6968325" y="4017925"/>
            <a:ext cx="4267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Компании, закупающие </a:t>
            </a:r>
            <a:r>
              <a:rPr lang="ru-RU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бутилированную</a:t>
            </a:r>
            <a:r>
              <a:rPr lang="ru-RU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 воду, которые позиционируют себя, как компания с экоподходом</a:t>
            </a:r>
            <a:endParaRPr>
              <a:solidFill>
                <a:srgbClr val="8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1381425" y="48278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4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49" name="Google Shape;149;p4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50" name="Google Shape;150;p4"/>
            <p:cNvSpPr txBox="1"/>
            <p:nvPr/>
          </p:nvSpPr>
          <p:spPr>
            <a:xfrm>
              <a:off x="133015" y="132681"/>
              <a:ext cx="194921" cy="27699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51" name="Google Shape;151;p4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52" name="Google Shape;152;p4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54" name="Google Shape;154;p4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6" name="Google Shape;15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7366" y="45877"/>
            <a:ext cx="637692" cy="637692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4"/>
          <p:cNvSpPr txBox="1"/>
          <p:nvPr/>
        </p:nvSpPr>
        <p:spPr>
          <a:xfrm>
            <a:off x="623900" y="2577950"/>
            <a:ext cx="44031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rPr b="1" lang="ru-RU" sz="2000">
                <a:solidFill>
                  <a:srgbClr val="8F00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Проблема производителей разливной воды в бутылках:</a:t>
            </a:r>
            <a:endParaRPr b="1" sz="2000">
              <a:solidFill>
                <a:srgbClr val="8F00FF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t/>
            </a:r>
            <a:endParaRPr b="1" sz="2000">
              <a:solidFill>
                <a:srgbClr val="8F00FF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необходимость соблюдения законодательных требований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потребители могут отказаться от пластика и все чаще покупать эко-продукцию</a:t>
            </a:r>
            <a:endParaRPr sz="3200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166179" y="2414"/>
            <a:ext cx="1691726" cy="461661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 Medium"/>
              <a:buNone/>
            </a:pPr>
            <a:r>
              <a:rPr b="0" i="0" lang="ru-RU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Ключевая проблема</a:t>
            </a:r>
            <a:endParaRPr b="0" i="0" sz="1200" u="none" cap="none" strike="noStrik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474875" y="864875"/>
            <a:ext cx="104868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>
                <a:solidFill>
                  <a:srgbClr val="875DF8"/>
                </a:solidFill>
                <a:latin typeface="Montserrat"/>
                <a:ea typeface="Montserrat"/>
                <a:cs typeface="Montserrat"/>
                <a:sym typeface="Montserrat"/>
              </a:rPr>
              <a:t>КЛЮЧЕВАЯ ПРОБЛЕМА</a:t>
            </a:r>
            <a:endParaRPr b="1" sz="2900">
              <a:solidFill>
                <a:srgbClr val="875DF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6184400" y="2577950"/>
            <a:ext cx="5495700" cy="19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 покупателей </a:t>
            </a:r>
            <a:r>
              <a:rPr b="1" lang="ru-RU" sz="2000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бутилированной</a:t>
            </a:r>
            <a:r>
              <a:rPr b="1" lang="ru-RU" sz="2000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 воды в бутылках (частные лица):</a:t>
            </a:r>
            <a:endParaRPr b="1" sz="2000">
              <a:solidFill>
                <a:srgbClr val="8F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8F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обеспокоены экологической ситуацией, хотят внести свой вклад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4"/>
          <p:cNvSpPr txBox="1"/>
          <p:nvPr/>
        </p:nvSpPr>
        <p:spPr>
          <a:xfrm>
            <a:off x="6184400" y="4715200"/>
            <a:ext cx="5495700" cy="15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 покупателей </a:t>
            </a:r>
            <a:r>
              <a:rPr b="1" lang="ru-RU" sz="2000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бутилированной</a:t>
            </a:r>
            <a:r>
              <a:rPr b="1" lang="ru-RU" sz="2000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 воды в бутылках (компании): </a:t>
            </a:r>
            <a:r>
              <a:rPr lang="ru-RU" sz="2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позиционирование себя как компания с эко-подходом</a:t>
            </a:r>
            <a:endParaRPr sz="2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4"/>
          <p:cNvSpPr txBox="1"/>
          <p:nvPr/>
        </p:nvSpPr>
        <p:spPr>
          <a:xfrm>
            <a:off x="1152775" y="1992950"/>
            <a:ext cx="3000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ПОКУПАТЕЛИ</a:t>
            </a:r>
            <a:endParaRPr sz="2600">
              <a:solidFill>
                <a:srgbClr val="8F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3" name="Google Shape;163;p4"/>
          <p:cNvSpPr txBox="1"/>
          <p:nvPr/>
        </p:nvSpPr>
        <p:spPr>
          <a:xfrm>
            <a:off x="6816875" y="1992950"/>
            <a:ext cx="3000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ПОТРЕБИТЕЛИ</a:t>
            </a:r>
            <a:endParaRPr sz="2600">
              <a:solidFill>
                <a:srgbClr val="8F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5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69" name="Google Shape;169;p5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70" name="Google Shape;170;p5"/>
            <p:cNvSpPr txBox="1"/>
            <p:nvPr/>
          </p:nvSpPr>
          <p:spPr>
            <a:xfrm>
              <a:off x="147442" y="132681"/>
              <a:ext cx="180494" cy="27699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71" name="Google Shape;171;p5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72" name="Google Shape;172;p5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74" name="Google Shape;174;p5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6" name="Google Shape;17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7366" y="45877"/>
            <a:ext cx="637692" cy="63769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5"/>
          <p:cNvSpPr txBox="1"/>
          <p:nvPr/>
        </p:nvSpPr>
        <p:spPr>
          <a:xfrm>
            <a:off x="1318192" y="979937"/>
            <a:ext cx="9555600" cy="45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rPr i="0" lang="ru-RU" sz="3200" u="none" cap="none" strike="noStrike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ПРЕДЛАГАЕМОЕ РЕШЕНИЕ И</a:t>
            </a:r>
            <a:endParaRPr>
              <a:solidFill>
                <a:srgbClr val="8F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rPr i="0" lang="ru-RU" sz="3200" u="none" cap="none" strike="noStrike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ОСНОВНОЙ ФУНКЦИОНАЛ</a:t>
            </a:r>
            <a:endParaRPr i="0" sz="3200" u="none" cap="none" strike="noStrike">
              <a:solidFill>
                <a:srgbClr val="8F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t/>
            </a:r>
            <a:endParaRPr sz="3200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Montserrat Medium"/>
              <a:buChar char="●"/>
            </a:pPr>
            <a:r>
              <a:rPr lang="ru-RU" sz="24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</a:t>
            </a:r>
            <a:r>
              <a:rPr lang="ru-RU" sz="24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азработка</a:t>
            </a:r>
            <a:r>
              <a:rPr lang="ru-RU" sz="24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новой технологии по производству </a:t>
            </a:r>
            <a:r>
              <a:rPr lang="ru-RU" sz="24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биоразлагаемого</a:t>
            </a:r>
            <a:r>
              <a:rPr lang="ru-RU" sz="24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материала для </a:t>
            </a:r>
            <a:r>
              <a:rPr lang="ru-RU" sz="24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расфасовки</a:t>
            </a:r>
            <a:r>
              <a:rPr lang="ru-RU" sz="24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питьевой воды, а также открытие самого производства.</a:t>
            </a:r>
            <a:endParaRPr sz="2400">
              <a:solidFill>
                <a:srgbClr val="8F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Montserrat Medium"/>
              <a:buChar char="●"/>
            </a:pPr>
            <a:r>
              <a:rPr lang="ru-RU" sz="24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Срок биоразложения не более 5 лет в природе. </a:t>
            </a:r>
            <a:endParaRPr sz="2400">
              <a:solidFill>
                <a:srgbClr val="8F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Montserrat Medium"/>
              <a:buChar char="●"/>
            </a:pPr>
            <a:r>
              <a:rPr lang="ru-RU" sz="24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 данный момент </a:t>
            </a:r>
            <a:r>
              <a:rPr lang="ru-RU" sz="24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разработки</a:t>
            </a:r>
            <a:r>
              <a:rPr lang="ru-RU" sz="24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на этапе стартапа.</a:t>
            </a:r>
            <a:br>
              <a:rPr i="0" lang="ru-RU" sz="2400" u="none" cap="none" strike="noStrike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2400">
              <a:solidFill>
                <a:srgbClr val="8F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t/>
            </a:r>
            <a:endParaRPr i="0" sz="32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166179" y="102039"/>
            <a:ext cx="1691726" cy="276995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 Medium"/>
              <a:buNone/>
            </a:pPr>
            <a:r>
              <a:rPr b="0" i="0" lang="ru-RU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Наше решение</a:t>
            </a:r>
            <a:endParaRPr b="0" i="0" sz="1200" u="none" cap="none" strike="noStrik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6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84" name="Google Shape;184;p6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85" name="Google Shape;185;p6"/>
            <p:cNvSpPr txBox="1"/>
            <p:nvPr/>
          </p:nvSpPr>
          <p:spPr>
            <a:xfrm>
              <a:off x="147442" y="132681"/>
              <a:ext cx="180494" cy="27699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86" name="Google Shape;186;p6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87" name="Google Shape;187;p6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89" name="Google Shape;189;p6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1" name="Google Shape;19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7366" y="45877"/>
            <a:ext cx="637692" cy="637692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6"/>
          <p:cNvSpPr txBox="1"/>
          <p:nvPr/>
        </p:nvSpPr>
        <p:spPr>
          <a:xfrm>
            <a:off x="1426670" y="999545"/>
            <a:ext cx="9555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rPr b="0" i="0" lang="ru-RU" sz="32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ЦЕННОСТНОЕ ПРЕДЛОЖЕНИЕ</a:t>
            </a:r>
            <a:endParaRPr b="0" i="0" sz="32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3" name="Google Shape;193;p6"/>
          <p:cNvSpPr txBox="1"/>
          <p:nvPr/>
        </p:nvSpPr>
        <p:spPr>
          <a:xfrm>
            <a:off x="6721925" y="2653275"/>
            <a:ext cx="5004600" cy="12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Продукт</a:t>
            </a:r>
            <a:r>
              <a:rPr lang="ru-RU" sz="2400">
                <a:latin typeface="Montserrat"/>
                <a:ea typeface="Montserrat"/>
                <a:cs typeface="Montserrat"/>
                <a:sym typeface="Montserrat"/>
              </a:rPr>
              <a:t> - биоразлагаемая емкость для воды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Снятие боли</a:t>
            </a:r>
            <a:r>
              <a:rPr lang="ru-RU" sz="2400"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Соответствует экологическим требованиям, 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разлагается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 в течении 5 лет.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Создание выгоды</a:t>
            </a:r>
            <a:r>
              <a:rPr lang="ru-RU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ru-RU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возможность</a:t>
            </a:r>
            <a:r>
              <a:rPr lang="ru-RU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соблюдения экологических требований, сохранение доли рынка в случае запрета неразлагаемой тары.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" name="Google Shape;194;p6"/>
          <p:cNvSpPr txBox="1"/>
          <p:nvPr/>
        </p:nvSpPr>
        <p:spPr>
          <a:xfrm>
            <a:off x="427625" y="2649225"/>
            <a:ext cx="5962800" cy="12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Клиент</a:t>
            </a:r>
            <a:r>
              <a:rPr lang="ru-RU" sz="2300">
                <a:latin typeface="Montserrat"/>
                <a:ea typeface="Montserrat"/>
                <a:cs typeface="Montserrat"/>
                <a:sym typeface="Montserrat"/>
              </a:rPr>
              <a:t> - производитель тары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Боль</a:t>
            </a:r>
            <a:r>
              <a:rPr lang="ru-RU" sz="2300"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Необходимость соблюдения экологических требований, возможный запрет неразлагаемой тары, запрос от конечного потребителя на эко упаковку.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Выгода</a:t>
            </a:r>
            <a:r>
              <a:rPr lang="ru-RU" sz="1300"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соблюдение экологических требований, сохранение доли рынка в случае запрета неразлагаемой тары.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7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200" name="Google Shape;200;p7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C6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01" name="Google Shape;201;p7"/>
            <p:cNvSpPr txBox="1"/>
            <p:nvPr/>
          </p:nvSpPr>
          <p:spPr>
            <a:xfrm>
              <a:off x="141030" y="132681"/>
              <a:ext cx="186906" cy="276994"/>
            </a:xfrm>
            <a:prstGeom prst="rect">
              <a:avLst/>
            </a:prstGeom>
            <a:solidFill>
              <a:srgbClr val="8C6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202" name="Google Shape;202;p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03" name="Google Shape;203;p7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Команда проекта</a:t>
              </a:r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205" name="Google Shape;205;p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7" name="Google Shape;20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7366" y="45877"/>
            <a:ext cx="637692" cy="63769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8" name="Google Shape;208;p7"/>
          <p:cNvGraphicFramePr/>
          <p:nvPr/>
        </p:nvGraphicFramePr>
        <p:xfrm>
          <a:off x="870009" y="355630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{91680565-BF94-46E5-8C79-205F840DEF2C}</a:tableStyleId>
              </a:tblPr>
              <a:tblGrid>
                <a:gridCol w="2073925"/>
                <a:gridCol w="2534850"/>
                <a:gridCol w="2558000"/>
                <a:gridCol w="2314950"/>
                <a:gridCol w="2166200"/>
              </a:tblGrid>
              <a:tr h="20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300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ЛИДЕР КОМАНДЫ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300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АДМИНИСТРИРОВАНИЕ</a:t>
                      </a:r>
                      <a:r>
                        <a:rPr b="1" lang="ru-RU" sz="1300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ПРОЕКТА</a:t>
                      </a:r>
                      <a:endParaRPr b="1" i="0" sz="1300" cap="none" strike="noStrike">
                        <a:solidFill>
                          <a:srgbClr val="FD493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300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НАСТАВНИК</a:t>
                      </a:r>
                      <a:endParaRPr b="1" i="0" sz="950" cap="none" strike="noStrike">
                        <a:solidFill>
                          <a:srgbClr val="FD493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300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НАУЧНЫЙ КОНСУЛЬТАНТ</a:t>
                      </a:r>
                      <a:endParaRPr b="1" i="0" sz="1300" cap="none" strike="noStrike">
                        <a:solidFill>
                          <a:srgbClr val="FD493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t/>
                      </a:r>
                      <a:endParaRPr>
                        <a:solidFill>
                          <a:srgbClr val="9F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sz="1050" cap="none" strike="noStrike">
                        <a:solidFill>
                          <a:srgbClr val="FD493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i="0" sz="1050" cap="none" strike="noStrike">
                        <a:solidFill>
                          <a:srgbClr val="FD493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i="0" sz="1050" cap="none" strike="noStrike">
                        <a:solidFill>
                          <a:srgbClr val="FD493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i="0" sz="1050" cap="none" strike="noStrike">
                        <a:solidFill>
                          <a:srgbClr val="FD493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sz="1050" u="none" cap="none" strike="noStrike">
                        <a:solidFill>
                          <a:srgbClr val="9F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100"/>
                        <a:buFont typeface="Montserrat Medium"/>
                        <a:buNone/>
                      </a:pPr>
                      <a:r>
                        <a:rPr b="1" lang="ru-RU" sz="1100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Мухин Степан Владимирович</a:t>
                      </a:r>
                      <a:endParaRPr i="0" sz="1050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100"/>
                        <a:buFont typeface="Montserrat Medium"/>
                        <a:buNone/>
                      </a:pPr>
                      <a:r>
                        <a:rPr b="1" lang="ru-RU" sz="1100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Малинина Анна Алексеевна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100"/>
                        <a:buFont typeface="Montserrat Medium"/>
                        <a:buNone/>
                      </a:pPr>
                      <a:r>
                        <a:rPr b="1" lang="ru-RU" sz="1100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Смирнова Ольга Павловна</a:t>
                      </a:r>
                      <a:endParaRPr i="0" sz="800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100"/>
                        <a:buFont typeface="Montserrat Medium"/>
                        <a:buNone/>
                      </a:pPr>
                      <a:r>
                        <a:rPr b="1" lang="ru-RU" sz="1100">
                          <a:solidFill>
                            <a:srgbClr val="ED38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Гущин Андрей Андреевич</a:t>
                      </a:r>
                      <a:endParaRPr i="0" sz="1050" cap="none" strike="noStrike">
                        <a:solidFill>
                          <a:srgbClr val="ED3833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t/>
                      </a:r>
                      <a:endParaRPr>
                        <a:solidFill>
                          <a:srgbClr val="9F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 cap="none" strike="noStrike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Студент </a:t>
                      </a: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r>
                        <a:rPr b="1" lang="ru-RU" sz="1050" cap="none" strike="noStrike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-го курса</a:t>
                      </a: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ИГХТУ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 cap="none" strike="noStrike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Студент </a:t>
                      </a: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r>
                        <a:rPr b="1" lang="ru-RU" sz="1050" cap="none" strike="noStrike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-го курса </a:t>
                      </a:r>
                      <a:r>
                        <a:rPr b="1" i="1" lang="ru-RU" sz="1050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ИГХТУ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 cap="none" strike="noStrike">
                          <a:solidFill>
                            <a:srgbClr val="ED38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Руководитель кафедры </a:t>
                      </a:r>
                      <a:r>
                        <a:rPr b="1" i="1" lang="ru-RU" sz="1050" cap="none" strike="noStrike">
                          <a:solidFill>
                            <a:srgbClr val="ED38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ВУЗа, </a:t>
                      </a:r>
                      <a:r>
                        <a:rPr b="1" lang="ru-RU" sz="1050" cap="none" strike="noStrike">
                          <a:solidFill>
                            <a:srgbClr val="ED38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профессор, ктн</a:t>
                      </a:r>
                      <a:endParaRPr b="1" sz="1050" cap="none" strike="noStrike">
                        <a:solidFill>
                          <a:srgbClr val="ED38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100">
                          <a:solidFill>
                            <a:srgbClr val="ED38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Кандидат химических наук, </a:t>
                      </a:r>
                      <a:r>
                        <a:rPr b="1" lang="ru-RU" sz="1100">
                          <a:solidFill>
                            <a:srgbClr val="ED3833"/>
                          </a:solidFill>
                          <a:highlight>
                            <a:srgbClr val="FCFE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Доцент кафедры Промышленной экологии</a:t>
                      </a:r>
                      <a:endParaRPr>
                        <a:solidFill>
                          <a:srgbClr val="ED38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t/>
                      </a:r>
                      <a:endParaRPr>
                        <a:solidFill>
                          <a:srgbClr val="9F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i="1" sz="1050" cap="none" strike="noStrike">
                        <a:solidFill>
                          <a:srgbClr val="FD493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i="1" sz="1050" cap="none" strike="noStrike">
                        <a:solidFill>
                          <a:srgbClr val="FD493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sz="1050" cap="none" strike="noStrike">
                        <a:solidFill>
                          <a:srgbClr val="00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sz="1050" cap="none" strike="noStrike">
                        <a:solidFill>
                          <a:srgbClr val="9F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sz="1050" u="none" cap="none" strike="noStrike">
                        <a:solidFill>
                          <a:srgbClr val="9F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6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Борец за экологию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Борец за экологию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 cap="none" strike="noStrike">
                          <a:solidFill>
                            <a:srgbClr val="ED38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Опыт консультирования проектов </a:t>
                      </a:r>
                      <a:endParaRPr>
                        <a:solidFill>
                          <a:srgbClr val="ED38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100">
                          <a:solidFill>
                            <a:srgbClr val="ED38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b="1" lang="ru-RU" sz="1050">
                          <a:solidFill>
                            <a:srgbClr val="ED38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Опыт консультирования проектов </a:t>
                      </a:r>
                      <a:endParaRPr>
                        <a:solidFill>
                          <a:srgbClr val="ED38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ED38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t/>
                      </a:r>
                      <a:endParaRPr>
                        <a:solidFill>
                          <a:srgbClr val="9F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09" name="Google Shape;20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91612" y="1103238"/>
            <a:ext cx="1974631" cy="1974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2066" y="1104114"/>
            <a:ext cx="1974631" cy="1974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35895" y="1103250"/>
            <a:ext cx="1476581" cy="222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38124" y="1063775"/>
            <a:ext cx="1795836" cy="229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19D5C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875DF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8"/>
          <p:cNvSpPr txBox="1"/>
          <p:nvPr/>
        </p:nvSpPr>
        <p:spPr>
          <a:xfrm>
            <a:off x="535483" y="671644"/>
            <a:ext cx="4831200" cy="45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  <a:buFont typeface="Montserrat Medium"/>
              <a:buNone/>
            </a:pPr>
            <a:r>
              <a:rPr b="1" lang="ru-RU" sz="2000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br>
              <a:rPr lang="ru-RU" sz="20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ru-RU" sz="2000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Мухин Степан Владимирович</a:t>
            </a:r>
            <a:endParaRPr b="0" i="0" sz="20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Montserrat Medium"/>
              <a:buNone/>
            </a:pPr>
            <a:r>
              <a:rPr lang="ru-RU" sz="2000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8 901 483 71 23</a:t>
            </a:r>
            <a:r>
              <a:rPr b="0" i="0" lang="ru-RU" sz="2000" u="none" cap="none" strike="noStrike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Montserrat Medium"/>
              <a:buNone/>
            </a:pPr>
            <a:r>
              <a:rPr b="0" i="0" lang="ru-RU" sz="2000" u="none" cap="none" strike="noStrike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Email: muhinstepan55@gmail</a:t>
            </a:r>
            <a:r>
              <a:rPr lang="ru-RU" sz="2000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.com</a:t>
            </a:r>
            <a:endParaRPr b="0" i="0" sz="20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Montserrat Medium"/>
              <a:buNone/>
            </a:pPr>
            <a:r>
              <a:rPr b="0" i="0" lang="ru-RU" sz="2000" u="none" cap="none" strike="noStrike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Telegram</a:t>
            </a:r>
            <a:r>
              <a:rPr lang="ru-RU" sz="2000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 @Stefano0o0</a:t>
            </a:r>
            <a:endParaRPr b="0" i="0" sz="20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221" name="Google Shape;221;p8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222" name="Google Shape;222;p8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C6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23" name="Google Shape;223;p8"/>
            <p:cNvSpPr txBox="1"/>
            <p:nvPr/>
          </p:nvSpPr>
          <p:spPr>
            <a:xfrm>
              <a:off x="120191" y="132681"/>
              <a:ext cx="207745" cy="276994"/>
            </a:xfrm>
            <a:prstGeom prst="rect">
              <a:avLst/>
            </a:prstGeom>
            <a:solidFill>
              <a:srgbClr val="8C6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224" name="Google Shape;224;p8"/>
          <p:cNvSpPr txBox="1"/>
          <p:nvPr/>
        </p:nvSpPr>
        <p:spPr>
          <a:xfrm>
            <a:off x="7528895" y="3657125"/>
            <a:ext cx="3270008" cy="1867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200"/>
              <a:buFont typeface="Montserrat Medium"/>
              <a:buNone/>
            </a:pPr>
            <a:r>
              <a:rPr b="1" i="0" lang="ru-RU" sz="2200" u="none" cap="none" strike="noStrike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Картинка проекта</a:t>
            </a:r>
            <a:endParaRPr/>
          </a:p>
        </p:txBody>
      </p:sp>
      <p:pic>
        <p:nvPicPr>
          <p:cNvPr id="225" name="Google Shape;22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5912" y="2154250"/>
            <a:ext cx="5995974" cy="430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2024-04-07T11:18:13Z</dcterms:created>
  <dc:creator>Мария Дрепа</dc:creator>
</cp:coreProperties>
</file>