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0" r:id="rId2"/>
    <p:sldId id="281" r:id="rId3"/>
    <p:sldId id="314" r:id="rId4"/>
    <p:sldId id="286" r:id="rId5"/>
    <p:sldId id="301" r:id="rId6"/>
    <p:sldId id="307" r:id="rId7"/>
    <p:sldId id="308" r:id="rId8"/>
    <p:sldId id="291" r:id="rId9"/>
    <p:sldId id="313" r:id="rId10"/>
    <p:sldId id="312" r:id="rId11"/>
    <p:sldId id="311" r:id="rId12"/>
    <p:sldId id="309" r:id="rId13"/>
    <p:sldId id="296" r:id="rId14"/>
    <p:sldId id="310" r:id="rId15"/>
    <p:sldId id="26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FCAF17"/>
    <a:srgbClr val="9F00FF"/>
    <a:srgbClr val="B5D8E1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90" d="100"/>
          <a:sy n="90" d="100"/>
        </p:scale>
        <p:origin x="-144" y="-17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F3436-74BD-43CF-911D-EAAB120A569D}" type="doc">
      <dgm:prSet loTypeId="urn:microsoft.com/office/officeart/2005/8/layout/matrix2" loCatId="matrix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46730E3-2FA2-4CB5-984D-AA7E73F182D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400" b="1" i="0" u="none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Товарная стратегия</a:t>
          </a:r>
          <a:endParaRPr lang="ru-RU" sz="1400" b="0" i="0" u="none" dirty="0">
            <a:solidFill>
              <a:srgbClr val="236292"/>
            </a:solidFill>
            <a:latin typeface="Helvetica (Основной текст)"/>
            <a:cs typeface="Times New Roman" panose="02020603050405020304" pitchFamily="18" charset="0"/>
          </a:endParaRP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Продукт будет совершенствоваться на постоянной основе по отзывам потребителей.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Планируется создание разных моделей конструкторов для целевых сегментов.</a:t>
          </a:r>
          <a:endParaRPr lang="ru-RU" sz="1400" dirty="0">
            <a:latin typeface="Helvetica (Основной текст)"/>
            <a:cs typeface="Times New Roman" panose="02020603050405020304" pitchFamily="18" charset="0"/>
          </a:endParaRPr>
        </a:p>
      </dgm:t>
    </dgm:pt>
    <dgm:pt modelId="{C0297B21-A4FD-4D85-8CA6-5B4784915AE5}" type="parTrans" cxnId="{DC343001-5D4E-40C3-B3EB-275799340BC4}">
      <dgm:prSet/>
      <dgm:spPr/>
      <dgm:t>
        <a:bodyPr/>
        <a:lstStyle/>
        <a:p>
          <a:endParaRPr lang="ru-RU"/>
        </a:p>
      </dgm:t>
    </dgm:pt>
    <dgm:pt modelId="{68518F50-80B3-4575-BF96-58349DA510AC}" type="sibTrans" cxnId="{DC343001-5D4E-40C3-B3EB-275799340BC4}">
      <dgm:prSet/>
      <dgm:spPr/>
      <dgm:t>
        <a:bodyPr/>
        <a:lstStyle/>
        <a:p>
          <a:endParaRPr lang="ru-RU"/>
        </a:p>
      </dgm:t>
    </dgm:pt>
    <dgm:pt modelId="{9499251A-B129-4D76-8FF5-FF8AC424931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400" b="1" i="0" u="none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Ценовая стратегия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Цена установлена с учетом среднерыночной цены робототехнических конструкторов.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Будет разработана программа лояльности для постоянных и оптовых клиентов.</a:t>
          </a:r>
          <a:endParaRPr lang="ru-RU" sz="1400" dirty="0">
            <a:latin typeface="Helvetica (Основной текст)"/>
            <a:cs typeface="Times New Roman" panose="02020603050405020304" pitchFamily="18" charset="0"/>
          </a:endParaRPr>
        </a:p>
      </dgm:t>
    </dgm:pt>
    <dgm:pt modelId="{C5782B5A-6619-4DB9-AA79-89436826C161}" type="parTrans" cxnId="{22349474-F9A3-46B5-BFB7-2A44A618ED57}">
      <dgm:prSet/>
      <dgm:spPr/>
      <dgm:t>
        <a:bodyPr/>
        <a:lstStyle/>
        <a:p>
          <a:endParaRPr lang="ru-RU"/>
        </a:p>
      </dgm:t>
    </dgm:pt>
    <dgm:pt modelId="{C7614B3E-714B-4F50-89CB-E80222731124}" type="sibTrans" cxnId="{22349474-F9A3-46B5-BFB7-2A44A618ED57}">
      <dgm:prSet/>
      <dgm:spPr/>
      <dgm:t>
        <a:bodyPr/>
        <a:lstStyle/>
        <a:p>
          <a:endParaRPr lang="ru-RU"/>
        </a:p>
      </dgm:t>
    </dgm:pt>
    <dgm:pt modelId="{024EC282-3006-40DB-95DB-043DADC618EE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400" b="1" i="0" u="none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Стратегия распределения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Рассылка коммерческих предложений.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Участие в выставках (например, «Научные развлечения» в г. Санкт-Петербурге).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Продвижение в социальных сетях, реклама в СМИ.</a:t>
          </a:r>
          <a:endParaRPr lang="ru-RU" sz="1400" dirty="0">
            <a:latin typeface="Helvetica (Основной текст)"/>
            <a:cs typeface="Times New Roman" panose="02020603050405020304" pitchFamily="18" charset="0"/>
          </a:endParaRPr>
        </a:p>
      </dgm:t>
    </dgm:pt>
    <dgm:pt modelId="{35377EF0-8483-4948-B904-D9FE4D4CFA07}" type="parTrans" cxnId="{0BF81716-6CDC-4740-BD1E-8ECE12AEFBEB}">
      <dgm:prSet/>
      <dgm:spPr/>
      <dgm:t>
        <a:bodyPr/>
        <a:lstStyle/>
        <a:p>
          <a:endParaRPr lang="ru-RU"/>
        </a:p>
      </dgm:t>
    </dgm:pt>
    <dgm:pt modelId="{012DFB4E-8A88-4285-924A-1CE851A9CDC4}" type="sibTrans" cxnId="{0BF81716-6CDC-4740-BD1E-8ECE12AEFBEB}">
      <dgm:prSet/>
      <dgm:spPr/>
      <dgm:t>
        <a:bodyPr/>
        <a:lstStyle/>
        <a:p>
          <a:endParaRPr lang="ru-RU"/>
        </a:p>
      </dgm:t>
    </dgm:pt>
    <dgm:pt modelId="{2681008B-3A96-47D5-BCC3-4A8CDAEFCC9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400" b="1" i="0" u="none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Стратегия продвижения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Продажи через маркетплейсы.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400" b="0" i="0" u="none" dirty="0">
              <a:latin typeface="Helvetica (Основной текст)"/>
              <a:cs typeface="Times New Roman" panose="02020603050405020304" pitchFamily="18" charset="0"/>
            </a:rPr>
            <a:t>Прямые продажи по договору.</a:t>
          </a:r>
        </a:p>
      </dgm:t>
    </dgm:pt>
    <dgm:pt modelId="{7328D02B-9B95-4008-9278-7FCF899219AE}" type="parTrans" cxnId="{664D9C4A-0971-49A3-988C-1FD3E67E47EA}">
      <dgm:prSet/>
      <dgm:spPr/>
      <dgm:t>
        <a:bodyPr/>
        <a:lstStyle/>
        <a:p>
          <a:endParaRPr lang="ru-RU"/>
        </a:p>
      </dgm:t>
    </dgm:pt>
    <dgm:pt modelId="{597B5F37-C590-4F14-A77A-E0DCAD52821F}" type="sibTrans" cxnId="{664D9C4A-0971-49A3-988C-1FD3E67E47EA}">
      <dgm:prSet/>
      <dgm:spPr/>
      <dgm:t>
        <a:bodyPr/>
        <a:lstStyle/>
        <a:p>
          <a:endParaRPr lang="ru-RU"/>
        </a:p>
      </dgm:t>
    </dgm:pt>
    <dgm:pt modelId="{3D1D0427-5013-4A4A-AA7F-5EC111610D9B}" type="pres">
      <dgm:prSet presAssocID="{E13F3436-74BD-43CF-911D-EAAB120A569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2191E2-BDA3-4542-A5FF-19FA161BDA64}" type="pres">
      <dgm:prSet presAssocID="{E13F3436-74BD-43CF-911D-EAAB120A569D}" presName="axisShape" presStyleLbl="bgShp" presStyleIdx="0" presStyleCnt="1"/>
      <dgm:spPr/>
    </dgm:pt>
    <dgm:pt modelId="{CAADC293-4302-48E6-B99D-AEF3C4C26264}" type="pres">
      <dgm:prSet presAssocID="{E13F3436-74BD-43CF-911D-EAAB120A569D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0090D5-ABB1-4083-87DD-21775AB5772A}" type="pres">
      <dgm:prSet presAssocID="{E13F3436-74BD-43CF-911D-EAAB120A569D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61482-7F4E-45A2-B5F7-DB3C621E4996}" type="pres">
      <dgm:prSet presAssocID="{E13F3436-74BD-43CF-911D-EAAB120A569D}" presName="rect3" presStyleLbl="node1" presStyleIdx="2" presStyleCnt="4" custScaleY="104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D9D94F-D725-49AA-A6A8-46F3AABB6F13}" type="pres">
      <dgm:prSet presAssocID="{E13F3436-74BD-43CF-911D-EAAB120A569D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964013-67DD-47E9-BD35-5A8D57B6AF2E}" type="presOf" srcId="{024EC282-3006-40DB-95DB-043DADC618EE}" destId="{F6361482-7F4E-45A2-B5F7-DB3C621E4996}" srcOrd="0" destOrd="0" presId="urn:microsoft.com/office/officeart/2005/8/layout/matrix2"/>
    <dgm:cxn modelId="{1947112C-82A5-4783-827A-C8B0EB5FA5EF}" type="presOf" srcId="{E13F3436-74BD-43CF-911D-EAAB120A569D}" destId="{3D1D0427-5013-4A4A-AA7F-5EC111610D9B}" srcOrd="0" destOrd="0" presId="urn:microsoft.com/office/officeart/2005/8/layout/matrix2"/>
    <dgm:cxn modelId="{0BF81716-6CDC-4740-BD1E-8ECE12AEFBEB}" srcId="{E13F3436-74BD-43CF-911D-EAAB120A569D}" destId="{024EC282-3006-40DB-95DB-043DADC618EE}" srcOrd="2" destOrd="0" parTransId="{35377EF0-8483-4948-B904-D9FE4D4CFA07}" sibTransId="{012DFB4E-8A88-4285-924A-1CE851A9CDC4}"/>
    <dgm:cxn modelId="{DC343001-5D4E-40C3-B3EB-275799340BC4}" srcId="{E13F3436-74BD-43CF-911D-EAAB120A569D}" destId="{646730E3-2FA2-4CB5-984D-AA7E73F182DF}" srcOrd="0" destOrd="0" parTransId="{C0297B21-A4FD-4D85-8CA6-5B4784915AE5}" sibTransId="{68518F50-80B3-4575-BF96-58349DA510AC}"/>
    <dgm:cxn modelId="{664D9C4A-0971-49A3-988C-1FD3E67E47EA}" srcId="{E13F3436-74BD-43CF-911D-EAAB120A569D}" destId="{2681008B-3A96-47D5-BCC3-4A8CDAEFCC96}" srcOrd="3" destOrd="0" parTransId="{7328D02B-9B95-4008-9278-7FCF899219AE}" sibTransId="{597B5F37-C590-4F14-A77A-E0DCAD52821F}"/>
    <dgm:cxn modelId="{FEC2F3EC-A675-4D45-87D7-4449F6545102}" type="presOf" srcId="{2681008B-3A96-47D5-BCC3-4A8CDAEFCC96}" destId="{5BD9D94F-D725-49AA-A6A8-46F3AABB6F13}" srcOrd="0" destOrd="0" presId="urn:microsoft.com/office/officeart/2005/8/layout/matrix2"/>
    <dgm:cxn modelId="{F8354A8B-749D-4B26-89A7-603F1C0038D2}" type="presOf" srcId="{646730E3-2FA2-4CB5-984D-AA7E73F182DF}" destId="{CAADC293-4302-48E6-B99D-AEF3C4C26264}" srcOrd="0" destOrd="0" presId="urn:microsoft.com/office/officeart/2005/8/layout/matrix2"/>
    <dgm:cxn modelId="{22349474-F9A3-46B5-BFB7-2A44A618ED57}" srcId="{E13F3436-74BD-43CF-911D-EAAB120A569D}" destId="{9499251A-B129-4D76-8FF5-FF8AC4249314}" srcOrd="1" destOrd="0" parTransId="{C5782B5A-6619-4DB9-AA79-89436826C161}" sibTransId="{C7614B3E-714B-4F50-89CB-E80222731124}"/>
    <dgm:cxn modelId="{6A234C32-A66F-45EE-92DB-1DA489958EC3}" type="presOf" srcId="{9499251A-B129-4D76-8FF5-FF8AC4249314}" destId="{340090D5-ABB1-4083-87DD-21775AB5772A}" srcOrd="0" destOrd="0" presId="urn:microsoft.com/office/officeart/2005/8/layout/matrix2"/>
    <dgm:cxn modelId="{46CD1186-4549-4E76-9029-5FFC18C73DE6}" type="presParOf" srcId="{3D1D0427-5013-4A4A-AA7F-5EC111610D9B}" destId="{092191E2-BDA3-4542-A5FF-19FA161BDA64}" srcOrd="0" destOrd="0" presId="urn:microsoft.com/office/officeart/2005/8/layout/matrix2"/>
    <dgm:cxn modelId="{DEF30212-266A-48AB-A8AE-978F67744129}" type="presParOf" srcId="{3D1D0427-5013-4A4A-AA7F-5EC111610D9B}" destId="{CAADC293-4302-48E6-B99D-AEF3C4C26264}" srcOrd="1" destOrd="0" presId="urn:microsoft.com/office/officeart/2005/8/layout/matrix2"/>
    <dgm:cxn modelId="{54D9A978-4E39-4979-B37A-F3CD0D99434C}" type="presParOf" srcId="{3D1D0427-5013-4A4A-AA7F-5EC111610D9B}" destId="{340090D5-ABB1-4083-87DD-21775AB5772A}" srcOrd="2" destOrd="0" presId="urn:microsoft.com/office/officeart/2005/8/layout/matrix2"/>
    <dgm:cxn modelId="{E6C09BC5-2CAB-413C-A6B4-EDC1A29E24FA}" type="presParOf" srcId="{3D1D0427-5013-4A4A-AA7F-5EC111610D9B}" destId="{F6361482-7F4E-45A2-B5F7-DB3C621E4996}" srcOrd="3" destOrd="0" presId="urn:microsoft.com/office/officeart/2005/8/layout/matrix2"/>
    <dgm:cxn modelId="{A9CC2950-340D-46D4-AFBE-C92E3C8FBD44}" type="presParOf" srcId="{3D1D0427-5013-4A4A-AA7F-5EC111610D9B}" destId="{5BD9D94F-D725-49AA-A6A8-46F3AABB6F1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937575-4E19-4E14-BBD2-1B800D4C5196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6183808-3C49-4FC5-B226-24643C3D7F66}">
      <dgm:prSet phldrT="[Текст]"/>
      <dgm:spPr/>
      <dgm:t>
        <a:bodyPr/>
        <a:lstStyle/>
        <a:p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До февраля 2022 года 80–90 % рынка таких конструкторов в России занимали иностранные производители – датская компания </a:t>
          </a:r>
          <a:r>
            <a:rPr lang="ru-RU" dirty="0" err="1">
              <a:latin typeface="Helvetica (Основной текст)"/>
              <a:cs typeface="Times New Roman" panose="02020603050405020304" pitchFamily="18" charset="0"/>
            </a:rPr>
            <a:t>Lego</a:t>
          </a:r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 </a:t>
          </a:r>
          <a:r>
            <a:rPr lang="ru-RU" dirty="0" err="1">
              <a:latin typeface="Helvetica (Основной текст)"/>
              <a:cs typeface="Times New Roman" panose="02020603050405020304" pitchFamily="18" charset="0"/>
            </a:rPr>
            <a:t>Group</a:t>
          </a:r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 и американская VEX </a:t>
          </a:r>
          <a:r>
            <a:rPr lang="ru-RU" dirty="0" err="1">
              <a:latin typeface="Helvetica (Основной текст)"/>
              <a:cs typeface="Times New Roman" panose="02020603050405020304" pitchFamily="18" charset="0"/>
            </a:rPr>
            <a:t>Robotics</a:t>
          </a:r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.</a:t>
          </a:r>
          <a:endParaRPr lang="ru-RU" dirty="0">
            <a:latin typeface="Helvetica (Основной текст)"/>
          </a:endParaRPr>
        </a:p>
      </dgm:t>
    </dgm:pt>
    <dgm:pt modelId="{BDFE08CC-B9B9-411D-8148-86B8056D8AD7}" type="parTrans" cxnId="{036E3DB2-C534-47AA-80B4-D53AD0656F43}">
      <dgm:prSet/>
      <dgm:spPr/>
      <dgm:t>
        <a:bodyPr/>
        <a:lstStyle/>
        <a:p>
          <a:endParaRPr lang="ru-RU"/>
        </a:p>
      </dgm:t>
    </dgm:pt>
    <dgm:pt modelId="{0D62B3A7-2B5F-47A8-931E-2205B4C27FA3}" type="sibTrans" cxnId="{036E3DB2-C534-47AA-80B4-D53AD0656F43}">
      <dgm:prSet/>
      <dgm:spPr/>
      <dgm:t>
        <a:bodyPr/>
        <a:lstStyle/>
        <a:p>
          <a:endParaRPr lang="ru-RU">
            <a:solidFill>
              <a:srgbClr val="236292"/>
            </a:solidFill>
          </a:endParaRPr>
        </a:p>
      </dgm:t>
    </dgm:pt>
    <dgm:pt modelId="{46880352-6C15-4D15-88F1-ED0851F9A35A}">
      <dgm:prSet phldrT="[Текст]"/>
      <dgm:spPr/>
      <dgm:t>
        <a:bodyPr/>
        <a:lstStyle/>
        <a:p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Годовой объём рынка образовательной робототехники в России в 2021 году эксперты оценили в 50 млрд руб.</a:t>
          </a:r>
          <a:endParaRPr lang="ru-RU" dirty="0">
            <a:latin typeface="Helvetica (Основной текст)"/>
          </a:endParaRPr>
        </a:p>
      </dgm:t>
    </dgm:pt>
    <dgm:pt modelId="{492CC360-C774-4855-8397-4174ACDB76CF}" type="parTrans" cxnId="{C11E1964-FEBA-4C6F-8A33-EF07B9DC2968}">
      <dgm:prSet/>
      <dgm:spPr/>
      <dgm:t>
        <a:bodyPr/>
        <a:lstStyle/>
        <a:p>
          <a:endParaRPr lang="ru-RU"/>
        </a:p>
      </dgm:t>
    </dgm:pt>
    <dgm:pt modelId="{2CE083F1-CD3C-4CDB-AC52-BA87F367AFFE}" type="sibTrans" cxnId="{C11E1964-FEBA-4C6F-8A33-EF07B9DC2968}">
      <dgm:prSet/>
      <dgm:spPr/>
      <dgm:t>
        <a:bodyPr/>
        <a:lstStyle/>
        <a:p>
          <a:endParaRPr lang="ru-RU"/>
        </a:p>
      </dgm:t>
    </dgm:pt>
    <dgm:pt modelId="{36E0F1A1-356C-40D9-973C-0DB86C8DE291}">
      <dgm:prSet phldrT="[Текст]"/>
      <dgm:spPr/>
      <dgm:t>
        <a:bodyPr/>
        <a:lstStyle/>
        <a:p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Объем рынка конструкторов в России в 2021 г. составил 39,5 млн шт.</a:t>
          </a:r>
          <a:endParaRPr lang="ru-RU" dirty="0">
            <a:latin typeface="Helvetica (Основной текст)"/>
          </a:endParaRPr>
        </a:p>
      </dgm:t>
    </dgm:pt>
    <dgm:pt modelId="{4FF52170-3ED7-4884-9A8E-EC84A704FC3D}" type="parTrans" cxnId="{9C695817-5801-4C20-A6BF-92150989C54F}">
      <dgm:prSet/>
      <dgm:spPr/>
      <dgm:t>
        <a:bodyPr/>
        <a:lstStyle/>
        <a:p>
          <a:endParaRPr lang="ru-RU"/>
        </a:p>
      </dgm:t>
    </dgm:pt>
    <dgm:pt modelId="{55B0A4B3-085A-4134-8D8F-343B9CCF8F05}" type="sibTrans" cxnId="{9C695817-5801-4C20-A6BF-92150989C54F}">
      <dgm:prSet/>
      <dgm:spPr/>
      <dgm:t>
        <a:bodyPr/>
        <a:lstStyle/>
        <a:p>
          <a:endParaRPr lang="ru-RU"/>
        </a:p>
      </dgm:t>
    </dgm:pt>
    <dgm:pt modelId="{39AD8FFF-3EE5-4E76-831A-2CD364931503}">
      <dgm:prSet/>
      <dgm:spPr/>
      <dgm:t>
        <a:bodyPr/>
        <a:lstStyle/>
        <a:p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По данным СПАРК (система проверки контрагентов), за 2021 год выручка российских лидеров рынка составила: </a:t>
          </a:r>
          <a:r>
            <a:rPr lang="ru-RU" dirty="0" err="1">
              <a:latin typeface="Helvetica (Основной текст)"/>
              <a:cs typeface="Times New Roman" panose="02020603050405020304" pitchFamily="18" charset="0"/>
            </a:rPr>
            <a:t>Трик</a:t>
          </a:r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 – 31 млн руб., </a:t>
          </a:r>
          <a:r>
            <a:rPr lang="ru-RU" dirty="0" err="1">
              <a:latin typeface="Helvetica (Основной текст)"/>
              <a:cs typeface="Times New Roman" panose="02020603050405020304" pitchFamily="18" charset="0"/>
            </a:rPr>
            <a:t>Роббо</a:t>
          </a:r>
          <a:r>
            <a:rPr lang="ru-RU" dirty="0">
              <a:latin typeface="Helvetica (Основной текст)"/>
              <a:cs typeface="Times New Roman" panose="02020603050405020304" pitchFamily="18" charset="0"/>
            </a:rPr>
            <a:t> – 199 млн руб., R:ED – 17 млн руб.</a:t>
          </a:r>
        </a:p>
      </dgm:t>
    </dgm:pt>
    <dgm:pt modelId="{4E561820-9D00-4E15-AC5F-BB6D6C959E92}" type="parTrans" cxnId="{A1AC1340-959B-49DC-A747-ACF82327360E}">
      <dgm:prSet/>
      <dgm:spPr/>
      <dgm:t>
        <a:bodyPr/>
        <a:lstStyle/>
        <a:p>
          <a:endParaRPr lang="ru-RU"/>
        </a:p>
      </dgm:t>
    </dgm:pt>
    <dgm:pt modelId="{04422063-DF20-47A3-B08C-EFB470596E19}" type="sibTrans" cxnId="{A1AC1340-959B-49DC-A747-ACF82327360E}">
      <dgm:prSet/>
      <dgm:spPr/>
      <dgm:t>
        <a:bodyPr/>
        <a:lstStyle/>
        <a:p>
          <a:endParaRPr lang="ru-RU"/>
        </a:p>
      </dgm:t>
    </dgm:pt>
    <dgm:pt modelId="{E3FDE83E-2743-4809-A5C1-D395D374FAAD}" type="pres">
      <dgm:prSet presAssocID="{C2937575-4E19-4E14-BBD2-1B800D4C519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794376-F680-4871-AB56-C34A80B1C6A7}" type="pres">
      <dgm:prSet presAssocID="{C2937575-4E19-4E14-BBD2-1B800D4C5196}" presName="Name1" presStyleCnt="0"/>
      <dgm:spPr/>
    </dgm:pt>
    <dgm:pt modelId="{3F24F236-2622-45B9-8A24-AC2D9CE1087F}" type="pres">
      <dgm:prSet presAssocID="{C2937575-4E19-4E14-BBD2-1B800D4C5196}" presName="cycle" presStyleCnt="0"/>
      <dgm:spPr/>
    </dgm:pt>
    <dgm:pt modelId="{72E347E4-FCEF-499F-A17E-C9D25C5AC2AC}" type="pres">
      <dgm:prSet presAssocID="{C2937575-4E19-4E14-BBD2-1B800D4C5196}" presName="srcNode" presStyleLbl="node1" presStyleIdx="0" presStyleCnt="4"/>
      <dgm:spPr/>
    </dgm:pt>
    <dgm:pt modelId="{E7D1EE51-6BD5-4AF1-A5E7-D94C39007E3C}" type="pres">
      <dgm:prSet presAssocID="{C2937575-4E19-4E14-BBD2-1B800D4C5196}" presName="conn" presStyleLbl="parChTrans1D2" presStyleIdx="0" presStyleCnt="1"/>
      <dgm:spPr/>
      <dgm:t>
        <a:bodyPr/>
        <a:lstStyle/>
        <a:p>
          <a:endParaRPr lang="ru-RU"/>
        </a:p>
      </dgm:t>
    </dgm:pt>
    <dgm:pt modelId="{34C057CD-90AA-4549-9292-3953BB9456AE}" type="pres">
      <dgm:prSet presAssocID="{C2937575-4E19-4E14-BBD2-1B800D4C5196}" presName="extraNode" presStyleLbl="node1" presStyleIdx="0" presStyleCnt="4"/>
      <dgm:spPr/>
    </dgm:pt>
    <dgm:pt modelId="{BE4AFA4E-0E95-4CED-BD09-BCC1B6AFDFED}" type="pres">
      <dgm:prSet presAssocID="{C2937575-4E19-4E14-BBD2-1B800D4C5196}" presName="dstNode" presStyleLbl="node1" presStyleIdx="0" presStyleCnt="4"/>
      <dgm:spPr/>
    </dgm:pt>
    <dgm:pt modelId="{4557C6E8-DBD0-4D6B-B5FC-BC42D00115C2}" type="pres">
      <dgm:prSet presAssocID="{D6183808-3C49-4FC5-B226-24643C3D7F66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5D2B8F-43F7-4667-929F-E09894007191}" type="pres">
      <dgm:prSet presAssocID="{D6183808-3C49-4FC5-B226-24643C3D7F66}" presName="accent_1" presStyleCnt="0"/>
      <dgm:spPr/>
    </dgm:pt>
    <dgm:pt modelId="{4391E5B5-A49A-411B-8B96-3C99E753653F}" type="pres">
      <dgm:prSet presAssocID="{D6183808-3C49-4FC5-B226-24643C3D7F66}" presName="accentRepeatNode" presStyleLbl="solidFgAcc1" presStyleIdx="0" presStyleCnt="4"/>
      <dgm:spPr/>
    </dgm:pt>
    <dgm:pt modelId="{F6F9B70E-8BCE-4123-AA85-B04E5040BF62}" type="pres">
      <dgm:prSet presAssocID="{46880352-6C15-4D15-88F1-ED0851F9A35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8F00B-366A-487E-956D-D35622DDA52F}" type="pres">
      <dgm:prSet presAssocID="{46880352-6C15-4D15-88F1-ED0851F9A35A}" presName="accent_2" presStyleCnt="0"/>
      <dgm:spPr/>
    </dgm:pt>
    <dgm:pt modelId="{3AC68994-B7A0-4680-9B0E-8F4E244635CE}" type="pres">
      <dgm:prSet presAssocID="{46880352-6C15-4D15-88F1-ED0851F9A35A}" presName="accentRepeatNode" presStyleLbl="solidFgAcc1" presStyleIdx="1" presStyleCnt="4"/>
      <dgm:spPr/>
    </dgm:pt>
    <dgm:pt modelId="{0676A402-C396-4E6B-A26F-93F150D4022A}" type="pres">
      <dgm:prSet presAssocID="{36E0F1A1-356C-40D9-973C-0DB86C8DE29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2A2C6-EA1C-439D-8254-6A53E092D1DE}" type="pres">
      <dgm:prSet presAssocID="{36E0F1A1-356C-40D9-973C-0DB86C8DE291}" presName="accent_3" presStyleCnt="0"/>
      <dgm:spPr/>
    </dgm:pt>
    <dgm:pt modelId="{0359377B-FDDA-42CE-B1D5-4E55673F457F}" type="pres">
      <dgm:prSet presAssocID="{36E0F1A1-356C-40D9-973C-0DB86C8DE291}" presName="accentRepeatNode" presStyleLbl="solidFgAcc1" presStyleIdx="2" presStyleCnt="4"/>
      <dgm:spPr/>
    </dgm:pt>
    <dgm:pt modelId="{BE1C5EEB-0F3C-4BF9-944B-380CFCF6F57E}" type="pres">
      <dgm:prSet presAssocID="{39AD8FFF-3EE5-4E76-831A-2CD36493150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16573-8230-422C-9B2D-C1E09D738686}" type="pres">
      <dgm:prSet presAssocID="{39AD8FFF-3EE5-4E76-831A-2CD364931503}" presName="accent_4" presStyleCnt="0"/>
      <dgm:spPr/>
    </dgm:pt>
    <dgm:pt modelId="{95869CC1-9BB3-43F7-97E9-CD6C3DB434C3}" type="pres">
      <dgm:prSet presAssocID="{39AD8FFF-3EE5-4E76-831A-2CD364931503}" presName="accentRepeatNode" presStyleLbl="solidFgAcc1" presStyleIdx="3" presStyleCnt="4"/>
      <dgm:spPr/>
    </dgm:pt>
  </dgm:ptLst>
  <dgm:cxnLst>
    <dgm:cxn modelId="{8E83C05D-18DF-42BF-8653-BD7804A3A8F6}" type="presOf" srcId="{0D62B3A7-2B5F-47A8-931E-2205B4C27FA3}" destId="{E7D1EE51-6BD5-4AF1-A5E7-D94C39007E3C}" srcOrd="0" destOrd="0" presId="urn:microsoft.com/office/officeart/2008/layout/VerticalCurvedList"/>
    <dgm:cxn modelId="{C11E1964-FEBA-4C6F-8A33-EF07B9DC2968}" srcId="{C2937575-4E19-4E14-BBD2-1B800D4C5196}" destId="{46880352-6C15-4D15-88F1-ED0851F9A35A}" srcOrd="1" destOrd="0" parTransId="{492CC360-C774-4855-8397-4174ACDB76CF}" sibTransId="{2CE083F1-CD3C-4CDB-AC52-BA87F367AFFE}"/>
    <dgm:cxn modelId="{9C695817-5801-4C20-A6BF-92150989C54F}" srcId="{C2937575-4E19-4E14-BBD2-1B800D4C5196}" destId="{36E0F1A1-356C-40D9-973C-0DB86C8DE291}" srcOrd="2" destOrd="0" parTransId="{4FF52170-3ED7-4884-9A8E-EC84A704FC3D}" sibTransId="{55B0A4B3-085A-4134-8D8F-343B9CCF8F05}"/>
    <dgm:cxn modelId="{5B1D3EBD-5BAD-413C-93D8-BDBDFB61DAFF}" type="presOf" srcId="{D6183808-3C49-4FC5-B226-24643C3D7F66}" destId="{4557C6E8-DBD0-4D6B-B5FC-BC42D00115C2}" srcOrd="0" destOrd="0" presId="urn:microsoft.com/office/officeart/2008/layout/VerticalCurvedList"/>
    <dgm:cxn modelId="{D6571F18-46E8-44C8-8FEE-3B0E6BB532F0}" type="presOf" srcId="{36E0F1A1-356C-40D9-973C-0DB86C8DE291}" destId="{0676A402-C396-4E6B-A26F-93F150D4022A}" srcOrd="0" destOrd="0" presId="urn:microsoft.com/office/officeart/2008/layout/VerticalCurvedList"/>
    <dgm:cxn modelId="{882ADE0F-9DA2-4904-9D00-9FB59EEA7A3F}" type="presOf" srcId="{C2937575-4E19-4E14-BBD2-1B800D4C5196}" destId="{E3FDE83E-2743-4809-A5C1-D395D374FAAD}" srcOrd="0" destOrd="0" presId="urn:microsoft.com/office/officeart/2008/layout/VerticalCurvedList"/>
    <dgm:cxn modelId="{A1AC1340-959B-49DC-A747-ACF82327360E}" srcId="{C2937575-4E19-4E14-BBD2-1B800D4C5196}" destId="{39AD8FFF-3EE5-4E76-831A-2CD364931503}" srcOrd="3" destOrd="0" parTransId="{4E561820-9D00-4E15-AC5F-BB6D6C959E92}" sibTransId="{04422063-DF20-47A3-B08C-EFB470596E19}"/>
    <dgm:cxn modelId="{D9176AD2-0190-4EC4-BCFF-66509E86D543}" type="presOf" srcId="{39AD8FFF-3EE5-4E76-831A-2CD364931503}" destId="{BE1C5EEB-0F3C-4BF9-944B-380CFCF6F57E}" srcOrd="0" destOrd="0" presId="urn:microsoft.com/office/officeart/2008/layout/VerticalCurvedList"/>
    <dgm:cxn modelId="{445702EC-22CA-4F34-A7A6-9328DE9A3CB3}" type="presOf" srcId="{46880352-6C15-4D15-88F1-ED0851F9A35A}" destId="{F6F9B70E-8BCE-4123-AA85-B04E5040BF62}" srcOrd="0" destOrd="0" presId="urn:microsoft.com/office/officeart/2008/layout/VerticalCurvedList"/>
    <dgm:cxn modelId="{036E3DB2-C534-47AA-80B4-D53AD0656F43}" srcId="{C2937575-4E19-4E14-BBD2-1B800D4C5196}" destId="{D6183808-3C49-4FC5-B226-24643C3D7F66}" srcOrd="0" destOrd="0" parTransId="{BDFE08CC-B9B9-411D-8148-86B8056D8AD7}" sibTransId="{0D62B3A7-2B5F-47A8-931E-2205B4C27FA3}"/>
    <dgm:cxn modelId="{3D22B798-0214-431C-B485-7B3C86D20B2F}" type="presParOf" srcId="{E3FDE83E-2743-4809-A5C1-D395D374FAAD}" destId="{61794376-F680-4871-AB56-C34A80B1C6A7}" srcOrd="0" destOrd="0" presId="urn:microsoft.com/office/officeart/2008/layout/VerticalCurvedList"/>
    <dgm:cxn modelId="{20DB3B24-C8A9-4536-8A25-18B8B4777DB2}" type="presParOf" srcId="{61794376-F680-4871-AB56-C34A80B1C6A7}" destId="{3F24F236-2622-45B9-8A24-AC2D9CE1087F}" srcOrd="0" destOrd="0" presId="urn:microsoft.com/office/officeart/2008/layout/VerticalCurvedList"/>
    <dgm:cxn modelId="{83BCC2E4-2D55-4A46-967B-935DB8CC64CF}" type="presParOf" srcId="{3F24F236-2622-45B9-8A24-AC2D9CE1087F}" destId="{72E347E4-FCEF-499F-A17E-C9D25C5AC2AC}" srcOrd="0" destOrd="0" presId="urn:microsoft.com/office/officeart/2008/layout/VerticalCurvedList"/>
    <dgm:cxn modelId="{FF839009-0EB2-4DC6-A116-5A2549AE6F46}" type="presParOf" srcId="{3F24F236-2622-45B9-8A24-AC2D9CE1087F}" destId="{E7D1EE51-6BD5-4AF1-A5E7-D94C39007E3C}" srcOrd="1" destOrd="0" presId="urn:microsoft.com/office/officeart/2008/layout/VerticalCurvedList"/>
    <dgm:cxn modelId="{B44A7512-D46D-4C78-B74A-4A6F033B2A80}" type="presParOf" srcId="{3F24F236-2622-45B9-8A24-AC2D9CE1087F}" destId="{34C057CD-90AA-4549-9292-3953BB9456AE}" srcOrd="2" destOrd="0" presId="urn:microsoft.com/office/officeart/2008/layout/VerticalCurvedList"/>
    <dgm:cxn modelId="{E4C5D02B-5B19-47B2-9266-5F0469C63AB3}" type="presParOf" srcId="{3F24F236-2622-45B9-8A24-AC2D9CE1087F}" destId="{BE4AFA4E-0E95-4CED-BD09-BCC1B6AFDFED}" srcOrd="3" destOrd="0" presId="urn:microsoft.com/office/officeart/2008/layout/VerticalCurvedList"/>
    <dgm:cxn modelId="{C14F3718-5B44-47F8-A149-30D2B447E7E8}" type="presParOf" srcId="{61794376-F680-4871-AB56-C34A80B1C6A7}" destId="{4557C6E8-DBD0-4D6B-B5FC-BC42D00115C2}" srcOrd="1" destOrd="0" presId="urn:microsoft.com/office/officeart/2008/layout/VerticalCurvedList"/>
    <dgm:cxn modelId="{FBC2E8BA-6AB9-406D-BBD1-1ECACBAB76FA}" type="presParOf" srcId="{61794376-F680-4871-AB56-C34A80B1C6A7}" destId="{365D2B8F-43F7-4667-929F-E09894007191}" srcOrd="2" destOrd="0" presId="urn:microsoft.com/office/officeart/2008/layout/VerticalCurvedList"/>
    <dgm:cxn modelId="{8DC4DF74-794D-4509-8C16-B9A2D729D798}" type="presParOf" srcId="{365D2B8F-43F7-4667-929F-E09894007191}" destId="{4391E5B5-A49A-411B-8B96-3C99E753653F}" srcOrd="0" destOrd="0" presId="urn:microsoft.com/office/officeart/2008/layout/VerticalCurvedList"/>
    <dgm:cxn modelId="{38804FE7-B985-4D45-88D7-04EFA3F4056E}" type="presParOf" srcId="{61794376-F680-4871-AB56-C34A80B1C6A7}" destId="{F6F9B70E-8BCE-4123-AA85-B04E5040BF62}" srcOrd="3" destOrd="0" presId="urn:microsoft.com/office/officeart/2008/layout/VerticalCurvedList"/>
    <dgm:cxn modelId="{79B0484D-9441-4111-B62F-C075AC566CFF}" type="presParOf" srcId="{61794376-F680-4871-AB56-C34A80B1C6A7}" destId="{D3B8F00B-366A-487E-956D-D35622DDA52F}" srcOrd="4" destOrd="0" presId="urn:microsoft.com/office/officeart/2008/layout/VerticalCurvedList"/>
    <dgm:cxn modelId="{02D14359-F35E-408E-9E57-E81A851A7D2A}" type="presParOf" srcId="{D3B8F00B-366A-487E-956D-D35622DDA52F}" destId="{3AC68994-B7A0-4680-9B0E-8F4E244635CE}" srcOrd="0" destOrd="0" presId="urn:microsoft.com/office/officeart/2008/layout/VerticalCurvedList"/>
    <dgm:cxn modelId="{BA7E6E46-8BF8-4E4F-8A30-0585CCFBFFC7}" type="presParOf" srcId="{61794376-F680-4871-AB56-C34A80B1C6A7}" destId="{0676A402-C396-4E6B-A26F-93F150D4022A}" srcOrd="5" destOrd="0" presId="urn:microsoft.com/office/officeart/2008/layout/VerticalCurvedList"/>
    <dgm:cxn modelId="{6035C149-C212-4A37-909E-6B1052B98DBF}" type="presParOf" srcId="{61794376-F680-4871-AB56-C34A80B1C6A7}" destId="{1CE2A2C6-EA1C-439D-8254-6A53E092D1DE}" srcOrd="6" destOrd="0" presId="urn:microsoft.com/office/officeart/2008/layout/VerticalCurvedList"/>
    <dgm:cxn modelId="{F3EDE672-748A-480E-8F25-445795F9B589}" type="presParOf" srcId="{1CE2A2C6-EA1C-439D-8254-6A53E092D1DE}" destId="{0359377B-FDDA-42CE-B1D5-4E55673F457F}" srcOrd="0" destOrd="0" presId="urn:microsoft.com/office/officeart/2008/layout/VerticalCurvedList"/>
    <dgm:cxn modelId="{9688FF0E-305C-452F-B827-694F01C32B85}" type="presParOf" srcId="{61794376-F680-4871-AB56-C34A80B1C6A7}" destId="{BE1C5EEB-0F3C-4BF9-944B-380CFCF6F57E}" srcOrd="7" destOrd="0" presId="urn:microsoft.com/office/officeart/2008/layout/VerticalCurvedList"/>
    <dgm:cxn modelId="{0403AE8E-0B60-47EC-A5CA-663AEE9AD7CE}" type="presParOf" srcId="{61794376-F680-4871-AB56-C34A80B1C6A7}" destId="{13916573-8230-422C-9B2D-C1E09D738686}" srcOrd="8" destOrd="0" presId="urn:microsoft.com/office/officeart/2008/layout/VerticalCurvedList"/>
    <dgm:cxn modelId="{D7BD9F4E-981F-475E-AE65-2226C1F58BD9}" type="presParOf" srcId="{13916573-8230-422C-9B2D-C1E09D738686}" destId="{95869CC1-9BB3-43F7-97E9-CD6C3DB434C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191E2-BDA3-4542-A5FF-19FA161BDA64}">
      <dsp:nvSpPr>
        <dsp:cNvPr id="0" name=""/>
        <dsp:cNvSpPr/>
      </dsp:nvSpPr>
      <dsp:spPr>
        <a:xfrm>
          <a:off x="548386" y="0"/>
          <a:ext cx="6094602" cy="609460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DC293-4302-48E6-B99D-AEF3C4C26264}">
      <dsp:nvSpPr>
        <dsp:cNvPr id="0" name=""/>
        <dsp:cNvSpPr/>
      </dsp:nvSpPr>
      <dsp:spPr>
        <a:xfrm>
          <a:off x="944535" y="396149"/>
          <a:ext cx="2437840" cy="2437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1" i="0" u="none" kern="1200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Товарная стратегия</a:t>
          </a:r>
          <a:endParaRPr lang="ru-RU" sz="1400" b="0" i="0" u="none" kern="1200" dirty="0">
            <a:solidFill>
              <a:srgbClr val="236292"/>
            </a:solidFill>
            <a:latin typeface="Helvetica (Основной текст)"/>
            <a:cs typeface="Times New Roman" panose="02020603050405020304" pitchFamily="18" charset="0"/>
          </a:endParaRP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Продукт будет совершенствоваться на постоянной основе по отзывам потребителей.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Планируется создание разных моделей конструкторов для целевых сегментов.</a:t>
          </a:r>
          <a:endParaRPr lang="ru-RU" sz="1400" kern="1200" dirty="0">
            <a:latin typeface="Helvetica (Основной текст)"/>
            <a:cs typeface="Times New Roman" panose="02020603050405020304" pitchFamily="18" charset="0"/>
          </a:endParaRPr>
        </a:p>
      </dsp:txBody>
      <dsp:txXfrm>
        <a:off x="1063541" y="515155"/>
        <a:ext cx="2199828" cy="2199828"/>
      </dsp:txXfrm>
    </dsp:sp>
    <dsp:sp modelId="{340090D5-ABB1-4083-87DD-21775AB5772A}">
      <dsp:nvSpPr>
        <dsp:cNvPr id="0" name=""/>
        <dsp:cNvSpPr/>
      </dsp:nvSpPr>
      <dsp:spPr>
        <a:xfrm>
          <a:off x="3808998" y="396149"/>
          <a:ext cx="2437840" cy="2437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1" i="0" u="none" kern="1200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Ценовая стратегия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Цена установлена с учетом среднерыночной цены робототехнических конструкторов.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Будет разработана программа лояльности для постоянных и оптовых клиентов.</a:t>
          </a:r>
          <a:endParaRPr lang="ru-RU" sz="1400" kern="1200" dirty="0">
            <a:latin typeface="Helvetica (Основной текст)"/>
            <a:cs typeface="Times New Roman" panose="02020603050405020304" pitchFamily="18" charset="0"/>
          </a:endParaRPr>
        </a:p>
      </dsp:txBody>
      <dsp:txXfrm>
        <a:off x="3928004" y="515155"/>
        <a:ext cx="2199828" cy="2199828"/>
      </dsp:txXfrm>
    </dsp:sp>
    <dsp:sp modelId="{F6361482-7F4E-45A2-B5F7-DB3C621E4996}">
      <dsp:nvSpPr>
        <dsp:cNvPr id="0" name=""/>
        <dsp:cNvSpPr/>
      </dsp:nvSpPr>
      <dsp:spPr>
        <a:xfrm>
          <a:off x="944535" y="3203261"/>
          <a:ext cx="2437840" cy="25525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1" i="0" u="none" kern="1200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Стратегия распределения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Рассылка коммерческих предложений.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Участие в выставках (например, «Научные развлечения» в г. Санкт-Петербурге).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Продвижение в социальных сетях, реклама в СМИ.</a:t>
          </a:r>
          <a:endParaRPr lang="ru-RU" sz="1400" kern="1200" dirty="0">
            <a:latin typeface="Helvetica (Основной текст)"/>
            <a:cs typeface="Times New Roman" panose="02020603050405020304" pitchFamily="18" charset="0"/>
          </a:endParaRPr>
        </a:p>
      </dsp:txBody>
      <dsp:txXfrm>
        <a:off x="1063541" y="3322267"/>
        <a:ext cx="2199828" cy="2314529"/>
      </dsp:txXfrm>
    </dsp:sp>
    <dsp:sp modelId="{5BD9D94F-D725-49AA-A6A8-46F3AABB6F13}">
      <dsp:nvSpPr>
        <dsp:cNvPr id="0" name=""/>
        <dsp:cNvSpPr/>
      </dsp:nvSpPr>
      <dsp:spPr>
        <a:xfrm>
          <a:off x="3808998" y="3260612"/>
          <a:ext cx="2437840" cy="2437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1" i="0" u="none" kern="1200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rPr>
            <a:t>Стратегия продвижения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Продажи через маркетплейсы.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400" b="0" i="0" u="none" kern="1200" dirty="0">
              <a:latin typeface="Helvetica (Основной текст)"/>
              <a:cs typeface="Times New Roman" panose="02020603050405020304" pitchFamily="18" charset="0"/>
            </a:rPr>
            <a:t>Прямые продажи по договору.</a:t>
          </a:r>
        </a:p>
      </dsp:txBody>
      <dsp:txXfrm>
        <a:off x="3928004" y="3379618"/>
        <a:ext cx="2199828" cy="2199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1EE51-6BD5-4AF1-A5E7-D94C39007E3C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57C6E8-DBD0-4D6B-B5FC-BC42D00115C2}">
      <dsp:nvSpPr>
        <dsp:cNvPr id="0" name=""/>
        <dsp:cNvSpPr/>
      </dsp:nvSpPr>
      <dsp:spPr>
        <a:xfrm>
          <a:off x="610504" y="416587"/>
          <a:ext cx="10800061" cy="8336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До февраля 2022 года 80–90 % рынка таких конструкторов в России занимали иностранные производители – датская компания </a:t>
          </a:r>
          <a:r>
            <a:rPr lang="ru-RU" sz="1800" kern="1200" dirty="0" err="1">
              <a:latin typeface="Helvetica (Основной текст)"/>
              <a:cs typeface="Times New Roman" panose="02020603050405020304" pitchFamily="18" charset="0"/>
            </a:rPr>
            <a:t>Lego</a:t>
          </a: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Helvetica (Основной текст)"/>
              <a:cs typeface="Times New Roman" panose="02020603050405020304" pitchFamily="18" charset="0"/>
            </a:rPr>
            <a:t>Group</a:t>
          </a: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 и американская VEX </a:t>
          </a:r>
          <a:r>
            <a:rPr lang="ru-RU" sz="1800" kern="1200" dirty="0" err="1">
              <a:latin typeface="Helvetica (Основной текст)"/>
              <a:cs typeface="Times New Roman" panose="02020603050405020304" pitchFamily="18" charset="0"/>
            </a:rPr>
            <a:t>Robotics</a:t>
          </a: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.</a:t>
          </a:r>
          <a:endParaRPr lang="ru-RU" sz="1800" kern="1200" dirty="0">
            <a:latin typeface="Helvetica (Основной текст)"/>
          </a:endParaRPr>
        </a:p>
      </dsp:txBody>
      <dsp:txXfrm>
        <a:off x="610504" y="416587"/>
        <a:ext cx="10800061" cy="833607"/>
      </dsp:txXfrm>
    </dsp:sp>
    <dsp:sp modelId="{4391E5B5-A49A-411B-8B96-3C99E753653F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9B70E-8BCE-4123-AA85-B04E5040BF62}">
      <dsp:nvSpPr>
        <dsp:cNvPr id="0" name=""/>
        <dsp:cNvSpPr/>
      </dsp:nvSpPr>
      <dsp:spPr>
        <a:xfrm>
          <a:off x="1088431" y="1667215"/>
          <a:ext cx="10322134" cy="8336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Годовой объём рынка образовательной робототехники в России в 2021 году эксперты оценили в 50 млрд руб.</a:t>
          </a:r>
          <a:endParaRPr lang="ru-RU" sz="1800" kern="1200" dirty="0">
            <a:latin typeface="Helvetica (Основной текст)"/>
          </a:endParaRPr>
        </a:p>
      </dsp:txBody>
      <dsp:txXfrm>
        <a:off x="1088431" y="1667215"/>
        <a:ext cx="10322134" cy="833607"/>
      </dsp:txXfrm>
    </dsp:sp>
    <dsp:sp modelId="{3AC68994-B7A0-4680-9B0E-8F4E244635CE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6A402-C396-4E6B-A26F-93F150D4022A}">
      <dsp:nvSpPr>
        <dsp:cNvPr id="0" name=""/>
        <dsp:cNvSpPr/>
      </dsp:nvSpPr>
      <dsp:spPr>
        <a:xfrm>
          <a:off x="1088431" y="2917843"/>
          <a:ext cx="10322134" cy="8336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Объем рынка конструкторов в России в 2021 г. составил 39,5 млн шт.</a:t>
          </a:r>
          <a:endParaRPr lang="ru-RU" sz="1800" kern="1200" dirty="0">
            <a:latin typeface="Helvetica (Основной текст)"/>
          </a:endParaRPr>
        </a:p>
      </dsp:txBody>
      <dsp:txXfrm>
        <a:off x="1088431" y="2917843"/>
        <a:ext cx="10322134" cy="833607"/>
      </dsp:txXfrm>
    </dsp:sp>
    <dsp:sp modelId="{0359377B-FDDA-42CE-B1D5-4E55673F457F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C5EEB-0F3C-4BF9-944B-380CFCF6F57E}">
      <dsp:nvSpPr>
        <dsp:cNvPr id="0" name=""/>
        <dsp:cNvSpPr/>
      </dsp:nvSpPr>
      <dsp:spPr>
        <a:xfrm>
          <a:off x="610504" y="4168472"/>
          <a:ext cx="10800061" cy="8336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По данным СПАРК (система проверки контрагентов), за 2021 год выручка российских лидеров рынка составила: </a:t>
          </a:r>
          <a:r>
            <a:rPr lang="ru-RU" sz="1800" kern="1200" dirty="0" err="1">
              <a:latin typeface="Helvetica (Основной текст)"/>
              <a:cs typeface="Times New Roman" panose="02020603050405020304" pitchFamily="18" charset="0"/>
            </a:rPr>
            <a:t>Трик</a:t>
          </a: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 – 31 млн руб., </a:t>
          </a:r>
          <a:r>
            <a:rPr lang="ru-RU" sz="1800" kern="1200" dirty="0" err="1">
              <a:latin typeface="Helvetica (Основной текст)"/>
              <a:cs typeface="Times New Roman" panose="02020603050405020304" pitchFamily="18" charset="0"/>
            </a:rPr>
            <a:t>Роббо</a:t>
          </a:r>
          <a:r>
            <a:rPr lang="ru-RU" sz="1800" kern="1200" dirty="0">
              <a:latin typeface="Helvetica (Основной текст)"/>
              <a:cs typeface="Times New Roman" panose="02020603050405020304" pitchFamily="18" charset="0"/>
            </a:rPr>
            <a:t> – 199 млн руб., R:ED – 17 млн руб.</a:t>
          </a:r>
        </a:p>
      </dsp:txBody>
      <dsp:txXfrm>
        <a:off x="610504" y="4168472"/>
        <a:ext cx="10800061" cy="833607"/>
      </dsp:txXfrm>
    </dsp:sp>
    <dsp:sp modelId="{95869CC1-9BB3-43F7-97E9-CD6C3DB434C3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162134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hdphoto" Target="../media/hdphoto4.wdp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2.xml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8705461" y="2345381"/>
            <a:ext cx="3519201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8705931" y="-2"/>
            <a:ext cx="351873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8706467" y="5359336"/>
            <a:ext cx="351616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62587" y="2181791"/>
            <a:ext cx="830291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ОПТИКО-ЭЛЕКТРОННЫЕ КОНСТРУКТОРЫ ДЛЯ </a:t>
            </a:r>
            <a:r>
              <a:rPr lang="ru-RU" sz="4400" dirty="0" smtClean="0"/>
              <a:t>ОБУЧЕНИЯ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 smtClean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Google Shape;88;p1" descr="https://lh4.googleusercontent.com/G3PGRuOIScP8LMpGxfjMmECaqTwI_5P-hnSRgFUHpJtkWT9FJgoZzPWE7mikA3fhSWrTPqE61zlWTzG-LVWks9jRJO7CxEjIsg9SizyrNdoL1mKQePwDJSN2-KCu3wt8_FsJsAES8PiQu2jpOUXRhg=s20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356" y="123825"/>
            <a:ext cx="2104850" cy="75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8918" y="-2"/>
            <a:ext cx="4768633" cy="154946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pic>
        <p:nvPicPr>
          <p:cNvPr id="16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06468" y="2565"/>
            <a:ext cx="3516168" cy="1770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25124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859" y="1518145"/>
            <a:ext cx="2533210" cy="253321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8261" y1="40436" x2="17174" y2="40436"/>
                        <a14:foregroundMark x1="74457" y1="44031" x2="74457" y2="44031"/>
                        <a14:foregroundMark x1="73696" y1="12323" x2="73696" y2="12323"/>
                        <a14:foregroundMark x1="49130" y1="34403" x2="49130" y2="34403"/>
                        <a14:foregroundMark x1="3152" y1="50963" x2="3152" y2="50963"/>
                        <a14:foregroundMark x1="12065" y1="15148" x2="12065" y2="15148"/>
                        <a14:foregroundMark x1="3478" y1="42747" x2="3478" y2="42747"/>
                        <a14:foregroundMark x1="3478" y1="42747" x2="3478" y2="42747"/>
                        <a14:foregroundMark x1="1522" y1="48267" x2="1522" y2="48267"/>
                        <a14:foregroundMark x1="1522" y1="49166" x2="1522" y2="51476"/>
                        <a14:foregroundMark x1="2717" y1="55071" x2="2717" y2="55071"/>
                        <a14:foregroundMark x1="3913" y1="55584" x2="3913" y2="555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2593"/>
          <a:stretch/>
        </p:blipFill>
        <p:spPr>
          <a:xfrm>
            <a:off x="4022764" y="1312092"/>
            <a:ext cx="1210139" cy="27392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261" y1="40436" x2="17174" y2="40436"/>
                        <a14:foregroundMark x1="74457" y1="44031" x2="74457" y2="44031"/>
                        <a14:foregroundMark x1="73696" y1="12323" x2="73696" y2="12323"/>
                        <a14:foregroundMark x1="49130" y1="34403" x2="49130" y2="34403"/>
                        <a14:foregroundMark x1="3152" y1="50963" x2="3152" y2="50963"/>
                        <a14:foregroundMark x1="12065" y1="15148" x2="12065" y2="15148"/>
                        <a14:foregroundMark x1="3478" y1="42747" x2="3478" y2="42747"/>
                        <a14:foregroundMark x1="3478" y1="42747" x2="3478" y2="42747"/>
                        <a14:foregroundMark x1="1522" y1="48267" x2="1522" y2="48267"/>
                        <a14:foregroundMark x1="1522" y1="49166" x2="1522" y2="51476"/>
                        <a14:foregroundMark x1="2717" y1="55071" x2="2717" y2="55071"/>
                        <a14:foregroundMark x1="3913" y1="55584" x2="3913" y2="555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61"/>
          <a:stretch/>
        </p:blipFill>
        <p:spPr>
          <a:xfrm>
            <a:off x="486684" y="1420730"/>
            <a:ext cx="1951737" cy="26595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0434" y="1466617"/>
            <a:ext cx="1801913" cy="250503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95689" y="4142188"/>
            <a:ext cx="24659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Экономист</a:t>
            </a:r>
            <a:endParaRPr lang="ru-RU" b="1" dirty="0"/>
          </a:p>
          <a:p>
            <a:endParaRPr lang="ru-RU" dirty="0" smtClean="0"/>
          </a:p>
          <a:p>
            <a:r>
              <a:rPr lang="ru-RU" dirty="0" smtClean="0"/>
              <a:t>Функционал: анализ </a:t>
            </a:r>
            <a:r>
              <a:rPr lang="ru-RU" dirty="0"/>
              <a:t>рынка</a:t>
            </a:r>
            <a:r>
              <a:rPr lang="ru-RU" dirty="0" smtClean="0"/>
              <a:t>, составление </a:t>
            </a:r>
            <a:r>
              <a:rPr lang="ru-RU" dirty="0"/>
              <a:t>бизнес-плана</a:t>
            </a:r>
            <a:r>
              <a:rPr lang="ru-RU" dirty="0" smtClean="0"/>
              <a:t>, постройка </a:t>
            </a:r>
            <a:r>
              <a:rPr lang="ru-RU" dirty="0"/>
              <a:t>финансовой </a:t>
            </a:r>
            <a:r>
              <a:rPr lang="ru-RU" dirty="0" smtClean="0"/>
              <a:t>модели.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98184" y="1066607"/>
            <a:ext cx="162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Седов </a:t>
            </a:r>
            <a:r>
              <a:rPr lang="ru-RU" dirty="0" smtClean="0"/>
              <a:t>Федор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86115" y="1073318"/>
            <a:ext cx="188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Манойлов</a:t>
            </a:r>
            <a:r>
              <a:rPr lang="ru-RU" dirty="0"/>
              <a:t> Илья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86476" y="4142188"/>
            <a:ext cx="24328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Проектировщик</a:t>
            </a:r>
            <a:endParaRPr lang="ru-RU" b="1" dirty="0"/>
          </a:p>
          <a:p>
            <a:endParaRPr lang="ru-RU" dirty="0" smtClean="0"/>
          </a:p>
          <a:p>
            <a:r>
              <a:rPr lang="ru-RU" dirty="0" smtClean="0"/>
              <a:t>Функционал</a:t>
            </a:r>
            <a:r>
              <a:rPr lang="ru-RU" dirty="0"/>
              <a:t>: моделирование конструктора, анализ </a:t>
            </a:r>
            <a:r>
              <a:rPr lang="ru-RU" dirty="0" smtClean="0"/>
              <a:t>конкурентов.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137227" y="4110326"/>
            <a:ext cx="26716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Инженер</a:t>
            </a:r>
            <a:endParaRPr lang="ru-RU" b="1" dirty="0"/>
          </a:p>
          <a:p>
            <a:endParaRPr lang="ru-RU" dirty="0" smtClean="0"/>
          </a:p>
          <a:p>
            <a:r>
              <a:rPr lang="ru-RU" dirty="0" smtClean="0"/>
              <a:t>Функционал</a:t>
            </a:r>
            <a:r>
              <a:rPr lang="ru-RU" dirty="0"/>
              <a:t>: создание чертежа проекта, проектирование устройств с использованием </a:t>
            </a:r>
            <a:r>
              <a:rPr lang="ru-RU" dirty="0" smtClean="0"/>
              <a:t>линз.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631727" y="1067458"/>
            <a:ext cx="1904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Пугачев Кирилл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31601" y="1067458"/>
            <a:ext cx="1798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Перов Евгений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6684" y="4142188"/>
            <a:ext cx="24890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Лидер, инженер</a:t>
            </a:r>
          </a:p>
          <a:p>
            <a:endParaRPr lang="ru-RU" dirty="0" smtClean="0"/>
          </a:p>
          <a:p>
            <a:r>
              <a:rPr lang="ru-RU" dirty="0" smtClean="0"/>
              <a:t>Функционал</a:t>
            </a:r>
            <a:r>
              <a:rPr lang="ru-RU" dirty="0"/>
              <a:t>: подбор экспериментов с оптикой, описание экспериментов в учебное пособие, апробация.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779" y="1432913"/>
            <a:ext cx="3842421" cy="382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41512" y="1131282"/>
            <a:ext cx="377468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Синицын Антон Александрович</a:t>
            </a:r>
            <a:endParaRPr kumimoji="0" lang="ru-RU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8421"/>
            <a:ext cx="4076428" cy="365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891" y="1432913"/>
            <a:ext cx="3828667" cy="3689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631" y="1131282"/>
            <a:ext cx="305307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Биловол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Евгений </a:t>
            </a:r>
            <a:r>
              <a:rPr lang="ru-RU" dirty="0" smtClean="0"/>
              <a:t>Олегович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5441" y="5523707"/>
            <a:ext cx="129778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Наставник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9567097" y="6369690"/>
            <a:ext cx="2624903" cy="97077"/>
            <a:chOff x="0" y="692501"/>
            <a:chExt cx="2624903" cy="9707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47823"/>
            <a:ext cx="2624903" cy="97077"/>
            <a:chOff x="0" y="692501"/>
            <a:chExt cx="2624903" cy="97077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397645" y="1131282"/>
            <a:ext cx="363336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Щербакова Анна Александровна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7855" y="5523707"/>
            <a:ext cx="155426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Консультант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51538" y="5523703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Консультант</a:t>
            </a:r>
          </a:p>
        </p:txBody>
      </p:sp>
    </p:spTree>
    <p:extLst>
      <p:ext uri="{BB962C8B-B14F-4D97-AF65-F5344CB8AC3E}">
        <p14:creationId xmlns:p14="http://schemas.microsoft.com/office/powerpoint/2010/main" val="1528875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3" y="0"/>
            <a:ext cx="367733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</a:t>
            </a:r>
            <a:endParaRPr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131" y="1054266"/>
            <a:ext cx="44621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90"/>
              </a:spcBef>
              <a:buSzPct val="100000"/>
            </a:pPr>
            <a:r>
              <a:rPr lang="ru-RU" sz="2000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Нехватка практического опыта: Обучение в данной области часто сосредоточено на теоретических знаниях, и не всегда предоставляет достаточно практического опыта. Это может создавать проблемы при применении полученных знаний в реальных ситуациях.</a:t>
            </a:r>
            <a:endParaRPr lang="en-US" sz="2000" dirty="0">
              <a:solidFill>
                <a:srgbClr val="236292"/>
              </a:solidFill>
              <a:latin typeface="Helvetica (Основной текст)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6" name="Picture 2" descr="https://sun9-24.userapi.com/impg/BR5omcyNk0ZHZwZrPn4HiGg5AgZXJIJqWtbzeA/buhVYLrBGLk.jpg?size=1024x1024&amp;quality=95&amp;sign=94a572aa6f512525913888743d401d9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7" y="4069364"/>
            <a:ext cx="2639199" cy="263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56.userapi.com/impg/WfXI_jveBmQp3hMy7VAtU4Imyyzug1kRILwNHw/ahLpMY3YDOw.jpg?size=1024x1024&amp;quality=95&amp;sign=0a190f036b1d29309d28f0f7ff6b646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583" y="4090400"/>
            <a:ext cx="2639199" cy="263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029608" y="1035873"/>
            <a:ext cx="6007576" cy="3059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916"/>
              </a:lnSpc>
            </a:pPr>
            <a:r>
              <a:rPr lang="ru-RU" sz="2000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Наш оптико-электронный конструктор создаёт ценность для потребителей путем сочетания развлечения и образования. Он предлагает возможность детям изучать и экспериментировать с оптическими и электронными компонентами, развивая при этом навыки STEM. Ключевой фокус в создании ценности - инновационный подход и высокое качество </a:t>
            </a:r>
            <a:r>
              <a:rPr lang="ru-RU" sz="2000" dirty="0" smtClean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продукта.</a:t>
            </a:r>
            <a:endParaRPr lang="ru-RU" sz="2000" dirty="0">
              <a:solidFill>
                <a:srgbClr val="6D5125"/>
              </a:solidFill>
              <a:latin typeface="Helvetica (Основной текст)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10800000">
            <a:off x="9567097" y="701651"/>
            <a:ext cx="2624903" cy="97077"/>
            <a:chOff x="0" y="692501"/>
            <a:chExt cx="2624903" cy="9707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359477" y="46174"/>
            <a:ext cx="367733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ЦЕННОСТЬ</a:t>
            </a:r>
            <a:endParaRPr sz="3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83439" y="4178268"/>
            <a:ext cx="4042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Оцените степень сложности изучения оптики (9-10 </a:t>
            </a:r>
            <a:r>
              <a:rPr lang="ru-RU" dirty="0" err="1" smtClean="0">
                <a:solidFill>
                  <a:srgbClr val="FF0000"/>
                </a:solidFill>
              </a:rPr>
              <a:t>кл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39" y="4824599"/>
            <a:ext cx="348488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Происходит формирование знаний и навыков в области «Оптика»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Имеется потребность в получении знаний в области оптики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Выдается данный конструктор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983281" y="5438847"/>
            <a:ext cx="1848153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Подвязка знаний в школе и на предприятии, профориентация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3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3" y="0"/>
            <a:ext cx="367733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ПРОДУКТ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6583" y="1271270"/>
            <a:ext cx="50744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2400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Наш итоговый продукт – конструктор с оптическими элементами.</a:t>
            </a:r>
          </a:p>
          <a:p>
            <a:pPr algn="just">
              <a:buSzPts val="2400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В игровом формате информация воспринимается легче, человек будет иметь представление о теме в целом и ему станет легче разобраться в каком-либо вопросе. Кроме того, проект может стать основой для профессиональной ориентации школьников, студентов и молодых специалистов. 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127127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3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70945"/>
            <a:ext cx="5967037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ТЕХНОЛОГИЧЕСКОЕ РЕШЕНИЕ</a:t>
            </a:r>
            <a:endParaRPr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10130" y="50723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Сильная сторона нашего проекта - это учебное пособие, которое помимо пошаговой инструкции, дополняется визуализацией, которая может помочь клиенту в случае, когда у него возникают трудности с сбором конструкции.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37889" y="4101202"/>
            <a:ext cx="4886701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Helvetica (Основной текст)"/>
                <a:cs typeface="Times New Roman" panose="02020603050405020304" pitchFamily="18" charset="0"/>
              </a:rPr>
              <a:t>Технические параметры:</a:t>
            </a:r>
          </a:p>
          <a:p>
            <a:endParaRPr lang="ru-RU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 Габариты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, 400 </a:t>
            </a: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х 300 х 100.</a:t>
            </a:r>
            <a:endParaRPr lang="ru-RU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 Масса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, 1 </a:t>
            </a: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кг.</a:t>
            </a:r>
            <a:endParaRPr lang="ru-RU" dirty="0">
              <a:solidFill>
                <a:srgbClr val="236292"/>
              </a:solidFill>
              <a:latin typeface="Helvetica (Основной текст)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 Пластиковая 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пластина, соединения</a:t>
            </a: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 Стеклянные 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линзы, призмы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7889" y="2265957"/>
            <a:ext cx="4886701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Проведение 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наглядных экспериментов для изучения оптических явлений</a:t>
            </a: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Закрепление 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полученных знаний на </a:t>
            </a: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практике</a:t>
            </a:r>
          </a:p>
          <a:p>
            <a:pPr marL="285750" indent="-285750">
              <a:lnSpc>
                <a:spcPct val="120000"/>
              </a:lnSpc>
              <a:buFontTx/>
              <a:buChar char="☼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Сборке 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оптических приборов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8427" y="1776598"/>
            <a:ext cx="4155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Helvetica (Основной текст)"/>
                <a:cs typeface="Times New Roman" panose="02020603050405020304" pitchFamily="18" charset="0"/>
              </a:rPr>
              <a:t>Возможности конструктора</a:t>
            </a:r>
            <a:r>
              <a:rPr lang="en-US" sz="2400" dirty="0">
                <a:solidFill>
                  <a:srgbClr val="FF0000"/>
                </a:solidFill>
                <a:latin typeface="Helvetica (Основной текст)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rgbClr val="FF0000"/>
              </a:solidFill>
              <a:latin typeface="Helvetica (Основной текст)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95999" y="5408471"/>
            <a:ext cx="5022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36292"/>
                </a:solidFill>
              </a:rPr>
              <a:t>Микроскоп, который можно собрать из конструктора</a:t>
            </a:r>
          </a:p>
        </p:txBody>
      </p:sp>
      <p:pic>
        <p:nvPicPr>
          <p:cNvPr id="37" name="Рисунок 36" descr="2023-11-15_13-08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645" y="2238263"/>
            <a:ext cx="2713396" cy="310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608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93629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sp>
        <p:nvSpPr>
          <p:cNvPr id="3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194035"/>
            <a:ext cx="797388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ПРИНЦИП РАБОТЫ ПРОДУКТА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66859" y="1250029"/>
            <a:ext cx="54816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В набор входит: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Учебное пособие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Пластина, на которую крепятся детали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Набор пластиковых соединительных деталей   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Набор линз(выпуклые, вогнутые, большие для проведения опытов и маленькие для сборки оптических приборов)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Оптическая кювета для жидкостей 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Лазер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Призма</a:t>
            </a:r>
          </a:p>
          <a:p>
            <a:pPr marL="342900" lvl="0" indent="-342900">
              <a:buFontTx/>
              <a:buChar char="☼"/>
            </a:pPr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Набор зеркал</a:t>
            </a:r>
          </a:p>
          <a:p>
            <a:endParaRPr lang="ru-RU" sz="2400" dirty="0">
              <a:latin typeface="Helvetica (Основной текст)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41124" y="1436362"/>
            <a:ext cx="2521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Комплектующие</a:t>
            </a:r>
          </a:p>
        </p:txBody>
      </p:sp>
      <p:pic>
        <p:nvPicPr>
          <p:cNvPr id="22" name="Рисунок 21" descr="2023-11-15_12-59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164" y="2072531"/>
            <a:ext cx="6223713" cy="28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371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ПОЛЬЗОВАТЕЛЬ</a:t>
            </a: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1348" y="91191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ts val="2400"/>
            </a:pPr>
            <a:r>
              <a:rPr lang="ru-RU" b="1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Потенциальные потребители нашего проекта: </a:t>
            </a:r>
            <a:endParaRPr lang="ru-RU" b="1" dirty="0">
              <a:solidFill>
                <a:srgbClr val="236292"/>
              </a:solidFill>
              <a:latin typeface="Helvetica (Основной текст)"/>
            </a:endParaRPr>
          </a:p>
        </p:txBody>
      </p:sp>
      <p:grpSp>
        <p:nvGrpSpPr>
          <p:cNvPr id="28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9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0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6450418" y="501725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480"/>
              </a:spcBef>
              <a:buSzPts val="2400"/>
            </a:pPr>
            <a:r>
              <a:rPr lang="ru-RU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Увлекающиеся оптикой/электроникой или обучающиеся на связанных с темой проекта </a:t>
            </a: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специальностями</a:t>
            </a:r>
            <a:endParaRPr lang="ru-RU" dirty="0">
              <a:solidFill>
                <a:srgbClr val="236292"/>
              </a:solidFill>
              <a:latin typeface="Helvetica (Основной текст)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962" y="4313240"/>
            <a:ext cx="36243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ts val="2400"/>
            </a:pPr>
            <a:r>
              <a:rPr lang="ru-RU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Родители школьников, которые заинтересованы в развитии у них навыков STEM;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37552" y="4460847"/>
            <a:ext cx="4549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ts val="2400"/>
            </a:pPr>
            <a:r>
              <a:rPr lang="ru-RU" dirty="0" smtClean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Люди</a:t>
            </a:r>
            <a:r>
              <a:rPr lang="ru-RU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, интересующиеся конструкторами.</a:t>
            </a:r>
            <a:endParaRPr lang="en-US" dirty="0">
              <a:solidFill>
                <a:srgbClr val="236292"/>
              </a:solidFill>
              <a:latin typeface="Helvetica (Основной текст)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53293" y="4313240"/>
            <a:ext cx="3177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ts val="2400"/>
            </a:pPr>
            <a:r>
              <a:rPr lang="ru-RU" dirty="0">
                <a:solidFill>
                  <a:srgbClr val="236292"/>
                </a:solidFill>
                <a:latin typeface="Helvetica (Основной текст)"/>
                <a:ea typeface="Times New Roman"/>
                <a:cs typeface="Times New Roman"/>
                <a:sym typeface="Times New Roman"/>
              </a:rPr>
              <a:t>Частные образовательные организации, центры развития детей (технические направления).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93" y="1620337"/>
            <a:ext cx="3051751" cy="266223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05" y="1620337"/>
            <a:ext cx="2557760" cy="256166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2232" y="1620337"/>
            <a:ext cx="3250989" cy="270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lang="ru-RU" sz="3600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716719"/>
              </p:ext>
            </p:extLst>
          </p:nvPr>
        </p:nvGraphicFramePr>
        <p:xfrm>
          <a:off x="584887" y="1375718"/>
          <a:ext cx="10913014" cy="48168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54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3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83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877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09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1293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ТРИК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РОББО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 (Основной текст)"/>
                        </a:rPr>
                        <a:t>R:ED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Наш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484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Краткая 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Обучающие робототехнические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конструкторы с элементами программирования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Обучающие робототехнические конструкторы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Helvetica (Основной текст)"/>
                        </a:rPr>
                        <a:t>Детские обучающие робототехнические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конструкторы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Оптический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обучающий конструктор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96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Основные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материалы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Металл,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пластик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Металл,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пластик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Пластик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Пластик, стекло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96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Простота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использования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сложно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зависит от набора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средне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Просто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96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Возрастные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ограничения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 (Основной текст)"/>
                        </a:rPr>
                        <a:t>&gt;10</a:t>
                      </a:r>
                      <a:r>
                        <a:rPr lang="ru-RU" sz="1600" baseline="0" dirty="0">
                          <a:latin typeface="Helvetica (Основной текст)"/>
                        </a:rPr>
                        <a:t> лет</a:t>
                      </a:r>
                      <a:endParaRPr lang="ru-RU" sz="1600" dirty="0">
                        <a:latin typeface="Helvetica (Основной текст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 (Основной текст)"/>
                        </a:rPr>
                        <a:t>&gt;</a:t>
                      </a:r>
                      <a:r>
                        <a:rPr lang="ru-RU" sz="1600" dirty="0">
                          <a:latin typeface="Helvetica (Основной текст)"/>
                        </a:rPr>
                        <a:t>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 (Основной текст)"/>
                        </a:rPr>
                        <a:t>&gt;7 </a:t>
                      </a:r>
                      <a:r>
                        <a:rPr lang="ru-RU" sz="1600" dirty="0">
                          <a:latin typeface="Helvetica (Основной текст)"/>
                        </a:rPr>
                        <a:t>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 (Основной текст)"/>
                        </a:rPr>
                        <a:t>&gt;</a:t>
                      </a:r>
                      <a:r>
                        <a:rPr lang="ru-RU" sz="1600" dirty="0">
                          <a:latin typeface="Helvetica (Основной текст)"/>
                        </a:rPr>
                        <a:t>10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1185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Цена,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55-180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5-62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64-85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Helvetica (Основной текст)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6431154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БИЗНЕС-МОДЕЛЬ</a:t>
            </a:r>
            <a:endParaRPr lang="ru-RU" sz="3600" dirty="0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786902"/>
              </p:ext>
            </p:extLst>
          </p:nvPr>
        </p:nvGraphicFramePr>
        <p:xfrm>
          <a:off x="269723" y="1016332"/>
          <a:ext cx="11697198" cy="5730240"/>
        </p:xfrm>
        <a:graphic>
          <a:graphicData uri="http://schemas.openxmlformats.org/drawingml/2006/table">
            <a:tbl>
              <a:tblPr firstRow="1" bandRow="1"/>
              <a:tblGrid>
                <a:gridCol w="16162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987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47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144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33944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55782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АО «ВОМЗ»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(индустриальный партнер)</a:t>
                      </a:r>
                    </a:p>
                    <a:p>
                      <a:endParaRPr kumimoji="0" 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1. Научно-исследовательские и опытно-конструкторские работы, так как организация будет создана  в рамках грантового финансирования.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2. Производственная деятельность.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3. Маркетинговая деятельность.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1. Возможность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экспериментировать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с оптическими и электронными компонентами,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развивая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при этом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навыки STEM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(науки, технологии, инженерии и математики).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2. Конструктор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безопасен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для пользователя (концепция </a:t>
                      </a:r>
                      <a:r>
                        <a:rPr kumimoji="0" lang="en-US" sz="12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poka</a:t>
                      </a: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-yoke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3. Продукт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российского производства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12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импортозамещение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4. Каждый комплект имеет 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соответствующие сертификаты и документы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. Данный аспект важен для образовательных учреждений.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5. Сочетания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развлечения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образования</a:t>
                      </a:r>
                    </a:p>
                    <a:p>
                      <a:pPr marL="0" indent="0">
                        <a:buNone/>
                      </a:pPr>
                      <a:endParaRPr kumimoji="0" 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Взаимоотношения</a:t>
                      </a:r>
                      <a:b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 клиентами</a:t>
                      </a:r>
                    </a:p>
                    <a:p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</a:t>
                      </a: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B2C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продвижение в социальных сетях, реклама в СМИ.</a:t>
                      </a:r>
                    </a:p>
                    <a:p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B2B: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 рассылка коммерческих предложений, участие в специализированных выставках.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B2С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: родители школьников, которые заинтересованы в развитии у них навыков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STEM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; люди, интересующиеся конструкторами.  </a:t>
                      </a:r>
                    </a:p>
                    <a:p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B2B: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частные образовательные организации, центры развития детей (технические направления).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28051"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1. Сплоченная команда проекта.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2. Интеллектуальна собственность.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pPr algn="l"/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</a:t>
                      </a: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B2C</a:t>
                      </a: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продажа на маркетплейсах.</a:t>
                      </a:r>
                    </a:p>
                    <a:p>
                      <a:pPr algn="l"/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Сектор B2B: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прямые продажи по договору.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874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Фонд оплаты труда; отчисления во внебюджетные фонды; расходы на приобретение температурных датчиков, тепловизоров и других комплектующих; расходы на аренду помещений; налоговые отчисления (УСН); маркетинговые расходы; прочие расходы.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Инвестиции требуются на проведение НИОКР (планируется грант), приобретение оборудования.</a:t>
                      </a:r>
                      <a:endParaRPr kumimoji="0" 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36292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(Основной текст)"/>
                          <a:ea typeface="+mn-ea"/>
                          <a:cs typeface="Times New Roman" panose="02020603050405020304" pitchFamily="18" charset="0"/>
                        </a:rPr>
                        <a:t>Выручка от реализации продукта и комплектующих.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3383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МАРКЕТИНГОВАЯ СТРАТЕГИЯ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1791" y="1428727"/>
            <a:ext cx="5251010" cy="46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2F2D"/>
                </a:solidFill>
                <a:latin typeface="Helvetica (Основной текст)"/>
                <a:cs typeface="Times New Roman" panose="02020603050405020304" pitchFamily="18" charset="0"/>
              </a:rPr>
              <a:t>Цель маркетинговой стратегии</a:t>
            </a:r>
            <a:r>
              <a:rPr lang="ru-RU" sz="2000" dirty="0">
                <a:solidFill>
                  <a:srgbClr val="FF2F2D"/>
                </a:solidFill>
                <a:latin typeface="Helvetica (Основной текст)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– вход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на рынок развивающих конструкторов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и получение не менее 1% этого рынка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в России за счет инновационных</a:t>
            </a:r>
            <a:r>
              <a:rPr lang="en-US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преимуществ в рамках реализации </a:t>
            </a:r>
            <a:r>
              <a:rPr lang="ru-RU" sz="2000" dirty="0">
                <a:solidFill>
                  <a:srgbClr val="FF2F2D"/>
                </a:solidFill>
                <a:latin typeface="Helvetica (Основной текст)"/>
                <a:cs typeface="Times New Roman" panose="02020603050405020304" pitchFamily="18" charset="0"/>
              </a:rPr>
              <a:t>стратегии дифференцированного маркетинга</a:t>
            </a:r>
            <a:r>
              <a:rPr lang="ru-RU" sz="2000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Helvetica (Основной текст)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Times New Roman" panose="02020603050405020304" pitchFamily="18" charset="0"/>
              <a:buChar char="☼"/>
            </a:pPr>
            <a:r>
              <a:rPr lang="ru-RU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Удовлетворение уникальных потребностей различных сегментов рынка</a:t>
            </a:r>
          </a:p>
          <a:p>
            <a:pPr marL="342900" indent="-342900">
              <a:lnSpc>
                <a:spcPct val="120000"/>
              </a:lnSpc>
              <a:buFont typeface="Times New Roman" panose="02020603050405020304" pitchFamily="18" charset="0"/>
              <a:buChar char="☼"/>
            </a:pPr>
            <a:r>
              <a:rPr lang="ru-RU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Повышение конкурентоспособности на рынке</a:t>
            </a:r>
          </a:p>
          <a:p>
            <a:pPr marL="342900" indent="-342900">
              <a:lnSpc>
                <a:spcPct val="120000"/>
              </a:lnSpc>
              <a:buFont typeface="Times New Roman" panose="02020603050405020304" pitchFamily="18" charset="0"/>
              <a:buChar char="☼"/>
            </a:pPr>
            <a:r>
              <a:rPr lang="ru-RU" dirty="0">
                <a:solidFill>
                  <a:prstClr val="black"/>
                </a:solidFill>
                <a:latin typeface="Helvetica (Основной текст)"/>
                <a:cs typeface="Times New Roman" panose="02020603050405020304" pitchFamily="18" charset="0"/>
              </a:rPr>
              <a:t>Оптимизация маркетинговых затрат</a:t>
            </a:r>
          </a:p>
        </p:txBody>
      </p: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211348616"/>
              </p:ext>
            </p:extLst>
          </p:nvPr>
        </p:nvGraphicFramePr>
        <p:xfrm>
          <a:off x="4903102" y="763398"/>
          <a:ext cx="7191375" cy="609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57684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519206"/>
            <a:ext cx="542260" cy="352973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834284"/>
              </p:ext>
            </p:extLst>
          </p:nvPr>
        </p:nvGraphicFramePr>
        <p:xfrm>
          <a:off x="247651" y="1073979"/>
          <a:ext cx="11696700" cy="539998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4617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7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4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3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2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Направления работ</a:t>
                      </a:r>
                      <a:endParaRPr lang="ru-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Исследования и разработки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октябрь:</a:t>
                      </a:r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разработка технического проекта и конструкторской документации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март:</a:t>
                      </a:r>
                      <a:r>
                        <a:rPr lang="ru-RU" sz="1400" b="1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проведение испытаний</a:t>
                      </a:r>
                    </a:p>
                    <a:p>
                      <a:pPr algn="ctr" fontAlgn="b"/>
                      <a:r>
                        <a:rPr lang="ru-RU" sz="1400" b="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август: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доработка продукта и конструкторской документации по результатам испытаний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Создание продукта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февраль:</a:t>
                      </a:r>
                      <a:r>
                        <a:rPr lang="ru-RU" sz="1400" b="1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создание опытного образца конструктора с возможностью увеличения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Защита интеллектуальной собственности 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июнь: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регистрация программы для ЭВМ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Общее организационное развитие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создание юридического</a:t>
                      </a:r>
                    </a:p>
                    <a:p>
                      <a:pPr algn="ctr" fontAlgn="b"/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лица и найм двух работников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май: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создание сайта организации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найм двух работников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октябрь: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аренда помещений, закупка оборудования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Маркетинг, внедрение, продвижение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июнь: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маркетинговое исследование рынка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октябрь: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рассылка коммерческих предложений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январь: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рассылка коммерческих предложений, запуск рекламы</a:t>
                      </a: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в социальных сетях и СМИ</a:t>
                      </a:r>
                      <a:endParaRPr lang="ru-RU" sz="1400" kern="1200" dirty="0">
                        <a:latin typeface="Helvetica (Основной текст)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апрель: участие в выставке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сентябрь: выход на маркетплейс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Привлечение инвестиций</a:t>
                      </a:r>
                      <a:b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</a:b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и продажи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апрель: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подготовка заявки на получение гранта по программе Студенческий</a:t>
                      </a: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Стартап</a:t>
                      </a:r>
                      <a:endParaRPr lang="ru-RU" sz="1400" kern="1200" dirty="0">
                        <a:latin typeface="Helvetica (Основной текст)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заключение договора по программе Студенческий Стартап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август: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поиск инвестиций (собственные средства, субсидии, льготные кредиты)</a:t>
                      </a:r>
                    </a:p>
                    <a:p>
                      <a:pPr algn="ctr" fontAlgn="b"/>
                      <a:r>
                        <a:rPr lang="ru-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: завершение договора по программе Студенческий Стартап</a:t>
                      </a:r>
                    </a:p>
                    <a:p>
                      <a:pPr algn="ctr" fontAlgn="b"/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январь: </a:t>
                      </a:r>
                      <a:r>
                        <a:rPr lang="ru-RU" sz="1400" kern="120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начало продаж продукта</a:t>
                      </a:r>
                      <a:endParaRPr lang="ru-RU" sz="1400" kern="1200" dirty="0">
                        <a:solidFill>
                          <a:prstClr val="black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РАБОТЫ НАД ПРОЕКТОМ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9097105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186166169"/>
              </p:ext>
            </p:extLst>
          </p:nvPr>
        </p:nvGraphicFramePr>
        <p:xfrm>
          <a:off x="400051" y="986366"/>
          <a:ext cx="114871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ИЗМЕРЕНИЕ </a:t>
            </a:r>
            <a:r>
              <a:rPr lang="ru-RU" sz="3600" dirty="0"/>
              <a:t>РЫНКА</a:t>
            </a:r>
            <a:endParaRPr sz="3600" dirty="0"/>
          </a:p>
        </p:txBody>
      </p:sp>
      <p:pic>
        <p:nvPicPr>
          <p:cNvPr id="2050" name="Picture 2" descr="https://w7.pngwing.com/pngs/63/475/png-transparent-lamp-light-shining-lighting-lantern-light-bulb-lights-bulbs-spot-hel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5" b="94565" l="1087" r="95761">
                        <a14:foregroundMark x1="41413" y1="72065" x2="41739" y2="72283"/>
                        <a14:foregroundMark x1="43261" y1="77500" x2="43478" y2="77935"/>
                        <a14:foregroundMark x1="46087" y1="82609" x2="46087" y2="82609"/>
                        <a14:foregroundMark x1="51304" y1="88261" x2="51304" y2="88261"/>
                        <a14:foregroundMark x1="27935" y1="59674" x2="28043" y2="60000"/>
                        <a14:foregroundMark x1="21739" y1="49674" x2="21739" y2="49674"/>
                        <a14:foregroundMark x1="20543" y1="39457" x2="20543" y2="39457"/>
                        <a14:foregroundMark x1="24130" y1="28370" x2="24130" y2="28370"/>
                        <a14:foregroundMark x1="29783" y1="20326" x2="29783" y2="20326"/>
                        <a14:foregroundMark x1="40543" y1="15435" x2="40543" y2="15435"/>
                        <a14:foregroundMark x1="50217" y1="14239" x2="51304" y2="14239"/>
                        <a14:foregroundMark x1="60326" y1="16087" x2="60326" y2="16087"/>
                        <a14:foregroundMark x1="74239" y1="16957" x2="74239" y2="16957"/>
                        <a14:foregroundMark x1="80435" y1="27935" x2="80435" y2="27935"/>
                        <a14:foregroundMark x1="83261" y1="39130" x2="83261" y2="39130"/>
                        <a14:foregroundMark x1="78913" y1="50870" x2="78913" y2="50870"/>
                        <a14:foregroundMark x1="73152" y1="61413" x2="73152" y2="61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52" y="1493821"/>
            <a:ext cx="640583" cy="6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w7.pngwing.com/pngs/63/475/png-transparent-lamp-light-shining-lighting-lantern-light-bulb-lights-bulbs-spot-he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5" b="94565" l="1087" r="95761">
                        <a14:foregroundMark x1="41413" y1="72065" x2="41739" y2="72283"/>
                        <a14:foregroundMark x1="43261" y1="77500" x2="43478" y2="77935"/>
                        <a14:foregroundMark x1="46087" y1="82609" x2="46087" y2="82609"/>
                        <a14:foregroundMark x1="51304" y1="88261" x2="51304" y2="88261"/>
                        <a14:foregroundMark x1="27935" y1="59674" x2="28043" y2="60000"/>
                        <a14:foregroundMark x1="21739" y1="49674" x2="21739" y2="49674"/>
                        <a14:foregroundMark x1="20543" y1="39457" x2="20543" y2="39457"/>
                        <a14:foregroundMark x1="24130" y1="28370" x2="24130" y2="28370"/>
                        <a14:foregroundMark x1="29783" y1="20326" x2="29783" y2="20326"/>
                        <a14:foregroundMark x1="40543" y1="15435" x2="40543" y2="15435"/>
                        <a14:foregroundMark x1="50217" y1="14239" x2="51304" y2="14239"/>
                        <a14:foregroundMark x1="60326" y1="16087" x2="60326" y2="16087"/>
                        <a14:foregroundMark x1="74239" y1="16957" x2="74239" y2="16957"/>
                        <a14:foregroundMark x1="80435" y1="27935" x2="80435" y2="27935"/>
                        <a14:foregroundMark x1="83261" y1="39130" x2="83261" y2="39130"/>
                        <a14:foregroundMark x1="78913" y1="50870" x2="78913" y2="50870"/>
                        <a14:foregroundMark x1="73152" y1="61413" x2="73152" y2="61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57" y="2768851"/>
            <a:ext cx="640583" cy="6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w7.pngwing.com/pngs/63/475/png-transparent-lamp-light-shining-lighting-lantern-light-bulb-lights-bulbs-spot-he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5" b="94565" l="1087" r="95761">
                        <a14:foregroundMark x1="41413" y1="72065" x2="41739" y2="72283"/>
                        <a14:foregroundMark x1="43261" y1="77500" x2="43478" y2="77935"/>
                        <a14:foregroundMark x1="46087" y1="82609" x2="46087" y2="82609"/>
                        <a14:foregroundMark x1="51304" y1="88261" x2="51304" y2="88261"/>
                        <a14:foregroundMark x1="27935" y1="59674" x2="28043" y2="60000"/>
                        <a14:foregroundMark x1="21739" y1="49674" x2="21739" y2="49674"/>
                        <a14:foregroundMark x1="20543" y1="39457" x2="20543" y2="39457"/>
                        <a14:foregroundMark x1="24130" y1="28370" x2="24130" y2="28370"/>
                        <a14:foregroundMark x1="29783" y1="20326" x2="29783" y2="20326"/>
                        <a14:foregroundMark x1="40543" y1="15435" x2="40543" y2="15435"/>
                        <a14:foregroundMark x1="50217" y1="14239" x2="51304" y2="14239"/>
                        <a14:foregroundMark x1="60326" y1="16087" x2="60326" y2="16087"/>
                        <a14:foregroundMark x1="74239" y1="16957" x2="74239" y2="16957"/>
                        <a14:foregroundMark x1="80435" y1="27935" x2="80435" y2="27935"/>
                        <a14:foregroundMark x1="83261" y1="39130" x2="83261" y2="39130"/>
                        <a14:foregroundMark x1="78913" y1="50870" x2="78913" y2="50870"/>
                        <a14:foregroundMark x1="73152" y1="61413" x2="73152" y2="61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43" y="4027283"/>
            <a:ext cx="640583" cy="6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w7.pngwing.com/pngs/63/475/png-transparent-lamp-light-shining-lighting-lantern-light-bulb-lights-bulbs-spot-he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5" b="94565" l="1087" r="95761">
                        <a14:foregroundMark x1="41413" y1="72065" x2="41739" y2="72283"/>
                        <a14:foregroundMark x1="43261" y1="77500" x2="43478" y2="77935"/>
                        <a14:foregroundMark x1="46087" y1="82609" x2="46087" y2="82609"/>
                        <a14:foregroundMark x1="51304" y1="88261" x2="51304" y2="88261"/>
                        <a14:foregroundMark x1="27935" y1="59674" x2="28043" y2="60000"/>
                        <a14:foregroundMark x1="21739" y1="49674" x2="21739" y2="49674"/>
                        <a14:foregroundMark x1="20543" y1="39457" x2="20543" y2="39457"/>
                        <a14:foregroundMark x1="24130" y1="28370" x2="24130" y2="28370"/>
                        <a14:foregroundMark x1="29783" y1="20326" x2="29783" y2="20326"/>
                        <a14:foregroundMark x1="40543" y1="15435" x2="40543" y2="15435"/>
                        <a14:foregroundMark x1="50217" y1="14239" x2="51304" y2="14239"/>
                        <a14:foregroundMark x1="60326" y1="16087" x2="60326" y2="16087"/>
                        <a14:foregroundMark x1="74239" y1="16957" x2="74239" y2="16957"/>
                        <a14:foregroundMark x1="80435" y1="27935" x2="80435" y2="27935"/>
                        <a14:foregroundMark x1="83261" y1="39130" x2="83261" y2="39130"/>
                        <a14:foregroundMark x1="78913" y1="50870" x2="78913" y2="50870"/>
                        <a14:foregroundMark x1="73152" y1="61413" x2="73152" y2="61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6" y="5294768"/>
            <a:ext cx="640583" cy="6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graphicFrame>
        <p:nvGraphicFramePr>
          <p:cNvPr id="12" name="Shape 180"/>
          <p:cNvGraphicFramePr/>
          <p:nvPr>
            <p:extLst>
              <p:ext uri="{D42A27DB-BD31-4B8C-83A1-F6EECF244321}">
                <p14:modId xmlns:p14="http://schemas.microsoft.com/office/powerpoint/2010/main" val="1664394656"/>
              </p:ext>
            </p:extLst>
          </p:nvPr>
        </p:nvGraphicFramePr>
        <p:xfrm>
          <a:off x="343991" y="867258"/>
          <a:ext cx="11459809" cy="24993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062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909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562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999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TAM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Ёмкость рынка</a:t>
                      </a:r>
                      <a:endParaRPr lang="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SAM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Объём рынка</a:t>
                      </a:r>
                      <a:endParaRPr lang="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SOM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dirty="0">
                          <a:solidFill>
                            <a:srgbClr val="236292"/>
                          </a:solidFill>
                          <a:latin typeface="Helvetica (Основной текст)"/>
                          <a:cs typeface="Times New Roman" panose="02020603050405020304" pitchFamily="18" charset="0"/>
                        </a:rPr>
                        <a:t>Реально достижимый объём рынка</a:t>
                      </a:r>
                      <a:endParaRPr lang="ru" sz="1400" b="1" kern="1200" dirty="0">
                        <a:solidFill>
                          <a:srgbClr val="236292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901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50 млрд руб.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400" kern="1200" baseline="0" dirty="0">
                        <a:latin typeface="Helvetica (Основной текст)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По оценкам экспертов (</a:t>
                      </a:r>
                      <a:r>
                        <a:rPr lang="en-US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https://dzen.ru/a/YxbURozDbmbN7EM8</a:t>
                      </a: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)</a:t>
                      </a:r>
                      <a:endParaRPr lang="ru-RU" sz="1400" kern="1200" baseline="0" dirty="0">
                        <a:latin typeface="Helvetica (Основной текст)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500 млн</a:t>
                      </a: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 р</a:t>
                      </a: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уб.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400" kern="1200" baseline="0" dirty="0">
                        <a:latin typeface="Helvetica (Основной текст)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На основе анализа объема продаж российских производителей роботехнических конструкторов, считаем, что в среднесрочной перспективе объем рынка составит около 1%</a:t>
                      </a:r>
                      <a:endParaRPr lang="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20-40 млн руб.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endParaRPr lang="ru" sz="1400" kern="1200" baseline="0" dirty="0">
                        <a:latin typeface="Helvetica (Основной текст)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Учитывая в среднесрочной перспективе наши возможности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и конъюнктуру рынка, считаем, что можно достичь объемов рынка  как у </a:t>
                      </a:r>
                      <a:r>
                        <a:rPr lang="en-US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R:ED</a:t>
                      </a: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  <a:sym typeface="Verdana"/>
                        </a:rPr>
                        <a:t> и Трик в допандемийный период (наблюдалась жесткая конкуренция со стороны иностранных производителей)</a:t>
                      </a:r>
                      <a:endParaRPr lang="en-US" sz="1400" kern="1200" baseline="0" dirty="0">
                        <a:latin typeface="Helvetica (Основной текст)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endParaRPr lang="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52708" y="5557626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362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b="1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стый дисконтированный доход </a:t>
            </a:r>
            <a:r>
              <a:rPr lang="ru-RU" b="1" dirty="0">
                <a:latin typeface="Helvetica (Основной текст)"/>
                <a:cs typeface="Times New Roman" panose="02020603050405020304" pitchFamily="18" charset="0"/>
              </a:rPr>
              <a:t>– 5104,9 тыс. руб.</a:t>
            </a:r>
          </a:p>
          <a:p>
            <a:pPr algn="ctr"/>
            <a:r>
              <a:rPr lang="ru-RU" b="1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Индекс дохода </a:t>
            </a:r>
            <a:r>
              <a:rPr lang="ru-RU" b="1" dirty="0">
                <a:latin typeface="Helvetica (Основной текст)"/>
                <a:cs typeface="Times New Roman" panose="02020603050405020304" pitchFamily="18" charset="0"/>
              </a:rPr>
              <a:t>– 5,7</a:t>
            </a:r>
          </a:p>
          <a:p>
            <a:pPr algn="ctr"/>
            <a:r>
              <a:rPr lang="ru-RU" b="1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Внутренняя норма доходности </a:t>
            </a:r>
            <a:r>
              <a:rPr lang="ru-RU" b="1" dirty="0">
                <a:latin typeface="Helvetica (Основной текст)"/>
                <a:cs typeface="Times New Roman" panose="02020603050405020304" pitchFamily="18" charset="0"/>
              </a:rPr>
              <a:t>–  1</a:t>
            </a:r>
            <a:r>
              <a:rPr lang="en-US" b="1" dirty="0">
                <a:latin typeface="Helvetica (Основной текст)"/>
                <a:cs typeface="Times New Roman" panose="02020603050405020304" pitchFamily="18" charset="0"/>
              </a:rPr>
              <a:t>8</a:t>
            </a:r>
            <a:r>
              <a:rPr lang="ru-RU" b="1" dirty="0">
                <a:latin typeface="Helvetica (Основной текст)"/>
                <a:cs typeface="Times New Roman" panose="02020603050405020304" pitchFamily="18" charset="0"/>
              </a:rPr>
              <a:t>0%</a:t>
            </a:r>
          </a:p>
          <a:p>
            <a:pPr algn="ctr"/>
            <a:r>
              <a:rPr lang="ru-RU" b="1" dirty="0">
                <a:solidFill>
                  <a:srgbClr val="236292"/>
                </a:solidFill>
                <a:latin typeface="Helvetica (Основной текст)"/>
                <a:cs typeface="Times New Roman" panose="02020603050405020304" pitchFamily="18" charset="0"/>
              </a:rPr>
              <a:t>Дисконтированный срок окупаемости инвестиций </a:t>
            </a:r>
            <a:r>
              <a:rPr lang="ru-RU" b="1" dirty="0">
                <a:latin typeface="Helvetica (Основной текст)"/>
                <a:cs typeface="Times New Roman" panose="02020603050405020304" pitchFamily="18" charset="0"/>
              </a:rPr>
              <a:t>– 11 месяцев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641591"/>
              </p:ext>
            </p:extLst>
          </p:nvPr>
        </p:nvGraphicFramePr>
        <p:xfrm>
          <a:off x="337818" y="3495609"/>
          <a:ext cx="7267574" cy="201579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6514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5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4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32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2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32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23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2029 г.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2030 г.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Выручка,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7000,0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7700,0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8470,0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9317,0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10248,7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Количество продукции, ед.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1600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2400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3600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5400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Цена,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7,7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8,5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9,3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10,2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3707">
                <a:tc>
                  <a:txBody>
                    <a:bodyPr/>
                    <a:lstStyle/>
                    <a:p>
                      <a:pPr algn="l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Расходы,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4783,4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5261,7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>
                          <a:latin typeface="Helvetica (Основной текст)"/>
                          <a:cs typeface="Times New Roman" panose="02020603050405020304" pitchFamily="18" charset="0"/>
                        </a:rPr>
                        <a:t>5787,9</a:t>
                      </a:r>
                      <a:endParaRPr lang="ru-RU" sz="1400" kern="1200" baseline="0" dirty="0">
                        <a:latin typeface="Helvetica (Основной текст)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6366,7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7003,3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Прибыль,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2216,5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2438,2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2682,0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2950,2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3245,3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Налог на прибыль,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332,4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365,7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402,3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442,5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486,7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Чистая прибыль, 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" marR="9180" marT="91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1884,0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2072,5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2279,7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2507,7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2758,5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31218"/>
              </p:ext>
            </p:extLst>
          </p:nvPr>
        </p:nvGraphicFramePr>
        <p:xfrm>
          <a:off x="7813779" y="3471529"/>
          <a:ext cx="3890433" cy="206158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797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32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06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Сумма,</a:t>
                      </a:r>
                    </a:p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8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Расходы на НИОКР</a:t>
                      </a:r>
                    </a:p>
                    <a:p>
                      <a:pPr algn="l" fontAlgn="b"/>
                      <a:r>
                        <a:rPr lang="ru-RU" sz="11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(грант по программе Студенческий Стартап)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996,8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4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Оборудование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8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Резерв средств </a:t>
                      </a:r>
                      <a:r>
                        <a:rPr lang="ru-RU" sz="11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(текущие расходы</a:t>
                      </a:r>
                    </a:p>
                    <a:p>
                      <a:pPr algn="l" fontAlgn="b"/>
                      <a:r>
                        <a:rPr lang="ru-RU" sz="11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 на первые два месяца с начала продаж)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797,2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4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Инвестиции</a:t>
                      </a:r>
                      <a:r>
                        <a:rPr lang="ru-RU" sz="12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(без учета гранта)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latin typeface="Helvetica (Основной текст)"/>
                          <a:cs typeface="Times New Roman" panose="02020603050405020304" pitchFamily="18" charset="0"/>
                        </a:rPr>
                        <a:t>1097,2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Helvetica (Основной текст)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8962" y="46174"/>
            <a:ext cx="98932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ЭФФЕКТИВНОСТИ </a:t>
            </a:r>
            <a:r>
              <a:rPr lang="ru-RU" sz="3600" dirty="0" smtClean="0"/>
              <a:t>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2345489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latin typeface="Helvetica (Основной текст)"/>
              </a:rPr>
              <a:t>КОНТАКТЫ</a:t>
            </a:r>
            <a:endParaRPr dirty="0">
              <a:latin typeface="Helvetica (Основной текст)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Helvetica (Основной текст)"/>
              </a:rPr>
              <a:t>8 996 309 8600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>
                <a:latin typeface="Helvetica (Основной текст)"/>
              </a:rPr>
              <a:t>E</a:t>
            </a:r>
            <a:r>
              <a:rPr dirty="0" smtClean="0">
                <a:latin typeface="Helvetica (Основной текст)"/>
              </a:rPr>
              <a:t>mail</a:t>
            </a:r>
            <a:r>
              <a:rPr lang="ru-RU" dirty="0" smtClean="0">
                <a:latin typeface="Helvetica (Основной текст)"/>
              </a:rPr>
              <a:t>: </a:t>
            </a:r>
            <a:r>
              <a:rPr lang="en-US" dirty="0" smtClean="0">
                <a:latin typeface="Helvetica (Основной текст)"/>
              </a:rPr>
              <a:t>2003perov@gmail.com</a:t>
            </a:r>
            <a:endParaRPr lang="ru-RU" dirty="0" smtClean="0">
              <a:latin typeface="Helvetica (Основной текст)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Helvetica (Основной текст)"/>
              </a:rPr>
              <a:t>Евгений Перов</a:t>
            </a:r>
            <a:endParaRPr dirty="0">
              <a:latin typeface="Helvetica (Основной текст)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1420</Words>
  <Application>Microsoft Office PowerPoint</Application>
  <PresentationFormat>Произвольный</PresentationFormat>
  <Paragraphs>289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43</cp:revision>
  <dcterms:modified xsi:type="dcterms:W3CDTF">2023-12-06T18:45:56Z</dcterms:modified>
</cp:coreProperties>
</file>