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242" y="-108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5" name="Shape 11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560045117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rial"/>
      </a:defRPr>
    </a:lvl1pPr>
    <a:lvl2pPr indent="228600" latinLnBrk="0">
      <a:defRPr sz="1200">
        <a:latin typeface="+mn-lt"/>
        <a:ea typeface="+mn-ea"/>
        <a:cs typeface="+mn-cs"/>
        <a:sym typeface="Arial"/>
      </a:defRPr>
    </a:lvl2pPr>
    <a:lvl3pPr indent="457200" latinLnBrk="0">
      <a:defRPr sz="1200">
        <a:latin typeface="+mn-lt"/>
        <a:ea typeface="+mn-ea"/>
        <a:cs typeface="+mn-cs"/>
        <a:sym typeface="Arial"/>
      </a:defRPr>
    </a:lvl3pPr>
    <a:lvl4pPr indent="685800" latinLnBrk="0">
      <a:defRPr sz="1200">
        <a:latin typeface="+mn-lt"/>
        <a:ea typeface="+mn-ea"/>
        <a:cs typeface="+mn-cs"/>
        <a:sym typeface="Arial"/>
      </a:defRPr>
    </a:lvl4pPr>
    <a:lvl5pPr indent="914400" latinLnBrk="0">
      <a:defRPr sz="1200">
        <a:latin typeface="+mn-lt"/>
        <a:ea typeface="+mn-ea"/>
        <a:cs typeface="+mn-cs"/>
        <a:sym typeface="Arial"/>
      </a:defRPr>
    </a:lvl5pPr>
    <a:lvl6pPr indent="1143000" latinLnBrk="0">
      <a:defRPr sz="1200">
        <a:latin typeface="+mn-lt"/>
        <a:ea typeface="+mn-ea"/>
        <a:cs typeface="+mn-cs"/>
        <a:sym typeface="Arial"/>
      </a:defRPr>
    </a:lvl6pPr>
    <a:lvl7pPr indent="1371600" latinLnBrk="0">
      <a:defRPr sz="1200">
        <a:latin typeface="+mn-lt"/>
        <a:ea typeface="+mn-ea"/>
        <a:cs typeface="+mn-cs"/>
        <a:sym typeface="Arial"/>
      </a:defRPr>
    </a:lvl7pPr>
    <a:lvl8pPr indent="1600200" latinLnBrk="0">
      <a:defRPr sz="1200">
        <a:latin typeface="+mn-lt"/>
        <a:ea typeface="+mn-ea"/>
        <a:cs typeface="+mn-cs"/>
        <a:sym typeface="Arial"/>
      </a:defRPr>
    </a:lvl8pPr>
    <a:lvl9pPr indent="1828800" latinLnBrk="0">
      <a:defRPr sz="12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15680" y="141119"/>
            <a:ext cx="11359681" cy="166704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19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15680" y="1536479"/>
            <a:ext cx="11359681" cy="4554241"/>
          </a:xfrm>
          <a:prstGeom prst="rect">
            <a:avLst/>
          </a:prstGeom>
        </p:spPr>
        <p:txBody>
          <a:bodyPr anchor="ctr"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15680" y="141119"/>
            <a:ext cx="11359681" cy="166704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2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15680" y="1536479"/>
            <a:ext cx="11359681" cy="4554241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15680" y="141119"/>
            <a:ext cx="11359681" cy="166704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15680" y="1536479"/>
            <a:ext cx="5543040" cy="4554241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15680" y="141119"/>
            <a:ext cx="11359681" cy="166704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4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15680" y="593280"/>
            <a:ext cx="11359681" cy="3537121"/>
          </a:xfrm>
          <a:prstGeom prst="rect">
            <a:avLst/>
          </a:prstGeom>
        </p:spPr>
        <p:txBody>
          <a:bodyPr anchor="ctr"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15680" y="141119"/>
            <a:ext cx="11359681" cy="166704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6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15680" y="1536479"/>
            <a:ext cx="5543040" cy="2172001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15680" y="141119"/>
            <a:ext cx="11359681" cy="166704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71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15680" y="1536479"/>
            <a:ext cx="5543040" cy="4554241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15680" y="141119"/>
            <a:ext cx="11359681" cy="166704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8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15680" y="1536479"/>
            <a:ext cx="5543040" cy="2172001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15680" y="141119"/>
            <a:ext cx="11359681" cy="166704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8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15680" y="1536479"/>
            <a:ext cx="11359681" cy="2172001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15680" y="141119"/>
            <a:ext cx="11359681" cy="166704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9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15680" y="1536479"/>
            <a:ext cx="5543040" cy="2172001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15680" y="141119"/>
            <a:ext cx="11359681" cy="166704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107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15680" y="1536479"/>
            <a:ext cx="3657601" cy="2172001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579039" y="6163201"/>
            <a:ext cx="598847" cy="632637"/>
          </a:xfrm>
          <a:prstGeom prst="rect">
            <a:avLst/>
          </a:prstGeom>
          <a:ln w="12700">
            <a:miter lim="400000"/>
          </a:ln>
        </p:spPr>
        <p:txBody>
          <a:bodyPr wrap="none" lIns="89999" tIns="89999" rIns="89999" bIns="89999" anchor="ctr">
            <a:spAutoFit/>
          </a:bodyPr>
          <a:lstStyle>
            <a:lvl1pPr>
              <a:defRPr sz="3200" spc="-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l" defTabSz="1219169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-1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1219169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-1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1219169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-1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1219169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-1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1219169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-1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1219169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-1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1219169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-1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1219169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-1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1219169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-1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431999" marR="0" indent="-323999" algn="l" defTabSz="1219169" rtl="0" latinLnBrk="0">
        <a:lnSpc>
          <a:spcPct val="90000"/>
        </a:lnSpc>
        <a:spcBef>
          <a:spcPts val="1400"/>
        </a:spcBef>
        <a:spcAft>
          <a:spcPts val="0"/>
        </a:spcAft>
        <a:buClr>
          <a:srgbClr val="000000"/>
        </a:buClr>
        <a:buSzPct val="45000"/>
        <a:buFontTx/>
        <a:buChar char="●"/>
        <a:tabLst/>
        <a:defRPr sz="2400" b="0" i="0" u="none" strike="noStrike" cap="none" spc="-1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1151970" marR="0" indent="-431988" algn="l" defTabSz="1219169" rtl="0" latinLnBrk="0">
        <a:lnSpc>
          <a:spcPct val="90000"/>
        </a:lnSpc>
        <a:spcBef>
          <a:spcPts val="1400"/>
        </a:spcBef>
        <a:spcAft>
          <a:spcPts val="0"/>
        </a:spcAft>
        <a:buClr>
          <a:srgbClr val="000000"/>
        </a:buClr>
        <a:buSzPct val="75000"/>
        <a:buFontTx/>
        <a:buChar char="−"/>
        <a:tabLst/>
        <a:defRPr sz="2400" b="0" i="0" u="none" strike="noStrike" cap="none" spc="-1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1727956" marR="0" indent="-383990" algn="l" defTabSz="1219169" rtl="0" latinLnBrk="0">
        <a:lnSpc>
          <a:spcPct val="90000"/>
        </a:lnSpc>
        <a:spcBef>
          <a:spcPts val="1400"/>
        </a:spcBef>
        <a:spcAft>
          <a:spcPts val="0"/>
        </a:spcAft>
        <a:buClr>
          <a:srgbClr val="000000"/>
        </a:buClr>
        <a:buSzPct val="45000"/>
        <a:buFontTx/>
        <a:buChar char="●"/>
        <a:tabLst/>
        <a:defRPr sz="2400" b="0" i="0" u="none" strike="noStrike" cap="none" spc="-1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2303941" marR="0" indent="-287993" algn="l" defTabSz="1219169" rtl="0" latinLnBrk="0">
        <a:lnSpc>
          <a:spcPct val="90000"/>
        </a:lnSpc>
        <a:spcBef>
          <a:spcPts val="1400"/>
        </a:spcBef>
        <a:spcAft>
          <a:spcPts val="0"/>
        </a:spcAft>
        <a:buClr>
          <a:srgbClr val="000000"/>
        </a:buClr>
        <a:buSzPct val="75000"/>
        <a:buFontTx/>
        <a:buChar char="−"/>
        <a:tabLst/>
        <a:defRPr sz="2400" b="0" i="0" u="none" strike="noStrike" cap="none" spc="-1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2879928" marR="0" indent="-287993" algn="l" defTabSz="1219169" rtl="0" latinLnBrk="0">
        <a:lnSpc>
          <a:spcPct val="90000"/>
        </a:lnSpc>
        <a:spcBef>
          <a:spcPts val="1400"/>
        </a:spcBef>
        <a:spcAft>
          <a:spcPts val="0"/>
        </a:spcAft>
        <a:buClr>
          <a:srgbClr val="000000"/>
        </a:buClr>
        <a:buSzPct val="45000"/>
        <a:buFontTx/>
        <a:buChar char="●"/>
        <a:tabLst/>
        <a:defRPr sz="2400" b="0" i="0" u="none" strike="noStrike" cap="none" spc="-1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3455913" marR="0" indent="-287993" algn="l" defTabSz="1219169" rtl="0" latinLnBrk="0">
        <a:lnSpc>
          <a:spcPct val="90000"/>
        </a:lnSpc>
        <a:spcBef>
          <a:spcPts val="1400"/>
        </a:spcBef>
        <a:spcAft>
          <a:spcPts val="0"/>
        </a:spcAft>
        <a:buClr>
          <a:srgbClr val="000000"/>
        </a:buClr>
        <a:buSzPct val="45000"/>
        <a:buFontTx/>
        <a:buChar char="●"/>
        <a:tabLst/>
        <a:defRPr sz="2400" b="0" i="0" u="none" strike="noStrike" cap="none" spc="-1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4031898" marR="0" indent="-287992" algn="l" defTabSz="1219169" rtl="0" latinLnBrk="0">
        <a:lnSpc>
          <a:spcPct val="90000"/>
        </a:lnSpc>
        <a:spcBef>
          <a:spcPts val="1400"/>
        </a:spcBef>
        <a:spcAft>
          <a:spcPts val="0"/>
        </a:spcAft>
        <a:buClr>
          <a:srgbClr val="000000"/>
        </a:buClr>
        <a:buSzPct val="45000"/>
        <a:buFontTx/>
        <a:buChar char="●"/>
        <a:tabLst/>
        <a:defRPr sz="2400" b="0" i="0" u="none" strike="noStrike" cap="none" spc="-1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4571886" marR="0" indent="-304791" algn="l" defTabSz="1219169" rtl="0" latinLnBrk="0">
        <a:lnSpc>
          <a:spcPct val="90000"/>
        </a:lnSpc>
        <a:spcBef>
          <a:spcPts val="1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2400" b="0" i="0" u="none" strike="noStrike" cap="none" spc="-1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5181470" marR="0" indent="-304791" algn="l" defTabSz="1219169" rtl="0" latinLnBrk="0">
        <a:lnSpc>
          <a:spcPct val="90000"/>
        </a:lnSpc>
        <a:spcBef>
          <a:spcPts val="1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2400" b="0" i="0" u="none" strike="noStrike" cap="none" spc="-1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-1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-1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-1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-1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-1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-1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-1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-1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-1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166;p1"/>
          <p:cNvPicPr preferRelativeResize="0"/>
          <p:nvPr/>
        </p:nvPicPr>
        <p:blipFill rotWithShape="1">
          <a:blip r:embed="rId2" cstate="print">
            <a:alphaModFix/>
          </a:blip>
          <a:srcRect r="7391" b="14665"/>
          <a:stretch/>
        </p:blipFill>
        <p:spPr>
          <a:xfrm>
            <a:off x="3798180" y="379430"/>
            <a:ext cx="2004840" cy="90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68;p1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6211850" y="317475"/>
            <a:ext cx="2632825" cy="97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69;p1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114250" y="379426"/>
            <a:ext cx="3576475" cy="116210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</p:pic>
      <p:sp>
        <p:nvSpPr>
          <p:cNvPr id="11" name="Google Shape;165;p1"/>
          <p:cNvSpPr txBox="1"/>
          <p:nvPr/>
        </p:nvSpPr>
        <p:spPr>
          <a:xfrm>
            <a:off x="358200" y="1785494"/>
            <a:ext cx="8520000" cy="19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0" i="0" u="none" strike="noStrike" cap="none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Разработка системы технического зрения при управлении беспилотным автомобилем</a:t>
            </a:r>
            <a:endParaRPr sz="4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Google Shape;167;p1"/>
          <p:cNvPicPr preferRelativeResize="0"/>
          <p:nvPr/>
        </p:nvPicPr>
        <p:blipFill>
          <a:blip r:embed="rId5" cstate="print">
            <a:alphaModFix/>
          </a:blip>
          <a:stretch>
            <a:fillRect/>
          </a:stretch>
        </p:blipFill>
        <p:spPr>
          <a:xfrm>
            <a:off x="-1" y="6638375"/>
            <a:ext cx="9143999" cy="219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69142203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 txBox="1">
            <a:spLocks noGrp="1"/>
          </p:cNvSpPr>
          <p:nvPr>
            <p:ph type="title" idx="4294967295"/>
          </p:nvPr>
        </p:nvSpPr>
        <p:spPr>
          <a:xfrm>
            <a:off x="415679" y="593280"/>
            <a:ext cx="11359682" cy="76272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300" spc="-100">
                <a:solidFill>
                  <a:srgbClr val="CC0000"/>
                </a:solidFill>
              </a:defRPr>
            </a:lvl1pPr>
          </a:lstStyle>
          <a:p>
            <a:r>
              <a:t>ПОЛЬЗОВАТЕЛЬ</a:t>
            </a:r>
          </a:p>
        </p:txBody>
      </p:sp>
      <p:sp>
        <p:nvSpPr>
          <p:cNvPr id="118" name="PlaceHolder 2"/>
          <p:cNvSpPr txBox="1">
            <a:spLocks noGrp="1"/>
          </p:cNvSpPr>
          <p:nvPr>
            <p:ph type="body" idx="4294967295"/>
          </p:nvPr>
        </p:nvSpPr>
        <p:spPr>
          <a:xfrm>
            <a:off x="415679" y="1536480"/>
            <a:ext cx="11359682" cy="334105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23999" indent="-215999">
              <a:lnSpc>
                <a:spcPct val="115000"/>
              </a:lnSpc>
              <a:buSzTx/>
              <a:buFont typeface="Wingdings"/>
              <a:buNone/>
              <a:defRPr spc="-100"/>
            </a:pPr>
            <a:r>
              <a:rPr dirty="0"/>
              <a:t>B2B: </a:t>
            </a:r>
            <a:r>
              <a:rPr dirty="0" err="1"/>
              <a:t>Производители</a:t>
            </a:r>
            <a:r>
              <a:rPr dirty="0"/>
              <a:t> </a:t>
            </a:r>
            <a:r>
              <a:rPr dirty="0" err="1"/>
              <a:t>беспилотных</a:t>
            </a:r>
            <a:r>
              <a:rPr dirty="0"/>
              <a:t> </a:t>
            </a:r>
            <a:r>
              <a:rPr dirty="0" err="1"/>
              <a:t>автомобилей</a:t>
            </a:r>
            <a:endParaRPr dirty="0"/>
          </a:p>
          <a:p>
            <a:pPr marL="323999" indent="-215999">
              <a:lnSpc>
                <a:spcPct val="115000"/>
              </a:lnSpc>
              <a:buSzTx/>
              <a:buFont typeface="Wingdings"/>
              <a:buNone/>
              <a:defRPr spc="-100"/>
            </a:pPr>
            <a:r>
              <a:rPr dirty="0" err="1"/>
              <a:t>Идеальным</a:t>
            </a:r>
            <a:r>
              <a:rPr dirty="0"/>
              <a:t> </a:t>
            </a:r>
            <a:r>
              <a:rPr dirty="0" err="1"/>
              <a:t>покупателем</a:t>
            </a:r>
            <a:r>
              <a:rPr dirty="0"/>
              <a:t> </a:t>
            </a:r>
            <a:r>
              <a:rPr dirty="0" err="1"/>
              <a:t>проекта</a:t>
            </a:r>
            <a:r>
              <a:rPr dirty="0"/>
              <a:t> </a:t>
            </a:r>
            <a:r>
              <a:rPr dirty="0" err="1"/>
              <a:t>станет</a:t>
            </a:r>
            <a:r>
              <a:rPr dirty="0"/>
              <a:t> </a:t>
            </a:r>
            <a:r>
              <a:rPr dirty="0" err="1"/>
              <a:t>автопроизводитель</a:t>
            </a:r>
            <a:r>
              <a:rPr dirty="0"/>
              <a:t>,</a:t>
            </a:r>
          </a:p>
          <a:p>
            <a:pPr marL="323999" indent="-215999">
              <a:lnSpc>
                <a:spcPct val="115000"/>
              </a:lnSpc>
              <a:buSzTx/>
              <a:buFont typeface="Wingdings"/>
              <a:buNone/>
              <a:defRPr spc="-100"/>
            </a:pPr>
            <a:r>
              <a:rPr dirty="0" err="1"/>
              <a:t>который</a:t>
            </a:r>
            <a:r>
              <a:rPr dirty="0"/>
              <a:t> </a:t>
            </a:r>
            <a:r>
              <a:rPr dirty="0" err="1"/>
              <a:t>стремится</a:t>
            </a:r>
            <a:r>
              <a:rPr dirty="0"/>
              <a:t> </a:t>
            </a:r>
            <a:r>
              <a:rPr dirty="0" err="1"/>
              <a:t>внедрить</a:t>
            </a:r>
            <a:r>
              <a:rPr dirty="0"/>
              <a:t> </a:t>
            </a:r>
            <a:r>
              <a:rPr dirty="0" err="1"/>
              <a:t>систему</a:t>
            </a:r>
            <a:r>
              <a:rPr dirty="0"/>
              <a:t> </a:t>
            </a:r>
            <a:r>
              <a:rPr dirty="0" err="1"/>
              <a:t>управления</a:t>
            </a:r>
            <a:endParaRPr dirty="0"/>
          </a:p>
          <a:p>
            <a:pPr marL="323999" indent="-215999">
              <a:lnSpc>
                <a:spcPct val="115000"/>
              </a:lnSpc>
              <a:buSzTx/>
              <a:buFont typeface="Wingdings"/>
              <a:buNone/>
              <a:defRPr spc="-100"/>
            </a:pPr>
            <a:r>
              <a:rPr dirty="0" err="1"/>
              <a:t>беспилотным</a:t>
            </a:r>
            <a:r>
              <a:rPr dirty="0"/>
              <a:t> </a:t>
            </a:r>
            <a:r>
              <a:rPr dirty="0" err="1"/>
              <a:t>автомобилем</a:t>
            </a:r>
            <a:r>
              <a:rPr dirty="0"/>
              <a:t> с </a:t>
            </a:r>
            <a:r>
              <a:rPr dirty="0" err="1"/>
              <a:t>надежной</a:t>
            </a:r>
            <a:r>
              <a:rPr dirty="0"/>
              <a:t> и </a:t>
            </a:r>
            <a:r>
              <a:rPr dirty="0" err="1"/>
              <a:t>точной</a:t>
            </a:r>
            <a:endParaRPr dirty="0"/>
          </a:p>
          <a:p>
            <a:pPr marL="323999" indent="-215999">
              <a:lnSpc>
                <a:spcPct val="115000"/>
              </a:lnSpc>
              <a:buSzTx/>
              <a:buFont typeface="Wingdings"/>
              <a:buNone/>
              <a:defRPr spc="-100"/>
            </a:pPr>
            <a:r>
              <a:rPr dirty="0" err="1"/>
              <a:t>системой</a:t>
            </a:r>
            <a:r>
              <a:rPr dirty="0"/>
              <a:t> </a:t>
            </a:r>
            <a:r>
              <a:rPr dirty="0" err="1"/>
              <a:t>разпознавания</a:t>
            </a:r>
            <a:r>
              <a:rPr dirty="0"/>
              <a:t> </a:t>
            </a:r>
            <a:r>
              <a:rPr dirty="0" err="1"/>
              <a:t>дорожной</a:t>
            </a:r>
            <a:endParaRPr dirty="0"/>
          </a:p>
          <a:p>
            <a:pPr marL="323999" indent="-215999">
              <a:lnSpc>
                <a:spcPct val="115000"/>
              </a:lnSpc>
              <a:buSzTx/>
              <a:buFont typeface="Wingdings"/>
              <a:buNone/>
              <a:defRPr spc="-100"/>
            </a:pPr>
            <a:r>
              <a:rPr lang="ru-RU" dirty="0" smtClean="0"/>
              <a:t>ситуации, высокой скоростью реакции</a:t>
            </a:r>
            <a:endParaRPr dirty="0"/>
          </a:p>
        </p:txBody>
      </p:sp>
      <p:sp>
        <p:nvSpPr>
          <p:cNvPr id="119" name="Google Shape;96;p7"/>
          <p:cNvSpPr/>
          <p:nvPr/>
        </p:nvSpPr>
        <p:spPr>
          <a:xfrm flipV="1">
            <a:off x="435359" y="1279680"/>
            <a:ext cx="11320801" cy="14401"/>
          </a:xfrm>
          <a:prstGeom prst="line">
            <a:avLst/>
          </a:prstGeom>
          <a:ln w="3175">
            <a:solidFill>
              <a:srgbClr val="666666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20" name="Рисунок 2" descr="Рисунок 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4667701" y="4077005"/>
            <a:ext cx="4943991" cy="2780995"/>
          </a:xfrm>
          <a:prstGeom prst="rect">
            <a:avLst/>
          </a:prstGeom>
          <a:ln w="12700">
            <a:miter lim="400000"/>
          </a:ln>
          <a:effectLst>
            <a:outerShdw blurRad="50800" dist="38100" dir="5400000" rotWithShape="0">
              <a:srgbClr val="000000">
                <a:alpha val="40000"/>
              </a:srgbClr>
            </a:outerShdw>
          </a:effectLst>
        </p:spPr>
      </p:pic>
      <p:pic>
        <p:nvPicPr>
          <p:cNvPr id="121" name="Рисунок 4" descr="Рисунок 4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6734941" y="974640"/>
            <a:ext cx="6127438" cy="3574338"/>
          </a:xfrm>
          <a:prstGeom prst="rect">
            <a:avLst/>
          </a:prstGeom>
          <a:ln w="12700">
            <a:miter lim="400000"/>
          </a:ln>
          <a:effectLst>
            <a:outerShdw blurRad="50800" dist="38100" dir="5400000" rotWithShape="0">
              <a:srgbClr val="000000">
                <a:alpha val="40000"/>
              </a:srgbClr>
            </a:outerShdw>
          </a:effectLst>
        </p:spPr>
      </p:pic>
      <p:pic>
        <p:nvPicPr>
          <p:cNvPr id="122" name="Рисунок 6" descr="Рисунок 6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-570103" y="3908402"/>
            <a:ext cx="6300826" cy="3544214"/>
          </a:xfrm>
          <a:prstGeom prst="rect">
            <a:avLst/>
          </a:prstGeom>
          <a:ln w="12700">
            <a:miter lim="400000"/>
          </a:ln>
          <a:effectLst>
            <a:outerShdw blurRad="50800" dist="38100" dir="5400000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0;p2"/>
          <p:cNvSpPr txBox="1">
            <a:spLocks noGrp="1"/>
          </p:cNvSpPr>
          <p:nvPr>
            <p:ph type="title"/>
          </p:nvPr>
        </p:nvSpPr>
        <p:spPr>
          <a:xfrm>
            <a:off x="415598" y="593367"/>
            <a:ext cx="11360805" cy="763603"/>
          </a:xfrm>
          <a:prstGeom prst="rect">
            <a:avLst/>
          </a:prstGeom>
        </p:spPr>
        <p:txBody>
          <a:bodyPr/>
          <a:lstStyle>
            <a:lvl1pPr>
              <a:defRPr sz="3300" spc="-100">
                <a:solidFill>
                  <a:srgbClr val="CC0000"/>
                </a:solidFill>
              </a:defRPr>
            </a:lvl1pPr>
          </a:lstStyle>
          <a:p>
            <a:r>
              <a:t>ПРОБЛЕМА</a:t>
            </a:r>
          </a:p>
        </p:txBody>
      </p:sp>
      <p:sp>
        <p:nvSpPr>
          <p:cNvPr id="125" name="Google Shape;61;p2"/>
          <p:cNvSpPr txBox="1">
            <a:spLocks noGrp="1"/>
          </p:cNvSpPr>
          <p:nvPr>
            <p:ph type="body" sz="quarter" idx="1"/>
          </p:nvPr>
        </p:nvSpPr>
        <p:spPr>
          <a:xfrm>
            <a:off x="415598" y="1536633"/>
            <a:ext cx="11360805" cy="1219631"/>
          </a:xfrm>
          <a:prstGeom prst="rect">
            <a:avLst/>
          </a:prstGeom>
        </p:spPr>
        <p:txBody>
          <a:bodyPr anchor="t">
            <a:normAutofit fontScale="92500" lnSpcReduction="10000"/>
          </a:bodyPr>
          <a:lstStyle>
            <a:lvl1pPr marL="0" indent="0" defTabSz="355600">
              <a:lnSpc>
                <a:spcPct val="100000"/>
              </a:lnSpc>
              <a:buSzTx/>
              <a:buFont typeface="Wingdings"/>
              <a:buNone/>
              <a:defRPr spc="-100"/>
            </a:lvl1pPr>
          </a:lstStyle>
          <a:p>
            <a:pPr algn="just"/>
            <a:r>
              <a:rPr dirty="0" err="1"/>
              <a:t>Компании</a:t>
            </a:r>
            <a:r>
              <a:rPr dirty="0"/>
              <a:t>, </a:t>
            </a:r>
            <a:r>
              <a:rPr dirty="0" err="1"/>
              <a:t>производящие</a:t>
            </a:r>
            <a:r>
              <a:rPr dirty="0"/>
              <a:t> </a:t>
            </a:r>
            <a:r>
              <a:rPr dirty="0" err="1"/>
              <a:t>автомобильные</a:t>
            </a:r>
            <a:r>
              <a:rPr dirty="0"/>
              <a:t> </a:t>
            </a:r>
            <a:r>
              <a:rPr dirty="0" err="1" smtClean="0"/>
              <a:t>беспилотники</a:t>
            </a:r>
            <a:r>
              <a:rPr lang="ru-RU" dirty="0" smtClean="0"/>
              <a:t>,</a:t>
            </a:r>
            <a:r>
              <a:rPr dirty="0" smtClean="0"/>
              <a:t> </a:t>
            </a:r>
            <a:r>
              <a:rPr dirty="0" err="1"/>
              <a:t>вынуждены</a:t>
            </a:r>
            <a:r>
              <a:rPr dirty="0"/>
              <a:t> </a:t>
            </a:r>
            <a:r>
              <a:rPr dirty="0" err="1"/>
              <a:t>тратить</a:t>
            </a:r>
            <a:r>
              <a:rPr dirty="0"/>
              <a:t> </a:t>
            </a:r>
            <a:r>
              <a:rPr lang="ru-RU" dirty="0" smtClean="0"/>
              <a:t>значительную сумму средств</a:t>
            </a:r>
            <a:r>
              <a:rPr dirty="0" smtClean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lang="ru-RU" dirty="0" smtClean="0"/>
              <a:t>разработку </a:t>
            </a:r>
            <a:r>
              <a:rPr dirty="0" err="1" smtClean="0"/>
              <a:t>программн</a:t>
            </a:r>
            <a:r>
              <a:rPr lang="ru-RU" dirty="0" smtClean="0"/>
              <a:t>ого</a:t>
            </a:r>
            <a:r>
              <a:rPr dirty="0" smtClean="0"/>
              <a:t> </a:t>
            </a:r>
            <a:r>
              <a:rPr lang="ru-RU" dirty="0" smtClean="0"/>
              <a:t>обеспечения</a:t>
            </a:r>
            <a:r>
              <a:rPr dirty="0" smtClean="0"/>
              <a:t>,</a:t>
            </a:r>
            <a:r>
              <a:rPr lang="ru-RU" dirty="0" smtClean="0"/>
              <a:t> отвечающего за компьютерное зрение беспилотного автомобиля и</a:t>
            </a:r>
            <a:r>
              <a:rPr dirty="0" smtClean="0"/>
              <a:t> </a:t>
            </a:r>
            <a:r>
              <a:rPr lang="ru-RU" dirty="0" smtClean="0"/>
              <a:t>оперативно </a:t>
            </a:r>
            <a:r>
              <a:rPr dirty="0" err="1" smtClean="0"/>
              <a:t>определяющ</a:t>
            </a:r>
            <a:r>
              <a:rPr lang="ru-RU" dirty="0" smtClean="0"/>
              <a:t>его</a:t>
            </a:r>
            <a:r>
              <a:rPr dirty="0" smtClean="0"/>
              <a:t> </a:t>
            </a:r>
            <a:r>
              <a:rPr dirty="0" err="1"/>
              <a:t>дорожную</a:t>
            </a:r>
            <a:r>
              <a:rPr dirty="0"/>
              <a:t> </a:t>
            </a:r>
            <a:r>
              <a:rPr dirty="0" err="1" smtClean="0"/>
              <a:t>ситуацию</a:t>
            </a:r>
            <a:r>
              <a:rPr lang="ru-RU" dirty="0" smtClean="0"/>
              <a:t> в условиях конкретного места и времени</a:t>
            </a:r>
            <a:endParaRPr dirty="0"/>
          </a:p>
        </p:txBody>
      </p:sp>
      <p:sp>
        <p:nvSpPr>
          <p:cNvPr id="126" name="Google Shape;62;p2"/>
          <p:cNvSpPr/>
          <p:nvPr/>
        </p:nvSpPr>
        <p:spPr>
          <a:xfrm flipV="1">
            <a:off x="435398" y="1279999"/>
            <a:ext cx="11321204" cy="14402"/>
          </a:xfrm>
          <a:prstGeom prst="line">
            <a:avLst/>
          </a:prstGeom>
          <a:ln>
            <a:solidFill>
              <a:srgbClr val="666666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27" name="Изображение" descr="Изображение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415599" y="2935927"/>
            <a:ext cx="6477702" cy="364756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Рисунок 5" descr="Рисунок 5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7643803" y="2935927"/>
            <a:ext cx="2805837" cy="2805837"/>
          </a:xfrm>
          <a:prstGeom prst="rect">
            <a:avLst/>
          </a:prstGeom>
          <a:ln w="12700">
            <a:miter lim="400000"/>
          </a:ln>
          <a:effectLst>
            <a:outerShdw blurRad="25400" dist="38100" dir="2700000" rotWithShape="0">
              <a:srgbClr val="000000">
                <a:alpha val="23000"/>
              </a:srgbClr>
            </a:outerShdw>
          </a:effectLst>
        </p:spPr>
      </p:pic>
      <p:pic>
        <p:nvPicPr>
          <p:cNvPr id="129" name="Рисунок 6" descr="Рисунок 6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9799450" y="3534583"/>
            <a:ext cx="1293094" cy="1293094"/>
          </a:xfrm>
          <a:prstGeom prst="rect">
            <a:avLst/>
          </a:prstGeom>
          <a:ln w="12700">
            <a:miter lim="400000"/>
          </a:ln>
          <a:effectLst>
            <a:outerShdw blurRad="25400" dist="38100" dir="2700000" rotWithShape="0">
              <a:srgbClr val="000000">
                <a:alpha val="23000"/>
              </a:srgbClr>
            </a:outerShdw>
          </a:effectLst>
        </p:spPr>
      </p:pic>
      <p:pic>
        <p:nvPicPr>
          <p:cNvPr id="130" name="Рисунок 7" descr="Рисунок 7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9629144" y="4459222"/>
            <a:ext cx="1640989" cy="1640989"/>
          </a:xfrm>
          <a:prstGeom prst="rect">
            <a:avLst/>
          </a:prstGeom>
          <a:ln w="12700">
            <a:miter lim="400000"/>
          </a:ln>
          <a:effectLst>
            <a:outerShdw blurRad="25400" dist="38100" dir="2700000" rotWithShape="0">
              <a:srgbClr val="000000">
                <a:alpha val="23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67;p3"/>
          <p:cNvSpPr txBox="1">
            <a:spLocks noGrp="1"/>
          </p:cNvSpPr>
          <p:nvPr>
            <p:ph type="title"/>
          </p:nvPr>
        </p:nvSpPr>
        <p:spPr>
          <a:xfrm>
            <a:off x="415598" y="593367"/>
            <a:ext cx="11360805" cy="763603"/>
          </a:xfrm>
          <a:prstGeom prst="rect">
            <a:avLst/>
          </a:prstGeom>
        </p:spPr>
        <p:txBody>
          <a:bodyPr/>
          <a:lstStyle/>
          <a:p>
            <a:pPr>
              <a:defRPr sz="3300" spc="-100">
                <a:solidFill>
                  <a:srgbClr val="CC0000"/>
                </a:solidFill>
              </a:defRPr>
            </a:pPr>
            <a:r>
              <a:rPr dirty="0"/>
              <a:t>ЦЕННОСТЬ</a:t>
            </a:r>
            <a:r>
              <a:rPr sz="2500" dirty="0"/>
              <a:t>	</a:t>
            </a:r>
          </a:p>
        </p:txBody>
      </p:sp>
      <p:sp>
        <p:nvSpPr>
          <p:cNvPr id="133" name="Google Shape;68;p3"/>
          <p:cNvSpPr txBox="1">
            <a:spLocks noGrp="1"/>
          </p:cNvSpPr>
          <p:nvPr>
            <p:ph type="body" sz="quarter" idx="1"/>
          </p:nvPr>
        </p:nvSpPr>
        <p:spPr>
          <a:xfrm>
            <a:off x="425526" y="1484784"/>
            <a:ext cx="6174530" cy="165618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92000"/>
              </a:lnSpc>
              <a:buSzTx/>
              <a:buFont typeface="Wingdings"/>
              <a:buNone/>
              <a:defRPr spc="-100"/>
            </a:lvl1pPr>
          </a:lstStyle>
          <a:p>
            <a:pPr algn="just"/>
            <a:r>
              <a:rPr lang="ru-RU" dirty="0" smtClean="0"/>
              <a:t>Наша команда</a:t>
            </a:r>
            <a:r>
              <a:rPr dirty="0" smtClean="0"/>
              <a:t> </a:t>
            </a:r>
            <a:r>
              <a:rPr dirty="0" err="1" smtClean="0"/>
              <a:t>предлагае</a:t>
            </a:r>
            <a:r>
              <a:rPr lang="ru-RU" dirty="0" smtClean="0"/>
              <a:t>т</a:t>
            </a:r>
            <a:r>
              <a:rPr dirty="0" smtClean="0"/>
              <a:t> </a:t>
            </a:r>
            <a:r>
              <a:rPr lang="ru-RU" dirty="0" smtClean="0"/>
              <a:t>недорогой </a:t>
            </a:r>
            <a:r>
              <a:rPr dirty="0" err="1" smtClean="0"/>
              <a:t>программный</a:t>
            </a:r>
            <a:r>
              <a:rPr dirty="0" smtClean="0"/>
              <a:t> </a:t>
            </a:r>
            <a:r>
              <a:rPr dirty="0" err="1"/>
              <a:t>продукт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определения</a:t>
            </a:r>
            <a:r>
              <a:rPr dirty="0"/>
              <a:t> </a:t>
            </a:r>
            <a:r>
              <a:rPr dirty="0" err="1"/>
              <a:t>дорожной</a:t>
            </a:r>
            <a:r>
              <a:rPr dirty="0"/>
              <a:t> </a:t>
            </a:r>
            <a:r>
              <a:rPr dirty="0" err="1"/>
              <a:t>ситуации</a:t>
            </a:r>
            <a:r>
              <a:rPr dirty="0"/>
              <a:t> в </a:t>
            </a:r>
            <a:r>
              <a:rPr lang="ru-RU" dirty="0" smtClean="0"/>
              <a:t>режиме </a:t>
            </a:r>
            <a:r>
              <a:rPr dirty="0" err="1" smtClean="0"/>
              <a:t>реально</a:t>
            </a:r>
            <a:r>
              <a:rPr lang="ru-RU" dirty="0" err="1" smtClean="0"/>
              <a:t>го</a:t>
            </a:r>
            <a:r>
              <a:rPr dirty="0" smtClean="0"/>
              <a:t> </a:t>
            </a:r>
            <a:r>
              <a:rPr dirty="0" err="1" smtClean="0"/>
              <a:t>времени</a:t>
            </a:r>
            <a:r>
              <a:rPr lang="ru-RU" dirty="0" smtClean="0"/>
              <a:t>. </a:t>
            </a:r>
          </a:p>
        </p:txBody>
      </p:sp>
      <p:sp>
        <p:nvSpPr>
          <p:cNvPr id="134" name="Google Shape;69;p3"/>
          <p:cNvSpPr/>
          <p:nvPr/>
        </p:nvSpPr>
        <p:spPr>
          <a:xfrm flipV="1">
            <a:off x="435398" y="1279999"/>
            <a:ext cx="11321204" cy="14402"/>
          </a:xfrm>
          <a:prstGeom prst="line">
            <a:avLst/>
          </a:prstGeom>
          <a:ln>
            <a:solidFill>
              <a:srgbClr val="666666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35" name="85efd77afc6a92cb141b156d8b768ec8.png" descr="85efd77afc6a92cb141b156d8b768ec8.pn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888088" y="1484784"/>
            <a:ext cx="4994161" cy="417646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Google Shape;68;p3"/>
          <p:cNvSpPr txBox="1">
            <a:spLocks/>
          </p:cNvSpPr>
          <p:nvPr/>
        </p:nvSpPr>
        <p:spPr>
          <a:xfrm>
            <a:off x="422202" y="3140968"/>
            <a:ext cx="6174530" cy="23762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0" marR="0" indent="0" algn="l" defTabSz="1219169" rtl="0" latinLnBrk="0">
              <a:lnSpc>
                <a:spcPct val="92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Tx/>
              <a:buFont typeface="Wingdings"/>
              <a:buNone/>
              <a:tabLst/>
              <a:defRPr sz="2400" b="0" i="0" u="none" strike="noStrike" cap="none" spc="-10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1151970" marR="0" indent="-431988" algn="l" defTabSz="1219169" rtl="0" latinLnBrk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ct val="75000"/>
              <a:buFontTx/>
              <a:buChar char="−"/>
              <a:tabLst/>
              <a:defRPr sz="2400" b="0" i="0" u="none" strike="noStrike" cap="none" spc="-1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727956" marR="0" indent="-383990" algn="l" defTabSz="1219169" rtl="0" latinLnBrk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ct val="45000"/>
              <a:buFontTx/>
              <a:buChar char="●"/>
              <a:tabLst/>
              <a:defRPr sz="2400" b="0" i="0" u="none" strike="noStrike" cap="none" spc="-1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2303941" marR="0" indent="-287993" algn="l" defTabSz="1219169" rtl="0" latinLnBrk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ct val="75000"/>
              <a:buFontTx/>
              <a:buChar char="−"/>
              <a:tabLst/>
              <a:defRPr sz="2400" b="0" i="0" u="none" strike="noStrike" cap="none" spc="-1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879928" marR="0" indent="-287993" algn="l" defTabSz="1219169" rtl="0" latinLnBrk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ct val="45000"/>
              <a:buFontTx/>
              <a:buChar char="●"/>
              <a:tabLst/>
              <a:defRPr sz="2400" b="0" i="0" u="none" strike="noStrike" cap="none" spc="-1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3455913" marR="0" indent="-287993" algn="l" defTabSz="1219169" rtl="0" latinLnBrk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ct val="45000"/>
              <a:buFontTx/>
              <a:buChar char="●"/>
              <a:tabLst/>
              <a:defRPr sz="2400" b="0" i="0" u="none" strike="noStrike" cap="none" spc="-1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4031898" marR="0" indent="-287992" algn="l" defTabSz="1219169" rtl="0" latinLnBrk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ct val="45000"/>
              <a:buFontTx/>
              <a:buChar char="●"/>
              <a:tabLst/>
              <a:defRPr sz="2400" b="0" i="0" u="none" strike="noStrike" cap="none" spc="-1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4571886" marR="0" indent="-304791" algn="l" defTabSz="1219169" rtl="0" latinLnBrk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ct val="100000"/>
              <a:buFontTx/>
              <a:buChar char="•"/>
              <a:tabLst/>
              <a:defRPr sz="2400" b="0" i="0" u="none" strike="noStrike" cap="none" spc="-1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5181470" marR="0" indent="-304791" algn="l" defTabSz="1219169" rtl="0" latinLnBrk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ct val="100000"/>
              <a:buFontTx/>
              <a:buChar char="•"/>
              <a:tabLst/>
              <a:defRPr sz="2400" b="0" i="0" u="none" strike="noStrike" cap="none" spc="-1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just" hangingPunct="1"/>
            <a:r>
              <a:rPr lang="ru-RU" dirty="0" smtClean="0"/>
              <a:t>Это позволит </a:t>
            </a:r>
            <a:r>
              <a:rPr lang="ru-RU" dirty="0">
                <a:solidFill>
                  <a:srgbClr val="CC0000"/>
                </a:solidFill>
              </a:rPr>
              <a:t>производителям беспилотных </a:t>
            </a:r>
            <a:r>
              <a:rPr lang="ru-RU" dirty="0" smtClean="0">
                <a:solidFill>
                  <a:srgbClr val="CC0000"/>
                </a:solidFill>
              </a:rPr>
              <a:t>автомобилей:</a:t>
            </a:r>
          </a:p>
          <a:p>
            <a:pPr algn="just" hangingPunct="1"/>
            <a:r>
              <a:rPr lang="ru-RU" dirty="0" smtClean="0"/>
              <a:t>- снизить затраты на разработку программной части компьютерного зрения;</a:t>
            </a:r>
          </a:p>
          <a:p>
            <a:pPr algn="just" hangingPunct="1"/>
            <a:r>
              <a:rPr lang="ru-RU" dirty="0" smtClean="0"/>
              <a:t>- сократить время </a:t>
            </a:r>
            <a:r>
              <a:rPr lang="ru-RU" dirty="0"/>
              <a:t>до начала </a:t>
            </a:r>
            <a:r>
              <a:rPr lang="ru-RU" dirty="0" smtClean="0"/>
              <a:t>первых продаж.</a:t>
            </a:r>
            <a:endParaRPr lang="ru-RU" dirty="0"/>
          </a:p>
        </p:txBody>
      </p:sp>
      <p:sp>
        <p:nvSpPr>
          <p:cNvPr id="7" name="Google Shape;68;p3"/>
          <p:cNvSpPr txBox="1">
            <a:spLocks/>
          </p:cNvSpPr>
          <p:nvPr/>
        </p:nvSpPr>
        <p:spPr>
          <a:xfrm>
            <a:off x="398785" y="5805264"/>
            <a:ext cx="11483463" cy="864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219169" rtl="0" latinLnBrk="0">
              <a:lnSpc>
                <a:spcPct val="92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Tx/>
              <a:buFont typeface="Wingdings"/>
              <a:buNone/>
              <a:tabLst/>
              <a:defRPr sz="2400" b="0" i="0" u="none" strike="noStrike" cap="none" spc="-10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1151970" marR="0" indent="-431988" algn="l" defTabSz="1219169" rtl="0" latinLnBrk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ct val="75000"/>
              <a:buFontTx/>
              <a:buChar char="−"/>
              <a:tabLst/>
              <a:defRPr sz="2400" b="0" i="0" u="none" strike="noStrike" cap="none" spc="-1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727956" marR="0" indent="-383990" algn="l" defTabSz="1219169" rtl="0" latinLnBrk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ct val="45000"/>
              <a:buFontTx/>
              <a:buChar char="●"/>
              <a:tabLst/>
              <a:defRPr sz="2400" b="0" i="0" u="none" strike="noStrike" cap="none" spc="-1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2303941" marR="0" indent="-287993" algn="l" defTabSz="1219169" rtl="0" latinLnBrk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ct val="75000"/>
              <a:buFontTx/>
              <a:buChar char="−"/>
              <a:tabLst/>
              <a:defRPr sz="2400" b="0" i="0" u="none" strike="noStrike" cap="none" spc="-1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879928" marR="0" indent="-287993" algn="l" defTabSz="1219169" rtl="0" latinLnBrk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ct val="45000"/>
              <a:buFontTx/>
              <a:buChar char="●"/>
              <a:tabLst/>
              <a:defRPr sz="2400" b="0" i="0" u="none" strike="noStrike" cap="none" spc="-1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3455913" marR="0" indent="-287993" algn="l" defTabSz="1219169" rtl="0" latinLnBrk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ct val="45000"/>
              <a:buFontTx/>
              <a:buChar char="●"/>
              <a:tabLst/>
              <a:defRPr sz="2400" b="0" i="0" u="none" strike="noStrike" cap="none" spc="-1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4031898" marR="0" indent="-287992" algn="l" defTabSz="1219169" rtl="0" latinLnBrk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ct val="45000"/>
              <a:buFontTx/>
              <a:buChar char="●"/>
              <a:tabLst/>
              <a:defRPr sz="2400" b="0" i="0" u="none" strike="noStrike" cap="none" spc="-1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4571886" marR="0" indent="-304791" algn="l" defTabSz="1219169" rtl="0" latinLnBrk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ct val="100000"/>
              <a:buFontTx/>
              <a:buChar char="•"/>
              <a:tabLst/>
              <a:defRPr sz="2400" b="0" i="0" u="none" strike="noStrike" cap="none" spc="-1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5181470" marR="0" indent="-304791" algn="l" defTabSz="1219169" rtl="0" latinLnBrk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ct val="100000"/>
              <a:buFontTx/>
              <a:buChar char="•"/>
              <a:tabLst/>
              <a:defRPr sz="2400" b="0" i="0" u="none" strike="noStrike" cap="none" spc="-1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just" hangingPunct="1"/>
            <a:r>
              <a:rPr lang="ru-RU" dirty="0" smtClean="0"/>
              <a:t>Даст возможность </a:t>
            </a:r>
            <a:r>
              <a:rPr lang="ru-RU" dirty="0" smtClean="0">
                <a:solidFill>
                  <a:srgbClr val="CC0000"/>
                </a:solidFill>
              </a:rPr>
              <a:t>конечным потребителям</a:t>
            </a:r>
            <a:r>
              <a:rPr lang="ru-RU" dirty="0" smtClean="0"/>
              <a:t> ускорить бизнес-процессы, в том числе логистические.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 txBox="1">
            <a:spLocks noGrp="1"/>
          </p:cNvSpPr>
          <p:nvPr>
            <p:ph type="title" idx="4294967295"/>
          </p:nvPr>
        </p:nvSpPr>
        <p:spPr>
          <a:xfrm>
            <a:off x="415679" y="593280"/>
            <a:ext cx="11359682" cy="76272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300" spc="-100">
                <a:solidFill>
                  <a:srgbClr val="CC0000"/>
                </a:solidFill>
              </a:defRPr>
            </a:lvl1pPr>
          </a:lstStyle>
          <a:p>
            <a:r>
              <a:t>ПРОДУКТ/РЕШЕНИЕ	</a:t>
            </a:r>
          </a:p>
        </p:txBody>
      </p:sp>
      <p:sp>
        <p:nvSpPr>
          <p:cNvPr id="138" name="PlaceHolder 2"/>
          <p:cNvSpPr txBox="1">
            <a:spLocks noGrp="1"/>
          </p:cNvSpPr>
          <p:nvPr>
            <p:ph type="body" sz="half" idx="4294967295"/>
          </p:nvPr>
        </p:nvSpPr>
        <p:spPr>
          <a:xfrm>
            <a:off x="5978957" y="1536480"/>
            <a:ext cx="5796404" cy="4554240"/>
          </a:xfrm>
          <a:prstGeom prst="rect">
            <a:avLst/>
          </a:prstGeom>
        </p:spPr>
        <p:txBody>
          <a:bodyPr/>
          <a:lstStyle/>
          <a:p>
            <a:pPr marL="323999" indent="-215999">
              <a:lnSpc>
                <a:spcPct val="115000"/>
              </a:lnSpc>
              <a:spcBef>
                <a:spcPts val="1500"/>
              </a:spcBef>
              <a:buSzTx/>
              <a:buFont typeface="Wingdings"/>
              <a:buNone/>
              <a:defRPr spc="-100"/>
            </a:pPr>
            <a:r>
              <a:rPr dirty="0" err="1"/>
              <a:t>Прикладное</a:t>
            </a:r>
            <a:r>
              <a:rPr dirty="0"/>
              <a:t> ПО, </a:t>
            </a:r>
            <a:r>
              <a:rPr dirty="0" err="1"/>
              <a:t>встраиваемое</a:t>
            </a:r>
            <a:r>
              <a:rPr dirty="0"/>
              <a:t> в </a:t>
            </a:r>
            <a:r>
              <a:rPr dirty="0" err="1"/>
              <a:t>программы</a:t>
            </a:r>
            <a:r>
              <a:rPr dirty="0"/>
              <a:t> </a:t>
            </a:r>
            <a:r>
              <a:rPr dirty="0" err="1"/>
              <a:t>беспилотного</a:t>
            </a:r>
            <a:r>
              <a:rPr dirty="0"/>
              <a:t> </a:t>
            </a:r>
            <a:r>
              <a:rPr dirty="0" err="1"/>
              <a:t>автомобиля</a:t>
            </a:r>
            <a:r>
              <a:rPr dirty="0"/>
              <a:t>.</a:t>
            </a:r>
          </a:p>
          <a:p>
            <a:pPr marL="323999" indent="-215999">
              <a:lnSpc>
                <a:spcPct val="115000"/>
              </a:lnSpc>
              <a:spcBef>
                <a:spcPts val="1500"/>
              </a:spcBef>
              <a:buSzTx/>
              <a:buFont typeface="Wingdings"/>
              <a:buNone/>
              <a:defRPr spc="-100"/>
            </a:pPr>
            <a:r>
              <a:rPr dirty="0"/>
              <a:t>ПО </a:t>
            </a:r>
            <a:r>
              <a:rPr dirty="0" err="1"/>
              <a:t>будет</a:t>
            </a:r>
            <a:r>
              <a:rPr dirty="0"/>
              <a:t> </a:t>
            </a:r>
            <a:r>
              <a:rPr dirty="0" err="1"/>
              <a:t>являться</a:t>
            </a:r>
            <a:r>
              <a:rPr dirty="0"/>
              <a:t> </a:t>
            </a:r>
            <a:r>
              <a:rPr dirty="0" err="1"/>
              <a:t>библиотекой</a:t>
            </a:r>
            <a:r>
              <a:rPr dirty="0"/>
              <a:t>, </a:t>
            </a:r>
            <a:r>
              <a:rPr dirty="0" err="1"/>
              <a:t>имеющей</a:t>
            </a:r>
            <a:r>
              <a:rPr dirty="0"/>
              <a:t> API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конфигурации</a:t>
            </a:r>
            <a:r>
              <a:rPr dirty="0"/>
              <a:t> и </a:t>
            </a:r>
            <a:r>
              <a:rPr dirty="0" err="1"/>
              <a:t>использования</a:t>
            </a:r>
            <a:endParaRPr dirty="0"/>
          </a:p>
        </p:txBody>
      </p:sp>
      <p:sp>
        <p:nvSpPr>
          <p:cNvPr id="139" name="Google Shape;75;p4"/>
          <p:cNvSpPr/>
          <p:nvPr/>
        </p:nvSpPr>
        <p:spPr>
          <a:xfrm flipV="1">
            <a:off x="435359" y="1279680"/>
            <a:ext cx="11320801" cy="14401"/>
          </a:xfrm>
          <a:prstGeom prst="line">
            <a:avLst/>
          </a:prstGeom>
          <a:ln w="3175">
            <a:solidFill>
              <a:srgbClr val="666666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40" name="Рисунок 2" descr="Рисунок 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435361" y="1667224"/>
            <a:ext cx="4597497" cy="45974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 txBox="1">
            <a:spLocks noGrp="1"/>
          </p:cNvSpPr>
          <p:nvPr>
            <p:ph type="title" idx="4294967295"/>
          </p:nvPr>
        </p:nvSpPr>
        <p:spPr>
          <a:xfrm>
            <a:off x="415679" y="593280"/>
            <a:ext cx="11359682" cy="76272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300" spc="-100">
                <a:solidFill>
                  <a:srgbClr val="CC0000"/>
                </a:solidFill>
              </a:defRPr>
            </a:lvl1pPr>
          </a:lstStyle>
          <a:p>
            <a:r>
              <a:t>ТЕХНОЛОГИЧЕСКОЕ РЕШЕНИЕ</a:t>
            </a:r>
          </a:p>
        </p:txBody>
      </p:sp>
      <p:sp>
        <p:nvSpPr>
          <p:cNvPr id="143" name="PlaceHolder 2"/>
          <p:cNvSpPr txBox="1">
            <a:spLocks noGrp="1"/>
          </p:cNvSpPr>
          <p:nvPr>
            <p:ph type="body" sz="half" idx="4294967295"/>
          </p:nvPr>
        </p:nvSpPr>
        <p:spPr>
          <a:xfrm>
            <a:off x="415680" y="1724298"/>
            <a:ext cx="5264686" cy="4366422"/>
          </a:xfrm>
          <a:prstGeom prst="rect">
            <a:avLst/>
          </a:prstGeom>
        </p:spPr>
        <p:txBody>
          <a:bodyPr/>
          <a:lstStyle/>
          <a:p>
            <a:pPr marL="323999" indent="-215999">
              <a:lnSpc>
                <a:spcPct val="115000"/>
              </a:lnSpc>
              <a:spcBef>
                <a:spcPts val="1500"/>
              </a:spcBef>
              <a:buSzTx/>
              <a:buFont typeface="Wingdings"/>
              <a:buNone/>
              <a:defRPr spc="-100"/>
            </a:pPr>
            <a:r>
              <a:t>Высокая точность и скорость распознания дорожной ситуации</a:t>
            </a:r>
          </a:p>
          <a:p>
            <a:pPr marL="323999" indent="-215999">
              <a:lnSpc>
                <a:spcPct val="115000"/>
              </a:lnSpc>
              <a:spcBef>
                <a:spcPts val="1500"/>
              </a:spcBef>
              <a:buSzTx/>
              <a:buFont typeface="Wingdings"/>
              <a:buNone/>
              <a:defRPr spc="-100"/>
            </a:pPr>
            <a:r>
              <a:t>Масштабируемость (по вычислительной мощности)</a:t>
            </a:r>
          </a:p>
          <a:p>
            <a:pPr marL="323999" indent="-215999">
              <a:lnSpc>
                <a:spcPct val="115000"/>
              </a:lnSpc>
              <a:spcBef>
                <a:spcPts val="1500"/>
              </a:spcBef>
              <a:buSzTx/>
              <a:buFont typeface="Wingdings"/>
              <a:buNone/>
              <a:defRPr spc="-100"/>
            </a:pPr>
            <a:r>
              <a:t>Портативность (на различных ТС)</a:t>
            </a:r>
          </a:p>
          <a:p>
            <a:pPr marL="323999" indent="-215999">
              <a:lnSpc>
                <a:spcPct val="115000"/>
              </a:lnSpc>
              <a:spcBef>
                <a:spcPts val="1500"/>
              </a:spcBef>
              <a:buSzTx/>
              <a:buFont typeface="Wingdings"/>
              <a:buNone/>
              <a:defRPr spc="-100"/>
            </a:pPr>
            <a:r>
              <a:t>Простота использования</a:t>
            </a:r>
          </a:p>
          <a:p>
            <a:pPr marL="323999" indent="-215999">
              <a:lnSpc>
                <a:spcPct val="115000"/>
              </a:lnSpc>
              <a:spcBef>
                <a:spcPts val="1500"/>
              </a:spcBef>
              <a:buSzTx/>
              <a:buFont typeface="Wingdings"/>
              <a:buNone/>
              <a:defRPr spc="-100"/>
            </a:pPr>
            <a:r>
              <a:t>Быстрота внедрения</a:t>
            </a:r>
          </a:p>
        </p:txBody>
      </p:sp>
      <p:sp>
        <p:nvSpPr>
          <p:cNvPr id="144" name="Google Shape;82;p5"/>
          <p:cNvSpPr/>
          <p:nvPr/>
        </p:nvSpPr>
        <p:spPr>
          <a:xfrm flipV="1">
            <a:off x="435359" y="1279680"/>
            <a:ext cx="11320801" cy="14401"/>
          </a:xfrm>
          <a:prstGeom prst="line">
            <a:avLst/>
          </a:prstGeom>
          <a:ln w="3175">
            <a:solidFill>
              <a:srgbClr val="666666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45" name="Рисунок 4" descr="Рисунок 4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680364" y="1976513"/>
            <a:ext cx="6112786" cy="36741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 txBox="1">
            <a:spLocks noGrp="1"/>
          </p:cNvSpPr>
          <p:nvPr>
            <p:ph type="title" idx="4294967295"/>
          </p:nvPr>
        </p:nvSpPr>
        <p:spPr>
          <a:xfrm>
            <a:off x="415679" y="593280"/>
            <a:ext cx="11359682" cy="76272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300" spc="-100">
                <a:solidFill>
                  <a:srgbClr val="CC0000"/>
                </a:solidFill>
              </a:defRPr>
            </a:lvl1pPr>
          </a:lstStyle>
          <a:p>
            <a:r>
              <a:t> БИЗНЕС-МОДЕЛЬ</a:t>
            </a:r>
          </a:p>
        </p:txBody>
      </p:sp>
      <p:sp>
        <p:nvSpPr>
          <p:cNvPr id="148" name="Google Shape;103;p8"/>
          <p:cNvSpPr/>
          <p:nvPr/>
        </p:nvSpPr>
        <p:spPr>
          <a:xfrm flipV="1">
            <a:off x="435359" y="1279680"/>
            <a:ext cx="11320801" cy="14401"/>
          </a:xfrm>
          <a:prstGeom prst="line">
            <a:avLst/>
          </a:prstGeom>
          <a:ln w="3175">
            <a:solidFill>
              <a:srgbClr val="666666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479376" y="1700809"/>
            <a:ext cx="11305256" cy="1630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219169">
              <a:lnSpc>
                <a:spcPct val="92000"/>
              </a:lnSpc>
              <a:spcBef>
                <a:spcPts val="1400"/>
              </a:spcBef>
              <a:buClr>
                <a:srgbClr val="000000"/>
              </a:buClr>
            </a:pPr>
            <a:r>
              <a:rPr lang="ru-RU" sz="2400" spc="-100" dirty="0" smtClean="0"/>
              <a:t>Планируется продажа лицензий на использование программного обеспечения системы технического </a:t>
            </a:r>
            <a:r>
              <a:rPr lang="ru-RU" sz="2400" spc="-100" dirty="0" smtClean="0"/>
              <a:t>зрения.</a:t>
            </a:r>
          </a:p>
          <a:p>
            <a:pPr algn="just" defTabSz="1219169">
              <a:lnSpc>
                <a:spcPct val="92000"/>
              </a:lnSpc>
              <a:spcBef>
                <a:spcPts val="1400"/>
              </a:spcBef>
              <a:buClr>
                <a:srgbClr val="000000"/>
              </a:buClr>
            </a:pPr>
            <a:r>
              <a:rPr lang="ru-RU" sz="2400" spc="-100" dirty="0" smtClean="0"/>
              <a:t>Каналы </a:t>
            </a:r>
            <a:r>
              <a:rPr lang="ru-RU" sz="2400" spc="-100" dirty="0" smtClean="0"/>
              <a:t>продвижения и сбыта - партнерства с производителями беспилотных автомобилей, автомобильными компаниями и государственными организациями.</a:t>
            </a:r>
            <a:endParaRPr lang="ru-RU" sz="2400" spc="-100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 txBox="1">
            <a:spLocks noGrp="1"/>
          </p:cNvSpPr>
          <p:nvPr>
            <p:ph type="title" idx="4294967295"/>
          </p:nvPr>
        </p:nvSpPr>
        <p:spPr>
          <a:xfrm>
            <a:off x="415679" y="593280"/>
            <a:ext cx="11359682" cy="76272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300" spc="-100">
                <a:solidFill>
                  <a:srgbClr val="CC0000"/>
                </a:solidFill>
              </a:defRPr>
            </a:lvl1pPr>
          </a:lstStyle>
          <a:p>
            <a:r>
              <a:t>КОМАНДА</a:t>
            </a:r>
          </a:p>
        </p:txBody>
      </p:sp>
      <p:sp>
        <p:nvSpPr>
          <p:cNvPr id="151" name="Google Shape;111;p9"/>
          <p:cNvSpPr/>
          <p:nvPr/>
        </p:nvSpPr>
        <p:spPr>
          <a:xfrm flipV="1">
            <a:off x="435359" y="1279680"/>
            <a:ext cx="11320801" cy="14401"/>
          </a:xfrm>
          <a:prstGeom prst="line">
            <a:avLst/>
          </a:prstGeom>
          <a:ln w="3175">
            <a:solidFill>
              <a:srgbClr val="666666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2" name="Руководитель…"/>
          <p:cNvSpPr txBox="1">
            <a:spLocks noGrp="1"/>
          </p:cNvSpPr>
          <p:nvPr>
            <p:ph type="body" sz="quarter" idx="4294967295"/>
          </p:nvPr>
        </p:nvSpPr>
        <p:spPr>
          <a:xfrm>
            <a:off x="415598" y="1536634"/>
            <a:ext cx="1987282" cy="1417494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indent="0">
              <a:lnSpc>
                <a:spcPct val="92000"/>
              </a:lnSpc>
              <a:buSzTx/>
              <a:buFont typeface="Wingdings"/>
              <a:buNone/>
              <a:defRPr spc="-100"/>
            </a:pPr>
            <a:r>
              <a:rPr dirty="0" err="1" smtClean="0"/>
              <a:t>Руководитель</a:t>
            </a:r>
            <a:r>
              <a:rPr lang="ru-RU" dirty="0" smtClean="0"/>
              <a:t>, </a:t>
            </a:r>
            <a:r>
              <a:rPr lang="en-US" dirty="0"/>
              <a:t>Project Manager</a:t>
            </a:r>
            <a:endParaRPr dirty="0"/>
          </a:p>
          <a:p>
            <a:pPr marL="0" indent="0">
              <a:lnSpc>
                <a:spcPct val="92000"/>
              </a:lnSpc>
              <a:buSzTx/>
              <a:buFont typeface="Wingdings"/>
              <a:buNone/>
              <a:defRPr spc="-100"/>
            </a:pPr>
            <a:r>
              <a:rPr dirty="0" err="1"/>
              <a:t>Горюнов</a:t>
            </a:r>
            <a:r>
              <a:rPr dirty="0"/>
              <a:t> </a:t>
            </a:r>
            <a:r>
              <a:rPr dirty="0" err="1"/>
              <a:t>Илья</a:t>
            </a:r>
            <a:r>
              <a:rPr dirty="0"/>
              <a:t> </a:t>
            </a:r>
            <a:r>
              <a:rPr dirty="0" err="1"/>
              <a:t>Игоревич</a:t>
            </a:r>
            <a:endParaRPr dirty="0"/>
          </a:p>
        </p:txBody>
      </p:sp>
      <p:sp>
        <p:nvSpPr>
          <p:cNvPr id="153" name="Инженер по разработке…"/>
          <p:cNvSpPr txBox="1"/>
          <p:nvPr/>
        </p:nvSpPr>
        <p:spPr>
          <a:xfrm>
            <a:off x="5057042" y="1606702"/>
            <a:ext cx="1987281" cy="1732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defTabSz="1219169">
              <a:lnSpc>
                <a:spcPct val="92000"/>
              </a:lnSpc>
              <a:spcBef>
                <a:spcPts val="1400"/>
              </a:spcBef>
              <a:buClr>
                <a:srgbClr val="000000"/>
              </a:buClr>
              <a:buFont typeface="Wingdings"/>
              <a:defRPr sz="2400" spc="-100"/>
            </a:pPr>
            <a:r>
              <a:rPr dirty="0" err="1"/>
              <a:t>Инженер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lang="ru-RU" dirty="0" smtClean="0"/>
              <a:t>тестированию</a:t>
            </a:r>
            <a:endParaRPr dirty="0"/>
          </a:p>
          <a:p>
            <a:pPr defTabSz="1219169">
              <a:lnSpc>
                <a:spcPct val="92000"/>
              </a:lnSpc>
              <a:spcBef>
                <a:spcPts val="1400"/>
              </a:spcBef>
              <a:buClr>
                <a:srgbClr val="000000"/>
              </a:buClr>
              <a:buFont typeface="Wingdings"/>
              <a:defRPr sz="2400" spc="-100"/>
            </a:pPr>
            <a:r>
              <a:rPr dirty="0" err="1"/>
              <a:t>Пронин</a:t>
            </a:r>
            <a:r>
              <a:rPr dirty="0"/>
              <a:t> </a:t>
            </a:r>
            <a:r>
              <a:rPr dirty="0" err="1"/>
              <a:t>Вадим</a:t>
            </a:r>
            <a:r>
              <a:rPr dirty="0"/>
              <a:t> </a:t>
            </a:r>
            <a:r>
              <a:rPr dirty="0" err="1"/>
              <a:t>Викторович</a:t>
            </a:r>
            <a:endParaRPr dirty="0"/>
          </a:p>
        </p:txBody>
      </p:sp>
      <p:sp>
        <p:nvSpPr>
          <p:cNvPr id="154" name="Инженер по разработке…"/>
          <p:cNvSpPr txBox="1"/>
          <p:nvPr/>
        </p:nvSpPr>
        <p:spPr>
          <a:xfrm>
            <a:off x="2736320" y="1586683"/>
            <a:ext cx="1987282" cy="2150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defTabSz="1219169">
              <a:lnSpc>
                <a:spcPct val="92000"/>
              </a:lnSpc>
              <a:spcBef>
                <a:spcPts val="1400"/>
              </a:spcBef>
              <a:buClr>
                <a:srgbClr val="000000"/>
              </a:buClr>
              <a:buFont typeface="Wingdings"/>
              <a:defRPr sz="2400" spc="-100"/>
            </a:pPr>
            <a:r>
              <a:t>Инженер по разработке</a:t>
            </a:r>
          </a:p>
          <a:p>
            <a:pPr defTabSz="1219169">
              <a:lnSpc>
                <a:spcPct val="92000"/>
              </a:lnSpc>
              <a:spcBef>
                <a:spcPts val="1400"/>
              </a:spcBef>
              <a:buClr>
                <a:srgbClr val="000000"/>
              </a:buClr>
              <a:buFont typeface="Wingdings"/>
              <a:defRPr sz="2400" spc="-100"/>
            </a:pPr>
            <a:r>
              <a:t>Самойлов Максим Алексеевич</a:t>
            </a:r>
          </a:p>
        </p:txBody>
      </p:sp>
      <p:sp>
        <p:nvSpPr>
          <p:cNvPr id="155" name="Аналитик…"/>
          <p:cNvSpPr txBox="1"/>
          <p:nvPr/>
        </p:nvSpPr>
        <p:spPr>
          <a:xfrm>
            <a:off x="7377763" y="1586683"/>
            <a:ext cx="1987282" cy="2150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defTabSz="1219169">
              <a:lnSpc>
                <a:spcPct val="92000"/>
              </a:lnSpc>
              <a:spcBef>
                <a:spcPts val="1400"/>
              </a:spcBef>
              <a:buClr>
                <a:srgbClr val="000000"/>
              </a:buClr>
              <a:buFont typeface="Wingdings"/>
              <a:defRPr sz="2400" spc="-100"/>
            </a:pPr>
            <a:r>
              <a:rPr dirty="0" err="1" smtClean="0"/>
              <a:t>Аналитик</a:t>
            </a:r>
            <a:r>
              <a:rPr lang="ru-RU" dirty="0" smtClean="0"/>
              <a:t> данных</a:t>
            </a:r>
            <a:endParaRPr dirty="0"/>
          </a:p>
          <a:p>
            <a:pPr defTabSz="1219169">
              <a:lnSpc>
                <a:spcPct val="92000"/>
              </a:lnSpc>
              <a:spcBef>
                <a:spcPts val="1400"/>
              </a:spcBef>
              <a:buClr>
                <a:srgbClr val="000000"/>
              </a:buClr>
              <a:buFont typeface="Wingdings"/>
              <a:defRPr sz="2400" spc="-100"/>
            </a:pPr>
            <a:r>
              <a:rPr dirty="0" err="1"/>
              <a:t>Тихановский</a:t>
            </a:r>
            <a:r>
              <a:rPr dirty="0"/>
              <a:t> </a:t>
            </a:r>
            <a:r>
              <a:rPr dirty="0" err="1"/>
              <a:t>Григорий</a:t>
            </a:r>
            <a:r>
              <a:rPr dirty="0"/>
              <a:t> </a:t>
            </a:r>
            <a:r>
              <a:rPr dirty="0" err="1"/>
              <a:t>Сергеевич</a:t>
            </a:r>
            <a:endParaRPr dirty="0"/>
          </a:p>
        </p:txBody>
      </p:sp>
      <p:sp>
        <p:nvSpPr>
          <p:cNvPr id="156" name="Экономист…"/>
          <p:cNvSpPr txBox="1"/>
          <p:nvPr/>
        </p:nvSpPr>
        <p:spPr>
          <a:xfrm>
            <a:off x="9698485" y="1586683"/>
            <a:ext cx="1987282" cy="2150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defTabSz="1219169">
              <a:lnSpc>
                <a:spcPct val="92000"/>
              </a:lnSpc>
              <a:spcBef>
                <a:spcPts val="1400"/>
              </a:spcBef>
              <a:buClr>
                <a:srgbClr val="000000"/>
              </a:buClr>
              <a:buFont typeface="Wingdings"/>
              <a:defRPr sz="2400" spc="-100"/>
            </a:pPr>
            <a:r>
              <a:t>Экономист</a:t>
            </a:r>
          </a:p>
          <a:p>
            <a:pPr defTabSz="1219169">
              <a:lnSpc>
                <a:spcPct val="92000"/>
              </a:lnSpc>
              <a:spcBef>
                <a:spcPts val="1400"/>
              </a:spcBef>
              <a:buClr>
                <a:srgbClr val="000000"/>
              </a:buClr>
              <a:buFont typeface="Wingdings"/>
              <a:defRPr sz="2400" spc="-100"/>
            </a:pPr>
            <a:r>
              <a:t>Сысуева Марина Алексеевна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 txBox="1">
            <a:spLocks noGrp="1"/>
          </p:cNvSpPr>
          <p:nvPr>
            <p:ph type="title" idx="4294967295"/>
          </p:nvPr>
        </p:nvSpPr>
        <p:spPr>
          <a:xfrm>
            <a:off x="415679" y="593280"/>
            <a:ext cx="11359682" cy="76272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300" spc="-100">
                <a:solidFill>
                  <a:srgbClr val="CC0000"/>
                </a:solidFill>
              </a:defRPr>
            </a:lvl1pPr>
          </a:lstStyle>
          <a:p>
            <a:r>
              <a:t>Маркетинговая стратегия</a:t>
            </a:r>
          </a:p>
        </p:txBody>
      </p:sp>
      <p:sp>
        <p:nvSpPr>
          <p:cNvPr id="159" name="Google Shape;118;p10"/>
          <p:cNvSpPr/>
          <p:nvPr/>
        </p:nvSpPr>
        <p:spPr>
          <a:xfrm flipV="1">
            <a:off x="435359" y="1279680"/>
            <a:ext cx="11320801" cy="14401"/>
          </a:xfrm>
          <a:prstGeom prst="line">
            <a:avLst/>
          </a:prstGeom>
          <a:ln w="3175">
            <a:solidFill>
              <a:srgbClr val="666666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407368" y="1628800"/>
            <a:ext cx="11305256" cy="1970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219169">
              <a:lnSpc>
                <a:spcPct val="92000"/>
              </a:lnSpc>
              <a:spcBef>
                <a:spcPts val="1400"/>
              </a:spcBef>
              <a:buClr>
                <a:srgbClr val="000000"/>
              </a:buClr>
            </a:pPr>
            <a:r>
              <a:rPr lang="ru-RU" sz="2400" spc="-100" dirty="0" smtClean="0"/>
              <a:t>Проведение маркетинговых кампаний и демонстраций системы на специализированных выставках и конференциях, привлечение внимания потенциальных клиентов и инвесторов. </a:t>
            </a:r>
          </a:p>
          <a:p>
            <a:pPr algn="just" defTabSz="1219169">
              <a:lnSpc>
                <a:spcPct val="92000"/>
              </a:lnSpc>
              <a:spcBef>
                <a:spcPts val="1400"/>
              </a:spcBef>
              <a:buClr>
                <a:srgbClr val="000000"/>
              </a:buClr>
            </a:pPr>
            <a:r>
              <a:rPr lang="ru-RU" sz="2400" spc="-100" dirty="0" smtClean="0"/>
              <a:t>Определение </a:t>
            </a:r>
            <a:r>
              <a:rPr lang="ru-RU" sz="2400" spc="-100" dirty="0" smtClean="0"/>
              <a:t>стратегических партнерств с автомобильными производителями и разработчиками беспилотных автомобилей для внедрения разработанной системы.</a:t>
            </a:r>
            <a:endParaRPr lang="ru-RU" sz="2400" spc="-100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 txBox="1">
            <a:spLocks noGrp="1"/>
          </p:cNvSpPr>
          <p:nvPr>
            <p:ph type="title" idx="4294967295"/>
          </p:nvPr>
        </p:nvSpPr>
        <p:spPr>
          <a:xfrm>
            <a:off x="435358" y="175459"/>
            <a:ext cx="11359682" cy="762722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300" spc="-100">
                <a:solidFill>
                  <a:srgbClr val="CC0000"/>
                </a:solidFill>
              </a:defRPr>
            </a:lvl1pPr>
          </a:lstStyle>
          <a:p>
            <a:r>
              <a:t>КОНКУРЕНТЫ</a:t>
            </a:r>
          </a:p>
        </p:txBody>
      </p:sp>
      <p:sp>
        <p:nvSpPr>
          <p:cNvPr id="162" name="Google Shape;125;p11"/>
          <p:cNvSpPr/>
          <p:nvPr/>
        </p:nvSpPr>
        <p:spPr>
          <a:xfrm flipV="1">
            <a:off x="435359" y="1279680"/>
            <a:ext cx="11320801" cy="14401"/>
          </a:xfrm>
          <a:prstGeom prst="line">
            <a:avLst/>
          </a:prstGeom>
          <a:ln w="3175">
            <a:solidFill>
              <a:srgbClr val="666666"/>
            </a:solidFill>
          </a:ln>
        </p:spPr>
        <p:txBody>
          <a:bodyPr lIns="45719" rIns="45719"/>
          <a:lstStyle/>
          <a:p>
            <a:endParaRPr/>
          </a:p>
        </p:txBody>
      </p:sp>
      <p:graphicFrame>
        <p:nvGraphicFramePr>
          <p:cNvPr id="163" name="Таблица 3"/>
          <p:cNvGraphicFramePr/>
          <p:nvPr>
            <p:extLst>
              <p:ext uri="{D42A27DB-BD31-4B8C-83A1-F6EECF244321}">
                <p14:modId xmlns:p14="http://schemas.microsoft.com/office/powerpoint/2010/main" xmlns="" val="3545583452"/>
              </p:ext>
            </p:extLst>
          </p:nvPr>
        </p:nvGraphicFramePr>
        <p:xfrm>
          <a:off x="435360" y="963378"/>
          <a:ext cx="11320800" cy="5600059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2492288"/>
                <a:gridCol w="2036032"/>
                <a:gridCol w="2264160"/>
                <a:gridCol w="2264160"/>
                <a:gridCol w="2264160"/>
              </a:tblGrid>
              <a:tr h="1113271">
                <a:tc>
                  <a:txBody>
                    <a:bodyPr/>
                    <a:lstStyle/>
                    <a:p>
                      <a:pPr algn="ctr" defTabSz="1219169">
                        <a:defRPr sz="1800" b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dirty="0" err="1">
                          <a:solidFill>
                            <a:srgbClr val="FFFFFF"/>
                          </a:solidFill>
                          <a:sym typeface="Arial"/>
                        </a:rPr>
                        <a:t>Критерий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sym typeface="Arial"/>
                        </a:rPr>
                        <a:t>: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1219169">
                        <a:defRPr sz="1800" b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dirty="0" err="1">
                          <a:solidFill>
                            <a:srgbClr val="FFFFFF"/>
                          </a:solidFill>
                          <a:sym typeface="Arial"/>
                        </a:rPr>
                        <a:t>Яндекс.Такси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sym typeface="Arial"/>
                        </a:rPr>
                        <a:t> с </a:t>
                      </a:r>
                      <a:r>
                        <a:rPr sz="1600" b="1" dirty="0" err="1">
                          <a:solidFill>
                            <a:srgbClr val="FFFFFF"/>
                          </a:solidFill>
                          <a:sym typeface="Arial"/>
                        </a:rPr>
                        <a:t>автопилотом</a:t>
                      </a:r>
                      <a:endParaRPr sz="16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1219169">
                        <a:defRPr sz="1800" b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sym typeface="Arial"/>
                        </a:rPr>
                        <a:t>Tesla Vision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1219169">
                        <a:defRPr sz="2400" spc="0">
                          <a:sym typeface="Arial"/>
                        </a:defRPr>
                      </a:pPr>
                      <a:r>
                        <a:rPr sz="1600" dirty="0"/>
                        <a:t>Google </a:t>
                      </a:r>
                      <a:r>
                        <a:rPr sz="1600" dirty="0" err="1"/>
                        <a:t>автопилот</a:t>
                      </a:r>
                      <a:endParaRPr sz="1600" dirty="0"/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1219169">
                        <a:defRPr sz="1800" b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dirty="0" err="1">
                          <a:solidFill>
                            <a:srgbClr val="FFFFFF"/>
                          </a:solidFill>
                          <a:sym typeface="Arial"/>
                        </a:rPr>
                        <a:t>Наш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sym typeface="Arial"/>
                        </a:rPr>
                        <a:t> </a:t>
                      </a:r>
                      <a:r>
                        <a:rPr sz="1600" b="1" dirty="0" err="1">
                          <a:solidFill>
                            <a:srgbClr val="FFFFFF"/>
                          </a:solidFill>
                          <a:sym typeface="Arial"/>
                        </a:rPr>
                        <a:t>продукт</a:t>
                      </a:r>
                      <a:endParaRPr sz="16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0" marR="45720" horzOverflow="overflow"/>
                </a:tc>
              </a:tr>
              <a:tr h="778797">
                <a:tc>
                  <a:txBody>
                    <a:bodyPr/>
                    <a:lstStyle/>
                    <a:p>
                      <a:pPr defTabSz="1219169">
                        <a:defRPr sz="1800" spc="0"/>
                      </a:pPr>
                      <a:r>
                        <a:rPr sz="1400">
                          <a:sym typeface="Arial"/>
                        </a:rPr>
                        <a:t>Санкционные риски перекрытия доступа к поставкам технологий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defTabSz="1219169">
                        <a:defRPr sz="1800" spc="0"/>
                      </a:pPr>
                      <a:r>
                        <a:rPr sz="1400">
                          <a:sym typeface="Arial"/>
                        </a:rPr>
                        <a:t>Отсутствуют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defTabSz="1219169">
                        <a:defRPr sz="1800" spc="0"/>
                      </a:pPr>
                      <a:r>
                        <a:rPr sz="1400">
                          <a:sym typeface="Arial"/>
                        </a:rPr>
                        <a:t>Высокие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defTabSz="1219169">
                        <a:defRPr sz="1800" spc="0"/>
                      </a:pPr>
                      <a:r>
                        <a:rPr sz="1400">
                          <a:sym typeface="Arial"/>
                        </a:rPr>
                        <a:t>Высокие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defTabSz="1219169">
                        <a:defRPr sz="1800" spc="0"/>
                      </a:pPr>
                      <a:r>
                        <a:rPr sz="1400">
                          <a:sym typeface="Arial"/>
                        </a:rPr>
                        <a:t>Отсутствуют</a:t>
                      </a:r>
                    </a:p>
                  </a:txBody>
                  <a:tcPr marL="45720" marR="45720" horzOverflow="overflow"/>
                </a:tc>
              </a:tr>
              <a:tr h="778797">
                <a:tc>
                  <a:txBody>
                    <a:bodyPr/>
                    <a:lstStyle/>
                    <a:p>
                      <a:pPr defTabSz="1219169">
                        <a:defRPr sz="1800" spc="0"/>
                      </a:pPr>
                      <a:r>
                        <a:rPr sz="1400">
                          <a:sym typeface="Arial"/>
                        </a:rPr>
                        <a:t>Продажа системы распознавания другим компаниям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defTabSz="1219169">
                        <a:defRPr sz="1800" spc="0"/>
                      </a:pPr>
                      <a:r>
                        <a:rPr sz="1400">
                          <a:sym typeface="Arial"/>
                        </a:rPr>
                        <a:t>Не продаётся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defTabSz="1219169">
                        <a:defRPr sz="1800" spc="0"/>
                      </a:pPr>
                      <a:r>
                        <a:rPr sz="1400">
                          <a:sym typeface="Arial"/>
                        </a:rPr>
                        <a:t>Не продаётся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defTabSz="1219169">
                        <a:defRPr sz="1800" spc="0"/>
                      </a:pPr>
                      <a:r>
                        <a:rPr sz="1400">
                          <a:sym typeface="Arial"/>
                        </a:rPr>
                        <a:t>Не продаётся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defTabSz="1219169">
                        <a:defRPr sz="1800" spc="0"/>
                      </a:pPr>
                      <a:r>
                        <a:rPr sz="1400">
                          <a:sym typeface="Arial"/>
                        </a:rPr>
                        <a:t>Продаётся</a:t>
                      </a:r>
                    </a:p>
                  </a:txBody>
                  <a:tcPr marL="45720" marR="45720" horzOverflow="overflow"/>
                </a:tc>
              </a:tr>
              <a:tr h="1284543">
                <a:tc>
                  <a:txBody>
                    <a:bodyPr/>
                    <a:lstStyle/>
                    <a:p>
                      <a:pPr defTabSz="1219169">
                        <a:defRPr sz="1800" spc="0"/>
                      </a:pPr>
                      <a:r>
                        <a:rPr sz="1400">
                          <a:sym typeface="Arial"/>
                        </a:rPr>
                        <a:t>Решаемая задача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defTabSz="1219169">
                        <a:defRPr sz="1800" spc="0"/>
                      </a:pPr>
                      <a:r>
                        <a:rPr sz="1400">
                          <a:sym typeface="Arial"/>
                        </a:rPr>
                        <a:t>Общая, распознавание всех дорожных объектов, меньшая точность в каждом отдельном направлении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defTabSz="1219169">
                        <a:defRPr sz="1400" spc="0">
                          <a:sym typeface="Arial"/>
                        </a:defRPr>
                      </a:pPr>
                      <a:r>
                        <a:rPr sz="1400"/>
                        <a:t>Общая, распознавание всех дорожных объектов, меньшая точность в каждом отдельном направлении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defTabSz="1219169">
                        <a:defRPr sz="1400" spc="0">
                          <a:sym typeface="Arial"/>
                        </a:defRPr>
                      </a:pPr>
                      <a:r>
                        <a:rPr sz="1400"/>
                        <a:t>Общая, распознавание всех дорожных объектов, меньшая точность в каждом отдельном направлении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defTabSz="1219169">
                        <a:defRPr sz="1800" spc="0"/>
                      </a:pPr>
                      <a:r>
                        <a:rPr sz="1400">
                          <a:sym typeface="Arial"/>
                        </a:rPr>
                        <a:t>Узкоспециализированная, более высокая точность при распознавании именно дорожных знаков</a:t>
                      </a:r>
                    </a:p>
                  </a:txBody>
                  <a:tcPr marL="45720" marR="45720" horzOverflow="overflow"/>
                </a:tc>
              </a:tr>
              <a:tr h="778797">
                <a:tc>
                  <a:txBody>
                    <a:bodyPr/>
                    <a:lstStyle/>
                    <a:p>
                      <a:pPr defTabSz="1219169">
                        <a:defRPr sz="1800" spc="0"/>
                      </a:pPr>
                      <a:r>
                        <a:rPr sz="1400" dirty="0" err="1">
                          <a:sym typeface="Arial"/>
                        </a:rPr>
                        <a:t>Требуемые</a:t>
                      </a:r>
                      <a:r>
                        <a:rPr sz="1400" dirty="0">
                          <a:sym typeface="Arial"/>
                        </a:rPr>
                        <a:t> </a:t>
                      </a:r>
                      <a:r>
                        <a:rPr sz="1400" dirty="0" err="1">
                          <a:sym typeface="Arial"/>
                        </a:rPr>
                        <a:t>вычислительные</a:t>
                      </a:r>
                      <a:r>
                        <a:rPr sz="1400" dirty="0">
                          <a:sym typeface="Arial"/>
                        </a:rPr>
                        <a:t> </a:t>
                      </a:r>
                      <a:r>
                        <a:rPr sz="1400" dirty="0" err="1">
                          <a:sym typeface="Arial"/>
                        </a:rPr>
                        <a:t>мощности</a:t>
                      </a:r>
                      <a:endParaRPr sz="1400" dirty="0">
                        <a:sym typeface="Arial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defTabSz="1219169">
                        <a:defRPr sz="1800" spc="0"/>
                      </a:pPr>
                      <a:r>
                        <a:rPr sz="1400">
                          <a:sym typeface="Arial"/>
                        </a:rPr>
                        <a:t>Портативный центр обработки данных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defTabSz="1219169">
                        <a:defRPr sz="1800" spc="0"/>
                      </a:pPr>
                      <a:r>
                        <a:rPr sz="1400">
                          <a:sym typeface="Arial"/>
                        </a:rPr>
                        <a:t>Tesla Computer Unit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defTabSz="1219169">
                        <a:defRPr sz="1400" spc="0">
                          <a:sym typeface="Arial"/>
                        </a:defRPr>
                      </a:pPr>
                      <a:r>
                        <a:rPr sz="1400"/>
                        <a:t>Портативный центр обработки данных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defTabSz="1219169">
                        <a:defRPr sz="1400" spc="0">
                          <a:sym typeface="Arial"/>
                        </a:defRPr>
                      </a:pPr>
                      <a:r>
                        <a:rPr sz="1400"/>
                        <a:t>Видеокарта уровня rtx 3080 и выше для работы нейронной сети</a:t>
                      </a:r>
                    </a:p>
                  </a:txBody>
                  <a:tcPr marL="45720" marR="45720" horzOverflow="overflow"/>
                </a:tc>
              </a:tr>
              <a:tr h="778797">
                <a:tc>
                  <a:txBody>
                    <a:bodyPr/>
                    <a:lstStyle/>
                    <a:p>
                      <a:pPr defTabSz="1219169">
                        <a:defRPr sz="1400" spc="0">
                          <a:sym typeface="Arial"/>
                        </a:defRPr>
                      </a:pPr>
                      <a:r>
                        <a:rPr sz="1400" dirty="0" err="1"/>
                        <a:t>Привязка</a:t>
                      </a:r>
                      <a:r>
                        <a:rPr sz="1400" dirty="0"/>
                        <a:t> к </a:t>
                      </a:r>
                      <a:r>
                        <a:rPr sz="1400" dirty="0" err="1"/>
                        <a:t>конкретному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автомобилю</a:t>
                      </a:r>
                      <a:r>
                        <a:rPr sz="1400" dirty="0" smtClean="0"/>
                        <a:t>/</a:t>
                      </a:r>
                      <a:r>
                        <a:rPr lang="ru-RU" sz="1400" dirty="0" smtClean="0"/>
                        <a:t> </a:t>
                      </a:r>
                      <a:r>
                        <a:rPr sz="1400" dirty="0" err="1" smtClean="0"/>
                        <a:t>техническому</a:t>
                      </a:r>
                      <a:r>
                        <a:rPr sz="1400" dirty="0" smtClean="0"/>
                        <a:t> </a:t>
                      </a:r>
                      <a:r>
                        <a:rPr sz="1400" dirty="0" err="1"/>
                        <a:t>обеспечению</a:t>
                      </a:r>
                      <a:endParaRPr sz="1400" dirty="0"/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defTabSz="1219169">
                        <a:defRPr sz="1800" spc="0"/>
                      </a:pPr>
                      <a:r>
                        <a:rPr sz="1400">
                          <a:sym typeface="Arial"/>
                        </a:rPr>
                        <a:t>Очень высокая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defTabSz="1219169">
                        <a:defRPr sz="1800" spc="0"/>
                      </a:pPr>
                      <a:r>
                        <a:rPr sz="1400">
                          <a:sym typeface="Arial"/>
                        </a:rPr>
                        <a:t>Высокая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defTabSz="1219169">
                        <a:defRPr sz="1800" spc="0"/>
                      </a:pPr>
                      <a:r>
                        <a:rPr sz="1400">
                          <a:sym typeface="Arial"/>
                        </a:rPr>
                        <a:t>Высокая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defTabSz="1219169">
                        <a:defRPr sz="1800" spc="0"/>
                      </a:pPr>
                      <a:r>
                        <a:rPr sz="1400" dirty="0" err="1">
                          <a:sym typeface="Arial"/>
                        </a:rPr>
                        <a:t>Низкая</a:t>
                      </a:r>
                      <a:r>
                        <a:rPr sz="1400" dirty="0">
                          <a:sym typeface="Arial"/>
                        </a:rPr>
                        <a:t>, </a:t>
                      </a:r>
                      <a:r>
                        <a:rPr sz="1400" dirty="0" err="1">
                          <a:sym typeface="Arial"/>
                        </a:rPr>
                        <a:t>легко</a:t>
                      </a:r>
                      <a:r>
                        <a:rPr sz="1400" dirty="0">
                          <a:sym typeface="Arial"/>
                        </a:rPr>
                        <a:t> </a:t>
                      </a:r>
                      <a:r>
                        <a:rPr sz="1400" dirty="0" err="1">
                          <a:sym typeface="Arial"/>
                        </a:rPr>
                        <a:t>переносимая</a:t>
                      </a:r>
                      <a:r>
                        <a:rPr sz="1400" dirty="0">
                          <a:sym typeface="Arial"/>
                        </a:rPr>
                        <a:t> </a:t>
                      </a:r>
                      <a:r>
                        <a:rPr sz="1400" dirty="0" err="1">
                          <a:sym typeface="Arial"/>
                        </a:rPr>
                        <a:t>система</a:t>
                      </a:r>
                      <a:endParaRPr sz="1400" dirty="0">
                        <a:sym typeface="Arial"/>
                      </a:endParaRPr>
                    </a:p>
                  </a:txBody>
                  <a:tcPr marL="45720" marR="45720" horzOverflow="overflow"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Полилиния: фигура 29"/>
          <p:cNvSpPr/>
          <p:nvPr/>
        </p:nvSpPr>
        <p:spPr>
          <a:xfrm>
            <a:off x="533754" y="1361792"/>
            <a:ext cx="9809953" cy="53095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88" extrusionOk="0">
                <a:moveTo>
                  <a:pt x="647" y="4394"/>
                </a:moveTo>
                <a:cubicBezTo>
                  <a:pt x="408" y="4750"/>
                  <a:pt x="170" y="5106"/>
                  <a:pt x="147" y="5499"/>
                </a:cubicBezTo>
                <a:cubicBezTo>
                  <a:pt x="123" y="5891"/>
                  <a:pt x="310" y="6511"/>
                  <a:pt x="507" y="6750"/>
                </a:cubicBezTo>
                <a:cubicBezTo>
                  <a:pt x="703" y="6990"/>
                  <a:pt x="1133" y="7082"/>
                  <a:pt x="1326" y="6935"/>
                </a:cubicBezTo>
                <a:cubicBezTo>
                  <a:pt x="1520" y="6787"/>
                  <a:pt x="1669" y="6162"/>
                  <a:pt x="1666" y="5867"/>
                </a:cubicBezTo>
                <a:cubicBezTo>
                  <a:pt x="1663" y="5571"/>
                  <a:pt x="1485" y="5192"/>
                  <a:pt x="1308" y="5161"/>
                </a:cubicBezTo>
                <a:cubicBezTo>
                  <a:pt x="1132" y="5131"/>
                  <a:pt x="770" y="5375"/>
                  <a:pt x="607" y="5683"/>
                </a:cubicBezTo>
                <a:cubicBezTo>
                  <a:pt x="443" y="5990"/>
                  <a:pt x="327" y="6585"/>
                  <a:pt x="327" y="7008"/>
                </a:cubicBezTo>
                <a:cubicBezTo>
                  <a:pt x="327" y="7432"/>
                  <a:pt x="360" y="8033"/>
                  <a:pt x="607" y="8223"/>
                </a:cubicBezTo>
                <a:cubicBezTo>
                  <a:pt x="853" y="8414"/>
                  <a:pt x="1466" y="8377"/>
                  <a:pt x="1806" y="8150"/>
                </a:cubicBezTo>
                <a:cubicBezTo>
                  <a:pt x="2146" y="7923"/>
                  <a:pt x="2360" y="7063"/>
                  <a:pt x="2646" y="6861"/>
                </a:cubicBezTo>
                <a:cubicBezTo>
                  <a:pt x="2933" y="6658"/>
                  <a:pt x="3226" y="6677"/>
                  <a:pt x="3526" y="6935"/>
                </a:cubicBezTo>
                <a:cubicBezTo>
                  <a:pt x="3826" y="7192"/>
                  <a:pt x="4333" y="7837"/>
                  <a:pt x="4446" y="8407"/>
                </a:cubicBezTo>
                <a:cubicBezTo>
                  <a:pt x="4559" y="8978"/>
                  <a:pt x="4413" y="9936"/>
                  <a:pt x="4206" y="10359"/>
                </a:cubicBezTo>
                <a:cubicBezTo>
                  <a:pt x="3999" y="10782"/>
                  <a:pt x="3589" y="10917"/>
                  <a:pt x="3206" y="10948"/>
                </a:cubicBezTo>
                <a:cubicBezTo>
                  <a:pt x="2823" y="10979"/>
                  <a:pt x="2353" y="10604"/>
                  <a:pt x="1906" y="10543"/>
                </a:cubicBezTo>
                <a:cubicBezTo>
                  <a:pt x="1460" y="10482"/>
                  <a:pt x="830" y="10322"/>
                  <a:pt x="527" y="10580"/>
                </a:cubicBezTo>
                <a:cubicBezTo>
                  <a:pt x="223" y="10838"/>
                  <a:pt x="173" y="11654"/>
                  <a:pt x="87" y="12090"/>
                </a:cubicBezTo>
                <a:cubicBezTo>
                  <a:pt x="0" y="12525"/>
                  <a:pt x="-10" y="12697"/>
                  <a:pt x="7" y="13194"/>
                </a:cubicBezTo>
                <a:cubicBezTo>
                  <a:pt x="23" y="13691"/>
                  <a:pt x="77" y="14594"/>
                  <a:pt x="187" y="15072"/>
                </a:cubicBezTo>
                <a:cubicBezTo>
                  <a:pt x="297" y="15551"/>
                  <a:pt x="450" y="15821"/>
                  <a:pt x="667" y="16066"/>
                </a:cubicBezTo>
                <a:cubicBezTo>
                  <a:pt x="883" y="16312"/>
                  <a:pt x="1170" y="16521"/>
                  <a:pt x="1486" y="16545"/>
                </a:cubicBezTo>
                <a:cubicBezTo>
                  <a:pt x="1803" y="16570"/>
                  <a:pt x="2213" y="16330"/>
                  <a:pt x="2566" y="16214"/>
                </a:cubicBezTo>
                <a:cubicBezTo>
                  <a:pt x="2920" y="16097"/>
                  <a:pt x="3253" y="15766"/>
                  <a:pt x="3606" y="15845"/>
                </a:cubicBezTo>
                <a:cubicBezTo>
                  <a:pt x="3959" y="15925"/>
                  <a:pt x="4413" y="16410"/>
                  <a:pt x="4686" y="16692"/>
                </a:cubicBezTo>
                <a:cubicBezTo>
                  <a:pt x="4959" y="16975"/>
                  <a:pt x="5076" y="17294"/>
                  <a:pt x="5246" y="17539"/>
                </a:cubicBezTo>
                <a:cubicBezTo>
                  <a:pt x="5416" y="17785"/>
                  <a:pt x="5519" y="18018"/>
                  <a:pt x="5706" y="18165"/>
                </a:cubicBezTo>
                <a:cubicBezTo>
                  <a:pt x="5892" y="18313"/>
                  <a:pt x="6129" y="18411"/>
                  <a:pt x="6366" y="18423"/>
                </a:cubicBezTo>
                <a:cubicBezTo>
                  <a:pt x="6602" y="18435"/>
                  <a:pt x="6846" y="18245"/>
                  <a:pt x="7126" y="18239"/>
                </a:cubicBezTo>
                <a:cubicBezTo>
                  <a:pt x="7406" y="18233"/>
                  <a:pt x="7869" y="18644"/>
                  <a:pt x="8045" y="18386"/>
                </a:cubicBezTo>
                <a:cubicBezTo>
                  <a:pt x="8222" y="18128"/>
                  <a:pt x="8342" y="17116"/>
                  <a:pt x="8185" y="16692"/>
                </a:cubicBezTo>
                <a:cubicBezTo>
                  <a:pt x="8029" y="16269"/>
                  <a:pt x="7379" y="15802"/>
                  <a:pt x="7106" y="15845"/>
                </a:cubicBezTo>
                <a:cubicBezTo>
                  <a:pt x="6832" y="15888"/>
                  <a:pt x="6722" y="16711"/>
                  <a:pt x="6546" y="16950"/>
                </a:cubicBezTo>
                <a:cubicBezTo>
                  <a:pt x="6369" y="17189"/>
                  <a:pt x="6246" y="17343"/>
                  <a:pt x="6046" y="17281"/>
                </a:cubicBezTo>
                <a:cubicBezTo>
                  <a:pt x="5846" y="17220"/>
                  <a:pt x="5542" y="16938"/>
                  <a:pt x="5346" y="16582"/>
                </a:cubicBezTo>
                <a:cubicBezTo>
                  <a:pt x="5149" y="16226"/>
                  <a:pt x="4896" y="15625"/>
                  <a:pt x="4866" y="15146"/>
                </a:cubicBezTo>
                <a:cubicBezTo>
                  <a:pt x="4836" y="14667"/>
                  <a:pt x="4936" y="14121"/>
                  <a:pt x="5166" y="13710"/>
                </a:cubicBezTo>
                <a:cubicBezTo>
                  <a:pt x="5396" y="13299"/>
                  <a:pt x="5952" y="12998"/>
                  <a:pt x="6246" y="12679"/>
                </a:cubicBezTo>
                <a:cubicBezTo>
                  <a:pt x="6539" y="12360"/>
                  <a:pt x="6692" y="12090"/>
                  <a:pt x="6926" y="11795"/>
                </a:cubicBezTo>
                <a:cubicBezTo>
                  <a:pt x="7159" y="11500"/>
                  <a:pt x="7432" y="11341"/>
                  <a:pt x="7645" y="10911"/>
                </a:cubicBezTo>
                <a:cubicBezTo>
                  <a:pt x="7859" y="10482"/>
                  <a:pt x="8139" y="9758"/>
                  <a:pt x="8205" y="9218"/>
                </a:cubicBezTo>
                <a:cubicBezTo>
                  <a:pt x="8272" y="8677"/>
                  <a:pt x="8215" y="8070"/>
                  <a:pt x="8045" y="7671"/>
                </a:cubicBezTo>
                <a:cubicBezTo>
                  <a:pt x="7875" y="7272"/>
                  <a:pt x="7466" y="6904"/>
                  <a:pt x="7186" y="6824"/>
                </a:cubicBezTo>
                <a:cubicBezTo>
                  <a:pt x="6906" y="6744"/>
                  <a:pt x="6529" y="6965"/>
                  <a:pt x="6366" y="7192"/>
                </a:cubicBezTo>
                <a:cubicBezTo>
                  <a:pt x="6202" y="7420"/>
                  <a:pt x="6170" y="7894"/>
                  <a:pt x="6204" y="8189"/>
                </a:cubicBezTo>
                <a:cubicBezTo>
                  <a:pt x="6237" y="8484"/>
                  <a:pt x="6401" y="8850"/>
                  <a:pt x="6566" y="8960"/>
                </a:cubicBezTo>
                <a:cubicBezTo>
                  <a:pt x="6730" y="9069"/>
                  <a:pt x="7012" y="9040"/>
                  <a:pt x="7189" y="8846"/>
                </a:cubicBezTo>
                <a:cubicBezTo>
                  <a:pt x="7365" y="8652"/>
                  <a:pt x="7532" y="8161"/>
                  <a:pt x="7625" y="7794"/>
                </a:cubicBezTo>
                <a:cubicBezTo>
                  <a:pt x="7717" y="7426"/>
                  <a:pt x="7792" y="6979"/>
                  <a:pt x="7745" y="6640"/>
                </a:cubicBezTo>
                <a:cubicBezTo>
                  <a:pt x="7699" y="6301"/>
                  <a:pt x="7531" y="6106"/>
                  <a:pt x="7344" y="5762"/>
                </a:cubicBezTo>
                <a:cubicBezTo>
                  <a:pt x="7157" y="5418"/>
                  <a:pt x="6763" y="4941"/>
                  <a:pt x="6623" y="4578"/>
                </a:cubicBezTo>
                <a:cubicBezTo>
                  <a:pt x="6484" y="4215"/>
                  <a:pt x="6494" y="3891"/>
                  <a:pt x="6507" y="3584"/>
                </a:cubicBezTo>
                <a:cubicBezTo>
                  <a:pt x="6521" y="3277"/>
                  <a:pt x="6606" y="2970"/>
                  <a:pt x="6706" y="2737"/>
                </a:cubicBezTo>
                <a:cubicBezTo>
                  <a:pt x="6805" y="2504"/>
                  <a:pt x="6929" y="2289"/>
                  <a:pt x="7106" y="2185"/>
                </a:cubicBezTo>
                <a:cubicBezTo>
                  <a:pt x="7282" y="2080"/>
                  <a:pt x="7496" y="2031"/>
                  <a:pt x="7765" y="2111"/>
                </a:cubicBezTo>
                <a:cubicBezTo>
                  <a:pt x="8035" y="2191"/>
                  <a:pt x="8442" y="2455"/>
                  <a:pt x="8725" y="2663"/>
                </a:cubicBezTo>
                <a:cubicBezTo>
                  <a:pt x="9009" y="2872"/>
                  <a:pt x="9282" y="3142"/>
                  <a:pt x="9465" y="3363"/>
                </a:cubicBezTo>
                <a:cubicBezTo>
                  <a:pt x="9649" y="3584"/>
                  <a:pt x="9762" y="3768"/>
                  <a:pt x="9825" y="3989"/>
                </a:cubicBezTo>
                <a:cubicBezTo>
                  <a:pt x="9888" y="4210"/>
                  <a:pt x="9862" y="4517"/>
                  <a:pt x="9845" y="4688"/>
                </a:cubicBezTo>
                <a:cubicBezTo>
                  <a:pt x="9828" y="4860"/>
                  <a:pt x="9805" y="4959"/>
                  <a:pt x="9725" y="5020"/>
                </a:cubicBezTo>
                <a:cubicBezTo>
                  <a:pt x="9645" y="5081"/>
                  <a:pt x="9453" y="5134"/>
                  <a:pt x="9367" y="5054"/>
                </a:cubicBezTo>
                <a:cubicBezTo>
                  <a:pt x="9280" y="4974"/>
                  <a:pt x="9225" y="4743"/>
                  <a:pt x="9205" y="4541"/>
                </a:cubicBezTo>
                <a:cubicBezTo>
                  <a:pt x="9185" y="4339"/>
                  <a:pt x="9162" y="4075"/>
                  <a:pt x="9245" y="3842"/>
                </a:cubicBezTo>
                <a:cubicBezTo>
                  <a:pt x="9329" y="3608"/>
                  <a:pt x="9472" y="3338"/>
                  <a:pt x="9705" y="3142"/>
                </a:cubicBezTo>
                <a:cubicBezTo>
                  <a:pt x="9938" y="2946"/>
                  <a:pt x="10318" y="2695"/>
                  <a:pt x="10645" y="2663"/>
                </a:cubicBezTo>
                <a:cubicBezTo>
                  <a:pt x="10973" y="2632"/>
                  <a:pt x="11383" y="2825"/>
                  <a:pt x="11670" y="2954"/>
                </a:cubicBezTo>
                <a:cubicBezTo>
                  <a:pt x="11957" y="3082"/>
                  <a:pt x="12161" y="3311"/>
                  <a:pt x="12367" y="3434"/>
                </a:cubicBezTo>
                <a:cubicBezTo>
                  <a:pt x="12572" y="3558"/>
                  <a:pt x="12675" y="3621"/>
                  <a:pt x="12905" y="3694"/>
                </a:cubicBezTo>
                <a:cubicBezTo>
                  <a:pt x="13134" y="3768"/>
                  <a:pt x="13457" y="3846"/>
                  <a:pt x="13744" y="3876"/>
                </a:cubicBezTo>
                <a:cubicBezTo>
                  <a:pt x="14030" y="3906"/>
                  <a:pt x="14329" y="3975"/>
                  <a:pt x="14622" y="3877"/>
                </a:cubicBezTo>
                <a:cubicBezTo>
                  <a:pt x="14916" y="3779"/>
                  <a:pt x="15303" y="3577"/>
                  <a:pt x="15503" y="3289"/>
                </a:cubicBezTo>
                <a:cubicBezTo>
                  <a:pt x="15704" y="3001"/>
                  <a:pt x="15777" y="2467"/>
                  <a:pt x="15824" y="2148"/>
                </a:cubicBezTo>
                <a:cubicBezTo>
                  <a:pt x="15871" y="1828"/>
                  <a:pt x="15855" y="1629"/>
                  <a:pt x="15785" y="1371"/>
                </a:cubicBezTo>
                <a:cubicBezTo>
                  <a:pt x="15716" y="1114"/>
                  <a:pt x="15589" y="811"/>
                  <a:pt x="15408" y="604"/>
                </a:cubicBezTo>
                <a:cubicBezTo>
                  <a:pt x="15226" y="396"/>
                  <a:pt x="15003" y="215"/>
                  <a:pt x="14695" y="127"/>
                </a:cubicBezTo>
                <a:cubicBezTo>
                  <a:pt x="14388" y="40"/>
                  <a:pt x="13922" y="-84"/>
                  <a:pt x="13563" y="81"/>
                </a:cubicBezTo>
                <a:cubicBezTo>
                  <a:pt x="13205" y="246"/>
                  <a:pt x="12778" y="656"/>
                  <a:pt x="12545" y="1117"/>
                </a:cubicBezTo>
                <a:cubicBezTo>
                  <a:pt x="12312" y="1578"/>
                  <a:pt x="12242" y="2209"/>
                  <a:pt x="12166" y="2847"/>
                </a:cubicBezTo>
                <a:cubicBezTo>
                  <a:pt x="12089" y="3486"/>
                  <a:pt x="11995" y="4302"/>
                  <a:pt x="12085" y="4946"/>
                </a:cubicBezTo>
                <a:cubicBezTo>
                  <a:pt x="12175" y="5591"/>
                  <a:pt x="12378" y="6266"/>
                  <a:pt x="12705" y="6714"/>
                </a:cubicBezTo>
                <a:cubicBezTo>
                  <a:pt x="13031" y="7162"/>
                  <a:pt x="13711" y="7211"/>
                  <a:pt x="14044" y="7634"/>
                </a:cubicBezTo>
                <a:cubicBezTo>
                  <a:pt x="14378" y="8058"/>
                  <a:pt x="14614" y="8616"/>
                  <a:pt x="14704" y="9254"/>
                </a:cubicBezTo>
                <a:cubicBezTo>
                  <a:pt x="14794" y="9893"/>
                  <a:pt x="14781" y="10930"/>
                  <a:pt x="14584" y="11464"/>
                </a:cubicBezTo>
                <a:cubicBezTo>
                  <a:pt x="14388" y="11998"/>
                  <a:pt x="13928" y="12182"/>
                  <a:pt x="13525" y="12458"/>
                </a:cubicBezTo>
                <a:cubicBezTo>
                  <a:pt x="13121" y="12734"/>
                  <a:pt x="12588" y="12961"/>
                  <a:pt x="12165" y="13121"/>
                </a:cubicBezTo>
                <a:cubicBezTo>
                  <a:pt x="11742" y="13280"/>
                  <a:pt x="11385" y="13464"/>
                  <a:pt x="10985" y="13415"/>
                </a:cubicBezTo>
                <a:cubicBezTo>
                  <a:pt x="10585" y="13366"/>
                  <a:pt x="10092" y="12667"/>
                  <a:pt x="9765" y="12826"/>
                </a:cubicBezTo>
                <a:cubicBezTo>
                  <a:pt x="9439" y="12986"/>
                  <a:pt x="9065" y="13820"/>
                  <a:pt x="9025" y="14373"/>
                </a:cubicBezTo>
                <a:cubicBezTo>
                  <a:pt x="8985" y="14925"/>
                  <a:pt x="9192" y="15790"/>
                  <a:pt x="9525" y="16140"/>
                </a:cubicBezTo>
                <a:cubicBezTo>
                  <a:pt x="9858" y="16490"/>
                  <a:pt x="10672" y="16257"/>
                  <a:pt x="11025" y="16471"/>
                </a:cubicBezTo>
                <a:cubicBezTo>
                  <a:pt x="11378" y="16686"/>
                  <a:pt x="11548" y="17159"/>
                  <a:pt x="11645" y="17429"/>
                </a:cubicBezTo>
                <a:cubicBezTo>
                  <a:pt x="11742" y="17699"/>
                  <a:pt x="11715" y="17895"/>
                  <a:pt x="11605" y="18092"/>
                </a:cubicBezTo>
                <a:cubicBezTo>
                  <a:pt x="11495" y="18288"/>
                  <a:pt x="11245" y="18521"/>
                  <a:pt x="10985" y="18607"/>
                </a:cubicBezTo>
                <a:cubicBezTo>
                  <a:pt x="10725" y="18693"/>
                  <a:pt x="10308" y="18564"/>
                  <a:pt x="10045" y="18607"/>
                </a:cubicBezTo>
                <a:cubicBezTo>
                  <a:pt x="9782" y="18650"/>
                  <a:pt x="9539" y="18564"/>
                  <a:pt x="9405" y="18865"/>
                </a:cubicBezTo>
                <a:cubicBezTo>
                  <a:pt x="9272" y="19166"/>
                  <a:pt x="9182" y="20012"/>
                  <a:pt x="9245" y="20411"/>
                </a:cubicBezTo>
                <a:cubicBezTo>
                  <a:pt x="9309" y="20810"/>
                  <a:pt x="9545" y="21080"/>
                  <a:pt x="9785" y="21258"/>
                </a:cubicBezTo>
                <a:cubicBezTo>
                  <a:pt x="10025" y="21436"/>
                  <a:pt x="10345" y="21516"/>
                  <a:pt x="10685" y="21479"/>
                </a:cubicBezTo>
                <a:cubicBezTo>
                  <a:pt x="11025" y="21442"/>
                  <a:pt x="11465" y="21265"/>
                  <a:pt x="11825" y="21037"/>
                </a:cubicBezTo>
                <a:cubicBezTo>
                  <a:pt x="12184" y="20810"/>
                  <a:pt x="12613" y="20482"/>
                  <a:pt x="12842" y="20114"/>
                </a:cubicBezTo>
                <a:cubicBezTo>
                  <a:pt x="13072" y="19745"/>
                  <a:pt x="13179" y="19288"/>
                  <a:pt x="13200" y="18828"/>
                </a:cubicBezTo>
                <a:cubicBezTo>
                  <a:pt x="13220" y="18368"/>
                  <a:pt x="13031" y="17791"/>
                  <a:pt x="12965" y="17355"/>
                </a:cubicBezTo>
                <a:cubicBezTo>
                  <a:pt x="12899" y="16919"/>
                  <a:pt x="12841" y="16662"/>
                  <a:pt x="12805" y="16214"/>
                </a:cubicBezTo>
                <a:cubicBezTo>
                  <a:pt x="12768" y="15766"/>
                  <a:pt x="12688" y="15084"/>
                  <a:pt x="12745" y="14667"/>
                </a:cubicBezTo>
                <a:cubicBezTo>
                  <a:pt x="12801" y="14251"/>
                  <a:pt x="12949" y="13812"/>
                  <a:pt x="13142" y="13714"/>
                </a:cubicBezTo>
                <a:cubicBezTo>
                  <a:pt x="13335" y="13616"/>
                  <a:pt x="13793" y="13741"/>
                  <a:pt x="13905" y="14078"/>
                </a:cubicBezTo>
                <a:cubicBezTo>
                  <a:pt x="14016" y="14415"/>
                  <a:pt x="13981" y="15215"/>
                  <a:pt x="13811" y="15737"/>
                </a:cubicBezTo>
                <a:cubicBezTo>
                  <a:pt x="13641" y="16258"/>
                  <a:pt x="13176" y="16772"/>
                  <a:pt x="12885" y="17208"/>
                </a:cubicBezTo>
                <a:cubicBezTo>
                  <a:pt x="12594" y="17643"/>
                  <a:pt x="12191" y="17865"/>
                  <a:pt x="12065" y="18349"/>
                </a:cubicBezTo>
                <a:cubicBezTo>
                  <a:pt x="11938" y="18834"/>
                  <a:pt x="11981" y="19693"/>
                  <a:pt x="12125" y="20117"/>
                </a:cubicBezTo>
                <a:cubicBezTo>
                  <a:pt x="12268" y="20540"/>
                  <a:pt x="12635" y="20749"/>
                  <a:pt x="12925" y="20890"/>
                </a:cubicBezTo>
                <a:cubicBezTo>
                  <a:pt x="13215" y="21031"/>
                  <a:pt x="13525" y="21062"/>
                  <a:pt x="13865" y="20964"/>
                </a:cubicBezTo>
                <a:cubicBezTo>
                  <a:pt x="14204" y="20865"/>
                  <a:pt x="14691" y="20571"/>
                  <a:pt x="14964" y="20301"/>
                </a:cubicBezTo>
                <a:cubicBezTo>
                  <a:pt x="15238" y="20031"/>
                  <a:pt x="15354" y="19706"/>
                  <a:pt x="15504" y="19344"/>
                </a:cubicBezTo>
                <a:cubicBezTo>
                  <a:pt x="15654" y="18981"/>
                  <a:pt x="15731" y="18435"/>
                  <a:pt x="15864" y="18128"/>
                </a:cubicBezTo>
                <a:cubicBezTo>
                  <a:pt x="15998" y="17822"/>
                  <a:pt x="16081" y="17423"/>
                  <a:pt x="16304" y="17502"/>
                </a:cubicBezTo>
                <a:cubicBezTo>
                  <a:pt x="16527" y="17582"/>
                  <a:pt x="16857" y="18337"/>
                  <a:pt x="17204" y="18607"/>
                </a:cubicBezTo>
                <a:cubicBezTo>
                  <a:pt x="17551" y="18877"/>
                  <a:pt x="18004" y="19098"/>
                  <a:pt x="18384" y="19123"/>
                </a:cubicBezTo>
                <a:cubicBezTo>
                  <a:pt x="18764" y="19147"/>
                  <a:pt x="19164" y="18945"/>
                  <a:pt x="19484" y="18754"/>
                </a:cubicBezTo>
                <a:cubicBezTo>
                  <a:pt x="19804" y="18564"/>
                  <a:pt x="20134" y="18355"/>
                  <a:pt x="20304" y="17981"/>
                </a:cubicBezTo>
                <a:cubicBezTo>
                  <a:pt x="20474" y="17607"/>
                  <a:pt x="20454" y="17128"/>
                  <a:pt x="20504" y="16508"/>
                </a:cubicBezTo>
                <a:cubicBezTo>
                  <a:pt x="20553" y="15888"/>
                  <a:pt x="20697" y="14893"/>
                  <a:pt x="20603" y="14262"/>
                </a:cubicBezTo>
                <a:cubicBezTo>
                  <a:pt x="20510" y="13631"/>
                  <a:pt x="20206" y="13154"/>
                  <a:pt x="19942" y="12724"/>
                </a:cubicBezTo>
                <a:cubicBezTo>
                  <a:pt x="19679" y="12295"/>
                  <a:pt x="19361" y="11768"/>
                  <a:pt x="19022" y="11687"/>
                </a:cubicBezTo>
                <a:cubicBezTo>
                  <a:pt x="18682" y="11606"/>
                  <a:pt x="18313" y="12231"/>
                  <a:pt x="17904" y="12237"/>
                </a:cubicBezTo>
                <a:cubicBezTo>
                  <a:pt x="17494" y="12243"/>
                  <a:pt x="16801" y="12096"/>
                  <a:pt x="16564" y="11721"/>
                </a:cubicBezTo>
                <a:cubicBezTo>
                  <a:pt x="16327" y="11347"/>
                  <a:pt x="16381" y="10433"/>
                  <a:pt x="16484" y="9991"/>
                </a:cubicBezTo>
                <a:cubicBezTo>
                  <a:pt x="16587" y="9549"/>
                  <a:pt x="16944" y="9113"/>
                  <a:pt x="17184" y="9070"/>
                </a:cubicBezTo>
                <a:cubicBezTo>
                  <a:pt x="17424" y="9027"/>
                  <a:pt x="17727" y="9279"/>
                  <a:pt x="17924" y="9733"/>
                </a:cubicBezTo>
                <a:cubicBezTo>
                  <a:pt x="18121" y="10187"/>
                  <a:pt x="18266" y="11116"/>
                  <a:pt x="18364" y="11795"/>
                </a:cubicBezTo>
                <a:cubicBezTo>
                  <a:pt x="18462" y="12475"/>
                  <a:pt x="18289" y="13419"/>
                  <a:pt x="18512" y="13810"/>
                </a:cubicBezTo>
                <a:cubicBezTo>
                  <a:pt x="18735" y="14201"/>
                  <a:pt x="19330" y="14304"/>
                  <a:pt x="19704" y="14140"/>
                </a:cubicBezTo>
                <a:cubicBezTo>
                  <a:pt x="20078" y="13975"/>
                  <a:pt x="20483" y="13276"/>
                  <a:pt x="20756" y="12823"/>
                </a:cubicBezTo>
                <a:cubicBezTo>
                  <a:pt x="21028" y="12370"/>
                  <a:pt x="21209" y="11926"/>
                  <a:pt x="21341" y="11423"/>
                </a:cubicBezTo>
                <a:cubicBezTo>
                  <a:pt x="21472" y="10920"/>
                  <a:pt x="21523" y="10291"/>
                  <a:pt x="21543" y="9807"/>
                </a:cubicBezTo>
                <a:cubicBezTo>
                  <a:pt x="21564" y="9323"/>
                  <a:pt x="21590" y="8874"/>
                  <a:pt x="21463" y="8518"/>
                </a:cubicBezTo>
                <a:cubicBezTo>
                  <a:pt x="21337" y="8162"/>
                  <a:pt x="21130" y="7886"/>
                  <a:pt x="20783" y="7671"/>
                </a:cubicBezTo>
                <a:cubicBezTo>
                  <a:pt x="20437" y="7456"/>
                  <a:pt x="19847" y="7499"/>
                  <a:pt x="19384" y="7229"/>
                </a:cubicBezTo>
                <a:cubicBezTo>
                  <a:pt x="18920" y="6959"/>
                  <a:pt x="18304" y="6554"/>
                  <a:pt x="18004" y="6051"/>
                </a:cubicBezTo>
                <a:cubicBezTo>
                  <a:pt x="17704" y="5548"/>
                  <a:pt x="17641" y="4817"/>
                  <a:pt x="17584" y="4210"/>
                </a:cubicBezTo>
                <a:cubicBezTo>
                  <a:pt x="17527" y="3602"/>
                  <a:pt x="17571" y="2933"/>
                  <a:pt x="17664" y="2406"/>
                </a:cubicBezTo>
                <a:cubicBezTo>
                  <a:pt x="17757" y="1878"/>
                  <a:pt x="17917" y="1295"/>
                  <a:pt x="18144" y="1043"/>
                </a:cubicBezTo>
                <a:cubicBezTo>
                  <a:pt x="18371" y="791"/>
                  <a:pt x="18746" y="721"/>
                  <a:pt x="19025" y="893"/>
                </a:cubicBezTo>
                <a:cubicBezTo>
                  <a:pt x="19305" y="1064"/>
                  <a:pt x="19813" y="2780"/>
                  <a:pt x="20000" y="3155"/>
                </a:cubicBezTo>
              </a:path>
            </a:pathLst>
          </a:custGeom>
          <a:ln w="25400">
            <a:solidFill>
              <a:srgbClr val="EF8600"/>
            </a:solidFill>
            <a:miter/>
          </a:ln>
        </p:spPr>
        <p:txBody>
          <a:bodyPr lIns="45719" rIns="45719" anchor="ctr"/>
          <a:lstStyle/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6" name="Овал 27"/>
          <p:cNvSpPr/>
          <p:nvPr/>
        </p:nvSpPr>
        <p:spPr>
          <a:xfrm>
            <a:off x="6096001" y="2768256"/>
            <a:ext cx="700587" cy="700588"/>
          </a:xfrm>
          <a:prstGeom prst="ellipse">
            <a:avLst/>
          </a:prstGeom>
          <a:solidFill>
            <a:srgbClr val="F5A34D"/>
          </a:solidFill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lIns="45719" rIns="45719" anchor="ctr"/>
          <a:lstStyle/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7" name="Овал 26"/>
          <p:cNvSpPr/>
          <p:nvPr/>
        </p:nvSpPr>
        <p:spPr>
          <a:xfrm>
            <a:off x="3373921" y="1405072"/>
            <a:ext cx="700587" cy="700587"/>
          </a:xfrm>
          <a:prstGeom prst="ellipse">
            <a:avLst/>
          </a:prstGeom>
          <a:solidFill>
            <a:srgbClr val="F5A34D"/>
          </a:solidFill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lIns="45719" rIns="45719" anchor="ctr"/>
          <a:lstStyle/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8" name="Овал 25"/>
          <p:cNvSpPr/>
          <p:nvPr/>
        </p:nvSpPr>
        <p:spPr>
          <a:xfrm>
            <a:off x="4425527" y="5939164"/>
            <a:ext cx="700587" cy="700588"/>
          </a:xfrm>
          <a:prstGeom prst="ellipse">
            <a:avLst/>
          </a:prstGeom>
          <a:solidFill>
            <a:srgbClr val="F5A34D"/>
          </a:solidFill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lIns="45719" rIns="45719" anchor="ctr"/>
          <a:lstStyle/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9" name="Овал 24"/>
          <p:cNvSpPr/>
          <p:nvPr/>
        </p:nvSpPr>
        <p:spPr>
          <a:xfrm>
            <a:off x="9284292" y="1808248"/>
            <a:ext cx="700587" cy="700587"/>
          </a:xfrm>
          <a:prstGeom prst="ellipse">
            <a:avLst/>
          </a:prstGeom>
          <a:solidFill>
            <a:srgbClr val="F5A34D"/>
          </a:solidFill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lIns="45719" rIns="45719" anchor="ctr"/>
          <a:lstStyle/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0" name="Овал 23"/>
          <p:cNvSpPr/>
          <p:nvPr/>
        </p:nvSpPr>
        <p:spPr>
          <a:xfrm>
            <a:off x="9552275" y="5043047"/>
            <a:ext cx="700587" cy="700587"/>
          </a:xfrm>
          <a:prstGeom prst="ellipse">
            <a:avLst/>
          </a:prstGeom>
          <a:solidFill>
            <a:srgbClr val="F5A34D"/>
          </a:solidFill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lIns="45719" rIns="45719" anchor="ctr"/>
          <a:lstStyle/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Овал 22"/>
          <p:cNvSpPr/>
          <p:nvPr/>
        </p:nvSpPr>
        <p:spPr>
          <a:xfrm>
            <a:off x="1091376" y="5069657"/>
            <a:ext cx="700587" cy="700588"/>
          </a:xfrm>
          <a:prstGeom prst="ellipse">
            <a:avLst/>
          </a:prstGeom>
          <a:solidFill>
            <a:srgbClr val="F5A34D"/>
          </a:solidFill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lIns="45719" rIns="45719" anchor="ctr"/>
          <a:lstStyle/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Овал 21"/>
          <p:cNvSpPr/>
          <p:nvPr/>
        </p:nvSpPr>
        <p:spPr>
          <a:xfrm>
            <a:off x="491253" y="1803095"/>
            <a:ext cx="700587" cy="700587"/>
          </a:xfrm>
          <a:prstGeom prst="ellipse">
            <a:avLst/>
          </a:prstGeom>
          <a:solidFill>
            <a:srgbClr val="F5A34D"/>
          </a:solidFill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lIns="45719" rIns="45719" anchor="ctr"/>
          <a:lstStyle/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3" name="PlaceHolder 1"/>
          <p:cNvSpPr txBox="1">
            <a:spLocks noGrp="1"/>
          </p:cNvSpPr>
          <p:nvPr>
            <p:ph type="title" idx="4294967295"/>
          </p:nvPr>
        </p:nvSpPr>
        <p:spPr>
          <a:xfrm>
            <a:off x="415679" y="593280"/>
            <a:ext cx="11589088" cy="762721"/>
          </a:xfrm>
          <a:prstGeom prst="rect">
            <a:avLst/>
          </a:prstGeom>
        </p:spPr>
        <p:txBody>
          <a:bodyPr anchor="t">
            <a:normAutofit fontScale="90000"/>
          </a:bodyPr>
          <a:lstStyle/>
          <a:p>
            <a:pPr defTabSz="865610">
              <a:lnSpc>
                <a:spcPct val="100000"/>
              </a:lnSpc>
              <a:defRPr sz="2342" spc="-71">
                <a:solidFill>
                  <a:srgbClr val="CC0000"/>
                </a:solidFill>
              </a:defRPr>
            </a:pPr>
            <a:r>
              <a:rPr dirty="0"/>
              <a:t>ПЛАН РАБОТЫ НАД ПРОЕКТОМ 		</a:t>
            </a:r>
            <a:r>
              <a:rPr sz="2556" i="1" dirty="0">
                <a:solidFill>
                  <a:srgbClr val="CA4504"/>
                </a:solidFill>
                <a:latin typeface="Georgia"/>
                <a:ea typeface="Georgia"/>
                <a:cs typeface="Georgia"/>
                <a:sym typeface="Georgia"/>
              </a:rPr>
              <a:t>24 </a:t>
            </a:r>
            <a:r>
              <a:rPr sz="2556" i="1" dirty="0" err="1" smtClean="0">
                <a:solidFill>
                  <a:srgbClr val="CA4504"/>
                </a:solidFill>
                <a:latin typeface="Georgia"/>
                <a:ea typeface="Georgia"/>
                <a:cs typeface="Georgia"/>
                <a:sym typeface="Georgia"/>
              </a:rPr>
              <a:t>месяца</a:t>
            </a:r>
            <a:r>
              <a:rPr lang="ru-RU" sz="2556" i="1" dirty="0" smtClean="0">
                <a:solidFill>
                  <a:srgbClr val="CA4504"/>
                </a:solidFill>
                <a:latin typeface="Georgia"/>
                <a:ea typeface="Georgia"/>
                <a:cs typeface="Georgia"/>
                <a:sym typeface="Georgia"/>
              </a:rPr>
              <a:t>: с … по …</a:t>
            </a:r>
            <a:r>
              <a:rPr sz="2556" i="1" dirty="0">
                <a:solidFill>
                  <a:srgbClr val="CA4504"/>
                </a:solidFill>
                <a:latin typeface="Georgia"/>
                <a:ea typeface="Georgia"/>
                <a:cs typeface="Georgia"/>
                <a:sym typeface="Georgia"/>
              </a:rPr>
              <a:t/>
            </a:r>
            <a:br>
              <a:rPr sz="2556" i="1" dirty="0">
                <a:solidFill>
                  <a:srgbClr val="CA4504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sz="2556" i="1" dirty="0">
              <a:solidFill>
                <a:srgbClr val="CA4504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4" name="Google Shape;132;p12"/>
          <p:cNvSpPr/>
          <p:nvPr/>
        </p:nvSpPr>
        <p:spPr>
          <a:xfrm flipV="1">
            <a:off x="435359" y="1279680"/>
            <a:ext cx="11320801" cy="14401"/>
          </a:xfrm>
          <a:prstGeom prst="line">
            <a:avLst/>
          </a:prstGeom>
          <a:ln w="3175">
            <a:solidFill>
              <a:srgbClr val="666666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75" name="Рисунок 6" descr="Рисунок 6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191838" y="5179216"/>
            <a:ext cx="489986" cy="48998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Рисунок 8" descr="Рисунок 8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599019" y="1910862"/>
            <a:ext cx="485050" cy="4850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Рисунок 10" descr="Рисунок 10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9658916" y="5143410"/>
            <a:ext cx="487300" cy="487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Рисунок 14" descr="Рисунок 14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3479220" y="1497365"/>
            <a:ext cx="489986" cy="48998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Рисунок 16" descr="Рисунок 16"/>
          <p:cNvPicPr>
            <a:picLocks noChangeAspect="1"/>
          </p:cNvPicPr>
          <p:nvPr/>
        </p:nvPicPr>
        <p:blipFill>
          <a:blip r:embed="rId6" cstate="print">
            <a:extLst/>
          </a:blip>
          <a:stretch>
            <a:fillRect/>
          </a:stretch>
        </p:blipFill>
        <p:spPr>
          <a:xfrm>
            <a:off x="6216267" y="2898700"/>
            <a:ext cx="489988" cy="4899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Рисунок 18" descr="Рисунок 18"/>
          <p:cNvPicPr>
            <a:picLocks noChangeAspect="1"/>
          </p:cNvPicPr>
          <p:nvPr/>
        </p:nvPicPr>
        <p:blipFill>
          <a:blip r:embed="rId7" cstate="print">
            <a:extLst/>
          </a:blip>
          <a:stretch>
            <a:fillRect/>
          </a:stretch>
        </p:blipFill>
        <p:spPr>
          <a:xfrm>
            <a:off x="4532169" y="6051856"/>
            <a:ext cx="487300" cy="487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Рисунок 20" descr="Рисунок 20"/>
          <p:cNvPicPr>
            <a:picLocks noChangeAspect="1"/>
          </p:cNvPicPr>
          <p:nvPr/>
        </p:nvPicPr>
        <p:blipFill>
          <a:blip r:embed="rId8" cstate="print">
            <a:extLst/>
          </a:blip>
          <a:stretch>
            <a:fillRect/>
          </a:stretch>
        </p:blipFill>
        <p:spPr>
          <a:xfrm>
            <a:off x="9384414" y="1908611"/>
            <a:ext cx="487300" cy="487300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TextBox 30"/>
          <p:cNvSpPr txBox="1"/>
          <p:nvPr/>
        </p:nvSpPr>
        <p:spPr>
          <a:xfrm>
            <a:off x="1172292" y="1872592"/>
            <a:ext cx="1637276" cy="47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300" i="1">
                <a:solidFill>
                  <a:srgbClr val="CA450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Исследование </a:t>
            </a:r>
          </a:p>
          <a:p>
            <a:pPr>
              <a:defRPr sz="1300" i="1">
                <a:solidFill>
                  <a:srgbClr val="CA450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рынка</a:t>
            </a:r>
          </a:p>
        </p:txBody>
      </p:sp>
      <p:sp>
        <p:nvSpPr>
          <p:cNvPr id="183" name="TextBox 31"/>
          <p:cNvSpPr txBox="1"/>
          <p:nvPr/>
        </p:nvSpPr>
        <p:spPr>
          <a:xfrm>
            <a:off x="628243" y="5722973"/>
            <a:ext cx="1637277" cy="47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300" i="1">
                <a:solidFill>
                  <a:srgbClr val="CA450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Маркетинговые исследования</a:t>
            </a:r>
          </a:p>
        </p:txBody>
      </p:sp>
      <p:sp>
        <p:nvSpPr>
          <p:cNvPr id="184" name="TextBox 32"/>
          <p:cNvSpPr txBox="1"/>
          <p:nvPr/>
        </p:nvSpPr>
        <p:spPr>
          <a:xfrm>
            <a:off x="4045632" y="1569685"/>
            <a:ext cx="1879942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300" i="1">
                <a:solidFill>
                  <a:srgbClr val="CA450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Создание датасета</a:t>
            </a:r>
          </a:p>
        </p:txBody>
      </p:sp>
      <p:sp>
        <p:nvSpPr>
          <p:cNvPr id="185" name="TextBox 33"/>
          <p:cNvSpPr txBox="1"/>
          <p:nvPr/>
        </p:nvSpPr>
        <p:spPr>
          <a:xfrm>
            <a:off x="2735647" y="6022716"/>
            <a:ext cx="1637276" cy="47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r">
              <a:defRPr sz="1300" i="1">
                <a:solidFill>
                  <a:srgbClr val="CA450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Разработка библиотеки</a:t>
            </a:r>
          </a:p>
        </p:txBody>
      </p:sp>
      <p:sp>
        <p:nvSpPr>
          <p:cNvPr id="186" name="TextBox 34"/>
          <p:cNvSpPr txBox="1"/>
          <p:nvPr/>
        </p:nvSpPr>
        <p:spPr>
          <a:xfrm>
            <a:off x="4415197" y="2855208"/>
            <a:ext cx="1637276" cy="47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r">
              <a:defRPr sz="1300" i="1">
                <a:solidFill>
                  <a:srgbClr val="CA450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Обучение нейросети</a:t>
            </a:r>
          </a:p>
        </p:txBody>
      </p:sp>
      <p:sp>
        <p:nvSpPr>
          <p:cNvPr id="187" name="TextBox 35"/>
          <p:cNvSpPr txBox="1"/>
          <p:nvPr/>
        </p:nvSpPr>
        <p:spPr>
          <a:xfrm>
            <a:off x="10095615" y="5222912"/>
            <a:ext cx="1637276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300" i="1">
                <a:solidFill>
                  <a:srgbClr val="CA450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Тестирование</a:t>
            </a:r>
          </a:p>
        </p:txBody>
      </p:sp>
      <p:sp>
        <p:nvSpPr>
          <p:cNvPr id="188" name="TextBox 36"/>
          <p:cNvSpPr txBox="1"/>
          <p:nvPr/>
        </p:nvSpPr>
        <p:spPr>
          <a:xfrm>
            <a:off x="10030595" y="1885521"/>
            <a:ext cx="1637276" cy="47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300" i="1">
                <a:solidFill>
                  <a:srgbClr val="CA450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Продвижение продукта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 txBox="1">
            <a:spLocks noGrp="1"/>
          </p:cNvSpPr>
          <p:nvPr>
            <p:ph type="title" idx="4294967295"/>
          </p:nvPr>
        </p:nvSpPr>
        <p:spPr>
          <a:xfrm>
            <a:off x="415679" y="593280"/>
            <a:ext cx="11359682" cy="76272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300" spc="-100">
                <a:solidFill>
                  <a:srgbClr val="CC0000"/>
                </a:solidFill>
              </a:defRPr>
            </a:lvl1pPr>
          </a:lstStyle>
          <a:p>
            <a:r>
              <a:t>ИЗМЕРЕНИЕ РЫНКА</a:t>
            </a:r>
          </a:p>
        </p:txBody>
      </p:sp>
      <p:sp>
        <p:nvSpPr>
          <p:cNvPr id="191" name="Google Shape;139;p13"/>
          <p:cNvSpPr/>
          <p:nvPr/>
        </p:nvSpPr>
        <p:spPr>
          <a:xfrm flipV="1">
            <a:off x="435359" y="1279680"/>
            <a:ext cx="11320801" cy="14401"/>
          </a:xfrm>
          <a:prstGeom prst="line">
            <a:avLst/>
          </a:prstGeom>
          <a:ln w="3175">
            <a:solidFill>
              <a:srgbClr val="666666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407368" y="1628800"/>
            <a:ext cx="11449272" cy="4208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219169">
              <a:lnSpc>
                <a:spcPct val="92000"/>
              </a:lnSpc>
              <a:spcBef>
                <a:spcPts val="1400"/>
              </a:spcBef>
              <a:buClr>
                <a:srgbClr val="000000"/>
              </a:buClr>
            </a:pPr>
            <a:r>
              <a:rPr lang="ru-RU" sz="2400" spc="-100" dirty="0" smtClean="0"/>
              <a:t>Сегмент рынка автономных и беспилотных транспортных систем является перспективным и динамично развивающимся.</a:t>
            </a:r>
          </a:p>
          <a:p>
            <a:pPr algn="just" defTabSz="1219169">
              <a:lnSpc>
                <a:spcPct val="92000"/>
              </a:lnSpc>
              <a:spcBef>
                <a:spcPts val="1400"/>
              </a:spcBef>
              <a:buClr>
                <a:srgbClr val="000000"/>
              </a:buClr>
            </a:pPr>
            <a:endParaRPr lang="ru-RU" sz="2400" spc="-100" dirty="0" smtClean="0"/>
          </a:p>
          <a:p>
            <a:pPr algn="just" defTabSz="1219169">
              <a:lnSpc>
                <a:spcPct val="92000"/>
              </a:lnSpc>
              <a:spcBef>
                <a:spcPts val="1400"/>
              </a:spcBef>
              <a:buClr>
                <a:srgbClr val="000000"/>
              </a:buClr>
            </a:pPr>
            <a:r>
              <a:rPr lang="ru-RU" sz="2400" spc="-100" dirty="0" smtClean="0"/>
              <a:t>Потенциальные возможности для масштабирования бизнеса включают расширение количества партнерств с автомобильными производителями и внедрение системы в более широкий спектр беспилотных автомобилей. </a:t>
            </a:r>
          </a:p>
          <a:p>
            <a:pPr algn="just" defTabSz="1219169">
              <a:lnSpc>
                <a:spcPct val="92000"/>
              </a:lnSpc>
              <a:spcBef>
                <a:spcPts val="1400"/>
              </a:spcBef>
              <a:buClr>
                <a:srgbClr val="000000"/>
              </a:buClr>
            </a:pPr>
            <a:endParaRPr lang="ru-RU" sz="2400" spc="-100" dirty="0" smtClean="0"/>
          </a:p>
          <a:p>
            <a:pPr algn="just" defTabSz="1219169">
              <a:lnSpc>
                <a:spcPct val="92000"/>
              </a:lnSpc>
              <a:spcBef>
                <a:spcPts val="1400"/>
              </a:spcBef>
              <a:buClr>
                <a:srgbClr val="000000"/>
              </a:buClr>
            </a:pPr>
            <a:r>
              <a:rPr lang="ru-RU" sz="2400" spc="-100" dirty="0" smtClean="0"/>
              <a:t>Участники проекта обладают специализированными знаниями в области компьютерного зрения, машинного обучения и экономики, что обеспечивает высокий потенциал развития проекта.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472</Words>
  <Application>Microsoft Office PowerPoint</Application>
  <PresentationFormat>Произвольный</PresentationFormat>
  <Paragraphs>88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Слайд 1</vt:lpstr>
      <vt:lpstr>ПОЛЬЗОВАТЕЛЬ</vt:lpstr>
      <vt:lpstr>ПРОБЛЕМА</vt:lpstr>
      <vt:lpstr>ЦЕННОСТЬ </vt:lpstr>
      <vt:lpstr>ПРОДУКТ/РЕШЕНИЕ </vt:lpstr>
      <vt:lpstr>ТЕХНОЛОГИЧЕСКОЕ РЕШЕНИЕ</vt:lpstr>
      <vt:lpstr> БИЗНЕС-МОДЕЛЬ</vt:lpstr>
      <vt:lpstr>КОМАНДА</vt:lpstr>
      <vt:lpstr>Маркетинговая стратегия</vt:lpstr>
      <vt:lpstr>КОНКУРЕНТЫ</vt:lpstr>
      <vt:lpstr>ПЛАН РАБОТЫ НАД ПРОЕКТОМ   24 месяца: с … по … </vt:lpstr>
      <vt:lpstr>ИЗМЕРЕНИЕ РЫНКА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ПОЛЬЗОВАТЕЛЬ</dc:title>
  <dc:creator>USER</dc:creator>
  <cp:lastModifiedBy> </cp:lastModifiedBy>
  <cp:revision>9</cp:revision>
  <dcterms:modified xsi:type="dcterms:W3CDTF">2023-12-16T17:16:48Z</dcterms:modified>
</cp:coreProperties>
</file>