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4"/>
    <p:sldMasterId id="2147483671" r:id="rId5"/>
  </p:sldMasterIdLst>
  <p:notesMasterIdLst>
    <p:notesMasterId r:id="rId28"/>
  </p:notesMasterIdLst>
  <p:sldIdLst>
    <p:sldId id="256" r:id="rId6"/>
    <p:sldId id="257" r:id="rId7"/>
    <p:sldId id="359" r:id="rId8"/>
    <p:sldId id="368" r:id="rId9"/>
    <p:sldId id="258" r:id="rId10"/>
    <p:sldId id="376" r:id="rId11"/>
    <p:sldId id="377" r:id="rId12"/>
    <p:sldId id="378" r:id="rId13"/>
    <p:sldId id="379" r:id="rId14"/>
    <p:sldId id="380" r:id="rId15"/>
    <p:sldId id="370" r:id="rId16"/>
    <p:sldId id="360" r:id="rId17"/>
    <p:sldId id="363" r:id="rId18"/>
    <p:sldId id="369" r:id="rId19"/>
    <p:sldId id="371" r:id="rId20"/>
    <p:sldId id="374" r:id="rId21"/>
    <p:sldId id="364" r:id="rId22"/>
    <p:sldId id="381" r:id="rId23"/>
    <p:sldId id="269" r:id="rId24"/>
    <p:sldId id="277" r:id="rId25"/>
    <p:sldId id="272" r:id="rId26"/>
    <p:sldId id="262" r:id="rId27"/>
  </p:sldIdLst>
  <p:sldSz cx="9144000" cy="5143500" type="screen16x9"/>
  <p:notesSz cx="6858000" cy="9144000"/>
  <p:embeddedFontLst>
    <p:embeddedFont>
      <p:font typeface="Bahnschrift SemiBold SemiConden" panose="020B0502040204020203" pitchFamily="34" charset="0"/>
      <p:bold r:id="rId29"/>
    </p:embeddedFon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Century Gothic" panose="020B0502020202020204" pitchFamily="34" charset="0"/>
      <p:regular r:id="rId34"/>
      <p:bold r:id="rId35"/>
      <p:italic r:id="rId36"/>
      <p:boldItalic r:id="rId37"/>
    </p:embeddedFont>
    <p:embeddedFont>
      <p:font typeface="Lemon/Milk(RUS BY LYAJKA)" panose="020B0604020202020204" charset="2"/>
      <p:regular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46FD86C-4A60-4567-8A0F-328D54865F62}">
          <p14:sldIdLst>
            <p14:sldId id="256"/>
            <p14:sldId id="257"/>
            <p14:sldId id="359"/>
            <p14:sldId id="368"/>
            <p14:sldId id="258"/>
            <p14:sldId id="376"/>
            <p14:sldId id="377"/>
            <p14:sldId id="378"/>
            <p14:sldId id="379"/>
            <p14:sldId id="380"/>
            <p14:sldId id="370"/>
            <p14:sldId id="360"/>
            <p14:sldId id="363"/>
            <p14:sldId id="369"/>
            <p14:sldId id="371"/>
            <p14:sldId id="374"/>
            <p14:sldId id="364"/>
            <p14:sldId id="381"/>
            <p14:sldId id="269"/>
            <p14:sldId id="277"/>
            <p14:sldId id="272"/>
            <p14:sldId id="26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50" userDrawn="1">
          <p15:clr>
            <a:srgbClr val="A4A3A4"/>
          </p15:clr>
        </p15:guide>
        <p15:guide id="2" pos="181" userDrawn="1">
          <p15:clr>
            <a:srgbClr val="A4A3A4"/>
          </p15:clr>
        </p15:guide>
        <p15:guide id="3" pos="521" userDrawn="1">
          <p15:clr>
            <a:srgbClr val="A4A3A4"/>
          </p15:clr>
        </p15:guide>
        <p15:guide id="4" pos="5035" userDrawn="1">
          <p15:clr>
            <a:srgbClr val="A4A3A4"/>
          </p15:clr>
        </p15:guide>
        <p15:guide id="5" orient="horz" pos="89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43E8"/>
    <a:srgbClr val="008000"/>
    <a:srgbClr val="F43162"/>
    <a:srgbClr val="7E36B4"/>
    <a:srgbClr val="BEE395"/>
    <a:srgbClr val="C59EE2"/>
    <a:srgbClr val="FF6600"/>
    <a:srgbClr val="F2F2F2"/>
    <a:srgbClr val="EA8600"/>
    <a:srgbClr val="E5FF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123E036-C889-4DE9-9E9D-3321D5F19301}">
  <a:tblStyle styleId="{7123E036-C889-4DE9-9E9D-3321D5F1930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6750281-C10F-437D-83A7-701AB93CF69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931" y="58"/>
      </p:cViewPr>
      <p:guideLst>
        <p:guide orient="horz" pos="350"/>
        <p:guide pos="181"/>
        <p:guide pos="521"/>
        <p:guide pos="5035"/>
        <p:guide orient="horz" pos="89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presProps" Target="presProps.xml"/><Relationship Id="rId21" Type="http://schemas.openxmlformats.org/officeDocument/2006/relationships/slide" Target="slides/slide16.xml"/><Relationship Id="rId34" Type="http://schemas.openxmlformats.org/officeDocument/2006/relationships/font" Target="fonts/font6.fntdata"/><Relationship Id="rId42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font" Target="fonts/font1.fntdata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font" Target="fonts/font5.fntdata"/><Relationship Id="rId38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tion.so/905192fb10c3449fb11842d9131cd709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tion.so/905192fb10c3449fb11842d9131cd709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tion.so/905192fb10c3449fb11842d9131cd709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tion.so/905192fb10c3449fb11842d9131cd709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tion.so/905192fb10c3449fb11842d9131cd709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tion.so/905192fb10c3449fb11842d9131cd709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tion.so/905192fb10c3449fb11842d9131cd709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tion.so/905192fb10c3449fb11842d9131cd709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tion.so/905192fb10c3449fb11842d9131cd709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tion.so/905192fb10c3449fb11842d9131cd709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tion.so/905192fb10c3449fb11842d9131cd709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tion.so/905192fb10c3449fb11842d9131cd709" TargetMode="External"/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f0867c94ef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f0867c94ef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Заполните паспорт проекта для своей проектной идеи. Вы можете разбить его на несколько слайдов для удобство, отдельно описав проблему, решения, цели и команду проекта. Это хороший старт для работы над успешным проектом. 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Также рекомендуем проверить, не содержит ли ваш паспорт ошибок. Об этом можно прочитать в следующей статье: </a:t>
            </a:r>
            <a:r>
              <a:rPr lang="ru" u="sng" dirty="0">
                <a:solidFill>
                  <a:srgbClr val="0097A7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https://www.notion.so/905192fb10c3449fb11842d9131cd709</a:t>
            </a:r>
            <a:r>
              <a:rPr lang="ru" dirty="0">
                <a:solidFill>
                  <a:schemeClr val="dk1"/>
                </a:solidFill>
              </a:rPr>
              <a:t> </a:t>
            </a:r>
            <a:br>
              <a:rPr lang="ru" dirty="0">
                <a:solidFill>
                  <a:schemeClr val="dk1"/>
                </a:solidFill>
              </a:rPr>
            </a:br>
            <a:br>
              <a:rPr lang="ru" dirty="0">
                <a:solidFill>
                  <a:schemeClr val="dk1"/>
                </a:solidFill>
              </a:rPr>
            </a:br>
            <a:r>
              <a:rPr lang="ru" dirty="0">
                <a:solidFill>
                  <a:schemeClr val="dk1"/>
                </a:solidFill>
              </a:rPr>
              <a:t>Во время демонстрации шаблона необходимо ответить на следующие вопросы: 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dirty="0">
                <a:solidFill>
                  <a:schemeClr val="dk1"/>
                </a:solidFill>
              </a:rPr>
              <a:t>чью проблему вы решаете (ваш пользователь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dirty="0">
                <a:solidFill>
                  <a:schemeClr val="dk1"/>
                </a:solidFill>
              </a:rPr>
              <a:t>почему проблема возникает, в чем состоит проблема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dirty="0">
                <a:solidFill>
                  <a:schemeClr val="dk1"/>
                </a:solidFill>
              </a:rPr>
              <a:t>какое решение вы собираетесь делать для вашего пользователя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dirty="0">
                <a:solidFill>
                  <a:schemeClr val="dk1"/>
                </a:solidFill>
              </a:rPr>
              <a:t>кто является вовлеченной стороной в ваш проект, то есть влияет на него 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dirty="0">
                <a:solidFill>
                  <a:schemeClr val="dk1"/>
                </a:solidFill>
              </a:rPr>
              <a:t>какой прототип/MVP можно создать к концу интенсива за 2-3 месяца, чтобы он проверял основную продуктовую гипотезу и решал проблемы пользователя минимально необходимым для этого способом? 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dirty="0">
                <a:solidFill>
                  <a:schemeClr val="dk1"/>
                </a:solidFill>
              </a:rPr>
              <a:t>команда: какими компетенциями обладает ваша команда - сильные стороны, ключевые компетенции 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>
                <a:solidFill>
                  <a:schemeClr val="dk1"/>
                </a:solidFill>
              </a:rPr>
              <a:t>(ответы на ↑↑↑эти↑↑↑ вопросы можно вынести на отдельные слайды) </a:t>
            </a:r>
            <a:endParaRPr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f0867c94ef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f0867c94ef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Заполните паспорт проекта для своей проектной идеи. Вы можете разбить его на несколько слайдов для удобство, отдельно описав проблему, решения, цели и команду проекта. Это хороший старт для работы над успешным проектом. 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Также рекомендуем проверить, не содержит ли ваш паспорт ошибок. Об этом можно прочитать в следующей статье: </a:t>
            </a:r>
            <a:r>
              <a:rPr lang="ru" u="sng" dirty="0">
                <a:solidFill>
                  <a:srgbClr val="0097A7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https://www.notion.so/905192fb10c3449fb11842d9131cd709</a:t>
            </a:r>
            <a:r>
              <a:rPr lang="ru" dirty="0">
                <a:solidFill>
                  <a:schemeClr val="dk1"/>
                </a:solidFill>
              </a:rPr>
              <a:t> </a:t>
            </a:r>
            <a:br>
              <a:rPr lang="ru" dirty="0">
                <a:solidFill>
                  <a:schemeClr val="dk1"/>
                </a:solidFill>
              </a:rPr>
            </a:br>
            <a:br>
              <a:rPr lang="ru" dirty="0">
                <a:solidFill>
                  <a:schemeClr val="dk1"/>
                </a:solidFill>
              </a:rPr>
            </a:br>
            <a:r>
              <a:rPr lang="ru" dirty="0">
                <a:solidFill>
                  <a:schemeClr val="dk1"/>
                </a:solidFill>
              </a:rPr>
              <a:t>Во время демонстрации шаблона необходимо ответить на следующие вопросы: 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dirty="0">
                <a:solidFill>
                  <a:schemeClr val="dk1"/>
                </a:solidFill>
              </a:rPr>
              <a:t>чью проблему вы решаете (ваш пользователь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dirty="0">
                <a:solidFill>
                  <a:schemeClr val="dk1"/>
                </a:solidFill>
              </a:rPr>
              <a:t>почему проблема возникает, в чем состоит проблема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dirty="0">
                <a:solidFill>
                  <a:schemeClr val="dk1"/>
                </a:solidFill>
              </a:rPr>
              <a:t>какое решение вы собираетесь делать для вашего пользователя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dirty="0">
                <a:solidFill>
                  <a:schemeClr val="dk1"/>
                </a:solidFill>
              </a:rPr>
              <a:t>кто является вовлеченной стороной в ваш проект, то есть влияет на него 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dirty="0">
                <a:solidFill>
                  <a:schemeClr val="dk1"/>
                </a:solidFill>
              </a:rPr>
              <a:t>какой прототип/MVP можно создать к концу интенсива за 2-3 месяца, чтобы он проверял основную продуктовую гипотезу и решал проблемы пользователя минимально необходимым для этого способом? 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dirty="0">
                <a:solidFill>
                  <a:schemeClr val="dk1"/>
                </a:solidFill>
              </a:rPr>
              <a:t>команда: какими компетенциями обладает ваша команда - сильные стороны, ключевые компетенции 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>
                <a:solidFill>
                  <a:schemeClr val="dk1"/>
                </a:solidFill>
              </a:rPr>
              <a:t>(ответы на ↑↑↑эти↑↑↑ вопросы можно вынести на отдельные слайды) </a:t>
            </a:r>
            <a:endParaRPr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965893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f0867c94ef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f0867c94ef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Заполните паспорт проекта для своей проектной идеи. Вы можете разбить его на несколько слайдов для удобство, отдельно описав проблему, решения, цели и команду проекта. Это хороший старт для работы над успешным проектом. 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Также рекомендуем проверить, не содержит ли ваш паспорт ошибок. Об этом можно прочитать в следующей статье: </a:t>
            </a:r>
            <a:r>
              <a:rPr lang="ru" u="sng" dirty="0">
                <a:solidFill>
                  <a:srgbClr val="0097A7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https://www.notion.so/905192fb10c3449fb11842d9131cd709</a:t>
            </a:r>
            <a:r>
              <a:rPr lang="ru" dirty="0">
                <a:solidFill>
                  <a:schemeClr val="dk1"/>
                </a:solidFill>
              </a:rPr>
              <a:t> </a:t>
            </a:r>
            <a:br>
              <a:rPr lang="ru" dirty="0">
                <a:solidFill>
                  <a:schemeClr val="dk1"/>
                </a:solidFill>
              </a:rPr>
            </a:br>
            <a:br>
              <a:rPr lang="ru" dirty="0">
                <a:solidFill>
                  <a:schemeClr val="dk1"/>
                </a:solidFill>
              </a:rPr>
            </a:br>
            <a:r>
              <a:rPr lang="ru" dirty="0">
                <a:solidFill>
                  <a:schemeClr val="dk1"/>
                </a:solidFill>
              </a:rPr>
              <a:t>Во время демонстрации шаблона необходимо ответить на следующие вопросы: 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dirty="0">
                <a:solidFill>
                  <a:schemeClr val="dk1"/>
                </a:solidFill>
              </a:rPr>
              <a:t>чью проблему вы решаете (ваш пользователь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dirty="0">
                <a:solidFill>
                  <a:schemeClr val="dk1"/>
                </a:solidFill>
              </a:rPr>
              <a:t>почему проблема возникает, в чем состоит проблема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dirty="0">
                <a:solidFill>
                  <a:schemeClr val="dk1"/>
                </a:solidFill>
              </a:rPr>
              <a:t>какое решение вы собираетесь делать для вашего пользователя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dirty="0">
                <a:solidFill>
                  <a:schemeClr val="dk1"/>
                </a:solidFill>
              </a:rPr>
              <a:t>кто является вовлеченной стороной в ваш проект, то есть влияет на него 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dirty="0">
                <a:solidFill>
                  <a:schemeClr val="dk1"/>
                </a:solidFill>
              </a:rPr>
              <a:t>какой прототип/MVP можно создать к концу интенсива за 2-3 месяца, чтобы он проверял основную продуктовую гипотезу и решал проблемы пользователя минимально необходимым для этого способом? 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dirty="0">
                <a:solidFill>
                  <a:schemeClr val="dk1"/>
                </a:solidFill>
              </a:rPr>
              <a:t>команда: какими компетенциями обладает ваша команда - сильные стороны, ключевые компетенции 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>
                <a:solidFill>
                  <a:schemeClr val="dk1"/>
                </a:solidFill>
              </a:rPr>
              <a:t>(ответы на ↑↑↑эти↑↑↑ вопросы можно вынести на отдельные слайды) </a:t>
            </a:r>
            <a:endParaRPr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958356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ca61cf8b11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ca61cf8b11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слайде / слайдах далее укажите основные аналоги вашего решения, а также расскажите, </a:t>
            </a:r>
            <a:r>
              <a:rPr lang="ru">
                <a:solidFill>
                  <a:schemeClr val="dk1"/>
                </a:solidFill>
              </a:rPr>
              <a:t>в чем будет ваше основное качественное преимущество перед ними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У вас есть аналогичная задача в командном профиле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ca61cf8b11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ca61cf8b11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слайде / слайдах далее укажите основные аналоги вашего решения, а также расскажите, </a:t>
            </a:r>
            <a:r>
              <a:rPr lang="ru">
                <a:solidFill>
                  <a:schemeClr val="dk1"/>
                </a:solidFill>
              </a:rPr>
              <a:t>в чем будет ваше основное качественное преимущество перед ними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У вас есть аналогичная задача в командном профиле</a:t>
            </a:r>
            <a:endParaRPr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92417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ca61cf8b11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ca61cf8b11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слайде / слайдах далее укажите основные аналоги вашего решения, а также расскажите, </a:t>
            </a:r>
            <a:r>
              <a:rPr lang="ru">
                <a:solidFill>
                  <a:schemeClr val="dk1"/>
                </a:solidFill>
              </a:rPr>
              <a:t>в чем будет ваше основное качественное преимущество перед ними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У вас есть аналогичная задача в командном профиле</a:t>
            </a:r>
            <a:endParaRPr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0019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ca61cf8b11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ca61cf8b11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слайде / слайдах далее укажите основные аналоги вашего решения, а также расскажите, </a:t>
            </a:r>
            <a:r>
              <a:rPr lang="ru">
                <a:solidFill>
                  <a:schemeClr val="dk1"/>
                </a:solidFill>
              </a:rPr>
              <a:t>в чем будет ваше основное качественное преимущество перед ними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У вас есть аналогичная задача в командном профиле</a:t>
            </a:r>
            <a:endParaRPr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2931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ca61cf8b11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ca61cf8b11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слайде / слайдах далее укажите основные аналоги вашего решения, а также расскажите, </a:t>
            </a:r>
            <a:r>
              <a:rPr lang="ru">
                <a:solidFill>
                  <a:schemeClr val="dk1"/>
                </a:solidFill>
              </a:rPr>
              <a:t>в чем будет ваше основное качественное преимущество перед ними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У вас есть аналогичная задача в командном профиле</a:t>
            </a:r>
            <a:endParaRPr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59787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ca61cf8b11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ca61cf8b11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слайде / слайдах далее укажите основные аналоги вашего решения, а также расскажите, </a:t>
            </a:r>
            <a:r>
              <a:rPr lang="ru">
                <a:solidFill>
                  <a:schemeClr val="dk1"/>
                </a:solidFill>
              </a:rPr>
              <a:t>в чем будет ваше основное качественное преимущество перед ними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У вас есть аналогичная задача в командном профиле</a:t>
            </a:r>
            <a:endParaRPr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80421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f0867c94ef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f0867c94ef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Заполните паспорт проекта для своей проектной идеи. Вы можете разбить его на несколько слайдов для удобство, отдельно описав проблему, решения, цели и команду проекта. Это хороший старт для работы над успешным проектом.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Также рекомендуем проверить, не содержит ли ваш паспорт ошибок. Об этом можно прочитать в следующей статье: </a:t>
            </a:r>
            <a:r>
              <a:rPr lang="ru" u="sng">
                <a:solidFill>
                  <a:srgbClr val="0097A7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https://www.notion.so/905192fb10c3449fb11842d9131cd709</a:t>
            </a:r>
            <a:r>
              <a:rPr lang="ru">
                <a:solidFill>
                  <a:schemeClr val="dk1"/>
                </a:solidFill>
              </a:rPr>
              <a:t> </a:t>
            </a:r>
            <a:br>
              <a:rPr lang="ru">
                <a:solidFill>
                  <a:schemeClr val="dk1"/>
                </a:solidFill>
              </a:rPr>
            </a:b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Во время демонстрации шаблона необходимо ответить на следующие вопросы: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чью проблему вы решаете (ваш пользователь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почему проблема возникает, в чем состоит проблема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какое решение вы собираетесь делать для вашего пользователя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кто является вовлеченной стороной в ваш проект, то есть влияет на него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какой прототип/MVP можно создать к концу интенсива за 2-3 месяца, чтобы он проверял основную продуктовую гипотезу и решал проблемы пользователя минимально необходимым для этого способом?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команда: какими компетенциями обладает ваша команда - сильные стороны, ключевые компетенции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</a:rPr>
              <a:t>(ответы на ↑↑↑эти↑↑↑ вопросы можно вынести на отдельные слайды) 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540625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f0867c94ef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f0867c94ef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Заполните паспорт проекта для своей проектной идеи. Вы можете разбить его на несколько слайдов для удобство, отдельно описав проблему, решения, цели и команду проекта. Это хороший старт для работы над успешным проектом.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Также рекомендуем проверить, не содержит ли ваш паспорт ошибок. Об этом можно прочитать в следующей статье: </a:t>
            </a:r>
            <a:r>
              <a:rPr lang="ru" u="sng">
                <a:solidFill>
                  <a:srgbClr val="0097A7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https://www.notion.so/905192fb10c3449fb11842d9131cd709</a:t>
            </a:r>
            <a:r>
              <a:rPr lang="ru">
                <a:solidFill>
                  <a:schemeClr val="dk1"/>
                </a:solidFill>
              </a:rPr>
              <a:t> </a:t>
            </a:r>
            <a:br>
              <a:rPr lang="ru">
                <a:solidFill>
                  <a:schemeClr val="dk1"/>
                </a:solidFill>
              </a:rPr>
            </a:b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Во время демонстрации шаблона необходимо ответить на следующие вопросы: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чью проблему вы решаете (ваш пользователь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почему проблема возникает, в чем состоит проблема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какое решение вы собираетесь делать для вашего пользователя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кто является вовлеченной стороной в ваш проект, то есть влияет на него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какой прототип/MVP можно создать к концу интенсива за 2-3 месяца, чтобы он проверял основную продуктовую гипотезу и решал проблемы пользователя минимально необходимым для этого способом?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команда: какими компетенциями обладает ваша команда - сильные стороны, ключевые компетенции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</a:rPr>
              <a:t>(ответы на ↑↑↑эти↑↑↑ вопросы можно вынести на отдельные слайды) 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681545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f0867c94ef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f0867c94ef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Заполните паспорт проекта для своей проектной идеи. Вы можете разбить его на несколько слайдов для удобство, отдельно описав проблему, решения, цели и команду проекта. Это хороший старт для работы над успешным проектом.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Также рекомендуем проверить, не содержит ли ваш паспорт ошибок. Об этом можно прочитать в следующей статье: </a:t>
            </a:r>
            <a:r>
              <a:rPr lang="ru" u="sng">
                <a:solidFill>
                  <a:srgbClr val="0097A7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https://www.notion.so/905192fb10c3449fb11842d9131cd709</a:t>
            </a:r>
            <a:r>
              <a:rPr lang="ru">
                <a:solidFill>
                  <a:schemeClr val="dk1"/>
                </a:solidFill>
              </a:rPr>
              <a:t> </a:t>
            </a:r>
            <a:br>
              <a:rPr lang="ru">
                <a:solidFill>
                  <a:schemeClr val="dk1"/>
                </a:solidFill>
              </a:rPr>
            </a:b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Во время демонстрации шаблона необходимо ответить на следующие вопросы: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чью проблему вы решаете (ваш пользователь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почему проблема возникает, в чем состоит проблема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какое решение вы собираетесь делать для вашего пользователя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кто является вовлеченной стороной в ваш проект, то есть влияет на него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какой прототип/MVP можно создать к концу интенсива за 2-3 месяца, чтобы он проверял основную продуктовую гипотезу и решал проблемы пользователя минимально необходимым для этого способом?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команда: какими компетенциями обладает ваша команда - сильные стороны, ключевые компетенции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</a:rPr>
              <a:t>(ответы на ↑↑↑эти↑↑↑ вопросы можно вынести на отдельные слайды) 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379175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f0867c94ef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f0867c94ef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Заполните паспорт проекта для своей проектной идеи. Вы можете разбить его на несколько слайдов для удобство, отдельно описав проблему, решения, цели и команду проекта. Это хороший старт для работы над успешным проектом.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Также рекомендуем проверить, не содержит ли ваш паспорт ошибок. Об этом можно прочитать в следующей статье: </a:t>
            </a:r>
            <a:r>
              <a:rPr lang="ru" u="sng">
                <a:solidFill>
                  <a:srgbClr val="0097A7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https://www.notion.so/905192fb10c3449fb11842d9131cd709</a:t>
            </a:r>
            <a:r>
              <a:rPr lang="ru">
                <a:solidFill>
                  <a:schemeClr val="dk1"/>
                </a:solidFill>
              </a:rPr>
              <a:t> </a:t>
            </a:r>
            <a:br>
              <a:rPr lang="ru">
                <a:solidFill>
                  <a:schemeClr val="dk1"/>
                </a:solidFill>
              </a:rPr>
            </a:b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Во время демонстрации шаблона необходимо ответить на следующие вопросы: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чью проблему вы решаете (ваш пользователь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почему проблема возникает, в чем состоит проблема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какое решение вы собираетесь делать для вашего пользователя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кто является вовлеченной стороной в ваш проект, то есть влияет на него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какой прототип/MVP можно создать к концу интенсива за 2-3 месяца, чтобы он проверял основную продуктовую гипотезу и решал проблемы пользователя минимально необходимым для этого способом?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команда: какими компетенциями обладает ваша команда - сильные стороны, ключевые компетенции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</a:rPr>
              <a:t>(ответы на ↑↑↑эти↑↑↑ вопросы можно вынести на отдельные слайды) 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643503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f0867c94ef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f0867c94ef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Заполните паспорт проекта для своей проектной идеи. Вы можете разбить его на несколько слайдов для удобство, отдельно описав проблему, решения, цели и команду проекта. Это хороший старт для работы над успешным проектом.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Также рекомендуем проверить, не содержит ли ваш паспорт ошибок. Об этом можно прочитать в следующей статье: </a:t>
            </a:r>
            <a:r>
              <a:rPr lang="ru" u="sng">
                <a:solidFill>
                  <a:srgbClr val="0097A7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https://www.notion.so/905192fb10c3449fb11842d9131cd709</a:t>
            </a:r>
            <a:r>
              <a:rPr lang="ru">
                <a:solidFill>
                  <a:schemeClr val="dk1"/>
                </a:solidFill>
              </a:rPr>
              <a:t> </a:t>
            </a:r>
            <a:br>
              <a:rPr lang="ru">
                <a:solidFill>
                  <a:schemeClr val="dk1"/>
                </a:solidFill>
              </a:rPr>
            </a:b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Во время демонстрации шаблона необходимо ответить на следующие вопросы: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чью проблему вы решаете (ваш пользователь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почему проблема возникает, в чем состоит проблема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какое решение вы собираетесь делать для вашего пользователя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кто является вовлеченной стороной в ваш проект, то есть влияет на него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какой прототип/MVP можно создать к концу интенсива за 2-3 месяца, чтобы он проверял основную продуктовую гипотезу и решал проблемы пользователя минимально необходимым для этого способом?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команда: какими компетенциями обладает ваша команда - сильные стороны, ключевые компетенции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</a:rPr>
              <a:t>(ответы на ↑↑↑эти↑↑↑ вопросы можно вынести на отдельные слайды) 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398952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f0867c94ef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f0867c94ef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Заполните паспорт проекта для своей проектной идеи. Вы можете разбить его на несколько слайдов для удобство, отдельно описав проблему, решения, цели и команду проекта. Это хороший старт для работы над успешным проектом.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Также рекомендуем проверить, не содержит ли ваш паспорт ошибок. Об этом можно прочитать в следующей статье: </a:t>
            </a:r>
            <a:r>
              <a:rPr lang="ru" u="sng">
                <a:solidFill>
                  <a:srgbClr val="0097A7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https://www.notion.so/905192fb10c3449fb11842d9131cd709</a:t>
            </a:r>
            <a:r>
              <a:rPr lang="ru">
                <a:solidFill>
                  <a:schemeClr val="dk1"/>
                </a:solidFill>
              </a:rPr>
              <a:t> </a:t>
            </a:r>
            <a:br>
              <a:rPr lang="ru">
                <a:solidFill>
                  <a:schemeClr val="dk1"/>
                </a:solidFill>
              </a:rPr>
            </a:b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Во время демонстрации шаблона необходимо ответить на следующие вопросы: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чью проблему вы решаете (ваш пользователь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почему проблема возникает, в чем состоит проблема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какое решение вы собираетесь делать для вашего пользователя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кто является вовлеченной стороной в ваш проект, то есть влияет на него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какой прототип/MVP можно создать к концу интенсива за 2-3 месяца, чтобы он проверял основную продуктовую гипотезу и решал проблемы пользователя минимально необходимым для этого способом?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команда: какими компетенциями обладает ваша команда - сильные стороны, ключевые компетенции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</a:rPr>
              <a:t>(ответы на ↑↑↑эти↑↑↑ вопросы можно вынести на отдельные слайды) 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928627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f0867c94ef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f0867c94ef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Заполните паспорт проекта для своей проектной идеи. Вы можете разбить его на несколько слайдов для удобство, отдельно описав проблему, решения, цели и команду проекта. Это хороший старт для работы над успешным проектом.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Также рекомендуем проверить, не содержит ли ваш паспорт ошибок. Об этом можно прочитать в следующей статье: </a:t>
            </a:r>
            <a:r>
              <a:rPr lang="ru" u="sng">
                <a:solidFill>
                  <a:srgbClr val="0097A7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https://www.notion.so/905192fb10c3449fb11842d9131cd709</a:t>
            </a:r>
            <a:r>
              <a:rPr lang="ru">
                <a:solidFill>
                  <a:schemeClr val="dk1"/>
                </a:solidFill>
              </a:rPr>
              <a:t> </a:t>
            </a:r>
            <a:br>
              <a:rPr lang="ru">
                <a:solidFill>
                  <a:schemeClr val="dk1"/>
                </a:solidFill>
              </a:rPr>
            </a:b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Во время демонстрации шаблона необходимо ответить на следующие вопросы: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чью проблему вы решаете (ваш пользователь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почему проблема возникает, в чем состоит проблема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какое решение вы собираетесь делать для вашего пользователя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кто является вовлеченной стороной в ваш проект, то есть влияет на него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какой прототип/MVP можно создать к концу интенсива за 2-3 месяца, чтобы он проверял основную продуктовую гипотезу и решал проблемы пользователя минимально необходимым для этого способом?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команда: какими компетенциями обладает ваша команда - сильные стороны, ключевые компетенции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</a:rPr>
              <a:t>(ответы на ↑↑↑эти↑↑↑ вопросы можно вынести на отдельные слайды) 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8759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f0867c94ef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f0867c94ef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Заполните паспорт проекта для своей проектной идеи. Вы можете разбить его на несколько слайдов для удобство, отдельно описав проблему, решения, цели и команду проекта. Это хороший старт для работы над успешным проектом.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Также рекомендуем проверить, не содержит ли ваш паспорт ошибок. Об этом можно прочитать в следующей статье: </a:t>
            </a:r>
            <a:r>
              <a:rPr lang="ru" u="sng">
                <a:solidFill>
                  <a:srgbClr val="0097A7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https://www.notion.so/905192fb10c3449fb11842d9131cd709</a:t>
            </a:r>
            <a:r>
              <a:rPr lang="ru">
                <a:solidFill>
                  <a:schemeClr val="dk1"/>
                </a:solidFill>
              </a:rPr>
              <a:t> </a:t>
            </a:r>
            <a:br>
              <a:rPr lang="ru">
                <a:solidFill>
                  <a:schemeClr val="dk1"/>
                </a:solidFill>
              </a:rPr>
            </a:b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Во время демонстрации шаблона необходимо ответить на следующие вопросы: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чью проблему вы решаете (ваш пользователь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почему проблема возникает, в чем состоит проблема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какое решение вы собираетесь делать для вашего пользователя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кто является вовлеченной стороной в ваш проект, то есть влияет на него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какой прототип/MVP можно создать к концу интенсива за 2-3 месяца, чтобы он проверял основную продуктовую гипотезу и решал проблемы пользователя минимально необходимым для этого способом?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команда: какими компетенциями обладает ваша команда - сильные стороны, ключевые компетенции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</a:rPr>
              <a:t>(ответы на ↑↑↑эти↑↑↑ вопросы можно вынести на отдельные слайды) 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813875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4413" cy="3429000"/>
          </a:xfrm>
          <a:prstGeom prst="rect">
            <a:avLst/>
          </a:prstGeom>
        </p:spPr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</p:spPr>
        <p:txBody>
          <a:bodyPr lIns="0" tIns="91440" rIns="0" bIns="91440">
            <a:noAutofit/>
          </a:bodyPr>
          <a:lstStyle/>
          <a:p>
            <a:pPr marL="216000" indent="-216000">
              <a:lnSpc>
                <a:spcPct val="100000"/>
              </a:lnSpc>
            </a:pPr>
            <a:r>
              <a:rPr lang="ru-RU" sz="1100" b="0" strike="noStrike" spc="-1">
                <a:solidFill>
                  <a:srgbClr val="000000"/>
                </a:solidFill>
                <a:latin typeface="Arial"/>
              </a:rPr>
              <a:t>Заполните паспорт проекта для своей проектной идеи. Вы можете разбить его на несколько слайдов для удобство, отдельно описав проблему, решения, цели и команду проекта. Это хороший старт для работы над успешным проектом. </a:t>
            </a:r>
            <a:endParaRPr lang="ru-RU" sz="11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</a:pPr>
            <a:endParaRPr lang="ru-RU" sz="11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</a:pPr>
            <a:r>
              <a:rPr lang="ru-RU" sz="1100" b="0" strike="noStrike" spc="-1">
                <a:solidFill>
                  <a:srgbClr val="000000"/>
                </a:solidFill>
                <a:latin typeface="Arial"/>
              </a:rPr>
              <a:t>Также рекомендуем проверить, не содержит ли ваш паспорт ошибок. Об этом можно прочитать в следующей статье: </a:t>
            </a:r>
            <a:r>
              <a:rPr lang="ru-RU" sz="1100" b="0" u="sng" strike="noStrike" spc="-1">
                <a:solidFill>
                  <a:srgbClr val="000000"/>
                </a:solidFill>
                <a:uFillTx/>
                <a:latin typeface="Arial"/>
                <a:hlinkClick r:id="rId3"/>
              </a:rPr>
              <a:t>https://www.notion.so/905192fb10c3449fb11842d9131cd709</a:t>
            </a:r>
            <a:r>
              <a:rPr lang="ru-RU" sz="1100" b="0" strike="noStrike" spc="-1">
                <a:solidFill>
                  <a:srgbClr val="000000"/>
                </a:solidFill>
                <a:latin typeface="Arial"/>
              </a:rPr>
              <a:t> </a:t>
            </a:r>
            <a:br/>
            <a:br/>
            <a:r>
              <a:rPr lang="ru-RU" sz="1100" b="0" strike="noStrike" spc="-1">
                <a:solidFill>
                  <a:srgbClr val="000000"/>
                </a:solidFill>
                <a:latin typeface="Arial"/>
              </a:rPr>
              <a:t>Во время демонстрации шаблона необходимо ответить на следующие вопросы: </a:t>
            </a:r>
            <a:endParaRPr lang="ru-RU" sz="1100" b="0" strike="noStrike" spc="-1">
              <a:latin typeface="Arial"/>
            </a:endParaRPr>
          </a:p>
          <a:p>
            <a:pPr marL="457200" indent="-29772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</a:pPr>
            <a:r>
              <a:rPr lang="ru-RU" sz="1100" b="0" strike="noStrike" spc="-1">
                <a:solidFill>
                  <a:srgbClr val="000000"/>
                </a:solidFill>
                <a:latin typeface="Arial"/>
              </a:rPr>
              <a:t>чью проблему вы решаете (ваш пользователь</a:t>
            </a:r>
            <a:endParaRPr lang="ru-RU" sz="1100" b="0" strike="noStrike" spc="-1">
              <a:latin typeface="Arial"/>
            </a:endParaRPr>
          </a:p>
          <a:p>
            <a:pPr marL="457200" indent="-29772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</a:pPr>
            <a:r>
              <a:rPr lang="ru-RU" sz="1100" b="0" strike="noStrike" spc="-1">
                <a:solidFill>
                  <a:srgbClr val="000000"/>
                </a:solidFill>
                <a:latin typeface="Arial"/>
              </a:rPr>
              <a:t>почему проблема возникает, в чем состоит проблема</a:t>
            </a:r>
            <a:endParaRPr lang="ru-RU" sz="1100" b="0" strike="noStrike" spc="-1">
              <a:latin typeface="Arial"/>
            </a:endParaRPr>
          </a:p>
          <a:p>
            <a:pPr marL="457200" indent="-29772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</a:pPr>
            <a:r>
              <a:rPr lang="ru-RU" sz="1100" b="0" strike="noStrike" spc="-1">
                <a:solidFill>
                  <a:srgbClr val="000000"/>
                </a:solidFill>
                <a:latin typeface="Arial"/>
              </a:rPr>
              <a:t>какое решение вы собираетесь делать для вашего пользователя</a:t>
            </a:r>
            <a:endParaRPr lang="ru-RU" sz="1100" b="0" strike="noStrike" spc="-1">
              <a:latin typeface="Arial"/>
            </a:endParaRPr>
          </a:p>
          <a:p>
            <a:pPr marL="457200" indent="-29772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</a:pPr>
            <a:r>
              <a:rPr lang="ru-RU" sz="1100" b="0" strike="noStrike" spc="-1">
                <a:solidFill>
                  <a:srgbClr val="000000"/>
                </a:solidFill>
                <a:latin typeface="Arial"/>
              </a:rPr>
              <a:t>кто является вовлеченной стороной в ваш проект, то есть влияет на него </a:t>
            </a:r>
            <a:endParaRPr lang="ru-RU" sz="1100" b="0" strike="noStrike" spc="-1">
              <a:latin typeface="Arial"/>
            </a:endParaRPr>
          </a:p>
          <a:p>
            <a:pPr marL="457200" indent="-29772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</a:pPr>
            <a:r>
              <a:rPr lang="ru-RU" sz="1100" b="0" strike="noStrike" spc="-1">
                <a:solidFill>
                  <a:srgbClr val="000000"/>
                </a:solidFill>
                <a:latin typeface="Arial"/>
              </a:rPr>
              <a:t>какой прототип/MVP можно создать к концу интенсива за 2-3 месяца, чтобы он проверял основную продуктовую гипотезу и решал проблемы пользователя минимально необходимым для этого способом? </a:t>
            </a:r>
            <a:endParaRPr lang="ru-RU" sz="1100" b="0" strike="noStrike" spc="-1">
              <a:latin typeface="Arial"/>
            </a:endParaRPr>
          </a:p>
          <a:p>
            <a:pPr marL="457200" indent="-29772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</a:pPr>
            <a:r>
              <a:rPr lang="ru-RU" sz="1100" b="0" strike="noStrike" spc="-1">
                <a:solidFill>
                  <a:srgbClr val="000000"/>
                </a:solidFill>
                <a:latin typeface="Arial"/>
              </a:rPr>
              <a:t>команда: какими компетенциями обладает ваша команда - сильные стороны, ключевые компетенции </a:t>
            </a:r>
            <a:endParaRPr lang="ru-RU" sz="11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100" b="1" strike="noStrike" spc="-1">
                <a:solidFill>
                  <a:srgbClr val="000000"/>
                </a:solidFill>
                <a:latin typeface="Arial"/>
              </a:rPr>
              <a:t>(ответы на ↑↑↑эти↑↑↑ вопросы можно вынести на отдельные слайды) </a:t>
            </a:r>
            <a:endParaRPr lang="ru-RU" sz="11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1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1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1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912327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311760" y="105840"/>
            <a:ext cx="851976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71505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0405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72" r:id="rId10"/>
    <p:sldLayoutId id="214748367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10" Type="http://schemas.microsoft.com/office/2007/relationships/hdphoto" Target="../media/hdphoto4.wdp"/><Relationship Id="rId4" Type="http://schemas.openxmlformats.org/officeDocument/2006/relationships/image" Target="../media/image2.png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0.jp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6.jp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6.jp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1.jp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png"/><Relationship Id="rId5" Type="http://schemas.openxmlformats.org/officeDocument/2006/relationships/image" Target="../media/image22.jp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23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6" Type="http://schemas.openxmlformats.org/officeDocument/2006/relationships/package" Target="../embeddings/Microsoft_Excel_Worksheet.xlsx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13" Type="http://schemas.openxmlformats.org/officeDocument/2006/relationships/image" Target="../media/image30.png"/><Relationship Id="rId18" Type="http://schemas.openxmlformats.org/officeDocument/2006/relationships/image" Target="../media/image7.png"/><Relationship Id="rId3" Type="http://schemas.openxmlformats.org/officeDocument/2006/relationships/image" Target="../media/image25.png"/><Relationship Id="rId21" Type="http://schemas.openxmlformats.org/officeDocument/2006/relationships/image" Target="../media/image8.png"/><Relationship Id="rId7" Type="http://schemas.openxmlformats.org/officeDocument/2006/relationships/image" Target="../media/image27.png"/><Relationship Id="rId12" Type="http://schemas.microsoft.com/office/2007/relationships/hdphoto" Target="../media/hdphoto9.wdp"/><Relationship Id="rId17" Type="http://schemas.openxmlformats.org/officeDocument/2006/relationships/image" Target="../media/image6.jpg"/><Relationship Id="rId2" Type="http://schemas.openxmlformats.org/officeDocument/2006/relationships/notesSlide" Target="../notesSlides/notesSlide18.xml"/><Relationship Id="rId16" Type="http://schemas.microsoft.com/office/2007/relationships/hdphoto" Target="../media/hdphoto11.wdp"/><Relationship Id="rId20" Type="http://schemas.microsoft.com/office/2007/relationships/hdphoto" Target="../media/hdphoto12.wdp"/><Relationship Id="rId1" Type="http://schemas.openxmlformats.org/officeDocument/2006/relationships/slideLayout" Target="../slideLayouts/slideLayout11.xml"/><Relationship Id="rId6" Type="http://schemas.microsoft.com/office/2007/relationships/hdphoto" Target="../media/hdphoto6.wdp"/><Relationship Id="rId11" Type="http://schemas.openxmlformats.org/officeDocument/2006/relationships/image" Target="../media/image29.png"/><Relationship Id="rId5" Type="http://schemas.openxmlformats.org/officeDocument/2006/relationships/image" Target="../media/image26.png"/><Relationship Id="rId15" Type="http://schemas.openxmlformats.org/officeDocument/2006/relationships/image" Target="../media/image31.png"/><Relationship Id="rId10" Type="http://schemas.microsoft.com/office/2007/relationships/hdphoto" Target="../media/hdphoto8.wdp"/><Relationship Id="rId19" Type="http://schemas.openxmlformats.org/officeDocument/2006/relationships/image" Target="../media/image32.png"/><Relationship Id="rId4" Type="http://schemas.microsoft.com/office/2007/relationships/hdphoto" Target="../media/hdphoto5.wdp"/><Relationship Id="rId9" Type="http://schemas.openxmlformats.org/officeDocument/2006/relationships/image" Target="../media/image28.png"/><Relationship Id="rId14" Type="http://schemas.microsoft.com/office/2007/relationships/hdphoto" Target="../media/hdphoto10.wdp"/><Relationship Id="rId22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Рисунок 5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/>
        </p:blipFill>
        <p:spPr>
          <a:xfrm>
            <a:off x="924120" y="122760"/>
            <a:ext cx="865800" cy="865800"/>
          </a:xfrm>
          <a:prstGeom prst="rect">
            <a:avLst/>
          </a:prstGeom>
          <a:ln>
            <a:noFill/>
          </a:ln>
        </p:spPr>
      </p:pic>
      <p:pic>
        <p:nvPicPr>
          <p:cNvPr id="122" name="Рисунок 15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/>
        </p:blipFill>
        <p:spPr>
          <a:xfrm>
            <a:off x="3435480" y="238680"/>
            <a:ext cx="682560" cy="633960"/>
          </a:xfrm>
          <a:prstGeom prst="rect">
            <a:avLst/>
          </a:prstGeom>
          <a:ln>
            <a:noFill/>
          </a:ln>
        </p:spPr>
      </p:pic>
      <p:sp>
        <p:nvSpPr>
          <p:cNvPr id="123" name="CustomShape 2"/>
          <p:cNvSpPr/>
          <p:nvPr/>
        </p:nvSpPr>
        <p:spPr>
          <a:xfrm>
            <a:off x="0" y="1167840"/>
            <a:ext cx="9144000" cy="945360"/>
          </a:xfrm>
          <a:prstGeom prst="rect">
            <a:avLst/>
          </a:prstGeom>
          <a:solidFill>
            <a:srgbClr val="FF43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24" name="CustomShape 3"/>
          <p:cNvSpPr/>
          <p:nvPr/>
        </p:nvSpPr>
        <p:spPr>
          <a:xfrm>
            <a:off x="858240" y="1167840"/>
            <a:ext cx="5262120" cy="945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FFFFFF"/>
                </a:solidFill>
                <a:latin typeface="Bahnschrift SemiBold SemiConden" panose="020B0502040204020203" pitchFamily="34" charset="0"/>
                <a:ea typeface="Arial"/>
              </a:rPr>
              <a:t>SBS 1.0 а40</a:t>
            </a:r>
            <a:r>
              <a:rPr lang="en-US" sz="2400" b="1" strike="noStrike" spc="-1" dirty="0">
                <a:solidFill>
                  <a:srgbClr val="FFFFFF"/>
                </a:solidFill>
                <a:latin typeface="Bahnschrift SemiBold SemiConden" panose="020B0502040204020203" pitchFamily="34" charset="0"/>
                <a:ea typeface="Arial"/>
              </a:rPr>
              <a:t>.</a:t>
            </a:r>
            <a:r>
              <a:rPr lang="ru-RU" sz="2400" b="1" strike="noStrike" spc="-1" dirty="0">
                <a:solidFill>
                  <a:srgbClr val="FFFFFF"/>
                </a:solidFill>
                <a:latin typeface="Bahnschrift SemiBold SemiConden" panose="020B0502040204020203" pitchFamily="34" charset="0"/>
                <a:ea typeface="Arial"/>
              </a:rPr>
              <a:t> Сервис гостеприимства Ростовской области</a:t>
            </a:r>
            <a:endParaRPr lang="ru-RU" sz="2400" b="0" strike="noStrike" spc="-1" dirty="0">
              <a:latin typeface="Bahnschrift SemiBold SemiConden" panose="020B0502040204020203" pitchFamily="34" charset="0"/>
            </a:endParaRPr>
          </a:p>
        </p:txBody>
      </p:sp>
      <p:pic>
        <p:nvPicPr>
          <p:cNvPr id="125" name="Рисунок 8" descr="Изображение выглядит как текст&#10;&#10;Автоматически созданное описание"/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</a:extLst>
          </a:blip>
          <a:stretch/>
        </p:blipFill>
        <p:spPr>
          <a:xfrm>
            <a:off x="1964520" y="256680"/>
            <a:ext cx="1144440" cy="597600"/>
          </a:xfrm>
          <a:prstGeom prst="rect">
            <a:avLst/>
          </a:prstGeom>
          <a:ln>
            <a:noFill/>
          </a:ln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43919CC-2335-5CEC-C59B-452DB64DA77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37738"/>
            <a:ext cx="9194006" cy="2705762"/>
          </a:xfrm>
          <a:prstGeom prst="rect">
            <a:avLst/>
          </a:prstGeom>
        </p:spPr>
      </p:pic>
      <p:sp>
        <p:nvSpPr>
          <p:cNvPr id="126" name="CustomShape 4"/>
          <p:cNvSpPr/>
          <p:nvPr/>
        </p:nvSpPr>
        <p:spPr>
          <a:xfrm>
            <a:off x="6040566" y="1904911"/>
            <a:ext cx="3651120" cy="8295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endParaRPr lang="ru-RU" sz="1600" b="0" strike="noStrike" spc="-1" dirty="0">
              <a:solidFill>
                <a:schemeClr val="bg2">
                  <a:lumMod val="25000"/>
                </a:schemeClr>
              </a:solidFill>
              <a:latin typeface="Bahnschrift SemiBold SemiConden" panose="020B0502040204020203" pitchFamily="34" charset="0"/>
              <a:ea typeface="Arial"/>
            </a:endParaRPr>
          </a:p>
          <a:p>
            <a:pPr>
              <a:lnSpc>
                <a:spcPct val="100000"/>
              </a:lnSpc>
            </a:pPr>
            <a:r>
              <a:rPr lang="ru-RU" sz="1600" b="0" strike="noStrike" spc="-1" dirty="0">
                <a:solidFill>
                  <a:schemeClr val="bg2">
                    <a:lumMod val="25000"/>
                  </a:schemeClr>
                </a:solidFill>
                <a:latin typeface="Bahnschrift SemiBold SemiConden" panose="020B0502040204020203" pitchFamily="34" charset="0"/>
                <a:ea typeface="Arial"/>
              </a:rPr>
              <a:t>Южный Федеральный Университет</a:t>
            </a:r>
            <a:endParaRPr lang="ru-RU" sz="1600" b="0" strike="noStrike" spc="-1" dirty="0">
              <a:solidFill>
                <a:schemeClr val="bg2">
                  <a:lumMod val="25000"/>
                </a:schemeClr>
              </a:solidFill>
              <a:latin typeface="Bahnschrift SemiBold SemiConden" panose="020B0502040204020203" pitchFamily="34" charset="0"/>
            </a:endParaRPr>
          </a:p>
          <a:p>
            <a:pPr>
              <a:lnSpc>
                <a:spcPct val="100000"/>
              </a:lnSpc>
            </a:pPr>
            <a:r>
              <a:rPr lang="ru-RU" sz="1600" b="0" strike="noStrike" spc="-1" dirty="0">
                <a:solidFill>
                  <a:schemeClr val="bg2">
                    <a:lumMod val="25000"/>
                  </a:schemeClr>
                </a:solidFill>
                <a:latin typeface="Bahnschrift SemiBold SemiConden" panose="020B0502040204020203" pitchFamily="34" charset="0"/>
                <a:ea typeface="Arial"/>
              </a:rPr>
              <a:t>Академия Архитектуры и Искусств</a:t>
            </a:r>
            <a:endParaRPr lang="ru-RU" sz="1600" b="0" strike="noStrike" spc="-1" dirty="0">
              <a:solidFill>
                <a:schemeClr val="bg2">
                  <a:lumMod val="25000"/>
                </a:schemeClr>
              </a:solidFill>
              <a:latin typeface="Bahnschrift SemiBold SemiConden" panose="020B0502040204020203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F0C5670-67ED-0DBF-3AD2-A9A209D4B993}"/>
              </a:ext>
            </a:extLst>
          </p:cNvPr>
          <p:cNvSpPr txBox="1"/>
          <p:nvPr/>
        </p:nvSpPr>
        <p:spPr>
          <a:xfrm>
            <a:off x="4413240" y="698146"/>
            <a:ext cx="68255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1" strike="noStrike" spc="-1" dirty="0">
                <a:solidFill>
                  <a:schemeClr val="tx1">
                    <a:lumMod val="65000"/>
                    <a:lumOff val="35000"/>
                  </a:schemeClr>
                </a:solidFill>
                <a:latin typeface="Bahnschrift SemiBold SemiConden" panose="020B0502040204020203" pitchFamily="34" charset="0"/>
                <a:ea typeface="Arial"/>
              </a:rPr>
              <a:t>SBS a40</a:t>
            </a:r>
            <a:endParaRPr lang="ru-RU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2940308-3CA4-98C3-CA13-69CFADC07B5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44560" y="201131"/>
            <a:ext cx="526647" cy="48030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6"/>
          <p:cNvSpPr txBox="1"/>
          <p:nvPr/>
        </p:nvSpPr>
        <p:spPr>
          <a:xfrm>
            <a:off x="287338" y="1199423"/>
            <a:ext cx="7963693" cy="17438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1" dirty="0">
                <a:solidFill>
                  <a:schemeClr val="tx1"/>
                </a:solidFill>
                <a:latin typeface="Bahnschrift SemiBold SemiConden" panose="020B0502040204020203" pitchFamily="34" charset="0"/>
                <a:cs typeface="Calibri" panose="020F0502020204030204" pitchFamily="34" charset="0"/>
              </a:rPr>
              <a:t>1. Кто потребители?</a:t>
            </a:r>
            <a:r>
              <a:rPr lang="ru" sz="2000" b="1" dirty="0">
                <a:solidFill>
                  <a:schemeClr val="tx1"/>
                </a:solidFill>
                <a:latin typeface="Bahnschrift SemiBold SemiConden" panose="020B0502040204020203" pitchFamily="34" charset="0"/>
                <a:cs typeface="Calibri" panose="020F0502020204030204" pitchFamily="34" charset="0"/>
              </a:rPr>
              <a:t> </a:t>
            </a:r>
          </a:p>
          <a:p>
            <a:pPr marL="0" lvl="0" indent="0" algn="just" rtl="0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>
                <a:solidFill>
                  <a:schemeClr val="dk1"/>
                </a:solidFill>
                <a:latin typeface="Bahnschrift SemiBold SemiConden" panose="020B0502040204020203" pitchFamily="34" charset="0"/>
                <a:ea typeface="Century Gothic"/>
                <a:cs typeface="Century Gothic"/>
                <a:sym typeface="Century Gothic"/>
              </a:rPr>
              <a:t>Нашей целевой аудиторией являются автотуристы на личном транспорте заинтересованные в том, чтобы сэкономить время. Данное приложение для гостей, которые передвигаются транзитом в Краснодарский край, или тех, кто желает провести выходные на гостеприимной Донской земле. Также люди, которые не против помощи турагентства, предоставляющего транспорт. </a:t>
            </a:r>
            <a:endParaRPr lang="ru" sz="1200" b="1" dirty="0">
              <a:solidFill>
                <a:schemeClr val="tx1"/>
              </a:solidFill>
              <a:latin typeface="Bahnschrift SemiBold SemiConden" panose="020B0502040204020203" pitchFamily="34" charset="0"/>
              <a:cs typeface="Calibri" panose="020F050202020403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" sz="1100" b="1" i="1" dirty="0">
              <a:solidFill>
                <a:srgbClr val="0543E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i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Courier New"/>
              <a:cs typeface="Calibri" panose="020F0502020204030204" pitchFamily="34" charset="0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Courier New"/>
              <a:cs typeface="Calibri" panose="020F0502020204030204" pitchFamily="34" charset="0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Courier New"/>
              <a:cs typeface="Calibri" panose="020F0502020204030204" pitchFamily="34" charset="0"/>
              <a:sym typeface="Courier New"/>
            </a:endParaRPr>
          </a:p>
        </p:txBody>
      </p:sp>
      <p:sp>
        <p:nvSpPr>
          <p:cNvPr id="113" name="Google Shape;113;p26"/>
          <p:cNvSpPr txBox="1"/>
          <p:nvPr/>
        </p:nvSpPr>
        <p:spPr>
          <a:xfrm>
            <a:off x="203898" y="773222"/>
            <a:ext cx="8612555" cy="358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" sz="1200" b="1" dirty="0">
                <a:solidFill>
                  <a:schemeClr val="tx1"/>
                </a:solidFill>
                <a:latin typeface="Bahnschrift SemiBold SemiConden" panose="020B0502040204020203" pitchFamily="34" charset="0"/>
                <a:ea typeface="PT Sans"/>
                <a:cs typeface="Calibri" panose="020F0502020204030204" pitchFamily="34" charset="0"/>
                <a:sym typeface="PT Sans"/>
              </a:rPr>
              <a:t>Рынок НТИ: </a:t>
            </a:r>
            <a:r>
              <a:rPr lang="en-US" sz="1200" b="1" dirty="0">
                <a:solidFill>
                  <a:schemeClr val="tx1"/>
                </a:solidFill>
                <a:latin typeface="Bahnschrift SemiBold SemiConden" panose="020B0502040204020203" pitchFamily="34" charset="0"/>
                <a:ea typeface="PT Sans"/>
                <a:cs typeface="Calibri" panose="020F0502020204030204" pitchFamily="34" charset="0"/>
                <a:sym typeface="PT Sans"/>
              </a:rPr>
              <a:t>AUTONET</a:t>
            </a:r>
            <a:br>
              <a:rPr lang="ru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</a:br>
            <a:endParaRPr lang="ru" sz="10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11340D0-152F-5447-31DE-3C1DE6DEFB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068" y="112922"/>
            <a:ext cx="461951" cy="461951"/>
          </a:xfrm>
          <a:prstGeom prst="rect">
            <a:avLst/>
          </a:prstGeom>
        </p:spPr>
      </p:pic>
      <p:pic>
        <p:nvPicPr>
          <p:cNvPr id="3" name="Рисунок 15">
            <a:extLst>
              <a:ext uri="{FF2B5EF4-FFF2-40B4-BE49-F238E27FC236}">
                <a16:creationId xmlns:a16="http://schemas.microsoft.com/office/drawing/2014/main" id="{EBDAC0CC-1D90-16D8-2150-3D0F10E09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051" y="130373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9124959-36DA-BE04-AAFF-77F205B9007D}"/>
              </a:ext>
            </a:extLst>
          </p:cNvPr>
          <p:cNvSpPr txBox="1"/>
          <p:nvPr/>
        </p:nvSpPr>
        <p:spPr>
          <a:xfrm>
            <a:off x="203898" y="591207"/>
            <a:ext cx="869526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" sz="1200" dirty="0">
                <a:solidFill>
                  <a:schemeClr val="tx1"/>
                </a:solidFill>
                <a:latin typeface="Bahnschrift SemiBold SemiConden" panose="020B0502040204020203" pitchFamily="34" charset="0"/>
                <a:ea typeface="PT Sans"/>
                <a:cs typeface="Calibri" panose="020F0502020204030204" pitchFamily="34" charset="0"/>
                <a:sym typeface="PT Sans"/>
              </a:rPr>
              <a:t>Ссылка на проект в </a:t>
            </a:r>
            <a:r>
              <a:rPr lang="en-US" sz="1200" dirty="0">
                <a:solidFill>
                  <a:schemeClr val="tx1"/>
                </a:solidFill>
                <a:latin typeface="Bahnschrift SemiBold SemiConden" panose="020B0502040204020203" pitchFamily="34" charset="0"/>
                <a:ea typeface="PT Sans"/>
                <a:cs typeface="Calibri" panose="020F0502020204030204" pitchFamily="34" charset="0"/>
                <a:sym typeface="PT Sans"/>
              </a:rPr>
              <a:t>Project</a:t>
            </a:r>
            <a:r>
              <a:rPr lang="ru-RU" sz="1000" dirty="0">
                <a:solidFill>
                  <a:schemeClr val="tx1"/>
                </a:solidFill>
                <a:latin typeface="Bahnschrift SemiBold SemiConden" panose="020B0502040204020203" pitchFamily="34" charset="0"/>
                <a:ea typeface="PT Sans"/>
                <a:cs typeface="Calibri" panose="020F0502020204030204" pitchFamily="34" charset="0"/>
                <a:sym typeface="PT Sans"/>
              </a:rPr>
              <a:t> </a:t>
            </a:r>
            <a:r>
              <a:rPr lang="ru-RU" sz="1200" dirty="0">
                <a:solidFill>
                  <a:schemeClr val="tx1"/>
                </a:solidFill>
                <a:latin typeface="Bahnschrift SemiBold SemiConden" panose="020B0502040204020203" pitchFamily="34" charset="0"/>
                <a:ea typeface="PT Sans"/>
                <a:cs typeface="Calibri" panose="020F0502020204030204" pitchFamily="34" charset="0"/>
                <a:sym typeface="PT Sans"/>
              </a:rPr>
              <a:t>:</a:t>
            </a:r>
            <a:r>
              <a:rPr lang="ru-RU" sz="1000" dirty="0">
                <a:solidFill>
                  <a:schemeClr val="tx1"/>
                </a:solidFill>
                <a:latin typeface="Bahnschrift SemiBold SemiConden" panose="020B0502040204020203" pitchFamily="34" charset="0"/>
                <a:ea typeface="PT Sans"/>
                <a:cs typeface="Calibri" panose="020F0502020204030204" pitchFamily="34" charset="0"/>
                <a:sym typeface="PT Sans"/>
              </a:rPr>
              <a:t>  </a:t>
            </a:r>
            <a:r>
              <a:rPr lang="en-US" sz="1000" dirty="0">
                <a:solidFill>
                  <a:schemeClr val="tx1"/>
                </a:solidFill>
                <a:latin typeface="Bahnschrift SemiBold SemiConden" panose="020B0502040204020203" pitchFamily="34" charset="0"/>
                <a:ea typeface="PT Sans"/>
                <a:cs typeface="Calibri" panose="020F0502020204030204" pitchFamily="34" charset="0"/>
                <a:sym typeface="PT Sans"/>
              </a:rPr>
              <a:t>https://pt.2035.university/project/servis-gostepriimstva-rostovskoj-oblasti</a:t>
            </a:r>
            <a:endParaRPr lang="ru-RU" sz="1000" dirty="0">
              <a:solidFill>
                <a:schemeClr val="tx1"/>
              </a:solidFill>
              <a:latin typeface="Bahnschrift SemiBold SemiConden" panose="020B0502040204020203" pitchFamily="34" charset="0"/>
            </a:endParaRPr>
          </a:p>
        </p:txBody>
      </p:sp>
      <p:sp>
        <p:nvSpPr>
          <p:cNvPr id="4" name="Google Shape;108;p26">
            <a:extLst>
              <a:ext uri="{FF2B5EF4-FFF2-40B4-BE49-F238E27FC236}">
                <a16:creationId xmlns:a16="http://schemas.microsoft.com/office/drawing/2014/main" id="{138E5274-C06C-84E1-3CE1-38F6FCC1CE85}"/>
              </a:ext>
            </a:extLst>
          </p:cNvPr>
          <p:cNvSpPr txBox="1"/>
          <p:nvPr/>
        </p:nvSpPr>
        <p:spPr>
          <a:xfrm>
            <a:off x="287338" y="3227490"/>
            <a:ext cx="7963693" cy="145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sz="2400" b="1" dirty="0">
                <a:solidFill>
                  <a:schemeClr val="tx1"/>
                </a:solidFill>
                <a:latin typeface="Bahnschrift SemiBold SemiConden" panose="020B0502040204020203" pitchFamily="34" charset="0"/>
                <a:cs typeface="Calibri" panose="020F0502020204030204" pitchFamily="34" charset="0"/>
              </a:rPr>
              <a:t>2. Проблема которую решаем?</a:t>
            </a:r>
          </a:p>
          <a:p>
            <a:pPr>
              <a:lnSpc>
                <a:spcPct val="128000"/>
              </a:lnSpc>
            </a:pPr>
            <a:r>
              <a:rPr lang="ru-RU" sz="1300" dirty="0">
                <a:latin typeface="Bahnschrift SemiBold SemiConden" panose="020B0502040204020203" pitchFamily="34" charset="0"/>
                <a:ea typeface="Century Gothic"/>
                <a:cs typeface="Century Gothic"/>
                <a:sym typeface="Century Gothic"/>
              </a:rPr>
              <a:t>Проблема отсутствия качественного мобильного приложения</a:t>
            </a:r>
            <a:r>
              <a:rPr lang="en-US" sz="1300" dirty="0">
                <a:latin typeface="Bahnschrift SemiBold SemiConden" panose="020B0502040204020203" pitchFamily="34" charset="0"/>
                <a:ea typeface="Century Gothic"/>
                <a:cs typeface="Century Gothic"/>
                <a:sym typeface="Century Gothic"/>
              </a:rPr>
              <a:t>,</a:t>
            </a:r>
            <a:r>
              <a:rPr lang="ru-RU" sz="1300" dirty="0">
                <a:latin typeface="Bahnschrift SemiBold SemiConden" panose="020B0502040204020203" pitchFamily="34" charset="0"/>
                <a:ea typeface="Century Gothic"/>
                <a:cs typeface="Century Gothic"/>
                <a:sym typeface="Century Gothic"/>
              </a:rPr>
              <a:t> которое объединяет в себе навигатор и создает сценарий передвижения по выбранному туристическому маршруту и оповещает </a:t>
            </a:r>
            <a:r>
              <a:rPr lang="ru-RU" sz="1300" b="1" strike="noStrike" spc="-1" dirty="0">
                <a:latin typeface="Bahnschrift SemiBold SemiConden" panose="020B0502040204020203" pitchFamily="34" charset="0"/>
                <a:ea typeface="Courier New"/>
              </a:rPr>
              <a:t>о проезжаемых исторических местах и комфортных зон отдыха</a:t>
            </a:r>
            <a:r>
              <a:rPr lang="en-US" sz="1300" b="1" strike="noStrike" spc="-1" dirty="0">
                <a:latin typeface="Bahnschrift SemiBold SemiConden" panose="020B0502040204020203" pitchFamily="34" charset="0"/>
                <a:ea typeface="Courier New"/>
              </a:rPr>
              <a:t>.</a:t>
            </a:r>
            <a:endParaRPr lang="ru-RU" sz="1300" b="1" strike="noStrike" spc="-1" dirty="0">
              <a:latin typeface="Bahnschrift SemiBold SemiConden" panose="020B0502040204020203" pitchFamily="34" charset="0"/>
              <a:ea typeface="Courier New"/>
            </a:endParaRPr>
          </a:p>
        </p:txBody>
      </p:sp>
      <p:sp>
        <p:nvSpPr>
          <p:cNvPr id="5" name="Google Shape;106;p26">
            <a:extLst>
              <a:ext uri="{FF2B5EF4-FFF2-40B4-BE49-F238E27FC236}">
                <a16:creationId xmlns:a16="http://schemas.microsoft.com/office/drawing/2014/main" id="{E259FF32-533A-E893-0EC9-15A4ED3EDA96}"/>
              </a:ext>
            </a:extLst>
          </p:cNvPr>
          <p:cNvSpPr txBox="1"/>
          <p:nvPr/>
        </p:nvSpPr>
        <p:spPr>
          <a:xfrm>
            <a:off x="183422" y="109658"/>
            <a:ext cx="6353109" cy="45513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buClr>
                <a:schemeClr val="dk1"/>
              </a:buClr>
              <a:buSzPts val="5200"/>
              <a:buNone/>
              <a:defRPr sz="3000" b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2pPr>
            <a:lvl3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3pPr>
            <a:lvl4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4pPr>
            <a:lvl5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5pPr>
            <a:lvl6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6pPr>
            <a:lvl7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7pPr>
            <a:lvl8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8pPr>
            <a:lvl9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9pPr>
          </a:lstStyle>
          <a:p>
            <a:r>
              <a:rPr lang="ru" sz="2200" dirty="0">
                <a:latin typeface="Bahnschrift SemiBold SemiConden" panose="020B0502040204020203" pitchFamily="34" charset="0"/>
                <a:cs typeface="Calibri" panose="020F0502020204030204" pitchFamily="34" charset="0"/>
                <a:sym typeface="PT Sans"/>
              </a:rPr>
              <a:t>Проект «</a:t>
            </a:r>
            <a:r>
              <a:rPr lang="en-US" sz="2200" dirty="0">
                <a:latin typeface="Bahnschrift SemiBold SemiConden" panose="020B0502040204020203" pitchFamily="34" charset="0"/>
                <a:cs typeface="Calibri" panose="020F0502020204030204" pitchFamily="34" charset="0"/>
              </a:rPr>
              <a:t>SBS 1</a:t>
            </a:r>
            <a:r>
              <a:rPr lang="ru-RU" sz="2200" dirty="0">
                <a:latin typeface="Bahnschrift SemiBold SemiConden" panose="020B0502040204020203" pitchFamily="34" charset="0"/>
                <a:cs typeface="Calibri" panose="020F0502020204030204" pitchFamily="34" charset="0"/>
              </a:rPr>
              <a:t>.0 а40 Сервис гостеприимства РО</a:t>
            </a:r>
            <a:r>
              <a:rPr lang="ru" sz="2200" dirty="0">
                <a:latin typeface="Bahnschrift SemiBold SemiConden" panose="020B0502040204020203" pitchFamily="34" charset="0"/>
                <a:cs typeface="Calibri" panose="020F0502020204030204" pitchFamily="34" charset="0"/>
                <a:sym typeface="PT Sans"/>
              </a:rPr>
              <a:t>»</a:t>
            </a:r>
            <a:endParaRPr sz="2200" dirty="0">
              <a:latin typeface="Bahnschrift SemiBold SemiConden" panose="020B0502040204020203" pitchFamily="34" charset="0"/>
              <a:cs typeface="Calibri" panose="020F0502020204030204" pitchFamily="34" charset="0"/>
              <a:sym typeface="PT San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EF46D9-0626-0240-E7A5-C1817A206F20}"/>
              </a:ext>
            </a:extLst>
          </p:cNvPr>
          <p:cNvSpPr txBox="1"/>
          <p:nvPr/>
        </p:nvSpPr>
        <p:spPr>
          <a:xfrm>
            <a:off x="7290156" y="421761"/>
            <a:ext cx="436017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b="1" strike="noStrike" spc="-1" dirty="0">
                <a:solidFill>
                  <a:srgbClr val="FF0000"/>
                </a:solidFill>
                <a:latin typeface="Bahnschrift SemiBold SemiConden" panose="020B0502040204020203" pitchFamily="34" charset="0"/>
                <a:ea typeface="Arial"/>
              </a:rPr>
              <a:t>SBS a40</a:t>
            </a:r>
            <a:endParaRPr lang="ru-RU" sz="600" dirty="0">
              <a:solidFill>
                <a:srgbClr val="FF0000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610C5B2-A3B3-56B6-91D0-D05E1BDE65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8315" y="120078"/>
            <a:ext cx="353986" cy="3228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11340D0-152F-5447-31DE-3C1DE6DEFB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068" y="112922"/>
            <a:ext cx="461951" cy="461951"/>
          </a:xfrm>
          <a:prstGeom prst="rect">
            <a:avLst/>
          </a:prstGeom>
        </p:spPr>
      </p:pic>
      <p:pic>
        <p:nvPicPr>
          <p:cNvPr id="3" name="Рисунок 15">
            <a:extLst>
              <a:ext uri="{FF2B5EF4-FFF2-40B4-BE49-F238E27FC236}">
                <a16:creationId xmlns:a16="http://schemas.microsoft.com/office/drawing/2014/main" id="{EBDAC0CC-1D90-16D8-2150-3D0F10E09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051" y="130373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C919DD7-C87D-B0FA-F0D8-5EEC32643772}"/>
              </a:ext>
            </a:extLst>
          </p:cNvPr>
          <p:cNvSpPr txBox="1"/>
          <p:nvPr/>
        </p:nvSpPr>
        <p:spPr>
          <a:xfrm>
            <a:off x="221735" y="105297"/>
            <a:ext cx="67018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" sz="2400" b="1" dirty="0">
                <a:solidFill>
                  <a:schemeClr val="tx1"/>
                </a:solidFill>
                <a:latin typeface="Bahnschrift SemiBold SemiConden" panose="020B0502040204020203" pitchFamily="34" charset="0"/>
                <a:cs typeface="Calibri" panose="020F0502020204030204" pitchFamily="34" charset="0"/>
              </a:rPr>
              <a:t>3. </a:t>
            </a:r>
            <a:r>
              <a:rPr lang="ru-RU" sz="2400" b="1" dirty="0">
                <a:solidFill>
                  <a:schemeClr val="tx1"/>
                </a:solidFill>
                <a:latin typeface="Bahnschrift SemiBold SemiConden" panose="020B0502040204020203" pitchFamily="34" charset="0"/>
                <a:cs typeface="Calibri" panose="020F0502020204030204" pitchFamily="34" charset="0"/>
              </a:rPr>
              <a:t>Решение</a:t>
            </a:r>
            <a:endParaRPr lang="ru-RU" sz="2400" dirty="0">
              <a:solidFill>
                <a:schemeClr val="tx1"/>
              </a:solidFill>
              <a:latin typeface="Bahnschrift SemiBold SemiConden" panose="020B0502040204020203" pitchFamily="34" charset="0"/>
              <a:cs typeface="Calibri" panose="020F0502020204030204" pitchFamily="34" charset="0"/>
            </a:endParaRPr>
          </a:p>
        </p:txBody>
      </p:sp>
      <p:sp>
        <p:nvSpPr>
          <p:cNvPr id="12" name="Google Shape;108;p26">
            <a:extLst>
              <a:ext uri="{FF2B5EF4-FFF2-40B4-BE49-F238E27FC236}">
                <a16:creationId xmlns:a16="http://schemas.microsoft.com/office/drawing/2014/main" id="{E1D9B375-4770-EDAE-0FEF-A3483EBB04B4}"/>
              </a:ext>
            </a:extLst>
          </p:cNvPr>
          <p:cNvSpPr txBox="1"/>
          <p:nvPr/>
        </p:nvSpPr>
        <p:spPr>
          <a:xfrm>
            <a:off x="287337" y="709458"/>
            <a:ext cx="7963693" cy="30481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108000" algn="just">
              <a:lnSpc>
                <a:spcPct val="125000"/>
              </a:lnSpc>
              <a:buNone/>
            </a:pPr>
            <a:r>
              <a:rPr lang="ru-RU" sz="1800" dirty="0">
                <a:latin typeface="Bahnschrift SemiBold SemiConden" panose="020B0502040204020203" pitchFamily="34" charset="0"/>
              </a:rPr>
              <a:t>Цель:</a:t>
            </a:r>
          </a:p>
          <a:p>
            <a:pPr marL="0" indent="108000" algn="just">
              <a:lnSpc>
                <a:spcPct val="125000"/>
              </a:lnSpc>
              <a:buNone/>
            </a:pPr>
            <a:r>
              <a:rPr lang="ru-RU" dirty="0">
                <a:latin typeface="Bahnschrift SemiBold SemiConden" panose="020B0502040204020203" pitchFamily="34" charset="0"/>
              </a:rPr>
              <a:t>Мы делаем мобильное приложение, которое поможет гостям и жителям РО интересно провести время. Приложение </a:t>
            </a:r>
            <a:r>
              <a:rPr lang="ru-RU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предлагает </a:t>
            </a:r>
            <a:r>
              <a:rPr lang="ru-RU" u="sng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СЦЕНАРИЙ</a:t>
            </a:r>
            <a:r>
              <a:rPr lang="en-US" dirty="0">
                <a:latin typeface="Bahnschrift SemiBold SemiConden" panose="020B0502040204020203" pitchFamily="34" charset="0"/>
              </a:rPr>
              <a:t>, </a:t>
            </a:r>
            <a:r>
              <a:rPr lang="ru-RU" dirty="0">
                <a:latin typeface="Bahnschrift SemiBold SemiConden" panose="020B0502040204020203" pitchFamily="34" charset="0"/>
              </a:rPr>
              <a:t>а не услугу</a:t>
            </a:r>
            <a:r>
              <a:rPr lang="en-US" dirty="0">
                <a:latin typeface="Bahnschrift SemiBold SemiConden" panose="020B0502040204020203" pitchFamily="34" charset="0"/>
              </a:rPr>
              <a:t>.</a:t>
            </a:r>
            <a:endParaRPr lang="ru-RU" dirty="0">
              <a:latin typeface="Bahnschrift SemiBold SemiConden" panose="020B0502040204020203" pitchFamily="34" charset="0"/>
            </a:endParaRPr>
          </a:p>
          <a:p>
            <a:pPr marL="0" indent="108000" algn="just">
              <a:lnSpc>
                <a:spcPct val="125000"/>
              </a:lnSpc>
              <a:buNone/>
            </a:pPr>
            <a:r>
              <a:rPr lang="ru-RU" dirty="0">
                <a:latin typeface="Bahnschrift SemiBold SemiConden" panose="020B0502040204020203" pitchFamily="34" charset="0"/>
              </a:rPr>
              <a:t>Приложение строит удобный маршрут через туристические и коммерческие места</a:t>
            </a:r>
            <a:r>
              <a:rPr lang="en-US" dirty="0">
                <a:latin typeface="Bahnschrift SemiBold SemiConden" panose="020B0502040204020203" pitchFamily="34" charset="0"/>
              </a:rPr>
              <a:t>.</a:t>
            </a:r>
            <a:r>
              <a:rPr lang="ru-RU" dirty="0">
                <a:latin typeface="Bahnschrift SemiBold SemiConden" panose="020B0502040204020203" pitchFamily="34" charset="0"/>
              </a:rPr>
              <a:t> Виртуальный путеводитель информирует пользователя не только о его маршруте</a:t>
            </a:r>
            <a:r>
              <a:rPr lang="en-US" dirty="0">
                <a:latin typeface="Bahnschrift SemiBold SemiConden" panose="020B0502040204020203" pitchFamily="34" charset="0"/>
              </a:rPr>
              <a:t>,</a:t>
            </a:r>
            <a:r>
              <a:rPr lang="ru-RU" dirty="0">
                <a:latin typeface="Bahnschrift SemiBold SemiConden" panose="020B0502040204020203" pitchFamily="34" charset="0"/>
              </a:rPr>
              <a:t> но и выдает дополнительные подсказки о расположении на местности объектов общественного пользования и проходимых фестивалей</a:t>
            </a:r>
            <a:r>
              <a:rPr lang="en-US" dirty="0">
                <a:latin typeface="Bahnschrift SemiBold SemiConden" panose="020B0502040204020203" pitchFamily="34" charset="0"/>
              </a:rPr>
              <a:t>.</a:t>
            </a:r>
            <a:endParaRPr lang="ru-RU" dirty="0">
              <a:latin typeface="Bahnschrift SemiBold SemiConden" panose="020B0502040204020203" pitchFamily="34" charset="0"/>
            </a:endParaRPr>
          </a:p>
          <a:p>
            <a:pPr indent="108000" algn="just">
              <a:lnSpc>
                <a:spcPct val="125000"/>
              </a:lnSpc>
            </a:pPr>
            <a:r>
              <a:rPr lang="ru-RU" b="1" dirty="0">
                <a:solidFill>
                  <a:schemeClr val="tx1"/>
                </a:solidFill>
                <a:latin typeface="Bahnschrift SemiBold SemiConden" panose="020B0502040204020203" pitchFamily="34" charset="0"/>
                <a:cs typeface="Calibri" panose="020F0502020204030204" pitchFamily="34" charset="0"/>
              </a:rPr>
              <a:t>Для автотуристов наш сервис гостеприимства будет рассказывать где он может отдохнуть , интересно провести время.  И в отличие от альтернатив, будет иметь улучшенные качества систем навигации, маршруты по разным сценариям, качественный сервис систем пространственного оповещения для автотуриста.</a:t>
            </a:r>
          </a:p>
          <a:p>
            <a:pPr indent="108000" algn="just">
              <a:lnSpc>
                <a:spcPct val="125000"/>
              </a:lnSpc>
            </a:pPr>
            <a:endParaRPr lang="en-US" b="1" dirty="0">
              <a:solidFill>
                <a:schemeClr val="tx1"/>
              </a:solidFill>
              <a:latin typeface="Bahnschrift SemiBold SemiConden" panose="020B0502040204020203" pitchFamily="34" charset="0"/>
              <a:cs typeface="Calibri" panose="020F0502020204030204" pitchFamily="34" charset="0"/>
            </a:endParaRPr>
          </a:p>
          <a:p>
            <a:pPr indent="108000" algn="just">
              <a:lnSpc>
                <a:spcPct val="125000"/>
              </a:lnSpc>
            </a:pPr>
            <a:endParaRPr lang="ru-RU" b="1" dirty="0">
              <a:solidFill>
                <a:schemeClr val="tx1"/>
              </a:solidFill>
              <a:latin typeface="Bahnschrift SemiBold SemiConden" panose="020B0502040204020203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25000"/>
              </a:lnSpc>
            </a:pPr>
            <a:endParaRPr lang="ru-RU" b="1" dirty="0">
              <a:solidFill>
                <a:schemeClr val="tx1"/>
              </a:solidFill>
              <a:latin typeface="Bahnschrift SemiBold SemiConden" panose="020B0502040204020203" pitchFamily="34" charset="0"/>
              <a:cs typeface="Calibri" panose="020F0502020204030204" pitchFamily="34" charset="0"/>
            </a:endParaRPr>
          </a:p>
          <a:p>
            <a:pPr indent="108000" algn="just">
              <a:lnSpc>
                <a:spcPct val="125000"/>
              </a:lnSpc>
            </a:pPr>
            <a:endParaRPr lang="ru-RU" sz="1300" b="1" dirty="0">
              <a:solidFill>
                <a:schemeClr val="tx1"/>
              </a:solidFill>
              <a:latin typeface="Bahnschrift SemiBold SemiConden" panose="020B0502040204020203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A89CA3-620F-766F-E1E6-5DB322094013}"/>
              </a:ext>
            </a:extLst>
          </p:cNvPr>
          <p:cNvSpPr txBox="1"/>
          <p:nvPr/>
        </p:nvSpPr>
        <p:spPr>
          <a:xfrm>
            <a:off x="7290156" y="421761"/>
            <a:ext cx="436017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b="1" strike="noStrike" spc="-1" dirty="0">
                <a:solidFill>
                  <a:srgbClr val="FF0000"/>
                </a:solidFill>
                <a:latin typeface="Bahnschrift SemiBold SemiConden" panose="020B0502040204020203" pitchFamily="34" charset="0"/>
                <a:ea typeface="Arial"/>
              </a:rPr>
              <a:t>SBS a40</a:t>
            </a:r>
            <a:endParaRPr lang="ru-RU" sz="600" dirty="0">
              <a:solidFill>
                <a:srgbClr val="FF0000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BA9A6F4-6D12-6075-AE86-3F162729F0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8315" y="120078"/>
            <a:ext cx="353986" cy="322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3485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11340D0-152F-5447-31DE-3C1DE6DEFB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068" y="112922"/>
            <a:ext cx="461951" cy="461951"/>
          </a:xfrm>
          <a:prstGeom prst="rect">
            <a:avLst/>
          </a:prstGeom>
        </p:spPr>
      </p:pic>
      <p:pic>
        <p:nvPicPr>
          <p:cNvPr id="3" name="Рисунок 15">
            <a:extLst>
              <a:ext uri="{FF2B5EF4-FFF2-40B4-BE49-F238E27FC236}">
                <a16:creationId xmlns:a16="http://schemas.microsoft.com/office/drawing/2014/main" id="{EBDAC0CC-1D90-16D8-2150-3D0F10E09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051" y="130373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35382E7-D93B-66E6-6145-9F461C169B05}"/>
              </a:ext>
            </a:extLst>
          </p:cNvPr>
          <p:cNvSpPr txBox="1"/>
          <p:nvPr/>
        </p:nvSpPr>
        <p:spPr>
          <a:xfrm>
            <a:off x="234111" y="130373"/>
            <a:ext cx="78619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spcAft>
                <a:spcPts val="1200"/>
              </a:spcAft>
              <a:buNone/>
              <a:defRPr sz="2000" b="1">
                <a:solidFill>
                  <a:srgbClr val="0543E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ru" sz="2400" dirty="0">
                <a:solidFill>
                  <a:schemeClr val="tx1"/>
                </a:solidFill>
                <a:latin typeface="Bahnschrift SemiBold SemiConden" panose="020B0502040204020203" pitchFamily="34" charset="0"/>
                <a:sym typeface="PT Sans"/>
              </a:rPr>
              <a:t>4. Стейкхолдеры </a:t>
            </a:r>
            <a:endParaRPr lang="ru-RU" sz="2400" dirty="0">
              <a:solidFill>
                <a:schemeClr val="tx1"/>
              </a:solidFill>
              <a:latin typeface="Bahnschrift SemiBold SemiConden" panose="020B0502040204020203" pitchFamily="34" charset="0"/>
            </a:endParaRPr>
          </a:p>
        </p:txBody>
      </p:sp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EE2FC8E4-BE55-064A-1112-7F95DCBC76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42046632"/>
              </p:ext>
            </p:extLst>
          </p:nvPr>
        </p:nvGraphicFramePr>
        <p:xfrm>
          <a:off x="1551159" y="828077"/>
          <a:ext cx="6041682" cy="3623480"/>
        </p:xfrm>
        <a:graphic>
          <a:graphicData uri="http://schemas.openxmlformats.org/drawingml/2006/table">
            <a:tbl>
              <a:tblPr/>
              <a:tblGrid>
                <a:gridCol w="23945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471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664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  <a:ea typeface="PT Sans"/>
                        </a:rPr>
                        <a:t>КТО?</a:t>
                      </a:r>
                      <a:endParaRPr lang="ru-RU" sz="1800" b="0" strike="noStrike" spc="-1" dirty="0">
                        <a:solidFill>
                          <a:schemeClr val="tx1"/>
                        </a:solidFill>
                        <a:latin typeface="Bahnschrift SemiBold SemiConden" panose="020B0502040204020203" pitchFamily="34" charset="0"/>
                      </a:endParaRPr>
                    </a:p>
                  </a:txBody>
                  <a:tcPr marL="161919" marR="161919" marT="81280" marB="81280">
                    <a:lnL w="9360">
                      <a:solidFill>
                        <a:srgbClr val="666666"/>
                      </a:solidFill>
                    </a:lnL>
                    <a:lnR w="9360">
                      <a:solidFill>
                        <a:srgbClr val="666666"/>
                      </a:solidFill>
                    </a:lnR>
                    <a:lnT w="9360">
                      <a:solidFill>
                        <a:srgbClr val="666666"/>
                      </a:solidFill>
                    </a:lnT>
                    <a:lnB w="9360">
                      <a:solidFill>
                        <a:srgbClr val="666666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  <a:ea typeface="PT Sans"/>
                        </a:rPr>
                        <a:t>ЧЕГО ХОЧЕТ?</a:t>
                      </a:r>
                      <a:endParaRPr lang="ru-RU" sz="1800" b="0" strike="noStrike" spc="-1" dirty="0">
                        <a:solidFill>
                          <a:schemeClr val="tx1"/>
                        </a:solidFill>
                        <a:latin typeface="Bahnschrift SemiBold SemiConden" panose="020B0502040204020203" pitchFamily="34" charset="0"/>
                      </a:endParaRPr>
                    </a:p>
                  </a:txBody>
                  <a:tcPr marL="161919" marR="161919" marT="81280" marB="81280">
                    <a:lnL w="9360">
                      <a:solidFill>
                        <a:srgbClr val="666666"/>
                      </a:solidFill>
                    </a:lnL>
                    <a:lnR w="9360">
                      <a:solidFill>
                        <a:srgbClr val="666666"/>
                      </a:solidFill>
                    </a:lnR>
                    <a:lnT w="9360">
                      <a:solidFill>
                        <a:srgbClr val="666666"/>
                      </a:solidFill>
                    </a:lnT>
                    <a:lnB w="9360">
                      <a:solidFill>
                        <a:srgbClr val="666666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26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  <a:ea typeface="PT Sans"/>
                        </a:rPr>
                        <a:t>Районные администрации </a:t>
                      </a:r>
                      <a:endParaRPr lang="ru-RU" sz="1600" b="0" strike="noStrike" spc="-1" dirty="0">
                        <a:solidFill>
                          <a:schemeClr val="tx1"/>
                        </a:solidFill>
                        <a:latin typeface="Bahnschrift SemiBold SemiConden" panose="020B0502040204020203" pitchFamily="34" charset="0"/>
                      </a:endParaRPr>
                    </a:p>
                  </a:txBody>
                  <a:tcPr marL="64000" marR="64000" marT="81280" marB="81280">
                    <a:lnL w="9360">
                      <a:solidFill>
                        <a:srgbClr val="666666"/>
                      </a:solidFill>
                    </a:lnL>
                    <a:lnR w="9360">
                      <a:solidFill>
                        <a:srgbClr val="666666"/>
                      </a:solidFill>
                    </a:lnR>
                    <a:lnT w="9360">
                      <a:solidFill>
                        <a:srgbClr val="666666"/>
                      </a:solidFill>
                    </a:lnT>
                    <a:lnB w="9360">
                      <a:solidFill>
                        <a:srgbClr val="666666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  <a:ea typeface="PT Sans"/>
                        </a:rPr>
                        <a:t>Повысить популяризацию и внутренний трафик туриста,  а также распространить мероприятия городского характера </a:t>
                      </a:r>
                      <a:endParaRPr lang="ru-RU" sz="1600" b="0" strike="noStrike" spc="-1" dirty="0">
                        <a:solidFill>
                          <a:schemeClr val="tx1"/>
                        </a:solidFill>
                        <a:latin typeface="Bahnschrift SemiBold SemiConden" panose="020B0502040204020203" pitchFamily="34" charset="0"/>
                      </a:endParaRPr>
                    </a:p>
                  </a:txBody>
                  <a:tcPr marL="64000" marR="64000" marT="81280" marB="81280">
                    <a:lnL w="9360">
                      <a:solidFill>
                        <a:srgbClr val="666666"/>
                      </a:solidFill>
                    </a:lnL>
                    <a:lnR w="9360">
                      <a:solidFill>
                        <a:srgbClr val="666666"/>
                      </a:solidFill>
                    </a:lnR>
                    <a:lnT w="9360">
                      <a:solidFill>
                        <a:srgbClr val="666666"/>
                      </a:solidFill>
                    </a:lnT>
                    <a:lnB w="9360">
                      <a:solidFill>
                        <a:srgbClr val="666666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226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  <a:ea typeface="PT Sans"/>
                        </a:rPr>
                        <a:t>Университет </a:t>
                      </a:r>
                      <a:endParaRPr lang="ru-RU" sz="1600" b="0" strike="noStrike" spc="-1">
                        <a:solidFill>
                          <a:schemeClr val="tx1"/>
                        </a:solidFill>
                        <a:latin typeface="Bahnschrift SemiBold SemiConden" panose="020B0502040204020203" pitchFamily="34" charset="0"/>
                      </a:endParaRPr>
                    </a:p>
                  </a:txBody>
                  <a:tcPr marL="64000" marR="64000" marT="81280" marB="81280">
                    <a:lnL w="9360">
                      <a:solidFill>
                        <a:srgbClr val="666666"/>
                      </a:solidFill>
                    </a:lnL>
                    <a:lnR w="9360">
                      <a:solidFill>
                        <a:srgbClr val="666666"/>
                      </a:solidFill>
                    </a:lnR>
                    <a:lnT w="9360">
                      <a:solidFill>
                        <a:srgbClr val="666666"/>
                      </a:solidFill>
                    </a:lnT>
                    <a:lnB w="9360">
                      <a:solidFill>
                        <a:srgbClr val="666666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  <a:ea typeface="PT Sans"/>
                        </a:rPr>
                        <a:t>Благодаря разработке сервисов может в игровой форме предлагать решение проблем реальным потенциальным заказчикам </a:t>
                      </a:r>
                      <a:endParaRPr lang="ru-RU" sz="1600" b="0" strike="noStrike" spc="-1">
                        <a:solidFill>
                          <a:schemeClr val="tx1"/>
                        </a:solidFill>
                        <a:latin typeface="Bahnschrift SemiBold SemiConden" panose="020B0502040204020203" pitchFamily="34" charset="0"/>
                      </a:endParaRPr>
                    </a:p>
                  </a:txBody>
                  <a:tcPr marL="64000" marR="64000" marT="81280" marB="81280">
                    <a:lnL w="9360">
                      <a:solidFill>
                        <a:srgbClr val="666666"/>
                      </a:solidFill>
                    </a:lnL>
                    <a:lnR w="9360">
                      <a:solidFill>
                        <a:srgbClr val="666666"/>
                      </a:solidFill>
                    </a:lnR>
                    <a:lnT w="9360">
                      <a:solidFill>
                        <a:srgbClr val="666666"/>
                      </a:solidFill>
                    </a:lnT>
                    <a:lnB w="9360">
                      <a:solidFill>
                        <a:srgbClr val="666666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62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  <a:ea typeface="PT Sans"/>
                        </a:rPr>
                        <a:t>Бизнес</a:t>
                      </a:r>
                      <a:endParaRPr lang="ru-RU" sz="1600" b="0" strike="noStrike" spc="-1" dirty="0">
                        <a:solidFill>
                          <a:schemeClr val="tx1"/>
                        </a:solidFill>
                        <a:latin typeface="Bahnschrift SemiBold SemiConden" panose="020B0502040204020203" pitchFamily="34" charset="0"/>
                      </a:endParaRPr>
                    </a:p>
                  </a:txBody>
                  <a:tcPr marL="64000" marR="64000" marT="81280" marB="81280">
                    <a:lnL w="9360">
                      <a:solidFill>
                        <a:srgbClr val="666666"/>
                      </a:solidFill>
                    </a:lnL>
                    <a:lnR w="9360">
                      <a:solidFill>
                        <a:srgbClr val="666666"/>
                      </a:solidFill>
                    </a:lnR>
                    <a:lnT w="9360">
                      <a:solidFill>
                        <a:srgbClr val="666666"/>
                      </a:solidFill>
                    </a:lnT>
                    <a:lnB w="9360">
                      <a:solidFill>
                        <a:srgbClr val="666666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  <a:ea typeface="PT Sans"/>
                        </a:rPr>
                        <a:t>Может получить огромную информацию и привлечь туристический поток</a:t>
                      </a:r>
                      <a:endParaRPr lang="ru-RU" sz="1600" b="0" strike="noStrike" spc="-1" dirty="0">
                        <a:solidFill>
                          <a:schemeClr val="tx1"/>
                        </a:solidFill>
                        <a:latin typeface="Bahnschrift SemiBold SemiConden" panose="020B0502040204020203" pitchFamily="34" charset="0"/>
                      </a:endParaRPr>
                    </a:p>
                  </a:txBody>
                  <a:tcPr marL="64000" marR="64000" marT="81280" marB="81280">
                    <a:lnL w="9360">
                      <a:solidFill>
                        <a:srgbClr val="666666"/>
                      </a:solidFill>
                    </a:lnL>
                    <a:lnR w="9360">
                      <a:solidFill>
                        <a:srgbClr val="666666"/>
                      </a:solidFill>
                    </a:lnR>
                    <a:lnT w="9360">
                      <a:solidFill>
                        <a:srgbClr val="666666"/>
                      </a:solidFill>
                    </a:lnT>
                    <a:lnB w="9360">
                      <a:solidFill>
                        <a:srgbClr val="666666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C246514-7BB0-C59E-9293-271FBB1B9743}"/>
              </a:ext>
            </a:extLst>
          </p:cNvPr>
          <p:cNvSpPr txBox="1"/>
          <p:nvPr/>
        </p:nvSpPr>
        <p:spPr>
          <a:xfrm>
            <a:off x="7290156" y="421761"/>
            <a:ext cx="436017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b="1" strike="noStrike" spc="-1" dirty="0">
                <a:solidFill>
                  <a:srgbClr val="FF0000"/>
                </a:solidFill>
                <a:latin typeface="Bahnschrift SemiBold SemiConden" panose="020B0502040204020203" pitchFamily="34" charset="0"/>
                <a:ea typeface="Arial"/>
              </a:rPr>
              <a:t>SBS a40</a:t>
            </a:r>
            <a:endParaRPr lang="ru-RU" sz="600" dirty="0">
              <a:solidFill>
                <a:srgbClr val="FF0000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E362A13-38ED-FBAD-5DFA-238EC6B5DE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8315" y="120078"/>
            <a:ext cx="353986" cy="322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621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321EDB9-3B55-D810-1227-4B2FAFB2D98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380" b="11571"/>
          <a:stretch/>
        </p:blipFill>
        <p:spPr>
          <a:xfrm>
            <a:off x="3721889" y="117629"/>
            <a:ext cx="4177578" cy="5025871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A620794-BAD3-AA78-AFF5-8B2CECC27B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068" y="112922"/>
            <a:ext cx="461951" cy="461951"/>
          </a:xfrm>
          <a:prstGeom prst="rect">
            <a:avLst/>
          </a:prstGeom>
        </p:spPr>
      </p:pic>
      <p:pic>
        <p:nvPicPr>
          <p:cNvPr id="3" name="Рисунок 15">
            <a:extLst>
              <a:ext uri="{FF2B5EF4-FFF2-40B4-BE49-F238E27FC236}">
                <a16:creationId xmlns:a16="http://schemas.microsoft.com/office/drawing/2014/main" id="{63EF6D12-B7E4-01FA-45FD-42312A1BA8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051" y="130373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Google Shape;120;p27">
            <a:extLst>
              <a:ext uri="{FF2B5EF4-FFF2-40B4-BE49-F238E27FC236}">
                <a16:creationId xmlns:a16="http://schemas.microsoft.com/office/drawing/2014/main" id="{8F831FB6-EAF1-4498-C2C7-71420937EEB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7214" y="-174718"/>
            <a:ext cx="8520600" cy="103722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" sz="2000" b="1" dirty="0">
                <a:solidFill>
                  <a:schemeClr val="tx1"/>
                </a:solidFill>
                <a:latin typeface="Bahnschrift SemiBold SemiConden" panose="020B0502040204020203" pitchFamily="34" charset="0"/>
                <a:cs typeface="Calibri" panose="020F0502020204030204" pitchFamily="34" charset="0"/>
              </a:rPr>
              <a:t>5. </a:t>
            </a:r>
            <a:r>
              <a:rPr lang="ru-RU" sz="2000" b="1" dirty="0">
                <a:solidFill>
                  <a:schemeClr val="tx1"/>
                </a:solidFill>
                <a:latin typeface="Bahnschrift SemiBold SemiConden" panose="020B0502040204020203" pitchFamily="34" charset="0"/>
                <a:cs typeface="Calibri" panose="020F0502020204030204" pitchFamily="34" charset="0"/>
              </a:rPr>
              <a:t>Демонстрация решения </a:t>
            </a:r>
            <a:endParaRPr sz="2000" i="1" dirty="0">
              <a:solidFill>
                <a:schemeClr val="tx1"/>
              </a:solidFill>
              <a:latin typeface="Bahnschrift SemiBold SemiConden" panose="020B0502040204020203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79A768-1067-128E-FEB2-DF8DB75CEF9D}"/>
              </a:ext>
            </a:extLst>
          </p:cNvPr>
          <p:cNvSpPr txBox="1"/>
          <p:nvPr/>
        </p:nvSpPr>
        <p:spPr>
          <a:xfrm>
            <a:off x="406186" y="642510"/>
            <a:ext cx="3865777" cy="2663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08000" algn="just">
              <a:lnSpc>
                <a:spcPct val="125000"/>
              </a:lnSpc>
            </a:pPr>
            <a:r>
              <a:rPr lang="ru-RU" sz="2000" b="1" dirty="0">
                <a:solidFill>
                  <a:schemeClr val="tx1"/>
                </a:solidFill>
                <a:latin typeface="Bahnschrift SemiBold SemiConden" panose="020B0502040204020203" pitchFamily="34" charset="0"/>
                <a:cs typeface="Calibri" panose="020F0502020204030204" pitchFamily="34" charset="0"/>
              </a:rPr>
              <a:t>Варианты </a:t>
            </a:r>
            <a:r>
              <a:rPr lang="en-US" sz="2000" b="1" dirty="0">
                <a:solidFill>
                  <a:schemeClr val="tx1"/>
                </a:solidFill>
                <a:latin typeface="Bahnschrift SemiBold SemiConden" panose="020B0502040204020203" pitchFamily="34" charset="0"/>
                <a:cs typeface="Calibri" panose="020F0502020204030204" pitchFamily="34" charset="0"/>
              </a:rPr>
              <a:t>MVP</a:t>
            </a:r>
            <a:r>
              <a:rPr lang="ru-RU" sz="2000" b="1" dirty="0">
                <a:solidFill>
                  <a:schemeClr val="tx1"/>
                </a:solidFill>
                <a:latin typeface="Bahnschrift SemiBold SemiConden" panose="020B0502040204020203" pitchFamily="34" charset="0"/>
                <a:cs typeface="Calibri" panose="020F0502020204030204" pitchFamily="34" charset="0"/>
              </a:rPr>
              <a:t>:</a:t>
            </a:r>
          </a:p>
          <a:p>
            <a:pPr marL="285750" indent="-285750" algn="just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ru-RU" altLang="ru-RU" sz="1500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Создание анимированной презентации, (</a:t>
            </a:r>
            <a:r>
              <a:rPr lang="en-US" altLang="ru-RU" sz="1500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QR-</a:t>
            </a:r>
            <a:r>
              <a:rPr lang="ru-RU" altLang="ru-RU" sz="1500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коды на которую будут размещены на АЗС региона. Количество переходов по </a:t>
            </a:r>
            <a:r>
              <a:rPr lang="en-US" altLang="ru-RU" sz="1500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QR-</a:t>
            </a:r>
            <a:r>
              <a:rPr lang="ru-RU" altLang="ru-RU" sz="1500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коду поможет понять заинтересованность в нашем приложении). </a:t>
            </a:r>
          </a:p>
          <a:p>
            <a:pPr marL="285750" indent="-285750" algn="just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endParaRPr lang="ru-RU" altLang="ru-RU" sz="1500" dirty="0">
              <a:solidFill>
                <a:schemeClr val="tx1"/>
              </a:solidFill>
              <a:latin typeface="Bahnschrift SemiBold SemiConden" panose="020B0502040204020203" pitchFamily="34" charset="0"/>
            </a:endParaRPr>
          </a:p>
          <a:p>
            <a:pPr marL="285750" indent="-285750" algn="just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ru-RU" altLang="ru-RU" sz="1500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Либо создание приложения на бесплатном конструкторе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0B3E92-ED7E-EAEB-7E1B-A37AC24C18EF}"/>
              </a:ext>
            </a:extLst>
          </p:cNvPr>
          <p:cNvSpPr txBox="1"/>
          <p:nvPr/>
        </p:nvSpPr>
        <p:spPr>
          <a:xfrm>
            <a:off x="7290156" y="421761"/>
            <a:ext cx="436017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b="1" strike="noStrike" spc="-1" dirty="0">
                <a:solidFill>
                  <a:srgbClr val="FF0000"/>
                </a:solidFill>
                <a:latin typeface="Bahnschrift SemiBold SemiConden" panose="020B0502040204020203" pitchFamily="34" charset="0"/>
                <a:ea typeface="Arial"/>
              </a:rPr>
              <a:t>SBS a40</a:t>
            </a:r>
            <a:endParaRPr lang="ru-RU" sz="600" dirty="0">
              <a:solidFill>
                <a:srgbClr val="FF0000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9E06A49-9EB0-5D5A-0DDD-77E5FE8D96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38315" y="120078"/>
            <a:ext cx="353986" cy="3228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A620794-BAD3-AA78-AFF5-8B2CECC27B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068" y="112922"/>
            <a:ext cx="461951" cy="461951"/>
          </a:xfrm>
          <a:prstGeom prst="rect">
            <a:avLst/>
          </a:prstGeom>
        </p:spPr>
      </p:pic>
      <p:pic>
        <p:nvPicPr>
          <p:cNvPr id="3" name="Рисунок 15">
            <a:extLst>
              <a:ext uri="{FF2B5EF4-FFF2-40B4-BE49-F238E27FC236}">
                <a16:creationId xmlns:a16="http://schemas.microsoft.com/office/drawing/2014/main" id="{63EF6D12-B7E4-01FA-45FD-42312A1BA8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051" y="130373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Google Shape;120;p27">
            <a:extLst>
              <a:ext uri="{FF2B5EF4-FFF2-40B4-BE49-F238E27FC236}">
                <a16:creationId xmlns:a16="http://schemas.microsoft.com/office/drawing/2014/main" id="{8F831FB6-EAF1-4498-C2C7-71420937EEB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7214" y="-174718"/>
            <a:ext cx="8520600" cy="103722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" sz="2000" b="1" dirty="0">
                <a:solidFill>
                  <a:schemeClr val="tx1"/>
                </a:solidFill>
                <a:latin typeface="Bahnschrift SemiBold SemiConden" panose="020B0502040204020203" pitchFamily="34" charset="0"/>
                <a:cs typeface="Calibri" panose="020F0502020204030204" pitchFamily="34" charset="0"/>
              </a:rPr>
              <a:t>5. </a:t>
            </a:r>
            <a:r>
              <a:rPr lang="ru-RU" sz="2000" b="1" dirty="0">
                <a:solidFill>
                  <a:schemeClr val="tx1"/>
                </a:solidFill>
                <a:latin typeface="Bahnschrift SemiBold SemiConden" panose="020B0502040204020203" pitchFamily="34" charset="0"/>
                <a:cs typeface="Calibri" panose="020F0502020204030204" pitchFamily="34" charset="0"/>
              </a:rPr>
              <a:t>Демонстрация решения </a:t>
            </a:r>
            <a:endParaRPr sz="2000" i="1" dirty="0">
              <a:solidFill>
                <a:schemeClr val="tx1"/>
              </a:solidFill>
              <a:latin typeface="Bahnschrift SemiBold SemiConden" panose="020B0502040204020203" pitchFamily="34" charset="0"/>
              <a:cs typeface="Calibri" panose="020F050202020403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D92CA1-CC35-E7B2-0B3E-AF380058260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756" t="2817" r="7877" b="10049"/>
          <a:stretch/>
        </p:blipFill>
        <p:spPr>
          <a:xfrm>
            <a:off x="129370" y="749926"/>
            <a:ext cx="8843176" cy="435785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F11D9EC-2EEF-CFFF-9E43-E89851568091}"/>
              </a:ext>
            </a:extLst>
          </p:cNvPr>
          <p:cNvSpPr txBox="1"/>
          <p:nvPr/>
        </p:nvSpPr>
        <p:spPr>
          <a:xfrm>
            <a:off x="3361136" y="436106"/>
            <a:ext cx="2536032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300" b="1" dirty="0">
                <a:solidFill>
                  <a:schemeClr val="tx1"/>
                </a:solidFill>
                <a:latin typeface="Bahnschrift SemiBold SemiConden" panose="020B0502040204020203" pitchFamily="34" charset="0"/>
                <a:cs typeface="Calibri" panose="020F0502020204030204" pitchFamily="34" charset="0"/>
              </a:rPr>
              <a:t>Блок-схема работы приложения</a:t>
            </a:r>
            <a:endParaRPr lang="ru-RU" sz="13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451BAE0-9BAF-B664-193E-816A92552DB1}"/>
              </a:ext>
            </a:extLst>
          </p:cNvPr>
          <p:cNvSpPr txBox="1"/>
          <p:nvPr/>
        </p:nvSpPr>
        <p:spPr>
          <a:xfrm>
            <a:off x="7290156" y="421761"/>
            <a:ext cx="436017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b="1" strike="noStrike" spc="-1" dirty="0">
                <a:solidFill>
                  <a:srgbClr val="FF0000"/>
                </a:solidFill>
                <a:latin typeface="Bahnschrift SemiBold SemiConden" panose="020B0502040204020203" pitchFamily="34" charset="0"/>
                <a:ea typeface="Arial"/>
              </a:rPr>
              <a:t>SBS a40</a:t>
            </a:r>
            <a:endParaRPr lang="ru-RU" sz="600" dirty="0">
              <a:solidFill>
                <a:srgbClr val="FF0000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1384065-52EF-7BC4-7DAF-E317DA9F3A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38315" y="120078"/>
            <a:ext cx="353986" cy="322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8867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A620794-BAD3-AA78-AFF5-8B2CECC27B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068" y="62914"/>
            <a:ext cx="461951" cy="461951"/>
          </a:xfrm>
          <a:prstGeom prst="rect">
            <a:avLst/>
          </a:prstGeom>
        </p:spPr>
      </p:pic>
      <p:pic>
        <p:nvPicPr>
          <p:cNvPr id="3" name="Рисунок 15">
            <a:extLst>
              <a:ext uri="{FF2B5EF4-FFF2-40B4-BE49-F238E27FC236}">
                <a16:creationId xmlns:a16="http://schemas.microsoft.com/office/drawing/2014/main" id="{63EF6D12-B7E4-01FA-45FD-42312A1BA8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051" y="80365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Google Shape;120;p27">
            <a:extLst>
              <a:ext uri="{FF2B5EF4-FFF2-40B4-BE49-F238E27FC236}">
                <a16:creationId xmlns:a16="http://schemas.microsoft.com/office/drawing/2014/main" id="{8F831FB6-EAF1-4498-C2C7-71420937EEB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7214" y="-292702"/>
            <a:ext cx="8520600" cy="103722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" sz="2000" b="1" dirty="0">
                <a:solidFill>
                  <a:schemeClr val="tx1"/>
                </a:solidFill>
                <a:latin typeface="Bahnschrift SemiBold SemiConden" panose="020B0502040204020203" pitchFamily="34" charset="0"/>
                <a:cs typeface="Calibri" panose="020F0502020204030204" pitchFamily="34" charset="0"/>
              </a:rPr>
              <a:t>5. </a:t>
            </a:r>
            <a:r>
              <a:rPr lang="ru-RU" sz="2000" b="1" dirty="0">
                <a:solidFill>
                  <a:schemeClr val="tx1"/>
                </a:solidFill>
                <a:latin typeface="Bahnschrift SemiBold SemiConden" panose="020B0502040204020203" pitchFamily="34" charset="0"/>
                <a:cs typeface="Calibri" panose="020F0502020204030204" pitchFamily="34" charset="0"/>
              </a:rPr>
              <a:t>Демонстрация решения </a:t>
            </a:r>
            <a:endParaRPr sz="2000" i="1" dirty="0">
              <a:solidFill>
                <a:schemeClr val="tx1"/>
              </a:solidFill>
              <a:latin typeface="Bahnschrift SemiBold SemiConden" panose="020B0502040204020203" pitchFamily="34" charset="0"/>
              <a:cs typeface="Calibri" panose="020F050202020403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D73F473-B570-1973-146D-736FD83D585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9623"/>
          <a:stretch/>
        </p:blipFill>
        <p:spPr>
          <a:xfrm>
            <a:off x="5305179" y="408420"/>
            <a:ext cx="4734014" cy="475651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DD6A7C3-07A7-6C5C-218B-3F56D0B0514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6936" r="27546"/>
          <a:stretch/>
        </p:blipFill>
        <p:spPr>
          <a:xfrm>
            <a:off x="84759" y="408420"/>
            <a:ext cx="3061898" cy="475651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509736D-6272-1E3E-7552-AD2E88FB4C2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30999"/>
          <a:stretch/>
        </p:blipFill>
        <p:spPr>
          <a:xfrm>
            <a:off x="807935" y="415566"/>
            <a:ext cx="4641433" cy="475651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84CB219-E077-18D0-FA4D-0DA1DAA162AE}"/>
              </a:ext>
            </a:extLst>
          </p:cNvPr>
          <p:cNvSpPr txBox="1"/>
          <p:nvPr/>
        </p:nvSpPr>
        <p:spPr>
          <a:xfrm>
            <a:off x="7290156" y="343177"/>
            <a:ext cx="436017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b="1" strike="noStrike" spc="-1" dirty="0">
                <a:solidFill>
                  <a:srgbClr val="FF0000"/>
                </a:solidFill>
                <a:latin typeface="Bahnschrift SemiBold SemiConden" panose="020B0502040204020203" pitchFamily="34" charset="0"/>
                <a:ea typeface="Arial"/>
              </a:rPr>
              <a:t>SBS a40</a:t>
            </a:r>
            <a:endParaRPr lang="ru-RU" sz="600" dirty="0">
              <a:solidFill>
                <a:srgbClr val="FF0000"/>
              </a:solidFill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F136F62-56B9-18C1-6FFB-017404DEF41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38315" y="55782"/>
            <a:ext cx="353986" cy="322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3934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A620794-BAD3-AA78-AFF5-8B2CECC27B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068" y="77202"/>
            <a:ext cx="461951" cy="461951"/>
          </a:xfrm>
          <a:prstGeom prst="rect">
            <a:avLst/>
          </a:prstGeom>
        </p:spPr>
      </p:pic>
      <p:pic>
        <p:nvPicPr>
          <p:cNvPr id="3" name="Рисунок 15">
            <a:extLst>
              <a:ext uri="{FF2B5EF4-FFF2-40B4-BE49-F238E27FC236}">
                <a16:creationId xmlns:a16="http://schemas.microsoft.com/office/drawing/2014/main" id="{63EF6D12-B7E4-01FA-45FD-42312A1BA8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051" y="94653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Google Shape;120;p27">
            <a:extLst>
              <a:ext uri="{FF2B5EF4-FFF2-40B4-BE49-F238E27FC236}">
                <a16:creationId xmlns:a16="http://schemas.microsoft.com/office/drawing/2014/main" id="{8F831FB6-EAF1-4498-C2C7-71420937EEB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7214" y="-292702"/>
            <a:ext cx="8520600" cy="103722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" sz="2000" b="1" dirty="0">
                <a:solidFill>
                  <a:schemeClr val="tx1"/>
                </a:solidFill>
                <a:latin typeface="Bahnschrift SemiBold SemiConden" panose="020B0502040204020203" pitchFamily="34" charset="0"/>
                <a:cs typeface="Calibri" panose="020F0502020204030204" pitchFamily="34" charset="0"/>
              </a:rPr>
              <a:t>5. </a:t>
            </a:r>
            <a:r>
              <a:rPr lang="ru-RU" sz="2000" b="1" dirty="0">
                <a:solidFill>
                  <a:schemeClr val="tx1"/>
                </a:solidFill>
                <a:latin typeface="Bahnschrift SemiBold SemiConden" panose="020B0502040204020203" pitchFamily="34" charset="0"/>
                <a:cs typeface="Calibri" panose="020F0502020204030204" pitchFamily="34" charset="0"/>
              </a:rPr>
              <a:t>Демонстрация решения </a:t>
            </a:r>
            <a:endParaRPr sz="2000" i="1" dirty="0">
              <a:solidFill>
                <a:schemeClr val="tx1"/>
              </a:solidFill>
              <a:latin typeface="Bahnschrift SemiBold SemiConden" panose="020B0502040204020203" pitchFamily="34" charset="0"/>
              <a:cs typeface="Calibri" panose="020F050202020403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8521076-C29C-3074-E8A9-3876775D163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1159" r="29278"/>
          <a:stretch/>
        </p:blipFill>
        <p:spPr>
          <a:xfrm>
            <a:off x="363050" y="421327"/>
            <a:ext cx="2661254" cy="475651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483055C-2CC1-AD11-3544-4E288F57E92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9871" t="143" r="29278" b="-143"/>
          <a:stretch/>
        </p:blipFill>
        <p:spPr>
          <a:xfrm>
            <a:off x="2776544" y="422795"/>
            <a:ext cx="2747962" cy="475651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B237434-423E-BF76-3E1A-05BD931BDF3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5690" r="30849"/>
          <a:stretch/>
        </p:blipFill>
        <p:spPr>
          <a:xfrm>
            <a:off x="5022052" y="421327"/>
            <a:ext cx="2923466" cy="475651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0616E3A-C195-1174-DF2F-6240D3D964B8}"/>
              </a:ext>
            </a:extLst>
          </p:cNvPr>
          <p:cNvSpPr txBox="1"/>
          <p:nvPr/>
        </p:nvSpPr>
        <p:spPr>
          <a:xfrm>
            <a:off x="7290156" y="357465"/>
            <a:ext cx="436017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b="1" strike="noStrike" spc="-1" dirty="0">
                <a:solidFill>
                  <a:srgbClr val="FF0000"/>
                </a:solidFill>
                <a:latin typeface="Bahnschrift SemiBold SemiConden" panose="020B0502040204020203" pitchFamily="34" charset="0"/>
                <a:ea typeface="Arial"/>
              </a:rPr>
              <a:t>SBS a40</a:t>
            </a:r>
            <a:endParaRPr lang="ru-RU" sz="600" dirty="0">
              <a:solidFill>
                <a:srgbClr val="FF0000"/>
              </a:solidFill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DB92D86-026F-686F-AADF-6CB4E165997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38315" y="70070"/>
            <a:ext cx="353986" cy="322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1453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A620794-BAD3-AA78-AFF5-8B2CECC27B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068" y="112922"/>
            <a:ext cx="461951" cy="461951"/>
          </a:xfrm>
          <a:prstGeom prst="rect">
            <a:avLst/>
          </a:prstGeom>
        </p:spPr>
      </p:pic>
      <p:pic>
        <p:nvPicPr>
          <p:cNvPr id="3" name="Рисунок 15">
            <a:extLst>
              <a:ext uri="{FF2B5EF4-FFF2-40B4-BE49-F238E27FC236}">
                <a16:creationId xmlns:a16="http://schemas.microsoft.com/office/drawing/2014/main" id="{63EF6D12-B7E4-01FA-45FD-42312A1BA8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051" y="130373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Google Shape;120;p27">
            <a:extLst>
              <a:ext uri="{FF2B5EF4-FFF2-40B4-BE49-F238E27FC236}">
                <a16:creationId xmlns:a16="http://schemas.microsoft.com/office/drawing/2014/main" id="{8F831FB6-EAF1-4498-C2C7-71420937EEB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7214" y="-292702"/>
            <a:ext cx="8520600" cy="103722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" sz="2000" b="1" dirty="0">
                <a:solidFill>
                  <a:schemeClr val="tx1"/>
                </a:solidFill>
                <a:latin typeface="Bahnschrift SemiBold SemiConden" panose="020B0502040204020203" pitchFamily="34" charset="0"/>
                <a:cs typeface="Calibri" panose="020F0502020204030204" pitchFamily="34" charset="0"/>
              </a:rPr>
              <a:t>5. </a:t>
            </a:r>
            <a:r>
              <a:rPr lang="ru-RU" sz="2000" b="1" dirty="0">
                <a:solidFill>
                  <a:schemeClr val="tx1"/>
                </a:solidFill>
                <a:latin typeface="Bahnschrift SemiBold SemiConden" panose="020B0502040204020203" pitchFamily="34" charset="0"/>
                <a:cs typeface="Calibri" panose="020F0502020204030204" pitchFamily="34" charset="0"/>
              </a:rPr>
              <a:t>Демонстрация решения </a:t>
            </a:r>
            <a:endParaRPr sz="2000" i="1" dirty="0">
              <a:solidFill>
                <a:schemeClr val="tx1"/>
              </a:solidFill>
              <a:latin typeface="Bahnschrift SemiBold SemiConden" panose="020B0502040204020203" pitchFamily="34" charset="0"/>
              <a:cs typeface="Calibri" panose="020F050202020403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DD7EBD8-9F2C-EA69-A1F8-D7BADC72C5C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0728"/>
          <a:stretch/>
        </p:blipFill>
        <p:spPr>
          <a:xfrm>
            <a:off x="4477514" y="386990"/>
            <a:ext cx="4659705" cy="475651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63E464E-4FBE-49CD-31CF-D8C0A49135B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0728"/>
          <a:stretch/>
        </p:blipFill>
        <p:spPr>
          <a:xfrm>
            <a:off x="1517741" y="386990"/>
            <a:ext cx="4659704" cy="475651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9CC1CDB-D9C4-E3E7-6626-4FF1D4CB4093}"/>
              </a:ext>
            </a:extLst>
          </p:cNvPr>
          <p:cNvSpPr txBox="1"/>
          <p:nvPr/>
        </p:nvSpPr>
        <p:spPr>
          <a:xfrm>
            <a:off x="7290156" y="343177"/>
            <a:ext cx="436017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b="1" strike="noStrike" spc="-1" dirty="0">
                <a:solidFill>
                  <a:srgbClr val="FF0000"/>
                </a:solidFill>
                <a:latin typeface="Bahnschrift SemiBold SemiConden" panose="020B0502040204020203" pitchFamily="34" charset="0"/>
                <a:ea typeface="Arial"/>
              </a:rPr>
              <a:t>SBS a40</a:t>
            </a:r>
            <a:endParaRPr lang="ru-RU" sz="600" dirty="0">
              <a:solidFill>
                <a:srgbClr val="FF0000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CA1DD4D-05CB-8A84-148D-B5B5DFC022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38315" y="55782"/>
            <a:ext cx="353986" cy="322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0392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A620794-BAD3-AA78-AFF5-8B2CECC27B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068" y="112922"/>
            <a:ext cx="461951" cy="461951"/>
          </a:xfrm>
          <a:prstGeom prst="rect">
            <a:avLst/>
          </a:prstGeom>
        </p:spPr>
      </p:pic>
      <p:pic>
        <p:nvPicPr>
          <p:cNvPr id="3" name="Рисунок 15">
            <a:extLst>
              <a:ext uri="{FF2B5EF4-FFF2-40B4-BE49-F238E27FC236}">
                <a16:creationId xmlns:a16="http://schemas.microsoft.com/office/drawing/2014/main" id="{63EF6D12-B7E4-01FA-45FD-42312A1BA8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051" y="130373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Google Shape;120;p27">
            <a:extLst>
              <a:ext uri="{FF2B5EF4-FFF2-40B4-BE49-F238E27FC236}">
                <a16:creationId xmlns:a16="http://schemas.microsoft.com/office/drawing/2014/main" id="{8F831FB6-EAF1-4498-C2C7-71420937EEB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7214" y="-292702"/>
            <a:ext cx="8520600" cy="103722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" sz="2000" b="1" dirty="0">
                <a:solidFill>
                  <a:schemeClr val="tx1"/>
                </a:solidFill>
                <a:latin typeface="Bahnschrift SemiBold SemiConden" panose="020B0502040204020203" pitchFamily="34" charset="0"/>
                <a:cs typeface="Calibri" panose="020F0502020204030204" pitchFamily="34" charset="0"/>
              </a:rPr>
              <a:t>5. </a:t>
            </a:r>
            <a:r>
              <a:rPr lang="ru-RU" sz="2000" b="1" dirty="0">
                <a:solidFill>
                  <a:schemeClr val="tx1"/>
                </a:solidFill>
                <a:latin typeface="Bahnschrift SemiBold SemiConden" panose="020B0502040204020203" pitchFamily="34" charset="0"/>
                <a:cs typeface="Calibri" panose="020F0502020204030204" pitchFamily="34" charset="0"/>
              </a:rPr>
              <a:t>Демонстрация решения </a:t>
            </a:r>
            <a:endParaRPr sz="2000" i="1" dirty="0">
              <a:solidFill>
                <a:schemeClr val="tx1"/>
              </a:solidFill>
              <a:latin typeface="Bahnschrift SemiBold SemiConden" panose="020B0502040204020203" pitchFamily="34" charset="0"/>
              <a:cs typeface="Calibri" panose="020F050202020403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0B3A263-EBB5-C440-7E27-8B96AF7B64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95566" y="363874"/>
            <a:ext cx="6748434" cy="477192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8B4AEB9-9E49-C1B1-B3D6-EEDC956DDA8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0632" r="30280"/>
          <a:stretch/>
        </p:blipFill>
        <p:spPr>
          <a:xfrm>
            <a:off x="1517961" y="363875"/>
            <a:ext cx="2637814" cy="477192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A7C887B-2945-2B8B-0EB3-C14E1603C485}"/>
              </a:ext>
            </a:extLst>
          </p:cNvPr>
          <p:cNvSpPr txBox="1"/>
          <p:nvPr/>
        </p:nvSpPr>
        <p:spPr>
          <a:xfrm>
            <a:off x="7290156" y="407473"/>
            <a:ext cx="436017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b="1" strike="noStrike" spc="-1" dirty="0">
                <a:solidFill>
                  <a:srgbClr val="FF0000"/>
                </a:solidFill>
                <a:latin typeface="Bahnschrift SemiBold SemiConden" panose="020B0502040204020203" pitchFamily="34" charset="0"/>
                <a:ea typeface="Arial"/>
              </a:rPr>
              <a:t>SBS a40</a:t>
            </a:r>
            <a:endParaRPr lang="ru-RU" sz="600" dirty="0">
              <a:solidFill>
                <a:srgbClr val="FF0000"/>
              </a:solidFill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3C480A8-1163-B039-B42D-9659ADAD0E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38315" y="120078"/>
            <a:ext cx="353986" cy="322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6114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11340D0-152F-5447-31DE-3C1DE6DEFB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068" y="112922"/>
            <a:ext cx="461951" cy="461951"/>
          </a:xfrm>
          <a:prstGeom prst="rect">
            <a:avLst/>
          </a:prstGeom>
        </p:spPr>
      </p:pic>
      <p:pic>
        <p:nvPicPr>
          <p:cNvPr id="3" name="Рисунок 15">
            <a:extLst>
              <a:ext uri="{FF2B5EF4-FFF2-40B4-BE49-F238E27FC236}">
                <a16:creationId xmlns:a16="http://schemas.microsoft.com/office/drawing/2014/main" id="{EBDAC0CC-1D90-16D8-2150-3D0F10E09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051" y="130373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Google Shape;120;p27">
            <a:extLst>
              <a:ext uri="{FF2B5EF4-FFF2-40B4-BE49-F238E27FC236}">
                <a16:creationId xmlns:a16="http://schemas.microsoft.com/office/drawing/2014/main" id="{1E5BE58D-B867-14B5-CA82-6786E1ED70F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0070" y="-408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" sz="2000" b="1" dirty="0">
                <a:solidFill>
                  <a:schemeClr val="tx1"/>
                </a:solidFill>
                <a:latin typeface="Bahnschrift SemiBold SemiConden" panose="020B0502040204020203" pitchFamily="34" charset="0"/>
                <a:cs typeface="Calibri" panose="020F0502020204030204" pitchFamily="34" charset="0"/>
              </a:rPr>
              <a:t>6. Портрет потребителя</a:t>
            </a:r>
            <a:endParaRPr sz="2000" b="1" dirty="0">
              <a:solidFill>
                <a:schemeClr val="tx1"/>
              </a:solidFill>
              <a:latin typeface="Bahnschrift SemiBold SemiConden" panose="020B0502040204020203" pitchFamily="34" charset="0"/>
              <a:cs typeface="Calibri" panose="020F0502020204030204" pitchFamily="34" charset="0"/>
            </a:endParaRP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94110949-81D3-D34E-C502-2AEE9366CF46}"/>
              </a:ext>
            </a:extLst>
          </p:cNvPr>
          <p:cNvSpPr/>
          <p:nvPr/>
        </p:nvSpPr>
        <p:spPr>
          <a:xfrm>
            <a:off x="287338" y="508502"/>
            <a:ext cx="405550" cy="40555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D04ABF-7258-F867-4134-41E21116647A}"/>
              </a:ext>
            </a:extLst>
          </p:cNvPr>
          <p:cNvSpPr txBox="1"/>
          <p:nvPr/>
        </p:nvSpPr>
        <p:spPr>
          <a:xfrm>
            <a:off x="354438" y="436690"/>
            <a:ext cx="4055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" sz="4800" b="1" dirty="0">
                <a:solidFill>
                  <a:schemeClr val="tx1"/>
                </a:solidFill>
                <a:latin typeface="Bahnschrift SemiBold SemiConden" panose="020B0502040204020203" pitchFamily="34" charset="0"/>
                <a:cs typeface="Calibri" panose="020F0502020204030204" pitchFamily="34" charset="0"/>
              </a:rPr>
              <a:t>1</a:t>
            </a:r>
            <a:endParaRPr lang="ru-RU" sz="4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301C4F-CF4C-9EA2-29AF-85BEA6E26B30}"/>
              </a:ext>
            </a:extLst>
          </p:cNvPr>
          <p:cNvSpPr txBox="1"/>
          <p:nvPr/>
        </p:nvSpPr>
        <p:spPr>
          <a:xfrm>
            <a:off x="7290156" y="407473"/>
            <a:ext cx="436017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b="1" strike="noStrike" spc="-1" dirty="0">
                <a:solidFill>
                  <a:srgbClr val="FF0000"/>
                </a:solidFill>
                <a:latin typeface="Bahnschrift SemiBold SemiConden" panose="020B0502040204020203" pitchFamily="34" charset="0"/>
                <a:ea typeface="Arial"/>
              </a:rPr>
              <a:t>SBS a40</a:t>
            </a:r>
            <a:endParaRPr lang="ru-RU" sz="600" dirty="0">
              <a:solidFill>
                <a:srgbClr val="FF0000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056FBE6-ABCF-4AA9-EF4B-906EBED027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8315" y="120078"/>
            <a:ext cx="353986" cy="322835"/>
          </a:xfrm>
          <a:prstGeom prst="rect">
            <a:avLst/>
          </a:prstGeom>
        </p:spPr>
      </p:pic>
      <p:pic>
        <p:nvPicPr>
          <p:cNvPr id="10" name="Рисунок 9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0C7C4D5B-FD07-406E-941C-4AD8DED4C15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996" t="16003" b="2161"/>
          <a:stretch/>
        </p:blipFill>
        <p:spPr>
          <a:xfrm>
            <a:off x="721263" y="578812"/>
            <a:ext cx="7815220" cy="4567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1751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11340D0-152F-5447-31DE-3C1DE6DEFB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068" y="112922"/>
            <a:ext cx="461951" cy="461951"/>
          </a:xfrm>
          <a:prstGeom prst="rect">
            <a:avLst/>
          </a:prstGeom>
        </p:spPr>
      </p:pic>
      <p:pic>
        <p:nvPicPr>
          <p:cNvPr id="3" name="Рисунок 15">
            <a:extLst>
              <a:ext uri="{FF2B5EF4-FFF2-40B4-BE49-F238E27FC236}">
                <a16:creationId xmlns:a16="http://schemas.microsoft.com/office/drawing/2014/main" id="{EBDAC0CC-1D90-16D8-2150-3D0F10E09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051" y="130373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Google Shape;120;p27">
            <a:extLst>
              <a:ext uri="{FF2B5EF4-FFF2-40B4-BE49-F238E27FC236}">
                <a16:creationId xmlns:a16="http://schemas.microsoft.com/office/drawing/2014/main" id="{1E5BE58D-B867-14B5-CA82-6786E1ED70F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7214" y="-19448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" sz="2000" b="1" dirty="0">
                <a:solidFill>
                  <a:schemeClr val="tx1"/>
                </a:solidFill>
                <a:latin typeface="Bahnschrift SemiBold SemiConden" panose="020B0502040204020203" pitchFamily="34" charset="0"/>
                <a:cs typeface="Calibri" panose="020F0502020204030204" pitchFamily="34" charset="0"/>
              </a:rPr>
              <a:t>7. </a:t>
            </a:r>
            <a:r>
              <a:rPr lang="ru-RU" sz="2000" dirty="0">
                <a:solidFill>
                  <a:schemeClr val="tx1"/>
                </a:solidFill>
                <a:latin typeface="Bahnschrift SemiBold SemiConden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Таблица выводов по проблемному интервью</a:t>
            </a:r>
            <a:endParaRPr sz="2000" b="1" dirty="0">
              <a:solidFill>
                <a:schemeClr val="tx1"/>
              </a:solidFill>
              <a:latin typeface="Bahnschrift SemiBold SemiConden" panose="020B0502040204020203" pitchFamily="34" charset="0"/>
              <a:cs typeface="Calibri" panose="020F0502020204030204" pitchFamily="34" charset="0"/>
            </a:endParaRP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94110949-81D3-D34E-C502-2AEE9366CF46}"/>
              </a:ext>
            </a:extLst>
          </p:cNvPr>
          <p:cNvSpPr/>
          <p:nvPr/>
        </p:nvSpPr>
        <p:spPr>
          <a:xfrm>
            <a:off x="287338" y="508502"/>
            <a:ext cx="405550" cy="40555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D04ABF-7258-F867-4134-41E21116647A}"/>
              </a:ext>
            </a:extLst>
          </p:cNvPr>
          <p:cNvSpPr txBox="1"/>
          <p:nvPr/>
        </p:nvSpPr>
        <p:spPr>
          <a:xfrm>
            <a:off x="354438" y="436690"/>
            <a:ext cx="4055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" sz="4800" b="1" dirty="0">
                <a:solidFill>
                  <a:schemeClr val="tx1"/>
                </a:solidFill>
                <a:latin typeface="Bahnschrift SemiBold SemiConden" panose="020B0502040204020203" pitchFamily="34" charset="0"/>
                <a:cs typeface="Calibri" panose="020F0502020204030204" pitchFamily="34" charset="0"/>
              </a:rPr>
              <a:t>1</a:t>
            </a:r>
            <a:endParaRPr lang="ru-RU" sz="4800" dirty="0"/>
          </a:p>
        </p:txBody>
      </p:sp>
      <p:graphicFrame>
        <p:nvGraphicFramePr>
          <p:cNvPr id="10" name="Table 4">
            <a:extLst>
              <a:ext uri="{FF2B5EF4-FFF2-40B4-BE49-F238E27FC236}">
                <a16:creationId xmlns:a16="http://schemas.microsoft.com/office/drawing/2014/main" id="{7DB4E505-24A3-E9DB-4237-05E6D87EAA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23730870"/>
              </p:ext>
            </p:extLst>
          </p:nvPr>
        </p:nvGraphicFramePr>
        <p:xfrm>
          <a:off x="897213" y="837710"/>
          <a:ext cx="7617841" cy="4210088"/>
        </p:xfrm>
        <a:graphic>
          <a:graphicData uri="http://schemas.openxmlformats.org/drawingml/2006/table">
            <a:tbl>
              <a:tblPr/>
              <a:tblGrid>
                <a:gridCol w="2046012">
                  <a:extLst>
                    <a:ext uri="{9D8B030D-6E8A-4147-A177-3AD203B41FA5}">
                      <a16:colId xmlns:a16="http://schemas.microsoft.com/office/drawing/2014/main" val="2839368984"/>
                    </a:ext>
                  </a:extLst>
                </a:gridCol>
                <a:gridCol w="22784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933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679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</a:rPr>
                        <a:t>Гипотеза</a:t>
                      </a:r>
                    </a:p>
                  </a:txBody>
                  <a:tcPr marL="161919" marR="161919" marT="81280" marB="81280">
                    <a:lnL w="9360">
                      <a:solidFill>
                        <a:srgbClr val="666666"/>
                      </a:solidFill>
                    </a:lnL>
                    <a:lnR w="9360">
                      <a:solidFill>
                        <a:srgbClr val="666666"/>
                      </a:solidFill>
                    </a:lnR>
                    <a:lnT w="9360">
                      <a:solidFill>
                        <a:srgbClr val="666666"/>
                      </a:solidFill>
                    </a:lnT>
                    <a:lnB w="936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</a:rPr>
                        <a:t>Вопросы</a:t>
                      </a:r>
                      <a:endParaRPr lang="ru-RU" sz="1800" b="0" strike="noStrike" spc="-1" dirty="0">
                        <a:solidFill>
                          <a:schemeClr val="tx1"/>
                        </a:solidFill>
                        <a:latin typeface="Bahnschrift SemiBold SemiConden" panose="020B0502040204020203" pitchFamily="34" charset="0"/>
                      </a:endParaRPr>
                    </a:p>
                  </a:txBody>
                  <a:tcPr marL="161919" marR="161919" marT="81280" marB="81280">
                    <a:lnL w="936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666666"/>
                      </a:solidFill>
                    </a:lnR>
                    <a:lnT w="9360">
                      <a:solidFill>
                        <a:srgbClr val="666666"/>
                      </a:solidFill>
                    </a:lnT>
                    <a:lnB w="9360">
                      <a:solidFill>
                        <a:srgbClr val="666666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</a:rPr>
                        <a:t>Подтвердилось ли</a:t>
                      </a:r>
                      <a:endParaRPr lang="ru-RU" sz="1800" b="0" strike="noStrike" spc="-1" dirty="0">
                        <a:solidFill>
                          <a:schemeClr val="tx1"/>
                        </a:solidFill>
                        <a:latin typeface="Bahnschrift SemiBold SemiConden" panose="020B0502040204020203" pitchFamily="34" charset="0"/>
                      </a:endParaRPr>
                    </a:p>
                  </a:txBody>
                  <a:tcPr marL="161919" marR="161919" marT="81280" marB="81280">
                    <a:lnL w="9360">
                      <a:solidFill>
                        <a:srgbClr val="666666"/>
                      </a:solidFill>
                    </a:lnL>
                    <a:lnR w="9360">
                      <a:solidFill>
                        <a:srgbClr val="666666"/>
                      </a:solidFill>
                    </a:lnR>
                    <a:lnT w="9360">
                      <a:solidFill>
                        <a:srgbClr val="666666"/>
                      </a:solidFill>
                    </a:lnT>
                    <a:lnB w="9360">
                      <a:solidFill>
                        <a:srgbClr val="666666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591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</a:rPr>
                        <a:t>У людей есть проблема с составлением туристического маршрута</a:t>
                      </a:r>
                    </a:p>
                  </a:txBody>
                  <a:tcPr marL="64000" marR="64000" marT="81280" marB="81280">
                    <a:lnL w="9360">
                      <a:solidFill>
                        <a:srgbClr val="666666"/>
                      </a:solidFill>
                    </a:lnL>
                    <a:lnR w="9360">
                      <a:solidFill>
                        <a:srgbClr val="666666"/>
                      </a:solidFill>
                    </a:lnR>
                    <a:lnT w="936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  <a:ea typeface="PT Sans"/>
                        </a:rPr>
                        <a:t>- Как часто вы совершаете тур</a:t>
                      </a:r>
                      <a:r>
                        <a:rPr lang="en-US" sz="1500" b="0" strike="noStrike" spc="-1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  <a:ea typeface="PT Sans"/>
                        </a:rPr>
                        <a:t>.</a:t>
                      </a:r>
                      <a:r>
                        <a:rPr lang="ru-RU" sz="1500" b="0" strike="noStrike" spc="-1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  <a:ea typeface="PT Sans"/>
                        </a:rPr>
                        <a:t> поездки?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</a:rPr>
                        <a:t>- Что у вас вызывает проблемы при составлении интересного тур</a:t>
                      </a:r>
                      <a:r>
                        <a:rPr lang="en-US" sz="1500" b="0" strike="noStrike" spc="-1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</a:rPr>
                        <a:t>.</a:t>
                      </a:r>
                      <a:r>
                        <a:rPr lang="ru-RU" sz="1500" b="0" strike="noStrike" spc="-1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</a:rPr>
                        <a:t> маршрута?</a:t>
                      </a:r>
                      <a:endParaRPr lang="en-US" sz="1500" b="0" strike="noStrike" spc="-1" dirty="0">
                        <a:solidFill>
                          <a:schemeClr val="tx1"/>
                        </a:solidFill>
                        <a:latin typeface="Bahnschrift SemiBold SemiConden" panose="020B0502040204020203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</a:rPr>
                        <a:t>- Какими ресурсами вы пользуетесь для составления маршрута?</a:t>
                      </a:r>
                    </a:p>
                  </a:txBody>
                  <a:tcPr marL="64000" marR="64000" marT="81280" marB="81280">
                    <a:lnL w="936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666666"/>
                      </a:solidFill>
                    </a:lnR>
                    <a:lnT w="9360">
                      <a:solidFill>
                        <a:srgbClr val="666666"/>
                      </a:solidFill>
                    </a:lnT>
                    <a:lnB w="9360">
                      <a:solidFill>
                        <a:srgbClr val="666666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  <a:ea typeface="PT Sans"/>
                        </a:rPr>
                        <a:t>Большинство ответило</a:t>
                      </a:r>
                      <a:r>
                        <a:rPr lang="en-US" sz="1500" b="0" strike="noStrike" spc="-1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  <a:ea typeface="PT Sans"/>
                        </a:rPr>
                        <a:t>,</a:t>
                      </a:r>
                      <a:r>
                        <a:rPr lang="ru-RU" sz="1500" b="0" strike="noStrike" spc="-1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  <a:ea typeface="PT Sans"/>
                        </a:rPr>
                        <a:t> что им не нравится при планировании поездки заходить на разные сайты для составления маршрута</a:t>
                      </a:r>
                      <a:r>
                        <a:rPr lang="en-US" sz="1500" b="0" strike="noStrike" spc="-1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  <a:ea typeface="PT Sans"/>
                        </a:rPr>
                        <a:t>, </a:t>
                      </a:r>
                      <a:r>
                        <a:rPr lang="ru-RU" sz="1500" b="0" strike="noStrike" spc="-1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  <a:ea typeface="PT Sans"/>
                        </a:rPr>
                        <a:t>так как это отнимает время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500" b="0" strike="noStrike" spc="-1" dirty="0">
                        <a:solidFill>
                          <a:schemeClr val="tx1"/>
                        </a:solidFill>
                        <a:latin typeface="Bahnschrift SemiBold SemiConden" panose="020B0502040204020203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u="sng" strike="noStrike" spc="-1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</a:rPr>
                        <a:t>Гипотеза подтвердилась</a:t>
                      </a:r>
                    </a:p>
                  </a:txBody>
                  <a:tcPr marL="64000" marR="64000" marT="81280" marB="81280">
                    <a:lnL w="9360">
                      <a:solidFill>
                        <a:srgbClr val="666666"/>
                      </a:solidFill>
                    </a:lnL>
                    <a:lnR w="9360">
                      <a:solidFill>
                        <a:srgbClr val="666666"/>
                      </a:solidFill>
                    </a:lnR>
                    <a:lnT w="9360">
                      <a:solidFill>
                        <a:srgbClr val="666666"/>
                      </a:solidFill>
                    </a:lnT>
                    <a:lnB w="9360">
                      <a:solidFill>
                        <a:srgbClr val="666666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1555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</a:rPr>
                        <a:t>Чаще всего туристические маршруты нравятся семьям с детьми</a:t>
                      </a:r>
                    </a:p>
                  </a:txBody>
                  <a:tcPr marL="64000" marR="64000" marT="81280" marB="81280">
                    <a:lnL w="9360">
                      <a:solidFill>
                        <a:srgbClr val="666666"/>
                      </a:solidFill>
                    </a:lnL>
                    <a:lnR w="9360">
                      <a:solidFill>
                        <a:srgbClr val="666666"/>
                      </a:solidFill>
                    </a:lnR>
                    <a:lnT w="936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  <a:ea typeface="PT Sans"/>
                        </a:rPr>
                        <a:t>- Как вы предпочитаете путешествовать?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  <a:ea typeface="PT Sans"/>
                        </a:rPr>
                        <a:t>- В какое время года вам больше нравится путешествовать? </a:t>
                      </a:r>
                      <a:endParaRPr lang="ru-RU" sz="1500" b="0" strike="noStrike" spc="-1" dirty="0">
                        <a:solidFill>
                          <a:schemeClr val="tx1"/>
                        </a:solidFill>
                        <a:latin typeface="Bahnschrift SemiBold SemiConden" panose="020B0502040204020203" pitchFamily="34" charset="0"/>
                      </a:endParaRPr>
                    </a:p>
                  </a:txBody>
                  <a:tcPr marL="64000" marR="64000" marT="81280" marB="81280">
                    <a:lnL w="936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666666"/>
                      </a:solidFill>
                    </a:lnR>
                    <a:lnT w="9360">
                      <a:solidFill>
                        <a:srgbClr val="666666"/>
                      </a:solidFill>
                    </a:lnT>
                    <a:lnB w="9360">
                      <a:solidFill>
                        <a:srgbClr val="666666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</a:rPr>
                        <a:t>В ходе опроса в чуть большем процентном соотношении</a:t>
                      </a:r>
                      <a:r>
                        <a:rPr lang="en-US" sz="1500" b="0" strike="noStrike" spc="-1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</a:rPr>
                        <a:t>,</a:t>
                      </a:r>
                      <a:r>
                        <a:rPr lang="ru-RU" sz="1500" b="0" strike="noStrike" spc="-1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</a:rPr>
                        <a:t> чем компании друзей</a:t>
                      </a:r>
                      <a:r>
                        <a:rPr lang="en-US" sz="1500" b="0" strike="noStrike" spc="-1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</a:rPr>
                        <a:t>,</a:t>
                      </a:r>
                      <a:r>
                        <a:rPr lang="ru-RU" sz="1500" b="0" strike="noStrike" spc="-1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</a:rPr>
                        <a:t> было выяснено</a:t>
                      </a:r>
                      <a:r>
                        <a:rPr lang="en-US" sz="1500" b="0" strike="noStrike" spc="-1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</a:rPr>
                        <a:t>, </a:t>
                      </a:r>
                      <a:r>
                        <a:rPr lang="ru-RU" sz="1500" b="0" strike="noStrike" spc="-1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</a:rPr>
                        <a:t>что чаще всего по тур</a:t>
                      </a:r>
                      <a:r>
                        <a:rPr lang="en-US" sz="1500" b="0" strike="noStrike" spc="-1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</a:rPr>
                        <a:t>.</a:t>
                      </a:r>
                      <a:r>
                        <a:rPr lang="ru-RU" sz="1500" b="0" strike="noStrike" spc="-1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</a:rPr>
                        <a:t> маршрутам ездят семьи с детьми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500" b="0" strike="noStrike" spc="-1" dirty="0">
                        <a:solidFill>
                          <a:schemeClr val="tx1"/>
                        </a:solidFill>
                        <a:latin typeface="Bahnschrift SemiBold SemiConden" panose="020B0502040204020203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500" b="0" u="sng" strike="noStrike" spc="-1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</a:rPr>
                        <a:t>Гипотеза подтвердилась</a:t>
                      </a:r>
                    </a:p>
                  </a:txBody>
                  <a:tcPr marL="64000" marR="64000" marT="81280" marB="81280">
                    <a:lnL w="9360">
                      <a:solidFill>
                        <a:srgbClr val="666666"/>
                      </a:solidFill>
                    </a:lnL>
                    <a:lnR w="9360">
                      <a:solidFill>
                        <a:srgbClr val="666666"/>
                      </a:solidFill>
                    </a:lnR>
                    <a:lnT w="9360">
                      <a:solidFill>
                        <a:srgbClr val="666666"/>
                      </a:solidFill>
                    </a:lnT>
                    <a:lnB w="9360">
                      <a:solidFill>
                        <a:srgbClr val="666666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B460A2B-672A-582C-2B79-05768D5EA974}"/>
              </a:ext>
            </a:extLst>
          </p:cNvPr>
          <p:cNvSpPr txBox="1"/>
          <p:nvPr/>
        </p:nvSpPr>
        <p:spPr>
          <a:xfrm>
            <a:off x="7290156" y="407473"/>
            <a:ext cx="436017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b="1" strike="noStrike" spc="-1" dirty="0">
                <a:solidFill>
                  <a:srgbClr val="FF0000"/>
                </a:solidFill>
                <a:latin typeface="Bahnschrift SemiBold SemiConden" panose="020B0502040204020203" pitchFamily="34" charset="0"/>
                <a:ea typeface="Arial"/>
              </a:rPr>
              <a:t>SBS a40</a:t>
            </a:r>
            <a:endParaRPr lang="ru-RU" sz="600" dirty="0">
              <a:solidFill>
                <a:srgbClr val="FF0000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10C3D05-EF77-7367-E150-649CF4734D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8315" y="120078"/>
            <a:ext cx="353986" cy="322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3756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11340D0-152F-5447-31DE-3C1DE6DEFB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068" y="112922"/>
            <a:ext cx="461951" cy="461951"/>
          </a:xfrm>
          <a:prstGeom prst="rect">
            <a:avLst/>
          </a:prstGeom>
        </p:spPr>
      </p:pic>
      <p:pic>
        <p:nvPicPr>
          <p:cNvPr id="3" name="Рисунок 15">
            <a:extLst>
              <a:ext uri="{FF2B5EF4-FFF2-40B4-BE49-F238E27FC236}">
                <a16:creationId xmlns:a16="http://schemas.microsoft.com/office/drawing/2014/main" id="{EBDAC0CC-1D90-16D8-2150-3D0F10E09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051" y="130373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Google Shape;120;p27">
            <a:extLst>
              <a:ext uri="{FF2B5EF4-FFF2-40B4-BE49-F238E27FC236}">
                <a16:creationId xmlns:a16="http://schemas.microsoft.com/office/drawing/2014/main" id="{1E5BE58D-B867-14B5-CA82-6786E1ED70F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7214" y="3056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-RU" sz="2000" b="1" dirty="0">
                <a:solidFill>
                  <a:schemeClr val="tx1"/>
                </a:solidFill>
                <a:latin typeface="Bahnschrift SemiBold SemiConden" panose="020B0502040204020203" pitchFamily="34" charset="0"/>
                <a:cs typeface="Calibri" panose="020F0502020204030204" pitchFamily="34" charset="0"/>
              </a:rPr>
              <a:t>8. Таблица анализа конкурентов </a:t>
            </a: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D8E2CF16-95A6-7AF5-E6A7-E0C94C7A465E}"/>
              </a:ext>
            </a:extLst>
          </p:cNvPr>
          <p:cNvSpPr/>
          <p:nvPr/>
        </p:nvSpPr>
        <p:spPr>
          <a:xfrm>
            <a:off x="287338" y="565654"/>
            <a:ext cx="405550" cy="40555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073B5E-9A01-B9ED-110E-924AAFD681B3}"/>
              </a:ext>
            </a:extLst>
          </p:cNvPr>
          <p:cNvSpPr txBox="1"/>
          <p:nvPr/>
        </p:nvSpPr>
        <p:spPr>
          <a:xfrm>
            <a:off x="304430" y="493842"/>
            <a:ext cx="4055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" sz="4800" b="1" dirty="0">
                <a:solidFill>
                  <a:schemeClr val="tx1"/>
                </a:solidFill>
                <a:latin typeface="Bahnschrift SemiBold SemiConden" panose="020B0502040204020203" pitchFamily="34" charset="0"/>
                <a:cs typeface="Calibri" panose="020F0502020204030204" pitchFamily="34" charset="0"/>
              </a:rPr>
              <a:t>2</a:t>
            </a:r>
            <a:endParaRPr lang="ru-RU" sz="4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F84F15-31D5-A4D8-B1E6-AF505C4D3370}"/>
              </a:ext>
            </a:extLst>
          </p:cNvPr>
          <p:cNvSpPr txBox="1"/>
          <p:nvPr/>
        </p:nvSpPr>
        <p:spPr>
          <a:xfrm>
            <a:off x="828828" y="610841"/>
            <a:ext cx="802783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dirty="0">
                <a:latin typeface="Bahnschrift SemiBold SemiConden" panose="020B0502040204020203" pitchFamily="34" charset="0"/>
              </a:rPr>
              <a:t>Наше приложение в отличие от альтернатив, будет иметь: улучшенные качества систем навигации, маршруты по разным сценариям, качественный сервис систем пространственного оповещения для автотуриста.</a:t>
            </a:r>
          </a:p>
        </p:txBody>
      </p:sp>
      <p:graphicFrame>
        <p:nvGraphicFramePr>
          <p:cNvPr id="12" name="Table 3">
            <a:extLst>
              <a:ext uri="{FF2B5EF4-FFF2-40B4-BE49-F238E27FC236}">
                <a16:creationId xmlns:a16="http://schemas.microsoft.com/office/drawing/2014/main" id="{6B53B3E7-9D9F-567E-049D-4DBC79B4B5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9750995"/>
              </p:ext>
            </p:extLst>
          </p:nvPr>
        </p:nvGraphicFramePr>
        <p:xfrm>
          <a:off x="438024" y="1673811"/>
          <a:ext cx="8267951" cy="3016314"/>
        </p:xfrm>
        <a:graphic>
          <a:graphicData uri="http://schemas.openxmlformats.org/drawingml/2006/table">
            <a:tbl>
              <a:tblPr/>
              <a:tblGrid>
                <a:gridCol w="9170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86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61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758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468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1" strike="noStrike" spc="-1" dirty="0">
                          <a:solidFill>
                            <a:schemeClr val="tx1"/>
                          </a:solidFill>
                          <a:latin typeface="Arial"/>
                          <a:ea typeface="Arial"/>
                        </a:rPr>
                        <a:t>Название</a:t>
                      </a:r>
                      <a:endParaRPr lang="ru-RU" sz="1100" b="0" strike="noStrike" spc="-1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63360" marR="63360">
                    <a:lnL w="12240">
                      <a:solidFill>
                        <a:srgbClr val="0097A7"/>
                      </a:solidFill>
                    </a:lnL>
                    <a:lnR w="12240">
                      <a:solidFill>
                        <a:srgbClr val="0097A7"/>
                      </a:solidFill>
                    </a:lnR>
                    <a:lnT w="12240">
                      <a:solidFill>
                        <a:srgbClr val="0097A7"/>
                      </a:solidFill>
                    </a:lnT>
                    <a:lnB w="12240">
                      <a:solidFill>
                        <a:srgbClr val="0097A7"/>
                      </a:solidFill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1" strike="noStrike" spc="-1">
                          <a:solidFill>
                            <a:schemeClr val="tx1"/>
                          </a:solidFill>
                          <a:latin typeface="Arial"/>
                          <a:ea typeface="Arial"/>
                        </a:rPr>
                        <a:t>Ссылка</a:t>
                      </a:r>
                      <a:endParaRPr lang="ru-RU" sz="1100" b="0" strike="noStrike" spc="-1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63360" marR="63360">
                    <a:lnL w="12240">
                      <a:solidFill>
                        <a:srgbClr val="0097A7"/>
                      </a:solidFill>
                    </a:lnL>
                    <a:lnR w="12240">
                      <a:solidFill>
                        <a:srgbClr val="0097A7"/>
                      </a:solidFill>
                    </a:lnR>
                    <a:lnT w="12240">
                      <a:solidFill>
                        <a:srgbClr val="0097A7"/>
                      </a:solidFill>
                    </a:lnT>
                    <a:lnB w="12240">
                      <a:solidFill>
                        <a:srgbClr val="0097A7"/>
                      </a:solidFill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1" strike="noStrike" spc="-1" dirty="0">
                          <a:solidFill>
                            <a:schemeClr val="tx1"/>
                          </a:solidFill>
                          <a:latin typeface="Arial"/>
                          <a:ea typeface="Arial"/>
                        </a:rPr>
                        <a:t>Преимущества</a:t>
                      </a:r>
                      <a:endParaRPr lang="ru-RU" sz="1100" b="0" strike="noStrike" spc="-1" dirty="0">
                        <a:solidFill>
                          <a:schemeClr val="tx1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700" b="0" strike="noStrike" spc="-1" dirty="0">
                          <a:solidFill>
                            <a:schemeClr val="tx1"/>
                          </a:solidFill>
                          <a:latin typeface="Arial"/>
                          <a:ea typeface="Arial"/>
                        </a:rPr>
                        <a:t>(с точки зрения пользователя)</a:t>
                      </a:r>
                      <a:endParaRPr lang="ru-RU" sz="700" b="0" strike="noStrike" spc="-1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63360" marR="63360">
                    <a:lnL w="12240">
                      <a:solidFill>
                        <a:srgbClr val="0097A7"/>
                      </a:solidFill>
                    </a:lnL>
                    <a:lnR w="12240">
                      <a:solidFill>
                        <a:srgbClr val="0097A7"/>
                      </a:solidFill>
                    </a:lnR>
                    <a:lnT w="12240">
                      <a:solidFill>
                        <a:srgbClr val="0097A7"/>
                      </a:solidFill>
                    </a:lnT>
                    <a:lnB w="12240">
                      <a:solidFill>
                        <a:srgbClr val="0097A7"/>
                      </a:solidFill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1" strike="noStrike" spc="-1">
                          <a:solidFill>
                            <a:schemeClr val="tx1"/>
                          </a:solidFill>
                          <a:latin typeface="Arial"/>
                          <a:ea typeface="Arial"/>
                        </a:rPr>
                        <a:t>Недостатки</a:t>
                      </a:r>
                      <a:endParaRPr lang="ru-RU" sz="1100" b="0" strike="noStrike" spc="-1">
                        <a:solidFill>
                          <a:schemeClr val="tx1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700" b="0" strike="noStrike" spc="-1">
                          <a:solidFill>
                            <a:schemeClr val="tx1"/>
                          </a:solidFill>
                          <a:latin typeface="Arial"/>
                          <a:ea typeface="Arial"/>
                        </a:rPr>
                        <a:t>(с точки зрения пользователя)</a:t>
                      </a:r>
                      <a:endParaRPr lang="ru-RU" sz="700" b="0" strike="noStrike" spc="-1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63360" marR="63360">
                    <a:lnL w="12240">
                      <a:solidFill>
                        <a:srgbClr val="0097A7"/>
                      </a:solidFill>
                    </a:lnL>
                    <a:lnR w="12240">
                      <a:solidFill>
                        <a:srgbClr val="0097A7"/>
                      </a:solidFill>
                    </a:lnR>
                    <a:lnT w="12240">
                      <a:solidFill>
                        <a:srgbClr val="0097A7"/>
                      </a:solidFill>
                    </a:lnT>
                    <a:lnB w="12240">
                      <a:solidFill>
                        <a:srgbClr val="0097A7"/>
                      </a:solidFill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1" strike="noStrike" spc="-1" dirty="0">
                          <a:solidFill>
                            <a:schemeClr val="tx1"/>
                          </a:solidFill>
                          <a:latin typeface="Arial"/>
                          <a:ea typeface="Arial"/>
                        </a:rPr>
                        <a:t>Отличия</a:t>
                      </a:r>
                      <a:endParaRPr lang="ru-RU" sz="1100" b="0" strike="noStrike" spc="-1" dirty="0">
                        <a:solidFill>
                          <a:schemeClr val="tx1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700" b="0" strike="noStrike" spc="-1" dirty="0">
                          <a:solidFill>
                            <a:schemeClr val="tx1"/>
                          </a:solidFill>
                          <a:latin typeface="Arial"/>
                          <a:ea typeface="Arial"/>
                        </a:rPr>
                        <a:t>(от вашего решения)</a:t>
                      </a:r>
                      <a:endParaRPr lang="ru-RU" sz="700" b="0" strike="noStrike" spc="-1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63360" marR="63360">
                    <a:lnL w="12240">
                      <a:solidFill>
                        <a:srgbClr val="0097A7"/>
                      </a:solidFill>
                    </a:lnL>
                    <a:lnR w="12240">
                      <a:solidFill>
                        <a:srgbClr val="0097A7"/>
                      </a:solidFill>
                    </a:lnR>
                    <a:lnT w="12240">
                      <a:solidFill>
                        <a:srgbClr val="0097A7"/>
                      </a:solidFill>
                    </a:lnT>
                    <a:lnB w="12240">
                      <a:solidFill>
                        <a:srgbClr val="0097A7"/>
                      </a:solidFill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439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820" b="0" strike="noStrike" spc="-1" dirty="0">
                          <a:solidFill>
                            <a:schemeClr val="tx1"/>
                          </a:solidFill>
                          <a:latin typeface="Arial"/>
                          <a:ea typeface="Arial"/>
                        </a:rPr>
                        <a:t>Визит Дон</a:t>
                      </a:r>
                      <a:endParaRPr lang="ru-RU" sz="820" b="0" strike="noStrike" spc="-1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63360" marR="63360">
                    <a:lnL w="12240">
                      <a:solidFill>
                        <a:srgbClr val="0097A7"/>
                      </a:solidFill>
                    </a:lnL>
                    <a:lnR w="12240">
                      <a:solidFill>
                        <a:srgbClr val="0097A7"/>
                      </a:solidFill>
                    </a:lnR>
                    <a:lnT w="12240">
                      <a:solidFill>
                        <a:srgbClr val="0097A7"/>
                      </a:solidFill>
                    </a:lnT>
                    <a:lnB w="12240">
                      <a:solidFill>
                        <a:srgbClr val="0097A7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820" b="0" strike="noStrike" spc="-1" dirty="0">
                          <a:solidFill>
                            <a:schemeClr val="tx1"/>
                          </a:solidFill>
                          <a:latin typeface="Arial"/>
                        </a:rPr>
                        <a:t>https://visitdon.ru</a:t>
                      </a:r>
                    </a:p>
                  </a:txBody>
                  <a:tcPr marL="63360" marR="63360">
                    <a:lnL w="12240">
                      <a:solidFill>
                        <a:srgbClr val="0097A7"/>
                      </a:solidFill>
                    </a:lnL>
                    <a:lnR w="12240">
                      <a:solidFill>
                        <a:srgbClr val="0097A7"/>
                      </a:solidFill>
                    </a:lnR>
                    <a:lnT w="12240">
                      <a:solidFill>
                        <a:srgbClr val="0097A7"/>
                      </a:solidFill>
                    </a:lnT>
                    <a:lnB w="12240">
                      <a:solidFill>
                        <a:srgbClr val="0097A7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21564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820" b="0" strike="noStrike" spc="-1">
                          <a:solidFill>
                            <a:schemeClr val="tx1"/>
                          </a:solidFill>
                          <a:latin typeface="Arial"/>
                        </a:rPr>
                        <a:t>Понятный и современный дизайн</a:t>
                      </a:r>
                    </a:p>
                    <a:p>
                      <a:pPr marL="216000" indent="-21564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820" b="0" strike="noStrike" spc="-1">
                          <a:solidFill>
                            <a:schemeClr val="tx1"/>
                          </a:solidFill>
                          <a:latin typeface="Arial"/>
                        </a:rPr>
                        <a:t>Есть версия для слабовидящих</a:t>
                      </a:r>
                    </a:p>
                  </a:txBody>
                  <a:tcPr marL="63360" marR="63360">
                    <a:lnL w="12240">
                      <a:solidFill>
                        <a:srgbClr val="0097A7"/>
                      </a:solidFill>
                    </a:lnL>
                    <a:lnR w="12240">
                      <a:solidFill>
                        <a:srgbClr val="0097A7"/>
                      </a:solidFill>
                    </a:lnR>
                    <a:lnT w="12240">
                      <a:solidFill>
                        <a:srgbClr val="0097A7"/>
                      </a:solidFill>
                    </a:lnT>
                    <a:lnB w="12240">
                      <a:solidFill>
                        <a:srgbClr val="0097A7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21564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820" b="0" strike="noStrike" spc="-1" dirty="0">
                          <a:solidFill>
                            <a:schemeClr val="tx1"/>
                          </a:solidFill>
                          <a:latin typeface="Arial"/>
                        </a:rPr>
                        <a:t>Не персонализированная подача</a:t>
                      </a:r>
                    </a:p>
                    <a:p>
                      <a:pPr marL="216000" indent="-21564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820" b="0" strike="noStrike" spc="-1" dirty="0">
                          <a:solidFill>
                            <a:schemeClr val="tx1"/>
                          </a:solidFill>
                          <a:latin typeface="Arial"/>
                        </a:rPr>
                        <a:t>Нет личного кабинета</a:t>
                      </a:r>
                    </a:p>
                    <a:p>
                      <a:pPr marL="216000" indent="-21564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820" b="0" strike="noStrike" spc="-1" dirty="0">
                          <a:solidFill>
                            <a:schemeClr val="tx1"/>
                          </a:solidFill>
                          <a:latin typeface="Arial"/>
                        </a:rPr>
                        <a:t>Отсутствие возможности создания избранного</a:t>
                      </a:r>
                    </a:p>
                    <a:p>
                      <a:pPr marL="216000" indent="-21564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820" b="0" strike="noStrike" spc="-1" dirty="0">
                          <a:solidFill>
                            <a:schemeClr val="tx1"/>
                          </a:solidFill>
                          <a:latin typeface="Arial"/>
                        </a:rPr>
                        <a:t>Нет приложения </a:t>
                      </a:r>
                    </a:p>
                    <a:p>
                      <a:pPr marL="216000" indent="-21564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820" b="0" strike="noStrike" spc="-1" dirty="0">
                          <a:solidFill>
                            <a:schemeClr val="tx1"/>
                          </a:solidFill>
                          <a:latin typeface="Arial"/>
                        </a:rPr>
                        <a:t>Нет возможности оффлайн-доступа</a:t>
                      </a:r>
                    </a:p>
                    <a:p>
                      <a:pPr marL="216000" indent="-21564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820" b="0" strike="noStrike" spc="-1" dirty="0">
                          <a:solidFill>
                            <a:schemeClr val="tx1"/>
                          </a:solidFill>
                          <a:latin typeface="Arial"/>
                        </a:rPr>
                        <a:t>Нет системы оповещения</a:t>
                      </a:r>
                    </a:p>
                  </a:txBody>
                  <a:tcPr marL="63360" marR="63360">
                    <a:lnL w="12240">
                      <a:solidFill>
                        <a:srgbClr val="0097A7"/>
                      </a:solidFill>
                    </a:lnL>
                    <a:lnR w="12240">
                      <a:solidFill>
                        <a:srgbClr val="0097A7"/>
                      </a:solidFill>
                    </a:lnR>
                    <a:lnT w="12240">
                      <a:solidFill>
                        <a:srgbClr val="0097A7"/>
                      </a:solidFill>
                    </a:lnT>
                    <a:lnB w="12240">
                      <a:solidFill>
                        <a:srgbClr val="0097A7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21564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820" b="0" strike="noStrike" spc="-1">
                          <a:solidFill>
                            <a:schemeClr val="tx1"/>
                          </a:solidFill>
                          <a:latin typeface="Arial"/>
                        </a:rPr>
                        <a:t>Возможность создания личного кабинета </a:t>
                      </a:r>
                    </a:p>
                    <a:p>
                      <a:pPr marL="216000" indent="-21564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820" b="0" strike="noStrike" spc="-1">
                          <a:solidFill>
                            <a:schemeClr val="tx1"/>
                          </a:solidFill>
                          <a:latin typeface="Arial"/>
                        </a:rPr>
                        <a:t>Версия для слабовидящих</a:t>
                      </a:r>
                    </a:p>
                    <a:p>
                      <a:pPr marL="216000" indent="-21564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820" b="0" strike="noStrike" spc="-1">
                          <a:solidFill>
                            <a:schemeClr val="tx1"/>
                          </a:solidFill>
                          <a:latin typeface="Arial"/>
                        </a:rPr>
                        <a:t>Персонализированная подача</a:t>
                      </a:r>
                    </a:p>
                    <a:p>
                      <a:pPr marL="216000" indent="-21564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820" b="0" strike="noStrike" spc="-1">
                          <a:solidFill>
                            <a:schemeClr val="tx1"/>
                          </a:solidFill>
                          <a:latin typeface="Arial"/>
                        </a:rPr>
                        <a:t>Оффлайн доступ (без интернета)</a:t>
                      </a:r>
                    </a:p>
                    <a:p>
                      <a:pPr marL="216000" indent="-21564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820" b="0" strike="noStrike" spc="-1">
                          <a:solidFill>
                            <a:schemeClr val="tx1"/>
                          </a:solidFill>
                          <a:latin typeface="Arial"/>
                        </a:rPr>
                        <a:t>Информация о ситуации на дорогах</a:t>
                      </a:r>
                    </a:p>
                    <a:p>
                      <a:pPr marL="216000" indent="-21564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820" b="0" strike="noStrike" spc="-1">
                          <a:solidFill>
                            <a:schemeClr val="tx1"/>
                          </a:solidFill>
                          <a:latin typeface="Arial"/>
                        </a:rPr>
                        <a:t>Система оповещения</a:t>
                      </a:r>
                    </a:p>
                  </a:txBody>
                  <a:tcPr marL="63360" marR="63360">
                    <a:lnL w="12240">
                      <a:solidFill>
                        <a:srgbClr val="0097A7"/>
                      </a:solidFill>
                    </a:lnL>
                    <a:lnR w="12240">
                      <a:solidFill>
                        <a:srgbClr val="0097A7"/>
                      </a:solidFill>
                    </a:lnR>
                    <a:lnT w="12240">
                      <a:solidFill>
                        <a:srgbClr val="0097A7"/>
                      </a:solidFill>
                    </a:lnT>
                    <a:lnB w="12240">
                      <a:solidFill>
                        <a:srgbClr val="0097A7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150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820" b="0" strike="noStrike" spc="-1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</a:rPr>
                        <a:t>Enter.Rostov</a:t>
                      </a:r>
                      <a:endParaRPr lang="ru-RU" sz="820" b="0" strike="noStrike" spc="-1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63360" marR="63360">
                    <a:lnL w="12240">
                      <a:solidFill>
                        <a:srgbClr val="0097A7"/>
                      </a:solidFill>
                    </a:lnL>
                    <a:lnR w="12240">
                      <a:solidFill>
                        <a:srgbClr val="0097A7"/>
                      </a:solidFill>
                    </a:lnR>
                    <a:lnT w="12240">
                      <a:solidFill>
                        <a:srgbClr val="0097A7"/>
                      </a:solidFill>
                    </a:lnT>
                    <a:lnB w="12240">
                      <a:solidFill>
                        <a:srgbClr val="0097A7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820" b="0" strike="noStrike" spc="-1" dirty="0">
                          <a:solidFill>
                            <a:schemeClr val="tx1"/>
                          </a:solidFill>
                          <a:latin typeface="Arial"/>
                        </a:rPr>
                        <a:t>https://m.vk.com/enter.rostov</a:t>
                      </a:r>
                    </a:p>
                  </a:txBody>
                  <a:tcPr marL="63360" marR="63360">
                    <a:lnL w="12240">
                      <a:solidFill>
                        <a:srgbClr val="0097A7"/>
                      </a:solidFill>
                    </a:lnL>
                    <a:lnR w="12240">
                      <a:solidFill>
                        <a:srgbClr val="0097A7"/>
                      </a:solidFill>
                    </a:lnR>
                    <a:lnT w="12240">
                      <a:solidFill>
                        <a:srgbClr val="0097A7"/>
                      </a:solidFill>
                    </a:lnT>
                    <a:lnB w="12240">
                      <a:solidFill>
                        <a:srgbClr val="0097A7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21564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820" b="0" strike="noStrike" spc="-1" dirty="0">
                          <a:solidFill>
                            <a:schemeClr val="tx1"/>
                          </a:solidFill>
                          <a:latin typeface="Arial"/>
                          <a:ea typeface="Microsoft YaHei"/>
                        </a:rPr>
                        <a:t>Понятный и современный дизайн</a:t>
                      </a:r>
                      <a:endParaRPr lang="ru-RU" sz="820" b="0" strike="noStrike" spc="-1" dirty="0">
                        <a:solidFill>
                          <a:schemeClr val="tx1"/>
                        </a:solidFill>
                        <a:latin typeface="Arial"/>
                      </a:endParaRPr>
                    </a:p>
                    <a:p>
                      <a:pPr marL="216000" indent="-21564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820" b="0" strike="noStrike" spc="-1" dirty="0">
                          <a:solidFill>
                            <a:schemeClr val="tx1"/>
                          </a:solidFill>
                          <a:latin typeface="Arial"/>
                          <a:ea typeface="Microsoft YaHei"/>
                        </a:rPr>
                        <a:t>Интерактивность </a:t>
                      </a:r>
                      <a:endParaRPr lang="ru-RU" sz="820" b="0" strike="noStrike" spc="-1" dirty="0">
                        <a:solidFill>
                          <a:schemeClr val="tx1"/>
                        </a:solidFill>
                        <a:latin typeface="Arial"/>
                      </a:endParaRPr>
                    </a:p>
                    <a:p>
                      <a:pPr marL="216000" indent="-21564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820" b="0" strike="noStrike" spc="-1" dirty="0">
                          <a:solidFill>
                            <a:schemeClr val="tx1"/>
                          </a:solidFill>
                          <a:latin typeface="Arial"/>
                          <a:ea typeface="Microsoft YaHei"/>
                        </a:rPr>
                        <a:t>Современная подача</a:t>
                      </a:r>
                      <a:endParaRPr lang="ru-RU" sz="820" b="0" strike="noStrike" spc="-1" dirty="0">
                        <a:solidFill>
                          <a:schemeClr val="tx1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820" b="0" strike="noStrike" spc="-1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63360" marR="63360">
                    <a:lnL w="12240">
                      <a:solidFill>
                        <a:srgbClr val="0097A7"/>
                      </a:solidFill>
                    </a:lnL>
                    <a:lnR w="12240">
                      <a:solidFill>
                        <a:srgbClr val="0097A7"/>
                      </a:solidFill>
                    </a:lnR>
                    <a:lnT w="12240">
                      <a:solidFill>
                        <a:srgbClr val="0097A7"/>
                      </a:solidFill>
                    </a:lnT>
                    <a:lnB w="12240">
                      <a:solidFill>
                        <a:srgbClr val="0097A7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21564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820" b="0" strike="noStrike" spc="-1" dirty="0">
                          <a:solidFill>
                            <a:schemeClr val="tx1"/>
                          </a:solidFill>
                          <a:latin typeface="Arial"/>
                        </a:rPr>
                        <a:t>Отсутствие версии для слабовидящих</a:t>
                      </a:r>
                    </a:p>
                    <a:p>
                      <a:pPr marL="216000" indent="-21564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820" b="0" strike="noStrike" spc="-1" dirty="0">
                          <a:solidFill>
                            <a:schemeClr val="tx1"/>
                          </a:solidFill>
                          <a:latin typeface="Arial"/>
                        </a:rPr>
                        <a:t>Не персонализированная подача</a:t>
                      </a:r>
                    </a:p>
                    <a:p>
                      <a:pPr marL="216000" indent="-21564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820" b="0" strike="noStrike" spc="-1" dirty="0">
                          <a:solidFill>
                            <a:schemeClr val="tx1"/>
                          </a:solidFill>
                          <a:latin typeface="Arial"/>
                        </a:rPr>
                        <a:t>Нет личного кабинета</a:t>
                      </a:r>
                    </a:p>
                    <a:p>
                      <a:pPr marL="216000" indent="-21564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820" b="0" strike="noStrike" spc="-1" dirty="0">
                          <a:solidFill>
                            <a:schemeClr val="tx1"/>
                          </a:solidFill>
                          <a:latin typeface="Arial"/>
                        </a:rPr>
                        <a:t>Отсутствие возможности создания избранного</a:t>
                      </a:r>
                    </a:p>
                    <a:p>
                      <a:pPr marL="216000" indent="-21564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820" b="0" strike="noStrike" spc="-1" dirty="0">
                          <a:solidFill>
                            <a:schemeClr val="tx1"/>
                          </a:solidFill>
                          <a:latin typeface="Arial"/>
                        </a:rPr>
                        <a:t>Нет приложения </a:t>
                      </a:r>
                    </a:p>
                    <a:p>
                      <a:pPr marL="216000" indent="-21564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820" b="0" strike="noStrike" spc="-1" dirty="0">
                          <a:solidFill>
                            <a:schemeClr val="tx1"/>
                          </a:solidFill>
                          <a:latin typeface="Arial"/>
                        </a:rPr>
                        <a:t>Нет возможности оффлайн-доступа</a:t>
                      </a:r>
                    </a:p>
                    <a:p>
                      <a:pPr marL="216000" indent="-21564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820" b="0" strike="noStrike" spc="-1" dirty="0">
                          <a:solidFill>
                            <a:schemeClr val="tx1"/>
                          </a:solidFill>
                          <a:latin typeface="Arial"/>
                        </a:rPr>
                        <a:t>Нет системы оповещения</a:t>
                      </a:r>
                    </a:p>
                  </a:txBody>
                  <a:tcPr marL="63360" marR="63360">
                    <a:lnL w="12240">
                      <a:solidFill>
                        <a:srgbClr val="0097A7"/>
                      </a:solidFill>
                    </a:lnL>
                    <a:lnR w="12240">
                      <a:solidFill>
                        <a:srgbClr val="0097A7"/>
                      </a:solidFill>
                    </a:lnR>
                    <a:lnT w="12240">
                      <a:solidFill>
                        <a:srgbClr val="0097A7"/>
                      </a:solidFill>
                    </a:lnT>
                    <a:lnB w="12240">
                      <a:solidFill>
                        <a:srgbClr val="0097A7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21564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820" b="0" strike="noStrike" spc="-1" dirty="0">
                          <a:solidFill>
                            <a:schemeClr val="tx1"/>
                          </a:solidFill>
                          <a:latin typeface="Arial"/>
                        </a:rPr>
                        <a:t>Возможность создания личного кабинета </a:t>
                      </a:r>
                    </a:p>
                    <a:p>
                      <a:pPr marL="216000" indent="-21564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820" b="0" strike="noStrike" spc="-1" dirty="0">
                          <a:solidFill>
                            <a:schemeClr val="tx1"/>
                          </a:solidFill>
                          <a:latin typeface="Arial"/>
                        </a:rPr>
                        <a:t>Версия для слабовидящих</a:t>
                      </a:r>
                    </a:p>
                    <a:p>
                      <a:pPr marL="216000" indent="-21564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820" b="0" strike="noStrike" spc="-1" dirty="0">
                          <a:solidFill>
                            <a:schemeClr val="tx1"/>
                          </a:solidFill>
                          <a:latin typeface="Arial"/>
                        </a:rPr>
                        <a:t>Персонализированная подача</a:t>
                      </a:r>
                    </a:p>
                    <a:p>
                      <a:pPr marL="216000" indent="-21564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820" b="0" strike="noStrike" spc="-1" dirty="0">
                          <a:solidFill>
                            <a:schemeClr val="tx1"/>
                          </a:solidFill>
                          <a:latin typeface="Arial"/>
                        </a:rPr>
                        <a:t>Оффлайн доступ (без интернета)</a:t>
                      </a:r>
                    </a:p>
                    <a:p>
                      <a:pPr marL="216000" indent="-21564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820" b="0" strike="noStrike" spc="-1" dirty="0">
                          <a:solidFill>
                            <a:schemeClr val="tx1"/>
                          </a:solidFill>
                          <a:latin typeface="Arial"/>
                        </a:rPr>
                        <a:t>Информация о ситуации на дорогах</a:t>
                      </a:r>
                    </a:p>
                  </a:txBody>
                  <a:tcPr marL="63360" marR="63360">
                    <a:lnL w="12240">
                      <a:solidFill>
                        <a:srgbClr val="0097A7"/>
                      </a:solidFill>
                    </a:lnL>
                    <a:lnR w="12240">
                      <a:solidFill>
                        <a:srgbClr val="0097A7"/>
                      </a:solidFill>
                    </a:lnR>
                    <a:lnT w="12240">
                      <a:solidFill>
                        <a:srgbClr val="0097A7"/>
                      </a:solidFill>
                    </a:lnT>
                    <a:lnB w="12240">
                      <a:solidFill>
                        <a:srgbClr val="0097A7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B3707C56-8510-DB4F-127C-8166C5F94BA6}"/>
              </a:ext>
            </a:extLst>
          </p:cNvPr>
          <p:cNvSpPr txBox="1"/>
          <p:nvPr/>
        </p:nvSpPr>
        <p:spPr>
          <a:xfrm>
            <a:off x="7290156" y="407473"/>
            <a:ext cx="436017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b="1" strike="noStrike" spc="-1" dirty="0">
                <a:solidFill>
                  <a:srgbClr val="FF0000"/>
                </a:solidFill>
                <a:latin typeface="Bahnschrift SemiBold SemiConden" panose="020B0502040204020203" pitchFamily="34" charset="0"/>
                <a:ea typeface="Arial"/>
              </a:rPr>
              <a:t>SBS a40</a:t>
            </a:r>
            <a:endParaRPr lang="ru-RU" sz="600" dirty="0">
              <a:solidFill>
                <a:srgbClr val="FF0000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1CCA3CD-BECE-F74D-E90A-E036FC04AD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8315" y="120078"/>
            <a:ext cx="353986" cy="322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6803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11340D0-152F-5447-31DE-3C1DE6DEFB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068" y="112922"/>
            <a:ext cx="461951" cy="461951"/>
          </a:xfrm>
          <a:prstGeom prst="rect">
            <a:avLst/>
          </a:prstGeom>
        </p:spPr>
      </p:pic>
      <p:pic>
        <p:nvPicPr>
          <p:cNvPr id="3" name="Рисунок 15">
            <a:extLst>
              <a:ext uri="{FF2B5EF4-FFF2-40B4-BE49-F238E27FC236}">
                <a16:creationId xmlns:a16="http://schemas.microsoft.com/office/drawing/2014/main" id="{EBDAC0CC-1D90-16D8-2150-3D0F10E09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051" y="130373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Table 1">
            <a:extLst>
              <a:ext uri="{FF2B5EF4-FFF2-40B4-BE49-F238E27FC236}">
                <a16:creationId xmlns:a16="http://schemas.microsoft.com/office/drawing/2014/main" id="{96FF8048-29EF-CBD1-8908-FD8308BFC5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33000785"/>
              </p:ext>
            </p:extLst>
          </p:nvPr>
        </p:nvGraphicFramePr>
        <p:xfrm>
          <a:off x="447345" y="1257301"/>
          <a:ext cx="8425194" cy="3775625"/>
        </p:xfrm>
        <a:graphic>
          <a:graphicData uri="http://schemas.openxmlformats.org/drawingml/2006/table">
            <a:tbl>
              <a:tblPr/>
              <a:tblGrid>
                <a:gridCol w="9207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61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577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574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930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414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1" strike="noStrike" spc="-1" dirty="0">
                          <a:solidFill>
                            <a:schemeClr val="tx1"/>
                          </a:solidFill>
                          <a:latin typeface="Arial"/>
                          <a:ea typeface="Arial"/>
                        </a:rPr>
                        <a:t>Название</a:t>
                      </a:r>
                      <a:endParaRPr lang="ru-RU" sz="1100" b="0" strike="noStrike" spc="-1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63360" marR="63360">
                    <a:lnL w="12240">
                      <a:solidFill>
                        <a:srgbClr val="0097A7"/>
                      </a:solidFill>
                    </a:lnL>
                    <a:lnR w="12240">
                      <a:solidFill>
                        <a:srgbClr val="0097A7"/>
                      </a:solidFill>
                    </a:lnR>
                    <a:lnT w="12240">
                      <a:solidFill>
                        <a:srgbClr val="0097A7"/>
                      </a:solidFill>
                    </a:lnT>
                    <a:lnB w="12240">
                      <a:solidFill>
                        <a:srgbClr val="0097A7"/>
                      </a:solidFill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1" strike="noStrike" spc="-1" dirty="0">
                          <a:solidFill>
                            <a:schemeClr val="tx1"/>
                          </a:solidFill>
                          <a:latin typeface="Arial"/>
                          <a:ea typeface="Arial"/>
                        </a:rPr>
                        <a:t>Ссылка</a:t>
                      </a:r>
                      <a:endParaRPr lang="ru-RU" sz="1100" b="0" strike="noStrike" spc="-1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63360" marR="63360">
                    <a:lnL w="12240">
                      <a:solidFill>
                        <a:srgbClr val="0097A7"/>
                      </a:solidFill>
                    </a:lnL>
                    <a:lnR w="12240">
                      <a:solidFill>
                        <a:srgbClr val="0097A7"/>
                      </a:solidFill>
                    </a:lnR>
                    <a:lnT w="12240">
                      <a:solidFill>
                        <a:srgbClr val="0097A7"/>
                      </a:solidFill>
                    </a:lnT>
                    <a:lnB w="12240">
                      <a:solidFill>
                        <a:srgbClr val="0097A7"/>
                      </a:solidFill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1" strike="noStrike" spc="-1">
                          <a:solidFill>
                            <a:schemeClr val="tx1"/>
                          </a:solidFill>
                          <a:latin typeface="Arial"/>
                          <a:ea typeface="Arial"/>
                        </a:rPr>
                        <a:t>Преимущества</a:t>
                      </a:r>
                      <a:endParaRPr lang="ru-RU" sz="1100" b="0" strike="noStrike" spc="-1">
                        <a:solidFill>
                          <a:schemeClr val="tx1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700" b="0" strike="noStrike" spc="-1">
                          <a:solidFill>
                            <a:schemeClr val="tx1"/>
                          </a:solidFill>
                          <a:latin typeface="Arial"/>
                          <a:ea typeface="Arial"/>
                        </a:rPr>
                        <a:t>(с точки зрения пользователя)</a:t>
                      </a:r>
                      <a:endParaRPr lang="ru-RU" sz="700" b="0" strike="noStrike" spc="-1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63360" marR="63360">
                    <a:lnL w="12240">
                      <a:solidFill>
                        <a:srgbClr val="0097A7"/>
                      </a:solidFill>
                    </a:lnL>
                    <a:lnR w="12240">
                      <a:solidFill>
                        <a:srgbClr val="0097A7"/>
                      </a:solidFill>
                    </a:lnR>
                    <a:lnT w="12240">
                      <a:solidFill>
                        <a:srgbClr val="0097A7"/>
                      </a:solidFill>
                    </a:lnT>
                    <a:lnB w="12240">
                      <a:solidFill>
                        <a:srgbClr val="0097A7"/>
                      </a:solidFill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1" strike="noStrike" spc="-1">
                          <a:solidFill>
                            <a:schemeClr val="tx1"/>
                          </a:solidFill>
                          <a:latin typeface="Arial"/>
                          <a:ea typeface="Arial"/>
                        </a:rPr>
                        <a:t>Недостатки</a:t>
                      </a:r>
                      <a:endParaRPr lang="ru-RU" sz="1100" b="0" strike="noStrike" spc="-1">
                        <a:solidFill>
                          <a:schemeClr val="tx1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700" b="0" strike="noStrike" spc="-1">
                          <a:solidFill>
                            <a:schemeClr val="tx1"/>
                          </a:solidFill>
                          <a:latin typeface="Arial"/>
                          <a:ea typeface="Arial"/>
                        </a:rPr>
                        <a:t>(с точки зрения пользователя)</a:t>
                      </a:r>
                      <a:endParaRPr lang="ru-RU" sz="700" b="0" strike="noStrike" spc="-1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63360" marR="63360">
                    <a:lnL w="12240">
                      <a:solidFill>
                        <a:srgbClr val="0097A7"/>
                      </a:solidFill>
                    </a:lnL>
                    <a:lnR w="12240">
                      <a:solidFill>
                        <a:srgbClr val="0097A7"/>
                      </a:solidFill>
                    </a:lnR>
                    <a:lnT w="12240">
                      <a:solidFill>
                        <a:srgbClr val="0097A7"/>
                      </a:solidFill>
                    </a:lnT>
                    <a:lnB w="12240">
                      <a:solidFill>
                        <a:srgbClr val="0097A7"/>
                      </a:solidFill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1" strike="noStrike" spc="-1" dirty="0">
                          <a:solidFill>
                            <a:schemeClr val="tx1"/>
                          </a:solidFill>
                          <a:latin typeface="Arial"/>
                          <a:ea typeface="Arial"/>
                        </a:rPr>
                        <a:t>Отличия</a:t>
                      </a:r>
                      <a:endParaRPr lang="ru-RU" sz="1100" b="0" strike="noStrike" spc="-1" dirty="0">
                        <a:solidFill>
                          <a:schemeClr val="tx1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700" b="0" strike="noStrike" spc="-1" dirty="0">
                          <a:solidFill>
                            <a:schemeClr val="tx1"/>
                          </a:solidFill>
                          <a:latin typeface="Arial"/>
                          <a:ea typeface="Arial"/>
                        </a:rPr>
                        <a:t>(от вашего решения)</a:t>
                      </a:r>
                      <a:endParaRPr lang="ru-RU" sz="700" b="0" strike="noStrike" spc="-1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63360" marR="63360">
                    <a:lnL w="12240">
                      <a:solidFill>
                        <a:srgbClr val="0097A7"/>
                      </a:solidFill>
                    </a:lnL>
                    <a:lnR w="12240">
                      <a:solidFill>
                        <a:srgbClr val="0097A7"/>
                      </a:solidFill>
                    </a:lnR>
                    <a:lnT w="12240">
                      <a:solidFill>
                        <a:srgbClr val="0097A7"/>
                      </a:solidFill>
                    </a:lnT>
                    <a:lnB w="12240">
                      <a:solidFill>
                        <a:srgbClr val="0097A7"/>
                      </a:solidFill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61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820" b="0" strike="noStrike" spc="-1" dirty="0">
                          <a:solidFill>
                            <a:schemeClr val="tx1"/>
                          </a:solidFill>
                          <a:latin typeface="Arial"/>
                        </a:rPr>
                        <a:t>Приложение </a:t>
                      </a:r>
                      <a:r>
                        <a:rPr lang="ru-RU" sz="820" b="0" strike="noStrike" spc="-1" dirty="0" err="1">
                          <a:solidFill>
                            <a:schemeClr val="tx1"/>
                          </a:solidFill>
                          <a:latin typeface="Arial"/>
                        </a:rPr>
                        <a:t>Ростов</a:t>
                      </a:r>
                      <a:r>
                        <a:rPr lang="ru-RU" sz="820" b="0" strike="noStrike" spc="-1" dirty="0">
                          <a:solidFill>
                            <a:schemeClr val="tx1"/>
                          </a:solidFill>
                          <a:latin typeface="Arial"/>
                        </a:rPr>
                        <a:t> APK Путеводитель</a:t>
                      </a:r>
                    </a:p>
                  </a:txBody>
                  <a:tcPr marL="63360" marR="63360">
                    <a:lnL w="12240">
                      <a:solidFill>
                        <a:srgbClr val="0097A7"/>
                      </a:solidFill>
                    </a:lnL>
                    <a:lnR w="12240">
                      <a:solidFill>
                        <a:srgbClr val="0097A7"/>
                      </a:solidFill>
                    </a:lnR>
                    <a:lnT w="12240">
                      <a:solidFill>
                        <a:srgbClr val="0097A7"/>
                      </a:solidFill>
                    </a:lnT>
                    <a:lnB w="12240">
                      <a:solidFill>
                        <a:srgbClr val="0097A7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820" b="0" strike="noStrike" spc="-1">
                          <a:solidFill>
                            <a:schemeClr val="tx1"/>
                          </a:solidFill>
                          <a:latin typeface="Arial"/>
                        </a:rPr>
                        <a:t>https://m.apkpure.com/ru/rostov-on-don-travel-guide/com.mobomap.cityguides14</a:t>
                      </a:r>
                    </a:p>
                  </a:txBody>
                  <a:tcPr marL="63360" marR="63360">
                    <a:lnL w="12240">
                      <a:solidFill>
                        <a:srgbClr val="0097A7"/>
                      </a:solidFill>
                    </a:lnL>
                    <a:lnR w="12240">
                      <a:solidFill>
                        <a:srgbClr val="0097A7"/>
                      </a:solidFill>
                    </a:lnR>
                    <a:lnT w="12240">
                      <a:solidFill>
                        <a:srgbClr val="0097A7"/>
                      </a:solidFill>
                    </a:lnT>
                    <a:lnB w="12240">
                      <a:solidFill>
                        <a:srgbClr val="0097A7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21564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820" b="0" strike="noStrike" spc="-1" dirty="0">
                          <a:solidFill>
                            <a:schemeClr val="tx1"/>
                          </a:solidFill>
                          <a:latin typeface="Arial"/>
                        </a:rPr>
                        <a:t>Настроен для иностранных посетителей города, владеющих английским</a:t>
                      </a:r>
                    </a:p>
                    <a:p>
                      <a:pPr marL="216000" indent="-21564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820" b="0" strike="noStrike" spc="-1" dirty="0">
                          <a:solidFill>
                            <a:schemeClr val="tx1"/>
                          </a:solidFill>
                          <a:latin typeface="Arial"/>
                        </a:rPr>
                        <a:t>Возможность создания личного кабинета </a:t>
                      </a:r>
                    </a:p>
                    <a:p>
                      <a:pPr marL="216000" indent="-21564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820" b="0" strike="noStrike" spc="-1" dirty="0">
                          <a:solidFill>
                            <a:schemeClr val="tx1"/>
                          </a:solidFill>
                          <a:latin typeface="Arial"/>
                        </a:rPr>
                        <a:t>Встроенный планировщик маршрута</a:t>
                      </a:r>
                    </a:p>
                    <a:p>
                      <a:pPr marL="216000" indent="-21564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820" b="0" strike="noStrike" spc="-1" dirty="0">
                          <a:solidFill>
                            <a:schemeClr val="tx1"/>
                          </a:solidFill>
                          <a:latin typeface="Arial"/>
                        </a:rPr>
                        <a:t>Оффлайн доступ (без интернета)</a:t>
                      </a:r>
                    </a:p>
                    <a:p>
                      <a:pPr marL="216000" indent="-21564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820" b="0" strike="noStrike" spc="-1" dirty="0">
                          <a:solidFill>
                            <a:schemeClr val="tx1"/>
                          </a:solidFill>
                          <a:latin typeface="Arial"/>
                        </a:rPr>
                        <a:t>Практичный дизайн</a:t>
                      </a:r>
                    </a:p>
                    <a:p>
                      <a:pPr marL="216000" indent="-21564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820" b="0" strike="noStrike" spc="-1" dirty="0">
                          <a:solidFill>
                            <a:schemeClr val="tx1"/>
                          </a:solidFill>
                          <a:latin typeface="Arial"/>
                        </a:rPr>
                        <a:t>Дизайн хоть понятен и практичен, но устаревший</a:t>
                      </a:r>
                    </a:p>
                  </a:txBody>
                  <a:tcPr marL="63360" marR="63360">
                    <a:lnL w="12240">
                      <a:solidFill>
                        <a:srgbClr val="0097A7"/>
                      </a:solidFill>
                    </a:lnL>
                    <a:lnR w="12240">
                      <a:solidFill>
                        <a:srgbClr val="0097A7"/>
                      </a:solidFill>
                    </a:lnR>
                    <a:lnT w="12240">
                      <a:solidFill>
                        <a:srgbClr val="0097A7"/>
                      </a:solidFill>
                    </a:lnT>
                    <a:lnB w="12240">
                      <a:solidFill>
                        <a:srgbClr val="0097A7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21564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820" b="0" strike="noStrike" spc="-1">
                          <a:solidFill>
                            <a:schemeClr val="tx1"/>
                          </a:solidFill>
                          <a:latin typeface="Arial"/>
                        </a:rPr>
                        <a:t>Отсутствие версии для слабовидящих</a:t>
                      </a:r>
                    </a:p>
                    <a:p>
                      <a:pPr marL="216000" indent="-21564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820" b="0" strike="noStrike" spc="-1">
                          <a:solidFill>
                            <a:schemeClr val="tx1"/>
                          </a:solidFill>
                          <a:latin typeface="Arial"/>
                        </a:rPr>
                        <a:t>Дизайн хоть понятен и практичен, но устаревший</a:t>
                      </a:r>
                    </a:p>
                    <a:p>
                      <a:pPr marL="216000" indent="-21564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820" b="0" strike="noStrike" spc="-1">
                          <a:solidFill>
                            <a:schemeClr val="tx1"/>
                          </a:solidFill>
                          <a:latin typeface="Arial"/>
                        </a:rPr>
                        <a:t>Приложения нет в Google Play и AppleStore</a:t>
                      </a:r>
                    </a:p>
                    <a:p>
                      <a:pPr marL="216000" indent="-21564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820" b="0" strike="noStrike" spc="-1">
                          <a:solidFill>
                            <a:schemeClr val="tx1"/>
                          </a:solidFill>
                          <a:latin typeface="Arial"/>
                        </a:rPr>
                        <a:t>Один язык — английский</a:t>
                      </a:r>
                    </a:p>
                    <a:p>
                      <a:pPr marL="216000" indent="-21564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820" b="0" strike="noStrike" spc="-1">
                          <a:solidFill>
                            <a:schemeClr val="tx1"/>
                          </a:solidFill>
                          <a:latin typeface="Arial"/>
                        </a:rPr>
                        <a:t>Не персонализированная подача</a:t>
                      </a:r>
                    </a:p>
                    <a:p>
                      <a:pPr marL="216000" indent="-21564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820" b="0" strike="noStrike" spc="-1">
                          <a:solidFill>
                            <a:schemeClr val="tx1"/>
                          </a:solidFill>
                          <a:latin typeface="Arial"/>
                        </a:rPr>
                        <a:t>Отсутствие информации о состоянии на дорогах (пробки и проч.)</a:t>
                      </a:r>
                    </a:p>
                  </a:txBody>
                  <a:tcPr marL="63360" marR="63360">
                    <a:lnL w="12240">
                      <a:solidFill>
                        <a:srgbClr val="0097A7"/>
                      </a:solidFill>
                    </a:lnL>
                    <a:lnR w="12240">
                      <a:solidFill>
                        <a:srgbClr val="0097A7"/>
                      </a:solidFill>
                    </a:lnR>
                    <a:lnT w="12240">
                      <a:solidFill>
                        <a:srgbClr val="0097A7"/>
                      </a:solidFill>
                    </a:lnT>
                    <a:lnB w="12240">
                      <a:solidFill>
                        <a:srgbClr val="0097A7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21564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820" b="0" strike="noStrike" spc="-1">
                          <a:solidFill>
                            <a:schemeClr val="tx1"/>
                          </a:solidFill>
                          <a:latin typeface="Arial"/>
                        </a:rPr>
                        <a:t>Разнообразие языков (минимум 3)</a:t>
                      </a:r>
                    </a:p>
                    <a:p>
                      <a:pPr marL="216000" indent="-21564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820" b="0" strike="noStrike" spc="-1">
                          <a:solidFill>
                            <a:schemeClr val="tx1"/>
                          </a:solidFill>
                          <a:latin typeface="Arial"/>
                        </a:rPr>
                        <a:t>Информация о ситуации на дорога</a:t>
                      </a:r>
                    </a:p>
                  </a:txBody>
                  <a:tcPr marL="63360" marR="63360">
                    <a:lnL w="12240">
                      <a:solidFill>
                        <a:srgbClr val="0097A7"/>
                      </a:solidFill>
                    </a:lnL>
                    <a:lnR w="12240">
                      <a:solidFill>
                        <a:srgbClr val="0097A7"/>
                      </a:solidFill>
                    </a:lnR>
                    <a:lnT w="12240">
                      <a:solidFill>
                        <a:srgbClr val="0097A7"/>
                      </a:solidFill>
                    </a:lnT>
                    <a:lnB w="12240">
                      <a:solidFill>
                        <a:srgbClr val="0097A7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83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820" b="0" strike="noStrike" spc="-1">
                          <a:solidFill>
                            <a:schemeClr val="tx1"/>
                          </a:solidFill>
                          <a:latin typeface="Arial"/>
                        </a:rPr>
                        <a:t>Ростов-на-лаДони</a:t>
                      </a:r>
                    </a:p>
                  </a:txBody>
                  <a:tcPr marL="63360" marR="63360">
                    <a:lnL w="12240">
                      <a:solidFill>
                        <a:srgbClr val="0097A7"/>
                      </a:solidFill>
                    </a:lnL>
                    <a:lnR w="12240">
                      <a:solidFill>
                        <a:srgbClr val="0097A7"/>
                      </a:solidFill>
                    </a:lnR>
                    <a:lnT w="12240">
                      <a:solidFill>
                        <a:srgbClr val="0097A7"/>
                      </a:solidFill>
                    </a:lnT>
                    <a:lnB w="12240">
                      <a:solidFill>
                        <a:srgbClr val="0097A7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820" b="0" strike="noStrike" spc="-1">
                          <a:solidFill>
                            <a:schemeClr val="tx1"/>
                          </a:solidFill>
                          <a:latin typeface="Arial"/>
                        </a:rPr>
                        <a:t>https://m.vk.com/rostovnaladoni </a:t>
                      </a:r>
                    </a:p>
                  </a:txBody>
                  <a:tcPr marL="63360" marR="63360">
                    <a:lnL w="12240">
                      <a:solidFill>
                        <a:srgbClr val="0097A7"/>
                      </a:solidFill>
                    </a:lnL>
                    <a:lnR w="12240">
                      <a:solidFill>
                        <a:srgbClr val="0097A7"/>
                      </a:solidFill>
                    </a:lnR>
                    <a:lnT w="12240">
                      <a:solidFill>
                        <a:srgbClr val="0097A7"/>
                      </a:solidFill>
                    </a:lnT>
                    <a:lnB w="12240">
                      <a:solidFill>
                        <a:srgbClr val="0097A7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21564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820" b="0" strike="noStrike" spc="-1">
                          <a:solidFill>
                            <a:schemeClr val="tx1"/>
                          </a:solidFill>
                          <a:latin typeface="Arial"/>
                        </a:rPr>
                        <a:t>Возможность создания личного кабинета </a:t>
                      </a:r>
                    </a:p>
                    <a:p>
                      <a:pPr marL="216000" indent="-21564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820" b="0" strike="noStrike" spc="-1">
                          <a:solidFill>
                            <a:schemeClr val="tx1"/>
                          </a:solidFill>
                          <a:latin typeface="Arial"/>
                        </a:rPr>
                        <a:t>Оффлайн доступ (без интернета)</a:t>
                      </a:r>
                    </a:p>
                    <a:p>
                      <a:pPr marL="216000" indent="-21564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820" b="0" strike="noStrike" spc="-1">
                          <a:solidFill>
                            <a:schemeClr val="tx1"/>
                          </a:solidFill>
                          <a:latin typeface="Arial"/>
                        </a:rPr>
                        <a:t>Информация о погоде и осадках</a:t>
                      </a:r>
                    </a:p>
                  </a:txBody>
                  <a:tcPr marL="63360" marR="63360">
                    <a:lnL w="12240">
                      <a:solidFill>
                        <a:srgbClr val="0097A7"/>
                      </a:solidFill>
                    </a:lnL>
                    <a:lnR w="12240">
                      <a:solidFill>
                        <a:srgbClr val="0097A7"/>
                      </a:solidFill>
                    </a:lnR>
                    <a:lnT w="12240">
                      <a:solidFill>
                        <a:srgbClr val="0097A7"/>
                      </a:solidFill>
                    </a:lnT>
                    <a:lnB w="12240">
                      <a:solidFill>
                        <a:srgbClr val="0097A7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21564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820" b="0" strike="noStrike" spc="-1">
                          <a:solidFill>
                            <a:schemeClr val="tx1"/>
                          </a:solidFill>
                          <a:latin typeface="Arial"/>
                        </a:rPr>
                        <a:t>Отсутствие версии для слабовидящих</a:t>
                      </a:r>
                    </a:p>
                    <a:p>
                      <a:pPr marL="216000" indent="-21564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820" b="0" strike="noStrike" spc="-1">
                          <a:solidFill>
                            <a:schemeClr val="tx1"/>
                          </a:solidFill>
                          <a:latin typeface="Arial"/>
                        </a:rPr>
                        <a:t>Устарелый дизайн </a:t>
                      </a:r>
                    </a:p>
                    <a:p>
                      <a:pPr marL="216000" indent="-21564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820" b="0" strike="noStrike" spc="-1">
                          <a:solidFill>
                            <a:schemeClr val="tx1"/>
                          </a:solidFill>
                          <a:latin typeface="Arial"/>
                        </a:rPr>
                        <a:t>Сложность навигации по приложению</a:t>
                      </a:r>
                    </a:p>
                    <a:p>
                      <a:pPr marL="216000" indent="-21564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820" b="0" strike="noStrike" spc="-1">
                          <a:solidFill>
                            <a:schemeClr val="tx1"/>
                          </a:solidFill>
                          <a:latin typeface="Arial"/>
                        </a:rPr>
                        <a:t>Минимум функций</a:t>
                      </a:r>
                    </a:p>
                    <a:p>
                      <a:pPr marL="216000" indent="-21564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820" b="0" strike="noStrike" spc="-1">
                          <a:solidFill>
                            <a:schemeClr val="tx1"/>
                          </a:solidFill>
                          <a:latin typeface="Arial"/>
                        </a:rPr>
                        <a:t>Приложения нет в Google Play и AppleStore</a:t>
                      </a:r>
                    </a:p>
                    <a:p>
                      <a:pPr marL="216000" indent="-21564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820" b="0" strike="noStrike" spc="-1">
                          <a:solidFill>
                            <a:schemeClr val="tx1"/>
                          </a:solidFill>
                          <a:latin typeface="Arial"/>
                        </a:rPr>
                        <a:t>Нет возможности переключения на иностранные языки</a:t>
                      </a:r>
                    </a:p>
                  </a:txBody>
                  <a:tcPr marL="63360" marR="63360">
                    <a:lnL w="12240">
                      <a:solidFill>
                        <a:srgbClr val="0097A7"/>
                      </a:solidFill>
                    </a:lnL>
                    <a:lnR w="12240">
                      <a:solidFill>
                        <a:srgbClr val="0097A7"/>
                      </a:solidFill>
                    </a:lnR>
                    <a:lnT w="12240">
                      <a:solidFill>
                        <a:srgbClr val="0097A7"/>
                      </a:solidFill>
                    </a:lnT>
                    <a:lnB w="12240">
                      <a:solidFill>
                        <a:srgbClr val="0097A7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21564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820" b="0" strike="noStrike" spc="-1" dirty="0">
                          <a:solidFill>
                            <a:schemeClr val="tx1"/>
                          </a:solidFill>
                          <a:latin typeface="Arial"/>
                          <a:ea typeface="Microsoft YaHei"/>
                        </a:rPr>
                        <a:t>Понятный и современный дизайн</a:t>
                      </a:r>
                      <a:endParaRPr lang="ru-RU" sz="820" b="0" strike="noStrike" spc="-1" dirty="0">
                        <a:solidFill>
                          <a:schemeClr val="tx1"/>
                        </a:solidFill>
                        <a:latin typeface="Arial"/>
                      </a:endParaRPr>
                    </a:p>
                    <a:p>
                      <a:pPr marL="216000" indent="-21564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820" b="0" strike="noStrike" spc="-1" dirty="0">
                          <a:solidFill>
                            <a:schemeClr val="tx1"/>
                          </a:solidFill>
                          <a:latin typeface="Arial"/>
                          <a:ea typeface="Microsoft YaHei"/>
                        </a:rPr>
                        <a:t>Функциональная навигация </a:t>
                      </a:r>
                      <a:endParaRPr lang="ru-RU" sz="820" b="0" strike="noStrike" spc="-1" dirty="0">
                        <a:solidFill>
                          <a:schemeClr val="tx1"/>
                        </a:solidFill>
                        <a:latin typeface="Arial"/>
                      </a:endParaRPr>
                    </a:p>
                    <a:p>
                      <a:pPr marL="216000" indent="-21564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820" b="0" strike="noStrike" spc="-1" dirty="0">
                          <a:solidFill>
                            <a:schemeClr val="tx1"/>
                          </a:solidFill>
                          <a:latin typeface="Arial"/>
                          <a:ea typeface="Microsoft YaHei"/>
                        </a:rPr>
                        <a:t>Информация о ситуации на дорога</a:t>
                      </a:r>
                      <a:endParaRPr lang="ru-RU" sz="820" b="0" strike="noStrike" spc="-1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63360" marR="63360">
                    <a:lnL w="12240">
                      <a:solidFill>
                        <a:srgbClr val="0097A7"/>
                      </a:solidFill>
                    </a:lnL>
                    <a:lnR w="12240">
                      <a:solidFill>
                        <a:srgbClr val="0097A7"/>
                      </a:solidFill>
                    </a:lnR>
                    <a:lnT w="12240">
                      <a:solidFill>
                        <a:srgbClr val="0097A7"/>
                      </a:solidFill>
                    </a:lnT>
                    <a:lnB w="12240">
                      <a:solidFill>
                        <a:srgbClr val="0097A7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9694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820" b="0" strike="noStrike" spc="-1">
                          <a:solidFill>
                            <a:schemeClr val="tx1"/>
                          </a:solidFill>
                          <a:latin typeface="Arial"/>
                        </a:rPr>
                        <a:t>Жизнь течет рекой (Официальный туристский портал города Ростова-на-Дону)</a:t>
                      </a:r>
                    </a:p>
                  </a:txBody>
                  <a:tcPr marL="63360" marR="63360">
                    <a:lnL w="12240">
                      <a:solidFill>
                        <a:srgbClr val="0097A7"/>
                      </a:solidFill>
                    </a:lnL>
                    <a:lnR w="12240">
                      <a:solidFill>
                        <a:srgbClr val="0097A7"/>
                      </a:solidFill>
                    </a:lnR>
                    <a:lnT w="12240">
                      <a:solidFill>
                        <a:srgbClr val="0097A7"/>
                      </a:solidFill>
                    </a:lnT>
                    <a:lnB w="12240">
                      <a:solidFill>
                        <a:srgbClr val="0097A7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820" b="0" strike="noStrike" spc="-1">
                          <a:solidFill>
                            <a:schemeClr val="tx1"/>
                          </a:solidFill>
                          <a:latin typeface="Arial"/>
                        </a:rPr>
                        <a:t>https://tourism.rostov-gorod.ru/guides/</a:t>
                      </a:r>
                    </a:p>
                  </a:txBody>
                  <a:tcPr marL="63360" marR="63360">
                    <a:lnL w="12240">
                      <a:solidFill>
                        <a:srgbClr val="0097A7"/>
                      </a:solidFill>
                    </a:lnL>
                    <a:lnR w="12240">
                      <a:solidFill>
                        <a:srgbClr val="0097A7"/>
                      </a:solidFill>
                    </a:lnR>
                    <a:lnT w="12240">
                      <a:solidFill>
                        <a:srgbClr val="0097A7"/>
                      </a:solidFill>
                    </a:lnT>
                    <a:lnB w="12240">
                      <a:solidFill>
                        <a:srgbClr val="0097A7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21564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820" b="0" strike="noStrike" spc="-1">
                          <a:solidFill>
                            <a:schemeClr val="tx1"/>
                          </a:solidFill>
                          <a:latin typeface="Arial"/>
                        </a:rPr>
                        <a:t>Понятный дизайн</a:t>
                      </a:r>
                    </a:p>
                    <a:p>
                      <a:pPr marL="216000" indent="-21564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820" b="0" strike="noStrike" spc="-1">
                          <a:solidFill>
                            <a:schemeClr val="tx1"/>
                          </a:solidFill>
                          <a:latin typeface="Arial"/>
                        </a:rPr>
                        <a:t>Есть версия для слабовидящих</a:t>
                      </a:r>
                    </a:p>
                    <a:p>
                      <a:pPr marL="216000" indent="-21564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820" b="0" strike="noStrike" spc="-1">
                          <a:solidFill>
                            <a:schemeClr val="tx1"/>
                          </a:solidFill>
                          <a:latin typeface="Arial"/>
                        </a:rPr>
                        <a:t>Возможность создания личного кабинета </a:t>
                      </a:r>
                    </a:p>
                    <a:p>
                      <a:pPr marL="216000" indent="-21564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820" b="0" strike="noStrike" spc="-1">
                          <a:solidFill>
                            <a:schemeClr val="tx1"/>
                          </a:solidFill>
                          <a:latin typeface="Arial"/>
                        </a:rPr>
                        <a:t>Аудиогиды</a:t>
                      </a:r>
                    </a:p>
                    <a:p>
                      <a:pPr marL="216000" indent="-21564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820" b="0" strike="noStrike" spc="-1">
                          <a:solidFill>
                            <a:schemeClr val="tx1"/>
                          </a:solidFill>
                          <a:latin typeface="Arial"/>
                        </a:rPr>
                        <a:t>Есть возможность работы с дополнительной реальностью </a:t>
                      </a:r>
                    </a:p>
                    <a:p>
                      <a:pPr marL="216000" indent="-21564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820" b="0" strike="noStrike" spc="-1">
                          <a:solidFill>
                            <a:schemeClr val="tx1"/>
                          </a:solidFill>
                          <a:latin typeface="Arial"/>
                        </a:rPr>
                        <a:t>Интерактивность </a:t>
                      </a:r>
                    </a:p>
                    <a:p>
                      <a:pPr marL="216000" indent="-21564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820" b="0" strike="noStrike" spc="-1">
                          <a:solidFill>
                            <a:schemeClr val="tx1"/>
                          </a:solidFill>
                          <a:latin typeface="Arial"/>
                        </a:rPr>
                        <a:t>Функциональность</a:t>
                      </a:r>
                    </a:p>
                    <a:p>
                      <a:pPr marL="216000" indent="-21564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820" b="0" strike="noStrike" spc="-1">
                          <a:solidFill>
                            <a:schemeClr val="tx1"/>
                          </a:solidFill>
                          <a:latin typeface="Arial"/>
                        </a:rPr>
                        <a:t>Обширное разнообразие языков (более 20-ти)</a:t>
                      </a:r>
                    </a:p>
                  </a:txBody>
                  <a:tcPr marL="63360" marR="63360">
                    <a:lnL w="12240">
                      <a:solidFill>
                        <a:srgbClr val="0097A7"/>
                      </a:solidFill>
                    </a:lnL>
                    <a:lnR w="12240">
                      <a:solidFill>
                        <a:srgbClr val="0097A7"/>
                      </a:solidFill>
                    </a:lnR>
                    <a:lnT w="12240">
                      <a:solidFill>
                        <a:srgbClr val="0097A7"/>
                      </a:solidFill>
                    </a:lnT>
                    <a:lnB w="12240">
                      <a:solidFill>
                        <a:srgbClr val="0097A7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21564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820" b="0" strike="noStrike" spc="-1">
                          <a:solidFill>
                            <a:schemeClr val="tx1"/>
                          </a:solidFill>
                          <a:latin typeface="Arial"/>
                        </a:rPr>
                        <a:t>Дизайн хоть понятен и практичен, но устаревший</a:t>
                      </a:r>
                    </a:p>
                    <a:p>
                      <a:pPr marL="216000" indent="-21564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820" b="0" strike="noStrike" spc="-1">
                          <a:solidFill>
                            <a:schemeClr val="tx1"/>
                          </a:solidFill>
                          <a:latin typeface="Arial"/>
                        </a:rPr>
                        <a:t>Нет приложения </a:t>
                      </a:r>
                    </a:p>
                    <a:p>
                      <a:pPr marL="216000" indent="-21564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820" b="0" strike="noStrike" spc="-1">
                          <a:solidFill>
                            <a:schemeClr val="tx1"/>
                          </a:solidFill>
                          <a:latin typeface="Arial"/>
                        </a:rPr>
                        <a:t>Нет возможности оффлайн-доступа</a:t>
                      </a:r>
                    </a:p>
                    <a:p>
                      <a:pPr marL="216000" indent="-21564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820" b="0" strike="noStrike" spc="-1">
                          <a:solidFill>
                            <a:schemeClr val="tx1"/>
                          </a:solidFill>
                          <a:latin typeface="Arial"/>
                        </a:rPr>
                        <a:t>Отсутствие информации о состоянии на дорогах (пробки и проч.)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820" b="0" strike="noStrike" spc="-1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63360" marR="63360">
                    <a:lnL w="12240">
                      <a:solidFill>
                        <a:srgbClr val="0097A7"/>
                      </a:solidFill>
                    </a:lnL>
                    <a:lnR w="12240">
                      <a:solidFill>
                        <a:srgbClr val="0097A7"/>
                      </a:solidFill>
                    </a:lnR>
                    <a:lnT w="12240">
                      <a:solidFill>
                        <a:srgbClr val="0097A7"/>
                      </a:solidFill>
                    </a:lnT>
                    <a:lnB w="12240">
                      <a:solidFill>
                        <a:srgbClr val="0097A7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21564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820" b="0" strike="noStrike" spc="-1" dirty="0">
                          <a:solidFill>
                            <a:schemeClr val="tx1"/>
                          </a:solidFill>
                          <a:latin typeface="Arial"/>
                        </a:rPr>
                        <a:t>Информация о ситуации на дорога</a:t>
                      </a:r>
                    </a:p>
                  </a:txBody>
                  <a:tcPr marL="63360" marR="63360">
                    <a:lnL w="12240">
                      <a:solidFill>
                        <a:srgbClr val="0097A7"/>
                      </a:solidFill>
                    </a:lnL>
                    <a:lnR w="12240">
                      <a:solidFill>
                        <a:srgbClr val="0097A7"/>
                      </a:solidFill>
                    </a:lnR>
                    <a:lnT w="12240">
                      <a:solidFill>
                        <a:srgbClr val="0097A7"/>
                      </a:solidFill>
                    </a:lnT>
                    <a:lnB w="12240">
                      <a:solidFill>
                        <a:srgbClr val="0097A7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62679C6B-D285-ABCB-ED7C-55D210534481}"/>
              </a:ext>
            </a:extLst>
          </p:cNvPr>
          <p:cNvSpPr txBox="1"/>
          <p:nvPr/>
        </p:nvSpPr>
        <p:spPr>
          <a:xfrm>
            <a:off x="7290156" y="407473"/>
            <a:ext cx="436017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b="1" strike="noStrike" spc="-1" dirty="0">
                <a:solidFill>
                  <a:srgbClr val="FF0000"/>
                </a:solidFill>
                <a:latin typeface="Bahnschrift SemiBold SemiConden" panose="020B0502040204020203" pitchFamily="34" charset="0"/>
                <a:ea typeface="Arial"/>
              </a:rPr>
              <a:t>SBS a40</a:t>
            </a:r>
            <a:endParaRPr lang="ru-RU" sz="600" dirty="0">
              <a:solidFill>
                <a:srgbClr val="FF0000"/>
              </a:solidFill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DEEC14B-26D3-DA0E-D5D2-F3804F49E0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8315" y="120078"/>
            <a:ext cx="353986" cy="322835"/>
          </a:xfrm>
          <a:prstGeom prst="rect">
            <a:avLst/>
          </a:prstGeom>
        </p:spPr>
      </p:pic>
      <p:sp>
        <p:nvSpPr>
          <p:cNvPr id="15" name="Google Shape;120;p27">
            <a:extLst>
              <a:ext uri="{FF2B5EF4-FFF2-40B4-BE49-F238E27FC236}">
                <a16:creationId xmlns:a16="http://schemas.microsoft.com/office/drawing/2014/main" id="{45B5F208-B1FA-5169-E1E7-CC5A9EE8A63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7214" y="3056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-RU" sz="2000" b="1" dirty="0">
                <a:solidFill>
                  <a:schemeClr val="tx1"/>
                </a:solidFill>
                <a:latin typeface="Bahnschrift SemiBold SemiConden" panose="020B0502040204020203" pitchFamily="34" charset="0"/>
                <a:cs typeface="Calibri" panose="020F0502020204030204" pitchFamily="34" charset="0"/>
              </a:rPr>
              <a:t>8. Таблица анализа конкурентов </a:t>
            </a: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DD9B0858-462C-91F3-5F42-3A77EEC9BF5F}"/>
              </a:ext>
            </a:extLst>
          </p:cNvPr>
          <p:cNvSpPr/>
          <p:nvPr/>
        </p:nvSpPr>
        <p:spPr>
          <a:xfrm>
            <a:off x="287338" y="565654"/>
            <a:ext cx="405550" cy="40555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67B425-2867-F72B-29B6-D74F55492BD1}"/>
              </a:ext>
            </a:extLst>
          </p:cNvPr>
          <p:cNvSpPr txBox="1"/>
          <p:nvPr/>
        </p:nvSpPr>
        <p:spPr>
          <a:xfrm>
            <a:off x="304430" y="493842"/>
            <a:ext cx="4055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" sz="4800" b="1" dirty="0">
                <a:solidFill>
                  <a:schemeClr val="tx1"/>
                </a:solidFill>
                <a:latin typeface="Bahnschrift SemiBold SemiConden" panose="020B0502040204020203" pitchFamily="34" charset="0"/>
                <a:cs typeface="Calibri" panose="020F0502020204030204" pitchFamily="34" charset="0"/>
              </a:rPr>
              <a:t>2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32743850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11340D0-152F-5447-31DE-3C1DE6DEFB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068" y="112922"/>
            <a:ext cx="461951" cy="461951"/>
          </a:xfrm>
          <a:prstGeom prst="rect">
            <a:avLst/>
          </a:prstGeom>
        </p:spPr>
      </p:pic>
      <p:pic>
        <p:nvPicPr>
          <p:cNvPr id="3" name="Рисунок 15">
            <a:extLst>
              <a:ext uri="{FF2B5EF4-FFF2-40B4-BE49-F238E27FC236}">
                <a16:creationId xmlns:a16="http://schemas.microsoft.com/office/drawing/2014/main" id="{EBDAC0CC-1D90-16D8-2150-3D0F10E09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051" y="130373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Google Shape;120;p27">
            <a:extLst>
              <a:ext uri="{FF2B5EF4-FFF2-40B4-BE49-F238E27FC236}">
                <a16:creationId xmlns:a16="http://schemas.microsoft.com/office/drawing/2014/main" id="{1E5BE58D-B867-14B5-CA82-6786E1ED70F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83423" y="1522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-RU" sz="2000" b="1" dirty="0">
                <a:solidFill>
                  <a:schemeClr val="tx1"/>
                </a:solidFill>
                <a:latin typeface="Bahnschrift SemiBold SemiConden" panose="020B0502040204020203" pitchFamily="34" charset="0"/>
                <a:cs typeface="Calibri" panose="020F0502020204030204" pitchFamily="34" charset="0"/>
              </a:rPr>
              <a:t>9. </a:t>
            </a:r>
            <a:r>
              <a:rPr lang="ru-RU" sz="2000" dirty="0">
                <a:solidFill>
                  <a:schemeClr val="tx1"/>
                </a:solidFill>
                <a:latin typeface="Bahnschrift SemiBold SemiConden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Объем рынка (</a:t>
            </a:r>
            <a:r>
              <a:rPr lang="en-US" sz="2000" dirty="0">
                <a:solidFill>
                  <a:schemeClr val="tx1"/>
                </a:solidFill>
                <a:latin typeface="Bahnschrift SemiBold SemiConden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TAM</a:t>
            </a:r>
            <a:r>
              <a:rPr lang="ru-RU" sz="2000" dirty="0">
                <a:solidFill>
                  <a:schemeClr val="tx1"/>
                </a:solidFill>
                <a:latin typeface="Bahnschrift SemiBold SemiConden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>
                <a:solidFill>
                  <a:schemeClr val="tx1"/>
                </a:solidFill>
                <a:latin typeface="Bahnschrift SemiBold SemiConden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SAM</a:t>
            </a:r>
            <a:r>
              <a:rPr lang="ru-RU" sz="2000" dirty="0">
                <a:solidFill>
                  <a:schemeClr val="tx1"/>
                </a:solidFill>
                <a:latin typeface="Bahnschrift SemiBold SemiConden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>
                <a:solidFill>
                  <a:schemeClr val="tx1"/>
                </a:solidFill>
                <a:latin typeface="Bahnschrift SemiBold SemiConden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SOM</a:t>
            </a:r>
            <a:r>
              <a:rPr lang="ru-RU" sz="2000" dirty="0">
                <a:solidFill>
                  <a:schemeClr val="tx1"/>
                </a:solidFill>
                <a:latin typeface="Bahnschrift SemiBold SemiConden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br>
              <a:rPr lang="ru-RU" sz="2000" dirty="0">
                <a:solidFill>
                  <a:schemeClr val="tx1"/>
                </a:solidFill>
                <a:latin typeface="Bahnschrift SemiBold SemiConden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000" b="1" dirty="0">
              <a:solidFill>
                <a:schemeClr val="tx1"/>
              </a:solidFill>
              <a:latin typeface="Bahnschrift SemiBold SemiConden" panose="020B0502040204020203" pitchFamily="34" charset="0"/>
              <a:cs typeface="Calibri" panose="020F0502020204030204" pitchFamily="34" charset="0"/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D8E2CF16-95A6-7AF5-E6A7-E0C94C7A465E}"/>
              </a:ext>
            </a:extLst>
          </p:cNvPr>
          <p:cNvSpPr/>
          <p:nvPr/>
        </p:nvSpPr>
        <p:spPr>
          <a:xfrm>
            <a:off x="287338" y="565654"/>
            <a:ext cx="405550" cy="40555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073B5E-9A01-B9ED-110E-924AAFD681B3}"/>
              </a:ext>
            </a:extLst>
          </p:cNvPr>
          <p:cNvSpPr txBox="1"/>
          <p:nvPr/>
        </p:nvSpPr>
        <p:spPr>
          <a:xfrm>
            <a:off x="304430" y="458122"/>
            <a:ext cx="4055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" sz="4800" b="1" dirty="0">
                <a:solidFill>
                  <a:schemeClr val="tx1"/>
                </a:solidFill>
                <a:latin typeface="Bahnschrift SemiBold SemiConden" panose="020B0502040204020203" pitchFamily="34" charset="0"/>
                <a:cs typeface="Calibri" panose="020F0502020204030204" pitchFamily="34" charset="0"/>
              </a:rPr>
              <a:t>2</a:t>
            </a:r>
            <a:endParaRPr lang="ru-RU" sz="48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ADC1D08-67A9-C882-81C6-ECF8BEC9C6A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0986" t="26317" b="5289"/>
          <a:stretch/>
        </p:blipFill>
        <p:spPr>
          <a:xfrm>
            <a:off x="5029200" y="756366"/>
            <a:ext cx="4124699" cy="405323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3BDED26-2FD8-7CB6-CAB4-2991D3742D3F}"/>
              </a:ext>
            </a:extLst>
          </p:cNvPr>
          <p:cNvSpPr txBox="1"/>
          <p:nvPr/>
        </p:nvSpPr>
        <p:spPr>
          <a:xfrm>
            <a:off x="727292" y="1294503"/>
            <a:ext cx="440590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chemeClr val="tx1"/>
                </a:solidFill>
                <a:latin typeface="Bahnschrift SemiBold SemiConden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TAM (Объем целевого рынка):</a:t>
            </a:r>
          </a:p>
          <a:p>
            <a:r>
              <a:rPr lang="ru-RU" sz="1800" dirty="0">
                <a:solidFill>
                  <a:schemeClr val="tx1"/>
                </a:solidFill>
                <a:latin typeface="Bahnschrift SemiBold SemiConden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500 тыс. пользователей навигационных приложений</a:t>
            </a:r>
          </a:p>
          <a:p>
            <a:endParaRPr lang="ru-RU" sz="1800" dirty="0">
              <a:solidFill>
                <a:schemeClr val="tx1"/>
              </a:solidFill>
              <a:latin typeface="Bahnschrift SemiBold SemiConden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dirty="0">
                <a:solidFill>
                  <a:schemeClr val="tx1"/>
                </a:solidFill>
                <a:latin typeface="Bahnschrift SemiBold SemiConden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SAM (Объем реалистично достижимого сегмента)</a:t>
            </a:r>
          </a:p>
          <a:p>
            <a:r>
              <a:rPr lang="ru-RU" sz="1800" dirty="0">
                <a:solidFill>
                  <a:schemeClr val="tx1"/>
                </a:solidFill>
                <a:latin typeface="Bahnschrift SemiBold SemiConden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50 тыс. человек пользуются приложениями с построением маршрутов (10%) </a:t>
            </a:r>
          </a:p>
          <a:p>
            <a:endParaRPr lang="ru-RU" sz="1800" dirty="0">
              <a:solidFill>
                <a:schemeClr val="tx1"/>
              </a:solidFill>
              <a:latin typeface="Bahnschrift SemiBold SemiConden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dirty="0">
                <a:solidFill>
                  <a:schemeClr val="tx1"/>
                </a:solidFill>
                <a:latin typeface="Bahnschrift SemiBold SemiConden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SOM (Объем реалистично достижимой доли рынка)</a:t>
            </a:r>
          </a:p>
          <a:p>
            <a:r>
              <a:rPr lang="ru-RU" sz="1800" dirty="0">
                <a:solidFill>
                  <a:schemeClr val="tx1"/>
                </a:solidFill>
                <a:latin typeface="Bahnschrift SemiBold SemiConden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тыс. человек (2%) </a:t>
            </a:r>
          </a:p>
          <a:p>
            <a:endParaRPr lang="ru-RU" sz="1800" dirty="0">
              <a:solidFill>
                <a:schemeClr val="tx1"/>
              </a:solidFill>
              <a:latin typeface="Bahnschrift SemiBold SemiConden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F15BC4DF-48EB-3495-9ED7-DD8CEEB10FCF}"/>
              </a:ext>
            </a:extLst>
          </p:cNvPr>
          <p:cNvSpPr/>
          <p:nvPr/>
        </p:nvSpPr>
        <p:spPr>
          <a:xfrm>
            <a:off x="385256" y="1376066"/>
            <a:ext cx="209713" cy="209713"/>
          </a:xfrm>
          <a:prstGeom prst="ellipse">
            <a:avLst/>
          </a:prstGeom>
          <a:solidFill>
            <a:srgbClr val="FF4343"/>
          </a:solidFill>
          <a:ln>
            <a:solidFill>
              <a:srgbClr val="FF43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3B9BAC1A-97B7-1274-1F05-6CB34D24EB82}"/>
              </a:ext>
            </a:extLst>
          </p:cNvPr>
          <p:cNvSpPr/>
          <p:nvPr/>
        </p:nvSpPr>
        <p:spPr>
          <a:xfrm>
            <a:off x="385256" y="2221411"/>
            <a:ext cx="209713" cy="209713"/>
          </a:xfrm>
          <a:prstGeom prst="ellipse">
            <a:avLst/>
          </a:prstGeom>
          <a:solidFill>
            <a:srgbClr val="FF4343"/>
          </a:solidFill>
          <a:ln>
            <a:solidFill>
              <a:srgbClr val="FF43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B52D7D53-1DF3-DF8E-26FB-AB284E4869A6}"/>
              </a:ext>
            </a:extLst>
          </p:cNvPr>
          <p:cNvSpPr/>
          <p:nvPr/>
        </p:nvSpPr>
        <p:spPr>
          <a:xfrm>
            <a:off x="385256" y="3581105"/>
            <a:ext cx="209713" cy="209713"/>
          </a:xfrm>
          <a:prstGeom prst="ellipse">
            <a:avLst/>
          </a:prstGeom>
          <a:solidFill>
            <a:srgbClr val="FF4343"/>
          </a:solidFill>
          <a:ln>
            <a:solidFill>
              <a:srgbClr val="FF43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2C6B4E-FABC-F9AA-1773-1B077C218B40}"/>
              </a:ext>
            </a:extLst>
          </p:cNvPr>
          <p:cNvSpPr txBox="1"/>
          <p:nvPr/>
        </p:nvSpPr>
        <p:spPr>
          <a:xfrm>
            <a:off x="7290156" y="407473"/>
            <a:ext cx="436017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b="1" strike="noStrike" spc="-1" dirty="0">
                <a:solidFill>
                  <a:srgbClr val="FF0000"/>
                </a:solidFill>
                <a:latin typeface="Bahnschrift SemiBold SemiConden" panose="020B0502040204020203" pitchFamily="34" charset="0"/>
                <a:ea typeface="Arial"/>
              </a:rPr>
              <a:t>SBS a40</a:t>
            </a:r>
            <a:endParaRPr lang="ru-RU" sz="600" dirty="0">
              <a:solidFill>
                <a:srgbClr val="FF0000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5EA3216-E0A8-1CC3-9B1D-F9304EB9A5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38315" y="120078"/>
            <a:ext cx="353986" cy="322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259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11340D0-152F-5447-31DE-3C1DE6DEFB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068" y="112922"/>
            <a:ext cx="461951" cy="461951"/>
          </a:xfrm>
          <a:prstGeom prst="rect">
            <a:avLst/>
          </a:prstGeom>
        </p:spPr>
      </p:pic>
      <p:pic>
        <p:nvPicPr>
          <p:cNvPr id="3" name="Рисунок 15">
            <a:extLst>
              <a:ext uri="{FF2B5EF4-FFF2-40B4-BE49-F238E27FC236}">
                <a16:creationId xmlns:a16="http://schemas.microsoft.com/office/drawing/2014/main" id="{EBDAC0CC-1D90-16D8-2150-3D0F10E09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051" y="130373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Google Shape;120;p27">
            <a:extLst>
              <a:ext uri="{FF2B5EF4-FFF2-40B4-BE49-F238E27FC236}">
                <a16:creationId xmlns:a16="http://schemas.microsoft.com/office/drawing/2014/main" id="{1E5BE58D-B867-14B5-CA82-6786E1ED70F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7214" y="-515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" sz="2000" b="1" dirty="0">
                <a:solidFill>
                  <a:schemeClr val="tx1"/>
                </a:solidFill>
                <a:latin typeface="Bahnschrift SemiBold SemiConden" panose="020B0502040204020203" pitchFamily="34" charset="0"/>
                <a:cs typeface="Calibri" panose="020F0502020204030204" pitchFamily="34" charset="0"/>
              </a:rPr>
              <a:t>10. Продвижение</a:t>
            </a:r>
            <a:endParaRPr sz="2000" b="1" dirty="0">
              <a:solidFill>
                <a:schemeClr val="tx1"/>
              </a:solidFill>
              <a:latin typeface="Bahnschrift SemiBold SemiConden" panose="020B0502040204020203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EBC550-3632-2695-A58C-291859F03B38}"/>
              </a:ext>
            </a:extLst>
          </p:cNvPr>
          <p:cNvSpPr txBox="1"/>
          <p:nvPr/>
        </p:nvSpPr>
        <p:spPr>
          <a:xfrm>
            <a:off x="752095" y="522071"/>
            <a:ext cx="7910726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dirty="0">
                <a:latin typeface="Bahnschrift SemiBold SemiConden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Определены модели монетизации и каналы продвижения, рассчитана стоимость продвижения проекта, </a:t>
            </a:r>
            <a:br>
              <a:rPr lang="ru-RU" sz="1100" dirty="0">
                <a:latin typeface="Bahnschrift SemiBold SemiConden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100" dirty="0">
                <a:latin typeface="Bahnschrift SemiBold SemiConden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определены метрики проекта. </a:t>
            </a:r>
          </a:p>
          <a:p>
            <a:endParaRPr lang="ru-RU" sz="1100" dirty="0">
              <a:solidFill>
                <a:schemeClr val="tx1"/>
              </a:solidFill>
              <a:latin typeface="Bahnschrift SemiBold SemiConden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19717F0-DF01-8FE9-EF29-E69531D904F0}"/>
              </a:ext>
            </a:extLst>
          </p:cNvPr>
          <p:cNvSpPr txBox="1"/>
          <p:nvPr/>
        </p:nvSpPr>
        <p:spPr>
          <a:xfrm>
            <a:off x="379332" y="791058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800" b="1" dirty="0">
              <a:solidFill>
                <a:srgbClr val="0543E8"/>
              </a:solidFill>
              <a:latin typeface="Lemon/Milk(RUS BY LYAJKA)" panose="020B0603050302020204" pitchFamily="34" charset="2"/>
            </a:endParaRP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A88B9625-5FEF-E48B-F494-31B6D0E4874B}"/>
              </a:ext>
            </a:extLst>
          </p:cNvPr>
          <p:cNvSpPr/>
          <p:nvPr/>
        </p:nvSpPr>
        <p:spPr>
          <a:xfrm>
            <a:off x="287338" y="565654"/>
            <a:ext cx="405550" cy="40555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FC8FCB3-0DA7-13B9-9EAC-8E1984C3B4D9}"/>
              </a:ext>
            </a:extLst>
          </p:cNvPr>
          <p:cNvSpPr txBox="1"/>
          <p:nvPr/>
        </p:nvSpPr>
        <p:spPr>
          <a:xfrm>
            <a:off x="304430" y="493842"/>
            <a:ext cx="4055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" sz="4800" b="1" dirty="0">
                <a:solidFill>
                  <a:schemeClr val="tx1"/>
                </a:solidFill>
                <a:latin typeface="Bahnschrift SemiBold SemiConden" panose="020B0502040204020203" pitchFamily="34" charset="0"/>
                <a:cs typeface="Calibri" panose="020F0502020204030204" pitchFamily="34" charset="0"/>
              </a:rPr>
              <a:t>3</a:t>
            </a:r>
            <a:endParaRPr lang="ru-RU" sz="4800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3A416E9C-F726-C2C1-075F-3A44B51F1DCB}"/>
              </a:ext>
            </a:extLst>
          </p:cNvPr>
          <p:cNvSpPr txBox="1">
            <a:spLocks/>
          </p:cNvSpPr>
          <p:nvPr/>
        </p:nvSpPr>
        <p:spPr>
          <a:xfrm>
            <a:off x="752095" y="1080483"/>
            <a:ext cx="2997789" cy="581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600" u="sng" dirty="0">
                <a:latin typeface="Bahnschrift SemiBold SemiConden" panose="020B0502040204020203" pitchFamily="34" charset="0"/>
              </a:rPr>
              <a:t>Виды рекламы:</a:t>
            </a: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F8A488C9-255D-B3DB-41EC-BB8EA2C6B066}"/>
              </a:ext>
            </a:extLst>
          </p:cNvPr>
          <p:cNvSpPr txBox="1">
            <a:spLocks/>
          </p:cNvSpPr>
          <p:nvPr/>
        </p:nvSpPr>
        <p:spPr>
          <a:xfrm>
            <a:off x="752095" y="1400006"/>
            <a:ext cx="2552410" cy="2729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1.  </a:t>
            </a:r>
            <a:r>
              <a:rPr lang="ru-RU" sz="1200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Баннерная</a:t>
            </a:r>
            <a:endParaRPr lang="en-US" sz="1200" dirty="0">
              <a:solidFill>
                <a:schemeClr val="tx1"/>
              </a:solidFill>
              <a:latin typeface="Bahnschrift SemiBold SemiConden" panose="020B0502040204020203" pitchFamily="34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2.  </a:t>
            </a:r>
            <a:r>
              <a:rPr lang="ru-RU" sz="1200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Нативная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3.  </a:t>
            </a:r>
            <a:r>
              <a:rPr lang="ru-RU" sz="1200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Промежуточная полноэкранная</a:t>
            </a:r>
          </a:p>
          <a:p>
            <a:pPr marL="0" indent="0">
              <a:buNone/>
            </a:pPr>
            <a:r>
              <a:rPr lang="en-US" sz="1200" kern="1200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4.  </a:t>
            </a:r>
            <a:r>
              <a:rPr lang="ru-RU" sz="1200" kern="1200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Видео</a:t>
            </a:r>
          </a:p>
          <a:p>
            <a:pPr marL="0" indent="0">
              <a:buNone/>
            </a:pPr>
            <a:r>
              <a:rPr lang="en-US" sz="1200" kern="1200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5.  </a:t>
            </a:r>
            <a:r>
              <a:rPr lang="ru-RU" sz="1200" kern="1200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Интерактивная и игровая реклама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6.  </a:t>
            </a:r>
            <a:r>
              <a:rPr lang="ru-RU" sz="1200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ВСТРОЕННЫЕ ПОКУПКИ</a:t>
            </a:r>
          </a:p>
          <a:p>
            <a:pPr marL="0" indent="0">
              <a:buNone/>
            </a:pPr>
            <a:r>
              <a:rPr lang="en-US" sz="1200" kern="1200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7.  </a:t>
            </a:r>
            <a:r>
              <a:rPr lang="ru-RU" sz="1200" kern="1200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ПОДПИСОЧНАЯ СИСТЕМА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8.  </a:t>
            </a:r>
            <a:r>
              <a:rPr lang="ru-RU" sz="1200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ПРЕМИУМ-ВОЗМОЖНОСТИ</a:t>
            </a:r>
            <a:endParaRPr lang="ru-RU" sz="1200" kern="1200" dirty="0">
              <a:solidFill>
                <a:schemeClr val="tx1"/>
              </a:solidFill>
              <a:latin typeface="Bahnschrift SemiBold SemiConden" panose="020B0502040204020203" pitchFamily="34" charset="0"/>
            </a:endParaRP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D6139C3D-8716-DDBD-83A4-96E564D2C045}"/>
              </a:ext>
            </a:extLst>
          </p:cNvPr>
          <p:cNvSpPr txBox="1">
            <a:spLocks/>
          </p:cNvSpPr>
          <p:nvPr/>
        </p:nvSpPr>
        <p:spPr>
          <a:xfrm>
            <a:off x="3275929" y="896561"/>
            <a:ext cx="2997789" cy="581666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u="sng" dirty="0">
                <a:latin typeface="Bahnschrift SemiBold SemiConden" panose="020B0502040204020203" pitchFamily="34" charset="0"/>
              </a:rPr>
              <a:t>ПЛЮСЫ рекламы: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42E2D279-651D-8DA9-D7F9-23242C92AD5B}"/>
              </a:ext>
            </a:extLst>
          </p:cNvPr>
          <p:cNvSpPr txBox="1">
            <a:spLocks/>
          </p:cNvSpPr>
          <p:nvPr/>
        </p:nvSpPr>
        <p:spPr>
          <a:xfrm>
            <a:off x="3980422" y="1474234"/>
            <a:ext cx="3513371" cy="2729127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200" dirty="0">
                <a:solidFill>
                  <a:prstClr val="black"/>
                </a:solidFill>
                <a:latin typeface="Bahnschrift SemiBold SemiConden" panose="020B0502040204020203" pitchFamily="34" charset="0"/>
              </a:rPr>
              <a:t>В бесплатное приложение проще привлекать пользователей, а значит монетизировать его можно с самого начала;</a:t>
            </a:r>
          </a:p>
          <a:p>
            <a:pPr algn="just"/>
            <a:r>
              <a:rPr lang="ru-RU" sz="1200" dirty="0">
                <a:solidFill>
                  <a:prstClr val="black"/>
                </a:solidFill>
                <a:latin typeface="Bahnschrift SemiBold SemiConden" panose="020B0502040204020203" pitchFamily="34" charset="0"/>
              </a:rPr>
              <a:t>Разнообразие форматов рекламы, который иногда даже может улучшать пользовательский опыт;</a:t>
            </a:r>
          </a:p>
          <a:p>
            <a:pPr algn="just"/>
            <a:r>
              <a:rPr lang="ru-RU" sz="1200" dirty="0">
                <a:solidFill>
                  <a:prstClr val="black"/>
                </a:solidFill>
                <a:latin typeface="Bahnschrift SemiBold SemiConden" panose="020B0502040204020203" pitchFamily="34" charset="0"/>
              </a:rPr>
              <a:t>Относительно остальных — самый простой сценарий.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65AEF7-4470-B974-74D0-302A65086B98}"/>
              </a:ext>
            </a:extLst>
          </p:cNvPr>
          <p:cNvSpPr txBox="1"/>
          <p:nvPr/>
        </p:nvSpPr>
        <p:spPr>
          <a:xfrm>
            <a:off x="2421458" y="3320901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u="sng" dirty="0">
                <a:latin typeface="Bahnschrift SemiBold SemiConden" panose="020B0502040204020203" pitchFamily="34" charset="0"/>
              </a:rPr>
              <a:t>КАНАЛЫ ПРОДВИЖЕНИЯ МОБИЛЬНЫХ ПРИЛОЖЕНИЙ:</a:t>
            </a:r>
            <a:endParaRPr lang="ru-RU" u="sng" dirty="0">
              <a:latin typeface="Bahnschrift SemiBold SemiConden" panose="020B0502040204020203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8554F9C-68D9-265E-E4C5-E51089EBBF5A}"/>
              </a:ext>
            </a:extLst>
          </p:cNvPr>
          <p:cNvSpPr txBox="1"/>
          <p:nvPr/>
        </p:nvSpPr>
        <p:spPr>
          <a:xfrm>
            <a:off x="1886473" y="3621534"/>
            <a:ext cx="57767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Bahnschrift SemiBold SemiConden" panose="020B0502040204020203" pitchFamily="34" charset="0"/>
              </a:rPr>
              <a:t>-  </a:t>
            </a:r>
            <a:r>
              <a:rPr lang="ru-RU" dirty="0">
                <a:latin typeface="Bahnschrift SemiBold SemiConden" panose="020B0502040204020203" pitchFamily="34" charset="0"/>
              </a:rPr>
              <a:t>Введение QR-кодов</a:t>
            </a:r>
          </a:p>
          <a:p>
            <a:r>
              <a:rPr lang="en-US" dirty="0">
                <a:latin typeface="Bahnschrift SemiBold SemiConden" panose="020B0502040204020203" pitchFamily="34" charset="0"/>
              </a:rPr>
              <a:t>-  </a:t>
            </a:r>
            <a:r>
              <a:rPr lang="ru-RU" dirty="0">
                <a:latin typeface="Bahnschrift SemiBold SemiConden" panose="020B0502040204020203" pitchFamily="34" charset="0"/>
              </a:rPr>
              <a:t>Ведение блога проекта в социальных сетях</a:t>
            </a:r>
          </a:p>
          <a:p>
            <a:r>
              <a:rPr lang="en-US" dirty="0">
                <a:latin typeface="Bahnschrift SemiBold SemiConden" panose="020B0502040204020203" pitchFamily="34" charset="0"/>
              </a:rPr>
              <a:t>-  </a:t>
            </a:r>
            <a:r>
              <a:rPr lang="ru-RU" dirty="0">
                <a:latin typeface="Bahnschrift SemiBold SemiConden" panose="020B0502040204020203" pitchFamily="34" charset="0"/>
              </a:rPr>
              <a:t>Размещение в рекламных сетях для продвижения приложений</a:t>
            </a:r>
          </a:p>
          <a:p>
            <a:r>
              <a:rPr lang="en-US" dirty="0">
                <a:latin typeface="Bahnschrift SemiBold SemiConden" panose="020B0502040204020203" pitchFamily="34" charset="0"/>
              </a:rPr>
              <a:t>-  </a:t>
            </a:r>
            <a:r>
              <a:rPr lang="ru-RU" dirty="0">
                <a:latin typeface="Bahnschrift SemiBold SemiConden" panose="020B0502040204020203" pitchFamily="34" charset="0"/>
              </a:rPr>
              <a:t>Реклама в Facebook</a:t>
            </a:r>
          </a:p>
          <a:p>
            <a:r>
              <a:rPr lang="en-US" dirty="0">
                <a:latin typeface="Bahnschrift SemiBold SemiConden" panose="020B0502040204020203" pitchFamily="34" charset="0"/>
              </a:rPr>
              <a:t>-  </a:t>
            </a:r>
            <a:r>
              <a:rPr lang="ru-RU" dirty="0">
                <a:latin typeface="Bahnschrift SemiBold SemiConden" panose="020B0502040204020203" pitchFamily="34" charset="0"/>
              </a:rPr>
              <a:t>Реклама в </a:t>
            </a:r>
            <a:r>
              <a:rPr lang="ru-RU" dirty="0" err="1">
                <a:latin typeface="Bahnschrift SemiBold SemiConden" panose="020B0502040204020203" pitchFamily="34" charset="0"/>
              </a:rPr>
              <a:t>Instagram</a:t>
            </a:r>
            <a:endParaRPr lang="ru-RU" dirty="0">
              <a:latin typeface="Bahnschrift SemiBold SemiConden" panose="020B0502040204020203" pitchFamily="34" charset="0"/>
            </a:endParaRPr>
          </a:p>
          <a:p>
            <a:r>
              <a:rPr lang="en-US" dirty="0">
                <a:latin typeface="Bahnschrift SemiBold SemiConden" panose="020B0502040204020203" pitchFamily="34" charset="0"/>
              </a:rPr>
              <a:t>-  </a:t>
            </a:r>
            <a:r>
              <a:rPr lang="ru-RU" dirty="0">
                <a:latin typeface="Bahnschrift SemiBold SemiConden" panose="020B0502040204020203" pitchFamily="34" charset="0"/>
              </a:rPr>
              <a:t>Запуск видео-тизеров в социальных сетях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B0C6774-2F3E-DFC7-86E9-A8F9539BE2D2}"/>
              </a:ext>
            </a:extLst>
          </p:cNvPr>
          <p:cNvSpPr txBox="1"/>
          <p:nvPr/>
        </p:nvSpPr>
        <p:spPr>
          <a:xfrm>
            <a:off x="7290156" y="407473"/>
            <a:ext cx="436017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b="1" strike="noStrike" spc="-1" dirty="0">
                <a:solidFill>
                  <a:srgbClr val="FF0000"/>
                </a:solidFill>
                <a:latin typeface="Bahnschrift SemiBold SemiConden" panose="020B0502040204020203" pitchFamily="34" charset="0"/>
                <a:ea typeface="Arial"/>
              </a:rPr>
              <a:t>SBS a40</a:t>
            </a:r>
            <a:endParaRPr lang="ru-RU" sz="600" dirty="0">
              <a:solidFill>
                <a:srgbClr val="FF0000"/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70EEC5C-3AF3-285C-2CB4-CD7A200E19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8315" y="120078"/>
            <a:ext cx="353986" cy="322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1220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11340D0-152F-5447-31DE-3C1DE6DEFB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068" y="112922"/>
            <a:ext cx="461951" cy="461951"/>
          </a:xfrm>
          <a:prstGeom prst="rect">
            <a:avLst/>
          </a:prstGeom>
        </p:spPr>
      </p:pic>
      <p:pic>
        <p:nvPicPr>
          <p:cNvPr id="3" name="Рисунок 15">
            <a:extLst>
              <a:ext uri="{FF2B5EF4-FFF2-40B4-BE49-F238E27FC236}">
                <a16:creationId xmlns:a16="http://schemas.microsoft.com/office/drawing/2014/main" id="{EBDAC0CC-1D90-16D8-2150-3D0F10E09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051" y="130373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Google Shape;120;p27">
            <a:extLst>
              <a:ext uri="{FF2B5EF4-FFF2-40B4-BE49-F238E27FC236}">
                <a16:creationId xmlns:a16="http://schemas.microsoft.com/office/drawing/2014/main" id="{1E5BE58D-B867-14B5-CA82-6786E1ED70F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7214" y="-515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" sz="2000" b="1" dirty="0">
                <a:solidFill>
                  <a:schemeClr val="tx1"/>
                </a:solidFill>
                <a:latin typeface="Bahnschrift SemiBold SemiConden" panose="020B0502040204020203" pitchFamily="34" charset="0"/>
                <a:cs typeface="Calibri" panose="020F0502020204030204" pitchFamily="34" charset="0"/>
              </a:rPr>
              <a:t>10. Продвижение</a:t>
            </a:r>
            <a:endParaRPr sz="2000" b="1" dirty="0">
              <a:solidFill>
                <a:schemeClr val="tx1"/>
              </a:solidFill>
              <a:latin typeface="Bahnschrift SemiBold SemiConden" panose="020B0502040204020203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EBC550-3632-2695-A58C-291859F03B38}"/>
              </a:ext>
            </a:extLst>
          </p:cNvPr>
          <p:cNvSpPr txBox="1"/>
          <p:nvPr/>
        </p:nvSpPr>
        <p:spPr>
          <a:xfrm>
            <a:off x="752095" y="522071"/>
            <a:ext cx="79107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dirty="0">
                <a:latin typeface="Bahnschrift SemiBold SemiConden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Определены модели монетизации и каналы продвижения, рассчитана стоимость продвижения проекта, </a:t>
            </a:r>
            <a:br>
              <a:rPr lang="ru-RU" sz="1100" dirty="0">
                <a:latin typeface="Bahnschrift SemiBold SemiConden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100" dirty="0">
                <a:latin typeface="Bahnschrift SemiBold SemiConden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определены метрики проекта.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19717F0-DF01-8FE9-EF29-E69531D904F0}"/>
              </a:ext>
            </a:extLst>
          </p:cNvPr>
          <p:cNvSpPr txBox="1"/>
          <p:nvPr/>
        </p:nvSpPr>
        <p:spPr>
          <a:xfrm>
            <a:off x="379332" y="791058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800" b="1" dirty="0">
              <a:solidFill>
                <a:srgbClr val="0543E8"/>
              </a:solidFill>
              <a:latin typeface="Lemon/Milk(RUS BY LYAJKA)" panose="020B0603050302020204" pitchFamily="34" charset="2"/>
            </a:endParaRP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A88B9625-5FEF-E48B-F494-31B6D0E4874B}"/>
              </a:ext>
            </a:extLst>
          </p:cNvPr>
          <p:cNvSpPr/>
          <p:nvPr/>
        </p:nvSpPr>
        <p:spPr>
          <a:xfrm>
            <a:off x="287338" y="565654"/>
            <a:ext cx="405550" cy="40555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FC8FCB3-0DA7-13B9-9EAC-8E1984C3B4D9}"/>
              </a:ext>
            </a:extLst>
          </p:cNvPr>
          <p:cNvSpPr txBox="1"/>
          <p:nvPr/>
        </p:nvSpPr>
        <p:spPr>
          <a:xfrm>
            <a:off x="304430" y="493842"/>
            <a:ext cx="4055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" sz="4800" b="1" dirty="0">
                <a:solidFill>
                  <a:schemeClr val="tx1"/>
                </a:solidFill>
                <a:latin typeface="Bahnschrift SemiBold SemiConden" panose="020B0502040204020203" pitchFamily="34" charset="0"/>
                <a:cs typeface="Calibri" panose="020F0502020204030204" pitchFamily="34" charset="0"/>
              </a:rPr>
              <a:t>3</a:t>
            </a:r>
            <a:endParaRPr lang="ru-RU" sz="4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4C4537-98E9-0840-E1C9-DA34A67706CC}"/>
              </a:ext>
            </a:extLst>
          </p:cNvPr>
          <p:cNvSpPr txBox="1"/>
          <p:nvPr/>
        </p:nvSpPr>
        <p:spPr>
          <a:xfrm>
            <a:off x="727072" y="1170819"/>
            <a:ext cx="4572000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u="sng" strike="noStrike" spc="-1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Каналы продаж</a:t>
            </a:r>
          </a:p>
          <a:p>
            <a:pPr>
              <a:lnSpc>
                <a:spcPct val="100000"/>
              </a:lnSpc>
            </a:pPr>
            <a:endParaRPr lang="ru-RU" sz="1800" b="0" strike="noStrike" spc="-1" dirty="0">
              <a:solidFill>
                <a:schemeClr val="tx1"/>
              </a:solidFill>
              <a:latin typeface="Bahnschrift SemiBold SemiConden" panose="020B0502040204020203" pitchFamily="34" charset="0"/>
            </a:endParaRPr>
          </a:p>
          <a:p>
            <a:pPr>
              <a:lnSpc>
                <a:spcPct val="100000"/>
              </a:lnSpc>
            </a:pPr>
            <a:r>
              <a:rPr lang="ru-RU" b="0" strike="noStrike" spc="-1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- Магазины приложений для смартфонов</a:t>
            </a:r>
            <a:r>
              <a:rPr lang="en-US" b="0" strike="noStrike" spc="-1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, </a:t>
            </a:r>
            <a:endParaRPr lang="ru-RU" b="0" strike="noStrike" spc="-1" dirty="0">
              <a:solidFill>
                <a:schemeClr val="tx1"/>
              </a:solidFill>
              <a:latin typeface="Bahnschrift SemiBold SemiConden" panose="020B0502040204020203" pitchFamily="34" charset="0"/>
            </a:endParaRPr>
          </a:p>
          <a:p>
            <a:pPr>
              <a:lnSpc>
                <a:spcPct val="100000"/>
              </a:lnSpc>
            </a:pPr>
            <a:r>
              <a:rPr lang="ru-RU" b="0" strike="noStrike" spc="-1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- Реклама в ростовских группах</a:t>
            </a:r>
          </a:p>
          <a:p>
            <a:pPr>
              <a:lnSpc>
                <a:spcPct val="100000"/>
              </a:lnSpc>
            </a:pPr>
            <a:r>
              <a:rPr lang="ru-RU" b="0" strike="noStrike" spc="-1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- Реклама на заправках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8BE9CC3-F305-6320-3C9A-F5D89F656A9B}"/>
              </a:ext>
            </a:extLst>
          </p:cNvPr>
          <p:cNvSpPr txBox="1"/>
          <p:nvPr/>
        </p:nvSpPr>
        <p:spPr>
          <a:xfrm>
            <a:off x="4444290" y="1164358"/>
            <a:ext cx="3972638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u="sng" strike="noStrike" spc="-1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Потоки поступления доходов</a:t>
            </a:r>
          </a:p>
          <a:p>
            <a:pPr>
              <a:lnSpc>
                <a:spcPct val="100000"/>
              </a:lnSpc>
            </a:pPr>
            <a:endParaRPr lang="ru-RU" sz="1800" b="0" strike="noStrike" spc="-1" dirty="0">
              <a:solidFill>
                <a:schemeClr val="tx1"/>
              </a:solidFill>
              <a:latin typeface="Bahnschrift SemiBold SemiConden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latin typeface="Bahnschrift SemiBold SemiConden" panose="020B0502040204020203" pitchFamily="34" charset="0"/>
                <a:ea typeface="Raleway"/>
                <a:cs typeface="Raleway"/>
                <a:sym typeface="Raleway"/>
              </a:rPr>
              <a:t>- Доход от коммерческих организаций</a:t>
            </a:r>
            <a:r>
              <a:rPr lang="en-US" dirty="0">
                <a:latin typeface="Bahnschrift SemiBold SemiConden" panose="020B0502040204020203" pitchFamily="34" charset="0"/>
                <a:ea typeface="Raleway"/>
                <a:cs typeface="Raleway"/>
                <a:sym typeface="Raleway"/>
              </a:rPr>
              <a:t>,</a:t>
            </a:r>
            <a:r>
              <a:rPr lang="ru-RU" dirty="0">
                <a:latin typeface="Bahnschrift SemiBold SemiConden" panose="020B0502040204020203" pitchFamily="34" charset="0"/>
                <a:ea typeface="Raleway"/>
                <a:cs typeface="Raleway"/>
                <a:sym typeface="Raleway"/>
              </a:rPr>
              <a:t>  размещенных на карте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u="none" strike="noStrike" cap="none" dirty="0">
                <a:latin typeface="Bahnschrift SemiBold SemiConden" panose="020B0502040204020203" pitchFamily="34" charset="0"/>
                <a:ea typeface="Raleway"/>
                <a:cs typeface="Raleway"/>
                <a:sym typeface="Raleway"/>
              </a:rPr>
              <a:t>- Доход от пользователей приложения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934D789-251A-7BDB-1E7E-6A97954CD8DB}"/>
              </a:ext>
            </a:extLst>
          </p:cNvPr>
          <p:cNvSpPr txBox="1"/>
          <p:nvPr/>
        </p:nvSpPr>
        <p:spPr>
          <a:xfrm>
            <a:off x="752095" y="2640657"/>
            <a:ext cx="7112973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u="sng" strike="noStrike" spc="-1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Расчет стоимости</a:t>
            </a:r>
          </a:p>
          <a:p>
            <a:pPr>
              <a:lnSpc>
                <a:spcPct val="100000"/>
              </a:lnSpc>
            </a:pPr>
            <a:endParaRPr lang="ru-RU" sz="1800" u="sng" spc="-1" dirty="0">
              <a:solidFill>
                <a:schemeClr val="tx1"/>
              </a:solidFill>
              <a:latin typeface="Bahnschrift SemiBold SemiConden" panose="020B0502040204020203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atin typeface="Bahnschrift SemiBold SemiConden" panose="020B0502040204020203" pitchFamily="34" charset="0"/>
              </a:rPr>
              <a:t>- Базовое (офлайн) приложение, визитная карточка, простой функционал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Bahnschrift SemiBold SemiConden" panose="020B0502040204020203" pitchFamily="34" charset="0"/>
              </a:rPr>
              <a:t>от 150 до 450 тыс. рублей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atin typeface="Bahnschrift SemiBold SemiConden" panose="020B0502040204020203" pitchFamily="34" charset="0"/>
              </a:rPr>
              <a:t>- Чат бот, интерактивный помощник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Bahnschrift SemiBold SemiConden" panose="020B0502040204020203" pitchFamily="34" charset="0"/>
              </a:rPr>
              <a:t>примерно 1 млн рублей 1 месяц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Bahnschrift SemiBold SemiConden" panose="020B0502040204020203" pitchFamily="34" charset="0"/>
              </a:rPr>
              <a:t>- Минимальные расходы на весь этот этап разработки, таким образом, составляют 50–100 тыс. рублей – на написание полной технической документации и сметы.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Bahnschrift SemiBold SemiConden" panose="020B0502040204020203" pitchFamily="34" charset="0"/>
              </a:rPr>
              <a:t>- На более основательный подход с анализом разных стратегий команды тратят 300–600 тыс. рублей и около месяца вдумчивой работы с полным погружением в рынок.</a:t>
            </a:r>
          </a:p>
          <a:p>
            <a:pPr>
              <a:lnSpc>
                <a:spcPct val="100000"/>
              </a:lnSpc>
            </a:pPr>
            <a:endParaRPr lang="ru-RU" sz="1800" b="0" u="sng" strike="noStrike" spc="-1" dirty="0">
              <a:solidFill>
                <a:schemeClr val="tx1"/>
              </a:solidFill>
              <a:latin typeface="Bahnschrift SemiBold SemiConden" panose="020B05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5116D8-BA56-1765-175A-C4FDE7ACF72F}"/>
              </a:ext>
            </a:extLst>
          </p:cNvPr>
          <p:cNvSpPr txBox="1"/>
          <p:nvPr/>
        </p:nvSpPr>
        <p:spPr>
          <a:xfrm>
            <a:off x="7290156" y="407473"/>
            <a:ext cx="436017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b="1" strike="noStrike" spc="-1" dirty="0">
                <a:solidFill>
                  <a:srgbClr val="FF0000"/>
                </a:solidFill>
                <a:latin typeface="Bahnschrift SemiBold SemiConden" panose="020B0502040204020203" pitchFamily="34" charset="0"/>
                <a:ea typeface="Arial"/>
              </a:rPr>
              <a:t>SBS a40</a:t>
            </a:r>
            <a:endParaRPr lang="ru-RU" sz="600" dirty="0">
              <a:solidFill>
                <a:srgbClr val="FF0000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FE39AD5-24E8-AB44-E731-3660EE57E3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8315" y="120078"/>
            <a:ext cx="353986" cy="322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3390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11340D0-152F-5447-31DE-3C1DE6DEFB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068" y="112922"/>
            <a:ext cx="461951" cy="461951"/>
          </a:xfrm>
          <a:prstGeom prst="rect">
            <a:avLst/>
          </a:prstGeom>
        </p:spPr>
      </p:pic>
      <p:pic>
        <p:nvPicPr>
          <p:cNvPr id="3" name="Рисунок 15">
            <a:extLst>
              <a:ext uri="{FF2B5EF4-FFF2-40B4-BE49-F238E27FC236}">
                <a16:creationId xmlns:a16="http://schemas.microsoft.com/office/drawing/2014/main" id="{EBDAC0CC-1D90-16D8-2150-3D0F10E09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051" y="130373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Google Shape;120;p27">
            <a:extLst>
              <a:ext uri="{FF2B5EF4-FFF2-40B4-BE49-F238E27FC236}">
                <a16:creationId xmlns:a16="http://schemas.microsoft.com/office/drawing/2014/main" id="{1E5BE58D-B867-14B5-CA82-6786E1ED70F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7214" y="-515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" sz="2000" b="1" dirty="0">
                <a:solidFill>
                  <a:schemeClr val="tx1"/>
                </a:solidFill>
                <a:latin typeface="Bahnschrift SemiBold SemiConden" panose="020B0502040204020203" pitchFamily="34" charset="0"/>
                <a:cs typeface="Calibri" panose="020F0502020204030204" pitchFamily="34" charset="0"/>
              </a:rPr>
              <a:t>11. </a:t>
            </a:r>
            <a:r>
              <a:rPr lang="en-US" sz="2000" b="1" dirty="0">
                <a:solidFill>
                  <a:schemeClr val="tx1"/>
                </a:solidFill>
                <a:latin typeface="Bahnschrift SemiBold SemiConden" panose="020B0502040204020203" pitchFamily="34" charset="0"/>
                <a:cs typeface="Calibri" panose="020F0502020204030204" pitchFamily="34" charset="0"/>
              </a:rPr>
              <a:t>Unit</a:t>
            </a:r>
            <a:r>
              <a:rPr lang="ru-RU" sz="2000" b="1" dirty="0">
                <a:solidFill>
                  <a:schemeClr val="tx1"/>
                </a:solidFill>
                <a:latin typeface="Bahnschrift SemiBold SemiConden" panose="020B0502040204020203" pitchFamily="34" charset="0"/>
                <a:cs typeface="Calibri" panose="020F0502020204030204" pitchFamily="34" charset="0"/>
              </a:rPr>
              <a:t>-экономика</a:t>
            </a:r>
            <a:endParaRPr sz="2000" b="1" dirty="0">
              <a:solidFill>
                <a:schemeClr val="tx1"/>
              </a:solidFill>
              <a:latin typeface="Bahnschrift SemiBold SemiConden" panose="020B0502040204020203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19717F0-DF01-8FE9-EF29-E69531D904F0}"/>
              </a:ext>
            </a:extLst>
          </p:cNvPr>
          <p:cNvSpPr txBox="1"/>
          <p:nvPr/>
        </p:nvSpPr>
        <p:spPr>
          <a:xfrm>
            <a:off x="379332" y="791058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800" b="1" dirty="0">
              <a:solidFill>
                <a:srgbClr val="0543E8"/>
              </a:solidFill>
              <a:latin typeface="Lemon/Milk(RUS BY LYAJKA)" panose="020B0603050302020204" pitchFamily="34" charset="2"/>
            </a:endParaRP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A88B9625-5FEF-E48B-F494-31B6D0E4874B}"/>
              </a:ext>
            </a:extLst>
          </p:cNvPr>
          <p:cNvSpPr/>
          <p:nvPr/>
        </p:nvSpPr>
        <p:spPr>
          <a:xfrm>
            <a:off x="287338" y="565654"/>
            <a:ext cx="405550" cy="40555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FC8FCB3-0DA7-13B9-9EAC-8E1984C3B4D9}"/>
              </a:ext>
            </a:extLst>
          </p:cNvPr>
          <p:cNvSpPr txBox="1"/>
          <p:nvPr/>
        </p:nvSpPr>
        <p:spPr>
          <a:xfrm>
            <a:off x="304430" y="493842"/>
            <a:ext cx="4055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" sz="4800" b="1" dirty="0">
                <a:solidFill>
                  <a:schemeClr val="tx1"/>
                </a:solidFill>
                <a:latin typeface="Bahnschrift SemiBold SemiConden" panose="020B0502040204020203" pitchFamily="34" charset="0"/>
                <a:cs typeface="Calibri" panose="020F0502020204030204" pitchFamily="34" charset="0"/>
              </a:rPr>
              <a:t>3</a:t>
            </a:r>
            <a:endParaRPr lang="ru-RU" sz="4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5116D8-BA56-1765-175A-C4FDE7ACF72F}"/>
              </a:ext>
            </a:extLst>
          </p:cNvPr>
          <p:cNvSpPr txBox="1"/>
          <p:nvPr/>
        </p:nvSpPr>
        <p:spPr>
          <a:xfrm>
            <a:off x="7290156" y="407473"/>
            <a:ext cx="436017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b="1" strike="noStrike" spc="-1" dirty="0">
                <a:solidFill>
                  <a:srgbClr val="FF0000"/>
                </a:solidFill>
                <a:latin typeface="Bahnschrift SemiBold SemiConden" panose="020B0502040204020203" pitchFamily="34" charset="0"/>
                <a:ea typeface="Arial"/>
              </a:rPr>
              <a:t>SBS a40</a:t>
            </a:r>
            <a:endParaRPr lang="ru-RU" sz="600" dirty="0">
              <a:solidFill>
                <a:srgbClr val="FF0000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FE39AD5-24E8-AB44-E731-3660EE57E3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8315" y="120078"/>
            <a:ext cx="353986" cy="322835"/>
          </a:xfrm>
          <a:prstGeom prst="rect">
            <a:avLst/>
          </a:prstGeom>
        </p:spPr>
      </p:pic>
      <p:graphicFrame>
        <p:nvGraphicFramePr>
          <p:cNvPr id="12" name="Объект 11">
            <a:extLst>
              <a:ext uri="{FF2B5EF4-FFF2-40B4-BE49-F238E27FC236}">
                <a16:creationId xmlns:a16="http://schemas.microsoft.com/office/drawing/2014/main" id="{7CEDD62B-2E4E-E082-AFEC-FFEFF22ECEB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0722922"/>
              </p:ext>
            </p:extLst>
          </p:nvPr>
        </p:nvGraphicFramePr>
        <p:xfrm>
          <a:off x="140799" y="1439227"/>
          <a:ext cx="8862402" cy="27256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6" imgW="13517809" imgH="4152750" progId="Excel.Sheet.12">
                  <p:embed/>
                </p:oleObj>
              </mc:Choice>
              <mc:Fallback>
                <p:oleObj name="Worksheet" r:id="rId6" imgW="13517809" imgH="415275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40799" y="1439227"/>
                        <a:ext cx="8862402" cy="27256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70130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4C054CB6-A5D6-A4DC-1D47-224EAEED1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571" y="81200"/>
            <a:ext cx="8520525" cy="572625"/>
          </a:xfrm>
        </p:spPr>
        <p:txBody>
          <a:bodyPr>
            <a:noAutofit/>
          </a:bodyPr>
          <a:lstStyle/>
          <a:p>
            <a:r>
              <a:rPr lang="ru-RU" sz="2000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12</a:t>
            </a:r>
            <a:r>
              <a:rPr lang="en-US" sz="2000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. </a:t>
            </a:r>
            <a:r>
              <a:rPr lang="ru-RU" sz="2000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Бизнес-модель: </a:t>
            </a:r>
            <a:r>
              <a:rPr lang="en-US" sz="2000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FREEMIUM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FDCAAE7-774D-F358-7BE7-724FC5EAD36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2" t="14338" r="2155" b="6540"/>
          <a:stretch/>
        </p:blipFill>
        <p:spPr>
          <a:xfrm>
            <a:off x="2321718" y="978629"/>
            <a:ext cx="6765130" cy="372723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EF72004-CD1E-2EC3-96EA-183609B488D0}"/>
              </a:ext>
            </a:extLst>
          </p:cNvPr>
          <p:cNvSpPr txBox="1"/>
          <p:nvPr/>
        </p:nvSpPr>
        <p:spPr>
          <a:xfrm>
            <a:off x="207170" y="807244"/>
            <a:ext cx="2050256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u="sng" dirty="0">
                <a:latin typeface="Bahnschrift SemiBold SemiConden" panose="020B0502040204020203" pitchFamily="34" charset="0"/>
                <a:ea typeface="Century Gothic"/>
                <a:cs typeface="Century Gothic"/>
                <a:sym typeface="Century Gothic"/>
              </a:rPr>
              <a:t>Freemium model </a:t>
            </a:r>
            <a:r>
              <a:rPr lang="en-US" dirty="0">
                <a:latin typeface="Bahnschrift SemiBold SemiConden" panose="020B0502040204020203" pitchFamily="34" charset="0"/>
                <a:ea typeface="Century Gothic"/>
                <a:cs typeface="Century Gothic"/>
                <a:sym typeface="Century Gothic"/>
              </a:rPr>
              <a:t>– </a:t>
            </a:r>
            <a:r>
              <a:rPr lang="ru-RU" dirty="0">
                <a:latin typeface="Bahnschrift SemiBold SemiConden" panose="020B0502040204020203" pitchFamily="34" charset="0"/>
                <a:ea typeface="Century Gothic"/>
                <a:cs typeface="Century Gothic"/>
                <a:sym typeface="Century Gothic"/>
              </a:rPr>
              <a:t>это предложение </a:t>
            </a:r>
          </a:p>
          <a:p>
            <a:pPr algn="just"/>
            <a:r>
              <a:rPr lang="ru-RU" dirty="0">
                <a:latin typeface="Bahnschrift SemiBold SemiConden" panose="020B0502040204020203" pitchFamily="34" charset="0"/>
                <a:ea typeface="Century Gothic"/>
                <a:cs typeface="Century Gothic"/>
                <a:sym typeface="Century Gothic"/>
              </a:rPr>
              <a:t>базовых </a:t>
            </a:r>
            <a:r>
              <a:rPr lang="ru-RU" dirty="0">
                <a:latin typeface="Bahnschrift SemiBold SemiConden" panose="020B0502040204020203" pitchFamily="34" charset="0"/>
                <a:sym typeface="Century Gothic"/>
              </a:rPr>
              <a:t>услуг бесплатно</a:t>
            </a:r>
            <a:r>
              <a:rPr lang="en-US" dirty="0">
                <a:latin typeface="Bahnschrift SemiBold SemiConden" panose="020B0502040204020203" pitchFamily="34" charset="0"/>
                <a:sym typeface="Century Gothic"/>
              </a:rPr>
              <a:t>, </a:t>
            </a:r>
            <a:r>
              <a:rPr lang="ru-RU" dirty="0">
                <a:latin typeface="Bahnschrift SemiBold SemiConden" panose="020B0502040204020203" pitchFamily="34" charset="0"/>
                <a:sym typeface="Century Gothic"/>
              </a:rPr>
              <a:t>а дополнительные</a:t>
            </a:r>
            <a:r>
              <a:rPr lang="en-US" dirty="0">
                <a:latin typeface="Bahnschrift SemiBold SemiConden" panose="020B0502040204020203" pitchFamily="34" charset="0"/>
                <a:sym typeface="Century Gothic"/>
              </a:rPr>
              <a:t> </a:t>
            </a:r>
            <a:r>
              <a:rPr lang="ru-RU" dirty="0">
                <a:latin typeface="Bahnschrift SemiBold SemiConden" panose="020B0502040204020203" pitchFamily="34" charset="0"/>
                <a:sym typeface="Century Gothic"/>
              </a:rPr>
              <a:t>и </a:t>
            </a:r>
          </a:p>
          <a:p>
            <a:pPr algn="just"/>
            <a:r>
              <a:rPr lang="ru-RU" dirty="0">
                <a:latin typeface="Bahnschrift SemiBold SemiConden" panose="020B0502040204020203" pitchFamily="34" charset="0"/>
                <a:sym typeface="Century Gothic"/>
              </a:rPr>
              <a:t>специальные возможности предоставляются за определенную плату</a:t>
            </a:r>
            <a:r>
              <a:rPr lang="en-US" dirty="0">
                <a:latin typeface="Bahnschrift SemiBold SemiConden" panose="020B0502040204020203" pitchFamily="34" charset="0"/>
                <a:sym typeface="Century Gothic"/>
              </a:rPr>
              <a:t>.</a:t>
            </a:r>
            <a:endParaRPr lang="ru-RU" dirty="0">
              <a:latin typeface="Bahnschrift SemiBold SemiConden" panose="020B0502040204020203" pitchFamily="34" charset="0"/>
              <a:sym typeface="Century Gothic"/>
            </a:endParaRPr>
          </a:p>
          <a:p>
            <a:pPr algn="just"/>
            <a:r>
              <a:rPr lang="ru-RU" b="0" i="0" dirty="0">
                <a:solidFill>
                  <a:srgbClr val="0F0F10"/>
                </a:solidFill>
                <a:effectLst/>
                <a:latin typeface="Bahnschrift SemiBold SemiConden" panose="020B0502040204020203" pitchFamily="34" charset="0"/>
              </a:rPr>
              <a:t>Главная задача пробных версий или бесплатных тарифов – распространять информацию о продукте. </a:t>
            </a:r>
            <a:endParaRPr lang="ru-RU" dirty="0">
              <a:latin typeface="Bahnschrift SemiBold SemiConden" panose="020B0502040204020203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92CBCCE-FE25-2D85-0739-6C13E83E99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068" y="112922"/>
            <a:ext cx="461951" cy="461951"/>
          </a:xfrm>
          <a:prstGeom prst="rect">
            <a:avLst/>
          </a:prstGeom>
        </p:spPr>
      </p:pic>
      <p:pic>
        <p:nvPicPr>
          <p:cNvPr id="5" name="Рисунок 15">
            <a:extLst>
              <a:ext uri="{FF2B5EF4-FFF2-40B4-BE49-F238E27FC236}">
                <a16:creationId xmlns:a16="http://schemas.microsoft.com/office/drawing/2014/main" id="{CE2822E6-A923-954E-0D40-53BCB86DBA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051" y="130373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7014B30-59D8-3C25-2D47-B9BD85C85347}"/>
              </a:ext>
            </a:extLst>
          </p:cNvPr>
          <p:cNvSpPr txBox="1"/>
          <p:nvPr/>
        </p:nvSpPr>
        <p:spPr>
          <a:xfrm>
            <a:off x="7290156" y="407473"/>
            <a:ext cx="436017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b="1" strike="noStrike" spc="-1" dirty="0">
                <a:solidFill>
                  <a:srgbClr val="FF0000"/>
                </a:solidFill>
                <a:latin typeface="Bahnschrift SemiBold SemiConden" panose="020B0502040204020203" pitchFamily="34" charset="0"/>
                <a:ea typeface="Arial"/>
              </a:rPr>
              <a:t>SBS a40</a:t>
            </a:r>
            <a:endParaRPr lang="ru-RU" sz="600" dirty="0">
              <a:solidFill>
                <a:srgbClr val="FF0000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CA30E4C-A655-EACD-E2CD-4107F2931D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8315" y="120078"/>
            <a:ext cx="353986" cy="322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5340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0646568-D393-CE90-529C-0FE5419A51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8520525" cy="34164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1800" dirty="0">
              <a:solidFill>
                <a:srgbClr val="6A6A6A"/>
              </a:solidFill>
              <a:latin typeface="Bahnschrift SemiBold SemiConden" panose="020B0502040204020203" pitchFamily="34" charset="0"/>
              <a:ea typeface="Century Gothic"/>
              <a:cs typeface="Century Gothic"/>
              <a:sym typeface="Century Gothic"/>
            </a:endParaRPr>
          </a:p>
          <a:p>
            <a:pPr marL="257175" indent="-257175"/>
            <a:endParaRPr lang="ru-RU" sz="1800" dirty="0">
              <a:solidFill>
                <a:srgbClr val="6A6A6A"/>
              </a:solidFill>
              <a:latin typeface="Bahnschrift SemiBold SemiConden" panose="020B0502040204020203" pitchFamily="34" charset="0"/>
              <a:ea typeface="Century Gothic"/>
              <a:cs typeface="Century Gothic"/>
              <a:sym typeface="Century Gothic"/>
            </a:endParaRPr>
          </a:p>
          <a:p>
            <a:pPr marL="257175" indent="-257175"/>
            <a:endParaRPr lang="ru-RU" sz="1800" dirty="0">
              <a:solidFill>
                <a:srgbClr val="6A6A6A"/>
              </a:solidFill>
              <a:latin typeface="Bahnschrift SemiBold SemiConden" panose="020B0502040204020203" pitchFamily="34" charset="0"/>
              <a:ea typeface="Century Gothic"/>
              <a:cs typeface="Century Gothic"/>
              <a:sym typeface="Century Gothic"/>
            </a:endParaRPr>
          </a:p>
          <a:p>
            <a:pPr marL="257175" indent="-257175"/>
            <a:endParaRPr lang="ru-RU" sz="1800" dirty="0">
              <a:solidFill>
                <a:srgbClr val="6A6A6A"/>
              </a:solidFill>
              <a:latin typeface="Bahnschrift SemiBold SemiConden" panose="020B0502040204020203" pitchFamily="34" charset="0"/>
              <a:ea typeface="Century Gothic"/>
              <a:cs typeface="Century Gothic"/>
              <a:sym typeface="Century Gothic"/>
            </a:endParaRPr>
          </a:p>
          <a:p>
            <a:pPr marL="257175" indent="-257175"/>
            <a:endParaRPr lang="ru-RU" sz="1800" dirty="0">
              <a:solidFill>
                <a:srgbClr val="6A6A6A"/>
              </a:solidFill>
              <a:latin typeface="Bahnschrift SemiBold SemiConden" panose="020B0502040204020203" pitchFamily="34" charset="0"/>
              <a:ea typeface="Century Gothic"/>
              <a:cs typeface="Century Gothic"/>
              <a:sym typeface="Century Gothic"/>
            </a:endParaRPr>
          </a:p>
          <a:p>
            <a:pPr marL="0" indent="0">
              <a:buNone/>
            </a:pPr>
            <a:endParaRPr lang="ru-RU" sz="1800" dirty="0">
              <a:solidFill>
                <a:schemeClr val="dk1"/>
              </a:solidFill>
              <a:latin typeface="Century Gothic"/>
              <a:sym typeface="Century Gothic"/>
            </a:endParaRPr>
          </a:p>
          <a:p>
            <a:pPr marL="257175" indent="-257175"/>
            <a:endParaRPr lang="en-US" sz="1800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FFDEC91-46B3-8FF8-8AD9-66F12A673B2C}"/>
              </a:ext>
            </a:extLst>
          </p:cNvPr>
          <p:cNvSpPr txBox="1">
            <a:spLocks/>
          </p:cNvSpPr>
          <p:nvPr/>
        </p:nvSpPr>
        <p:spPr>
          <a:xfrm>
            <a:off x="311700" y="-192817"/>
            <a:ext cx="8520525" cy="572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3800" tIns="243800" rIns="243800" bIns="243800" anchor="t" anchorCtr="0">
            <a:noAutofit/>
          </a:bodyPr>
          <a:lstStyle>
            <a:lvl1pPr lvl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9pPr>
          </a:lstStyle>
          <a:p>
            <a:r>
              <a:rPr lang="ru-RU" sz="4050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БИЗНЕС-МОДЕЛЬ</a:t>
            </a:r>
            <a:endParaRPr lang="en-US" sz="4050" dirty="0">
              <a:solidFill>
                <a:schemeClr val="bg1"/>
              </a:solidFill>
              <a:latin typeface="Bahnschrift SemiBold SemiConden" panose="020B0502040204020203" pitchFamily="34" charset="0"/>
            </a:endParaRPr>
          </a:p>
        </p:txBody>
      </p:sp>
      <p:graphicFrame>
        <p:nvGraphicFramePr>
          <p:cNvPr id="6" name="Table 4">
            <a:extLst>
              <a:ext uri="{FF2B5EF4-FFF2-40B4-BE49-F238E27FC236}">
                <a16:creationId xmlns:a16="http://schemas.microsoft.com/office/drawing/2014/main" id="{054A89F0-F54D-101D-86A2-CDC176AFD8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87697780"/>
              </p:ext>
            </p:extLst>
          </p:nvPr>
        </p:nvGraphicFramePr>
        <p:xfrm>
          <a:off x="192881" y="672464"/>
          <a:ext cx="8808246" cy="4282440"/>
        </p:xfrm>
        <a:graphic>
          <a:graphicData uri="http://schemas.openxmlformats.org/drawingml/2006/table">
            <a:tbl>
              <a:tblPr/>
              <a:tblGrid>
                <a:gridCol w="14501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0300">
                  <a:extLst>
                    <a:ext uri="{9D8B030D-6E8A-4147-A177-3AD203B41FA5}">
                      <a16:colId xmlns:a16="http://schemas.microsoft.com/office/drawing/2014/main" val="851412770"/>
                    </a:ext>
                  </a:extLst>
                </a:gridCol>
                <a:gridCol w="1657350">
                  <a:extLst>
                    <a:ext uri="{9D8B030D-6E8A-4147-A177-3AD203B41FA5}">
                      <a16:colId xmlns:a16="http://schemas.microsoft.com/office/drawing/2014/main" val="3956977784"/>
                    </a:ext>
                  </a:extLst>
                </a:gridCol>
                <a:gridCol w="1850231">
                  <a:extLst>
                    <a:ext uri="{9D8B030D-6E8A-4147-A177-3AD203B41FA5}">
                      <a16:colId xmlns:a16="http://schemas.microsoft.com/office/drawing/2014/main" val="1365539531"/>
                    </a:ext>
                  </a:extLst>
                </a:gridCol>
                <a:gridCol w="14501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35941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u="sng" strike="noStrike" spc="-1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</a:rPr>
                        <a:t>Ключевые партнеры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200" b="0" strike="noStrike" spc="-1" dirty="0">
                        <a:solidFill>
                          <a:schemeClr val="tx1"/>
                        </a:solidFill>
                        <a:latin typeface="Bahnschrift SemiBold SemiConden" panose="020B0502040204020203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</a:rPr>
                        <a:t>Партнерами являются: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200" b="0" strike="noStrike" spc="-1" dirty="0">
                        <a:solidFill>
                          <a:schemeClr val="tx1"/>
                        </a:solidFill>
                        <a:latin typeface="Bahnschrift SemiBold SemiConden" panose="020B0502040204020203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</a:rPr>
                        <a:t>Администрация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</a:rPr>
                        <a:t>Университет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</a:rPr>
                        <a:t>Бизнес</a:t>
                      </a:r>
                    </a:p>
                  </a:txBody>
                  <a:tcPr marL="64000" marR="64000" marT="81280" marB="81280">
                    <a:lnL w="9360">
                      <a:solidFill>
                        <a:srgbClr val="666666"/>
                      </a:solidFill>
                    </a:lnL>
                    <a:lnR w="936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360">
                      <a:solidFill>
                        <a:srgbClr val="666666"/>
                      </a:solidFill>
                    </a:lnT>
                    <a:lnB w="9360">
                      <a:solidFill>
                        <a:srgbClr val="666666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u="sng" strike="noStrike" spc="-1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</a:rPr>
                        <a:t>Ключевые виды деятельности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500" dirty="0">
                        <a:latin typeface="Bahnschrift SemiBold SemiConden" panose="020B0502040204020203" pitchFamily="34" charset="0"/>
                        <a:ea typeface="Raleway"/>
                        <a:cs typeface="Raleway"/>
                        <a:sym typeface="Raleway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Bahnschrift SemiBold SemiConden" panose="020B0502040204020203" pitchFamily="34" charset="0"/>
                          <a:ea typeface="Raleway"/>
                          <a:cs typeface="Raleway"/>
                          <a:sym typeface="Raleway"/>
                        </a:rPr>
                        <a:t>- </a:t>
                      </a:r>
                      <a:r>
                        <a:rPr lang="ru-RU" sz="1200" dirty="0">
                          <a:latin typeface="Bahnschrift SemiBold SemiConden" panose="020B0502040204020203" pitchFamily="34" charset="0"/>
                          <a:ea typeface="Raleway"/>
                          <a:cs typeface="Raleway"/>
                          <a:sym typeface="Raleway"/>
                        </a:rPr>
                        <a:t>Развитие туристической привлекательности Ростовской области</a:t>
                      </a:r>
                      <a:r>
                        <a:rPr lang="en-US" sz="1200" dirty="0">
                          <a:latin typeface="Bahnschrift SemiBold SemiConden" panose="020B0502040204020203" pitchFamily="34" charset="0"/>
                          <a:ea typeface="Raleway"/>
                          <a:cs typeface="Raleway"/>
                          <a:sym typeface="Raleway"/>
                        </a:rPr>
                        <a:t>,</a:t>
                      </a:r>
                      <a:endParaRPr lang="ru-RU" sz="1200" dirty="0">
                        <a:latin typeface="Bahnschrift SemiBold SemiConden" panose="020B0502040204020203" pitchFamily="34" charset="0"/>
                        <a:ea typeface="Raleway"/>
                        <a:cs typeface="Raleway"/>
                        <a:sym typeface="Raleway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none" strike="noStrike" cap="none" dirty="0">
                          <a:latin typeface="Bahnschrift SemiBold SemiConden" panose="020B0502040204020203" pitchFamily="34" charset="0"/>
                          <a:ea typeface="Raleway"/>
                          <a:cs typeface="Raleway"/>
                          <a:sym typeface="Raleway"/>
                        </a:rPr>
                        <a:t>- </a:t>
                      </a:r>
                      <a:r>
                        <a:rPr lang="ru-RU" sz="1200" u="none" strike="noStrike" cap="none" dirty="0">
                          <a:latin typeface="Bahnschrift SemiBold SemiConden" panose="020B0502040204020203" pitchFamily="34" charset="0"/>
                          <a:ea typeface="Raleway"/>
                          <a:cs typeface="Raleway"/>
                          <a:sym typeface="Raleway"/>
                        </a:rPr>
                        <a:t>Разгрузка сезонного маршрута</a:t>
                      </a:r>
                      <a:r>
                        <a:rPr lang="en-US" sz="1200" u="none" strike="noStrike" cap="none" dirty="0">
                          <a:latin typeface="Bahnschrift SemiBold SemiConden" panose="020B0502040204020203" pitchFamily="34" charset="0"/>
                          <a:ea typeface="Raleway"/>
                          <a:cs typeface="Raleway"/>
                          <a:sym typeface="Raleway"/>
                        </a:rPr>
                        <a:t>,</a:t>
                      </a:r>
                      <a:endParaRPr lang="ru-RU" sz="1200" u="none" strike="noStrike" cap="none" dirty="0">
                        <a:latin typeface="Bahnschrift SemiBold SemiConden" panose="020B0502040204020203" pitchFamily="34" charset="0"/>
                        <a:ea typeface="Raleway"/>
                        <a:cs typeface="Raleway"/>
                        <a:sym typeface="Raleway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none" strike="noStrike" cap="none" dirty="0">
                          <a:latin typeface="Bahnschrift SemiBold SemiConden" panose="020B0502040204020203" pitchFamily="34" charset="0"/>
                          <a:ea typeface="Raleway"/>
                          <a:cs typeface="Raleway"/>
                          <a:sym typeface="Raleway"/>
                        </a:rPr>
                        <a:t>- </a:t>
                      </a:r>
                      <a:r>
                        <a:rPr lang="ru-RU" sz="1200" u="none" strike="noStrike" cap="none" dirty="0">
                          <a:latin typeface="Bahnschrift SemiBold SemiConden" panose="020B0502040204020203" pitchFamily="34" charset="0"/>
                          <a:ea typeface="Raleway"/>
                          <a:cs typeface="Raleway"/>
                          <a:sym typeface="Raleway"/>
                        </a:rPr>
                        <a:t>Улучшение качества визуальной ориентации</a:t>
                      </a:r>
                    </a:p>
                  </a:txBody>
                  <a:tcPr marL="64000" marR="64000" marT="81280" marB="81280">
                    <a:lnL w="936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36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u="sng" strike="noStrike" spc="-1" dirty="0">
                          <a:solidFill>
                            <a:srgbClr val="FF4343"/>
                          </a:solidFill>
                          <a:latin typeface="Bahnschrift SemiBold SemiConden" panose="020B0502040204020203" pitchFamily="34" charset="0"/>
                        </a:rPr>
                        <a:t>Ценностное предложение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500" b="0" strike="noStrike" spc="-1" dirty="0">
                        <a:solidFill>
                          <a:schemeClr val="tx1"/>
                        </a:solidFill>
                        <a:latin typeface="Bahnschrift SemiBold SemiConden" panose="020B0502040204020203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Bahnschrift SemiBold SemiConden" panose="020B0502040204020203" pitchFamily="34" charset="0"/>
                        </a:rPr>
                        <a:t>Мобильное приложение, которое поможет гостям и жителям РО интересно провести время.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latin typeface="Bahnschrift SemiBold SemiConden" panose="020B0502040204020203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Bahnschrift SemiBold SemiConden" panose="020B0502040204020203" pitchFamily="34" charset="0"/>
                        </a:rPr>
                        <a:t>Приложение предлагает </a:t>
                      </a:r>
                      <a:r>
                        <a:rPr lang="ru-RU" sz="1200" u="none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</a:rPr>
                        <a:t>СЦЕНАРИЙ</a:t>
                      </a:r>
                      <a:r>
                        <a:rPr lang="en-US" sz="1200" dirty="0">
                          <a:latin typeface="Bahnschrift SemiBold SemiConden" panose="020B0502040204020203" pitchFamily="34" charset="0"/>
                        </a:rPr>
                        <a:t>, </a:t>
                      </a:r>
                      <a:r>
                        <a:rPr lang="ru-RU" sz="1200" dirty="0">
                          <a:latin typeface="Bahnschrift SemiBold SemiConden" panose="020B0502040204020203" pitchFamily="34" charset="0"/>
                        </a:rPr>
                        <a:t>а не услугу</a:t>
                      </a:r>
                      <a:endParaRPr lang="ru-RU" sz="1500" b="0" strike="noStrike" spc="-1" dirty="0">
                        <a:solidFill>
                          <a:schemeClr val="tx1"/>
                        </a:solidFill>
                        <a:latin typeface="Bahnschrift SemiBold SemiConden" panose="020B0502040204020203" pitchFamily="34" charset="0"/>
                      </a:endParaRPr>
                    </a:p>
                  </a:txBody>
                  <a:tcPr marL="64000" marR="64000" marT="81280" marB="81280">
                    <a:lnL w="936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36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u="sng" strike="noStrike" spc="-1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</a:rPr>
                        <a:t>Взаимоотношения с клиентами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500" b="0" u="sng" strike="noStrike" spc="-1" dirty="0">
                        <a:solidFill>
                          <a:schemeClr val="tx1"/>
                        </a:solidFill>
                        <a:latin typeface="Bahnschrift SemiBold SemiConden" panose="020B0502040204020203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u="none" strike="noStrike" spc="-1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</a:rPr>
                        <a:t>Сайт</a:t>
                      </a:r>
                      <a:r>
                        <a:rPr lang="en-US" sz="1200" b="0" u="none" strike="noStrike" spc="-1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</a:rPr>
                        <a:t>, </a:t>
                      </a:r>
                      <a:r>
                        <a:rPr lang="ru-RU" sz="1200" b="0" u="none" strike="noStrike" spc="-1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</a:rPr>
                        <a:t>реклама на заправках</a:t>
                      </a:r>
                      <a:r>
                        <a:rPr lang="en-US" sz="1200" b="0" u="none" strike="noStrike" spc="-1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</a:rPr>
                        <a:t>,</a:t>
                      </a:r>
                      <a:r>
                        <a:rPr lang="ru-RU" sz="1200" b="0" u="none" strike="noStrike" spc="-1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</a:rPr>
                        <a:t> дизайн-код</a:t>
                      </a:r>
                    </a:p>
                  </a:txBody>
                  <a:tcPr marL="64000" marR="64000" marT="81280" marB="81280">
                    <a:lnL w="936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36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u="sng" strike="noStrike" spc="-1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</a:rPr>
                        <a:t>Потребительские сегменты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500" b="0" strike="noStrike" spc="-1" dirty="0">
                        <a:solidFill>
                          <a:schemeClr val="tx1"/>
                        </a:solidFill>
                        <a:latin typeface="Bahnschrift SemiBold SemiConden" panose="020B0502040204020203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Bahnschrift SemiBold SemiConden" panose="020B0502040204020203" pitchFamily="34" charset="0"/>
                          <a:ea typeface="Raleway"/>
                          <a:cs typeface="Raleway"/>
                          <a:sym typeface="Raleway"/>
                        </a:rPr>
                        <a:t>Автотуристы</a:t>
                      </a:r>
                    </a:p>
                  </a:txBody>
                  <a:tcPr marL="64000" marR="64000" marT="81280" marB="81280">
                    <a:lnL w="936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666666"/>
                      </a:solidFill>
                    </a:lnR>
                    <a:lnT w="9360">
                      <a:solidFill>
                        <a:srgbClr val="666666"/>
                      </a:solidFill>
                    </a:lnT>
                    <a:lnB w="9360">
                      <a:solidFill>
                        <a:srgbClr val="666666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4416"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1600" b="0" strike="noStrike" spc="-1" dirty="0">
                        <a:solidFill>
                          <a:schemeClr val="tx1"/>
                        </a:solidFill>
                        <a:latin typeface="Bahnschrift SemiBold SemiConden" panose="020B0502040204020203" pitchFamily="34" charset="0"/>
                      </a:endParaRPr>
                    </a:p>
                  </a:txBody>
                  <a:tcPr marL="64000" marR="64000" marT="81280" marB="81280">
                    <a:lnL w="9360">
                      <a:solidFill>
                        <a:srgbClr val="666666"/>
                      </a:solidFill>
                    </a:lnL>
                    <a:lnR w="9360">
                      <a:solidFill>
                        <a:srgbClr val="666666"/>
                      </a:solidFill>
                    </a:lnR>
                    <a:lnT w="9360">
                      <a:solidFill>
                        <a:srgbClr val="666666"/>
                      </a:solidFill>
                    </a:lnT>
                    <a:lnB w="9360">
                      <a:solidFill>
                        <a:srgbClr val="666666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u="sng" strike="noStrike" spc="-1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</a:rPr>
                        <a:t>Ключевые ресурсы</a:t>
                      </a:r>
                    </a:p>
                  </a:txBody>
                  <a:tcPr marL="64000" marR="64000" marT="81280" marB="81280">
                    <a:lnL w="936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36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1600" b="0" strike="noStrike" spc="-1" dirty="0">
                        <a:solidFill>
                          <a:schemeClr val="tx1"/>
                        </a:solidFill>
                        <a:latin typeface="Bahnschrift SemiBold SemiConden" panose="020B0502040204020203" pitchFamily="34" charset="0"/>
                      </a:endParaRPr>
                    </a:p>
                  </a:txBody>
                  <a:tcPr marL="64000" marR="64000" marT="81280" marB="81280">
                    <a:lnL w="936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36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u="sng" strike="noStrike" spc="-1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</a:rPr>
                        <a:t>Каналы продаж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500" b="0" strike="noStrike" spc="-1" dirty="0">
                        <a:solidFill>
                          <a:schemeClr val="tx1"/>
                        </a:solidFill>
                        <a:latin typeface="Bahnschrift SemiBold SemiConden" panose="020B0502040204020203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</a:rPr>
                        <a:t>Магазины приложений для смартфонов</a:t>
                      </a:r>
                      <a:r>
                        <a:rPr lang="en-US" sz="1200" b="0" strike="noStrike" spc="-1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</a:rPr>
                        <a:t>, </a:t>
                      </a:r>
                      <a:endParaRPr lang="ru-RU" sz="1200" b="0" strike="noStrike" spc="-1" dirty="0">
                        <a:solidFill>
                          <a:schemeClr val="tx1"/>
                        </a:solidFill>
                        <a:latin typeface="Bahnschrift SemiBold SemiConden" panose="020B0502040204020203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</a:rPr>
                        <a:t>Реклама в ростовских группах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</a:rPr>
                        <a:t>Реклама на заправках</a:t>
                      </a:r>
                    </a:p>
                  </a:txBody>
                  <a:tcPr marL="64000" marR="64000" marT="81280" marB="81280">
                    <a:lnL w="936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666666"/>
                      </a:solidFill>
                    </a:lnR>
                    <a:lnT w="936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1600" b="0" strike="noStrike" spc="-1" dirty="0">
                        <a:solidFill>
                          <a:schemeClr val="tx1"/>
                        </a:solidFill>
                        <a:latin typeface="Bahnschrift SemiBold SemiConden" panose="020B0502040204020203" pitchFamily="34" charset="0"/>
                      </a:endParaRPr>
                    </a:p>
                  </a:txBody>
                  <a:tcPr marL="64000" marR="64000" marT="81280" marB="81280">
                    <a:lnL w="9360">
                      <a:solidFill>
                        <a:srgbClr val="666666"/>
                      </a:solidFill>
                    </a:lnL>
                    <a:lnR w="9360">
                      <a:solidFill>
                        <a:srgbClr val="666666"/>
                      </a:solidFill>
                    </a:lnR>
                    <a:lnT w="9360">
                      <a:solidFill>
                        <a:srgbClr val="666666"/>
                      </a:solidFill>
                    </a:lnT>
                    <a:lnB w="9360">
                      <a:solidFill>
                        <a:srgbClr val="666666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3165"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1200" b="0" strike="noStrike" spc="-1" dirty="0">
                        <a:solidFill>
                          <a:schemeClr val="tx1"/>
                        </a:solidFill>
                        <a:latin typeface="Bahnschrift SemiBold SemiConden" panose="020B0502040204020203" pitchFamily="34" charset="0"/>
                      </a:endParaRPr>
                    </a:p>
                  </a:txBody>
                  <a:tcPr marL="64000" marR="64000" marT="81280" marB="81280">
                    <a:lnL w="9360">
                      <a:solidFill>
                        <a:srgbClr val="666666"/>
                      </a:solidFill>
                    </a:lnL>
                    <a:lnR w="936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36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666666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u="sng" strike="noStrike" spc="-1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</a:rPr>
                        <a:t>Ключевые ресурсы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500" b="0" u="sng" strike="noStrike" spc="-1" dirty="0">
                        <a:solidFill>
                          <a:schemeClr val="tx1"/>
                        </a:solidFill>
                        <a:latin typeface="Bahnschrift SemiBold SemiConden" panose="020B0502040204020203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u="none" strike="noStrike" spc="-1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</a:rPr>
                        <a:t>Опытные кадры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u="none" strike="noStrike" spc="-1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</a:rPr>
                        <a:t>Репутация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u="none" strike="noStrike" spc="-1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</a:rPr>
                        <a:t>Инвестиции со стартапа</a:t>
                      </a:r>
                    </a:p>
                  </a:txBody>
                  <a:tcPr marL="64000" marR="64000" marT="81280" marB="81280">
                    <a:lnL w="936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36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500" b="0" strike="noStrike" spc="-1" dirty="0">
                        <a:solidFill>
                          <a:schemeClr val="tx1"/>
                        </a:solidFill>
                        <a:latin typeface="Bahnschrift SemiBold SemiConden" panose="020B0502040204020203" pitchFamily="34" charset="0"/>
                      </a:endParaRPr>
                    </a:p>
                  </a:txBody>
                  <a:tcPr marL="64000" marR="64000" marT="81280" marB="81280">
                    <a:lnL w="936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36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1200" b="0" strike="noStrike" spc="-1" dirty="0">
                        <a:solidFill>
                          <a:schemeClr val="tx1"/>
                        </a:solidFill>
                        <a:latin typeface="Bahnschrift SemiBold SemiConden" panose="020B0502040204020203" pitchFamily="34" charset="0"/>
                      </a:endParaRPr>
                    </a:p>
                  </a:txBody>
                  <a:tcPr marL="64000" marR="64000" marT="81280" marB="81280">
                    <a:lnL w="936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36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1500" b="0" strike="noStrike" spc="-1" dirty="0">
                        <a:solidFill>
                          <a:schemeClr val="tx1"/>
                        </a:solidFill>
                        <a:latin typeface="Bahnschrift SemiBold SemiConden" panose="020B0502040204020203" pitchFamily="34" charset="0"/>
                      </a:endParaRPr>
                    </a:p>
                  </a:txBody>
                  <a:tcPr marL="64000" marR="64000" marT="81280" marB="81280">
                    <a:lnL w="936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666666"/>
                      </a:solidFill>
                    </a:lnR>
                    <a:lnT w="936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666666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7016609"/>
                  </a:ext>
                </a:extLst>
              </a:tr>
              <a:tr h="1093165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u="sng" strike="noStrike" spc="-1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</a:rPr>
                        <a:t>Структура издержек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500" b="0" strike="noStrike" spc="-1" dirty="0">
                        <a:solidFill>
                          <a:schemeClr val="tx1"/>
                        </a:solidFill>
                        <a:latin typeface="Bahnschrift SemiBold SemiConden" panose="020B0502040204020203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</a:rPr>
                        <a:t>Создание полноценного приложения с </a:t>
                      </a:r>
                      <a:r>
                        <a:rPr lang="en-US" sz="1200" b="0" strike="noStrike" spc="-1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</a:rPr>
                        <a:t>VR</a:t>
                      </a:r>
                      <a:endParaRPr lang="ru-RU" sz="1200" b="0" strike="noStrike" spc="-1" dirty="0">
                        <a:solidFill>
                          <a:schemeClr val="tx1"/>
                        </a:solidFill>
                        <a:latin typeface="Bahnschrift SemiBold SemiConden" panose="020B0502040204020203" pitchFamily="34" charset="0"/>
                      </a:endParaRPr>
                    </a:p>
                  </a:txBody>
                  <a:tcPr marL="64000" marR="64000" marT="81280" marB="81280">
                    <a:lnL w="9360">
                      <a:solidFill>
                        <a:srgbClr val="666666"/>
                      </a:solidFill>
                    </a:lnL>
                    <a:lnR w="936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360">
                      <a:solidFill>
                        <a:srgbClr val="666666"/>
                      </a:solidFill>
                    </a:lnT>
                    <a:lnB w="936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1600" b="0" strike="noStrike" spc="-1" dirty="0">
                        <a:solidFill>
                          <a:schemeClr val="tx1"/>
                        </a:solidFill>
                        <a:latin typeface="Bahnschrift SemiBold SemiConden" panose="020B0502040204020203" pitchFamily="34" charset="0"/>
                      </a:endParaRPr>
                    </a:p>
                  </a:txBody>
                  <a:tcPr marL="64000" marR="64000" marT="81280" marB="81280">
                    <a:lnL w="936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36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1600" b="0" strike="noStrike" spc="-1" dirty="0">
                        <a:solidFill>
                          <a:schemeClr val="tx1"/>
                        </a:solidFill>
                        <a:latin typeface="Bahnschrift SemiBold SemiConden" panose="020B0502040204020203" pitchFamily="34" charset="0"/>
                      </a:endParaRPr>
                    </a:p>
                  </a:txBody>
                  <a:tcPr marL="64000" marR="64000" marT="81280" marB="81280">
                    <a:lnL w="936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36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u="sng" strike="noStrike" spc="-1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</a:rPr>
                        <a:t>Потоки поступления доходов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500" b="0" strike="noStrike" spc="-1" dirty="0">
                        <a:solidFill>
                          <a:schemeClr val="tx1"/>
                        </a:solidFill>
                        <a:latin typeface="Bahnschrift SemiBold SemiConden" panose="020B0502040204020203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Bahnschrift SemiBold SemiConden" panose="020B0502040204020203" pitchFamily="34" charset="0"/>
                          <a:ea typeface="Raleway"/>
                          <a:cs typeface="Raleway"/>
                          <a:sym typeface="Raleway"/>
                        </a:rPr>
                        <a:t>Доход от коммерческих организаций</a:t>
                      </a:r>
                      <a:r>
                        <a:rPr lang="en-US" sz="1200" dirty="0">
                          <a:latin typeface="Bahnschrift SemiBold SemiConden" panose="020B0502040204020203" pitchFamily="34" charset="0"/>
                          <a:ea typeface="Raleway"/>
                          <a:cs typeface="Raleway"/>
                          <a:sym typeface="Raleway"/>
                        </a:rPr>
                        <a:t>,</a:t>
                      </a:r>
                      <a:r>
                        <a:rPr lang="ru-RU" sz="1200" dirty="0">
                          <a:latin typeface="Bahnschrift SemiBold SemiConden" panose="020B0502040204020203" pitchFamily="34" charset="0"/>
                          <a:ea typeface="Raleway"/>
                          <a:cs typeface="Raleway"/>
                          <a:sym typeface="Raleway"/>
                        </a:rPr>
                        <a:t> размещенных на карте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cap="none" dirty="0">
                          <a:latin typeface="Bahnschrift SemiBold SemiConden" panose="020B0502040204020203" pitchFamily="34" charset="0"/>
                          <a:ea typeface="Raleway"/>
                          <a:cs typeface="Raleway"/>
                          <a:sym typeface="Raleway"/>
                        </a:rPr>
                        <a:t>Доход от пользователей приложения</a:t>
                      </a:r>
                    </a:p>
                  </a:txBody>
                  <a:tcPr marL="64000" marR="64000" marT="81280" marB="81280">
                    <a:lnL w="936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666666"/>
                      </a:solidFill>
                    </a:lnR>
                    <a:lnT w="936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1600" b="0" strike="noStrike" spc="-1" dirty="0">
                        <a:solidFill>
                          <a:schemeClr val="tx1"/>
                        </a:solidFill>
                        <a:latin typeface="Bahnschrift SemiBold SemiConden" panose="020B0502040204020203" pitchFamily="34" charset="0"/>
                      </a:endParaRPr>
                    </a:p>
                  </a:txBody>
                  <a:tcPr marL="64000" marR="64000" marT="81280" marB="81280">
                    <a:lnL w="9360">
                      <a:solidFill>
                        <a:srgbClr val="666666"/>
                      </a:solidFill>
                    </a:lnL>
                    <a:lnR w="9360">
                      <a:solidFill>
                        <a:srgbClr val="666666"/>
                      </a:solidFill>
                    </a:lnR>
                    <a:lnT w="9360">
                      <a:solidFill>
                        <a:srgbClr val="666666"/>
                      </a:solidFill>
                    </a:lnT>
                    <a:lnB w="936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5F5F8C90-4AAA-1B91-08B8-414C84680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571" y="81200"/>
            <a:ext cx="8520525" cy="572625"/>
          </a:xfrm>
        </p:spPr>
        <p:txBody>
          <a:bodyPr>
            <a:noAutofit/>
          </a:bodyPr>
          <a:lstStyle/>
          <a:p>
            <a:r>
              <a:rPr lang="en-US" sz="2000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1</a:t>
            </a:r>
            <a:r>
              <a:rPr lang="ru-RU" sz="2000">
                <a:solidFill>
                  <a:schemeClr val="tx1"/>
                </a:solidFill>
                <a:latin typeface="Bahnschrift SemiBold SemiConden" panose="020B0502040204020203" pitchFamily="34" charset="0"/>
              </a:rPr>
              <a:t>2</a:t>
            </a:r>
            <a:r>
              <a:rPr lang="en-US" sz="2000">
                <a:solidFill>
                  <a:schemeClr val="tx1"/>
                </a:solidFill>
                <a:latin typeface="Bahnschrift SemiBold SemiConden" panose="020B0502040204020203" pitchFamily="34" charset="0"/>
              </a:rPr>
              <a:t>. </a:t>
            </a:r>
            <a:r>
              <a:rPr lang="ru-RU" sz="2000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Бизнес-модель: </a:t>
            </a:r>
            <a:r>
              <a:rPr lang="en-US" sz="2000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FREEMIUM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283526C-EE17-E736-63F3-E0802FFF6D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068" y="112922"/>
            <a:ext cx="461951" cy="461951"/>
          </a:xfrm>
          <a:prstGeom prst="rect">
            <a:avLst/>
          </a:prstGeom>
        </p:spPr>
      </p:pic>
      <p:pic>
        <p:nvPicPr>
          <p:cNvPr id="7" name="Рисунок 15">
            <a:extLst>
              <a:ext uri="{FF2B5EF4-FFF2-40B4-BE49-F238E27FC236}">
                <a16:creationId xmlns:a16="http://schemas.microsoft.com/office/drawing/2014/main" id="{D278BCB9-870D-F2AF-BCE0-C9218ECC22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051" y="130373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6527C07-53DC-37BA-8DC9-9007DD7E580D}"/>
              </a:ext>
            </a:extLst>
          </p:cNvPr>
          <p:cNvSpPr txBox="1"/>
          <p:nvPr/>
        </p:nvSpPr>
        <p:spPr>
          <a:xfrm>
            <a:off x="7290156" y="407473"/>
            <a:ext cx="436017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b="1" strike="noStrike" spc="-1" dirty="0">
                <a:solidFill>
                  <a:srgbClr val="FF0000"/>
                </a:solidFill>
                <a:latin typeface="Bahnschrift SemiBold SemiConden" panose="020B0502040204020203" pitchFamily="34" charset="0"/>
                <a:ea typeface="Arial"/>
              </a:rPr>
              <a:t>SBS a40</a:t>
            </a:r>
            <a:endParaRPr lang="ru-RU" sz="600" dirty="0">
              <a:solidFill>
                <a:srgbClr val="FF0000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C138856-7C42-751D-DF5E-6F10ECE2E8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8315" y="120078"/>
            <a:ext cx="353986" cy="322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3980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CustomShape 1"/>
          <p:cNvSpPr/>
          <p:nvPr/>
        </p:nvSpPr>
        <p:spPr>
          <a:xfrm>
            <a:off x="240750" y="137570"/>
            <a:ext cx="8768908" cy="45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 dirty="0">
                <a:solidFill>
                  <a:schemeClr val="tx1"/>
                </a:solidFill>
                <a:latin typeface="Bahnschrift SemiBold SemiConden" panose="020B0502040204020203" pitchFamily="34" charset="0"/>
                <a:ea typeface="Arial"/>
              </a:rPr>
              <a:t>а40. Сервис гостеприимства Ростовской области</a:t>
            </a:r>
            <a:endParaRPr lang="ru-RU" sz="1800" b="0" strike="noStrike" spc="-1" dirty="0">
              <a:solidFill>
                <a:schemeClr val="tx1"/>
              </a:solidFill>
              <a:latin typeface="Bahnschrift SemiBold SemiConden" panose="020B0502040204020203" pitchFamily="34" charset="0"/>
            </a:endParaRPr>
          </a:p>
        </p:txBody>
      </p:sp>
      <p:sp>
        <p:nvSpPr>
          <p:cNvPr id="146" name="CustomShape 2"/>
          <p:cNvSpPr/>
          <p:nvPr/>
        </p:nvSpPr>
        <p:spPr>
          <a:xfrm>
            <a:off x="5349296" y="2932043"/>
            <a:ext cx="3717360" cy="949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368304-A1BE-74FA-2350-B0AB0A97A58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834" r="15542" b="10502"/>
          <a:stretch/>
        </p:blipFill>
        <p:spPr>
          <a:xfrm>
            <a:off x="6827528" y="822830"/>
            <a:ext cx="1062880" cy="104835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4424C95-CBCC-98D7-7EA7-89FDF8277F0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537" t="-1357" b="42017"/>
          <a:stretch/>
        </p:blipFill>
        <p:spPr>
          <a:xfrm>
            <a:off x="4497326" y="813908"/>
            <a:ext cx="1062880" cy="104835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690BF01-B982-AB99-3FE8-51B252F55C6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8294" b="33621"/>
          <a:stretch/>
        </p:blipFill>
        <p:spPr>
          <a:xfrm>
            <a:off x="2467564" y="822830"/>
            <a:ext cx="1038183" cy="104835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B3C4162-8202-6112-6424-4B7431BD5E2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-62" t="-2057" r="8934" b="31794"/>
          <a:stretch/>
        </p:blipFill>
        <p:spPr>
          <a:xfrm>
            <a:off x="368576" y="804986"/>
            <a:ext cx="1038183" cy="106619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B1F3183-6E86-F9ED-6D2E-6D4743F00875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82" t="4329" r="2683" b="20787"/>
          <a:stretch/>
        </p:blipFill>
        <p:spPr>
          <a:xfrm>
            <a:off x="388842" y="2361856"/>
            <a:ext cx="1017917" cy="9994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6446C51-4335-5469-539F-792E5FF33968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151" r="12641" b="14122"/>
          <a:stretch/>
        </p:blipFill>
        <p:spPr>
          <a:xfrm>
            <a:off x="6827947" y="2355756"/>
            <a:ext cx="1062880" cy="1006517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E16CC91-9792-3296-6165-155C702C3CF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4762" y="2360676"/>
            <a:ext cx="1062880" cy="100058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5D479CE-7077-6018-3266-1896A79918F1}"/>
              </a:ext>
            </a:extLst>
          </p:cNvPr>
          <p:cNvSpPr txBox="1"/>
          <p:nvPr/>
        </p:nvSpPr>
        <p:spPr>
          <a:xfrm>
            <a:off x="1408532" y="990773"/>
            <a:ext cx="9298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dirty="0">
                <a:latin typeface="Bahnschrift SemiBold SemiConden" panose="020B0502040204020203" pitchFamily="34" charset="0"/>
              </a:rPr>
              <a:t>Боровицкая Ксения - лидер/</a:t>
            </a:r>
          </a:p>
          <a:p>
            <a:r>
              <a:rPr lang="ru-RU" sz="1100" dirty="0">
                <a:latin typeface="Bahnschrift SemiBold SemiConden" panose="020B0502040204020203" pitchFamily="34" charset="0"/>
              </a:rPr>
              <a:t>мотиватор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12C3214-27FF-8C95-0B4C-AB6FB42FA843}"/>
              </a:ext>
            </a:extLst>
          </p:cNvPr>
          <p:cNvSpPr txBox="1"/>
          <p:nvPr/>
        </p:nvSpPr>
        <p:spPr>
          <a:xfrm>
            <a:off x="3480231" y="995229"/>
            <a:ext cx="8765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dirty="0">
                <a:latin typeface="Bahnschrift SemiBold SemiConden" panose="020B0502040204020203" pitchFamily="34" charset="0"/>
              </a:rPr>
              <a:t>Трофимова </a:t>
            </a:r>
          </a:p>
          <a:p>
            <a:r>
              <a:rPr lang="ru-RU" sz="1100" dirty="0">
                <a:latin typeface="Bahnschrift SemiBold SemiConden" panose="020B0502040204020203" pitchFamily="34" charset="0"/>
              </a:rPr>
              <a:t>Ксения -</a:t>
            </a:r>
          </a:p>
          <a:p>
            <a:r>
              <a:rPr lang="ru-RU" sz="1100" dirty="0">
                <a:latin typeface="Bahnschrift SemiBold SemiConden" panose="020B0502040204020203" pitchFamily="34" charset="0"/>
              </a:rPr>
              <a:t>зам лидера/</a:t>
            </a:r>
          </a:p>
          <a:p>
            <a:r>
              <a:rPr lang="ru-RU" sz="1100" dirty="0">
                <a:latin typeface="Bahnschrift SemiBold SemiConden" panose="020B0502040204020203" pitchFamily="34" charset="0"/>
              </a:rPr>
              <a:t>спикер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1CE3966-B1DF-D142-A6AC-D91AA4EDD597}"/>
              </a:ext>
            </a:extLst>
          </p:cNvPr>
          <p:cNvSpPr txBox="1"/>
          <p:nvPr/>
        </p:nvSpPr>
        <p:spPr>
          <a:xfrm>
            <a:off x="5573236" y="990773"/>
            <a:ext cx="113805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dirty="0" err="1">
                <a:latin typeface="Bahnschrift SemiBold SemiConden" panose="020B0502040204020203" pitchFamily="34" charset="0"/>
              </a:rPr>
              <a:t>Чсиева</a:t>
            </a:r>
            <a:r>
              <a:rPr lang="ru-RU" sz="1100" dirty="0">
                <a:latin typeface="Bahnschrift SemiBold SemiConden" panose="020B0502040204020203" pitchFamily="34" charset="0"/>
              </a:rPr>
              <a:t> Элеонора - администратор/</a:t>
            </a:r>
          </a:p>
          <a:p>
            <a:r>
              <a:rPr lang="ru-RU" sz="1100" dirty="0">
                <a:latin typeface="Bahnschrift SemiBold SemiConden" panose="020B0502040204020203" pitchFamily="34" charset="0"/>
              </a:rPr>
              <a:t>координатор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54C2F00-83C1-CED8-97EB-1ECDDCFDCEE0}"/>
              </a:ext>
            </a:extLst>
          </p:cNvPr>
          <p:cNvSpPr txBox="1"/>
          <p:nvPr/>
        </p:nvSpPr>
        <p:spPr>
          <a:xfrm>
            <a:off x="8006641" y="946296"/>
            <a:ext cx="94586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dirty="0" err="1">
                <a:latin typeface="Bahnschrift SemiBold SemiConden" panose="020B0502040204020203" pitchFamily="34" charset="0"/>
              </a:rPr>
              <a:t>Тхазаплижева</a:t>
            </a:r>
            <a:r>
              <a:rPr lang="ru-RU" sz="1100" dirty="0">
                <a:latin typeface="Bahnschrift SemiBold SemiConden" panose="020B0502040204020203" pitchFamily="34" charset="0"/>
              </a:rPr>
              <a:t> Элина</a:t>
            </a:r>
          </a:p>
          <a:p>
            <a:r>
              <a:rPr lang="ru-RU" sz="1100" dirty="0">
                <a:latin typeface="Bahnschrift SemiBold SemiConden" panose="020B0502040204020203" pitchFamily="34" charset="0"/>
              </a:rPr>
              <a:t>- проектный отдел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983FC4D-F420-43F8-8965-EED4613E0BD3}"/>
              </a:ext>
            </a:extLst>
          </p:cNvPr>
          <p:cNvSpPr txBox="1"/>
          <p:nvPr/>
        </p:nvSpPr>
        <p:spPr>
          <a:xfrm>
            <a:off x="1408532" y="2570052"/>
            <a:ext cx="876583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dirty="0">
                <a:latin typeface="Bahnschrift SemiBold SemiConden" panose="020B0502040204020203" pitchFamily="34" charset="0"/>
              </a:rPr>
              <a:t>Петросян Аделина - дизайнер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61B6706-B20F-3934-2BEE-247F0FBAF439}"/>
              </a:ext>
            </a:extLst>
          </p:cNvPr>
          <p:cNvSpPr txBox="1"/>
          <p:nvPr/>
        </p:nvSpPr>
        <p:spPr>
          <a:xfrm>
            <a:off x="3480231" y="2544322"/>
            <a:ext cx="99893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dirty="0" err="1">
                <a:latin typeface="Bahnschrift SemiBold SemiConden" panose="020B0502040204020203" pitchFamily="34" charset="0"/>
              </a:rPr>
              <a:t>Калайда</a:t>
            </a:r>
            <a:r>
              <a:rPr lang="ru-RU" sz="1100" dirty="0">
                <a:latin typeface="Bahnschrift SemiBold SemiConden" panose="020B0502040204020203" pitchFamily="34" charset="0"/>
              </a:rPr>
              <a:t> Виктория – графический дизайнер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2244691-194C-CDAE-293B-840D13C0911E}"/>
              </a:ext>
            </a:extLst>
          </p:cNvPr>
          <p:cNvSpPr txBox="1"/>
          <p:nvPr/>
        </p:nvSpPr>
        <p:spPr>
          <a:xfrm>
            <a:off x="5573236" y="2540708"/>
            <a:ext cx="8765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dirty="0">
                <a:latin typeface="Bahnschrift SemiBold SemiConden" panose="020B0502040204020203" pitchFamily="34" charset="0"/>
              </a:rPr>
              <a:t>Оксана </a:t>
            </a:r>
            <a:r>
              <a:rPr lang="ru-RU" sz="1100" dirty="0" err="1">
                <a:latin typeface="Bahnschrift SemiBold SemiConden" panose="020B0502040204020203" pitchFamily="34" charset="0"/>
              </a:rPr>
              <a:t>Стеблий</a:t>
            </a:r>
            <a:r>
              <a:rPr lang="ru-RU" sz="1100" dirty="0">
                <a:latin typeface="Bahnschrift SemiBold SemiConden" panose="020B0502040204020203" pitchFamily="34" charset="0"/>
              </a:rPr>
              <a:t> – проектный отдел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4B6CB67-D107-5298-61AC-83A23600271A}"/>
              </a:ext>
            </a:extLst>
          </p:cNvPr>
          <p:cNvSpPr txBox="1"/>
          <p:nvPr/>
        </p:nvSpPr>
        <p:spPr>
          <a:xfrm>
            <a:off x="8003258" y="2493069"/>
            <a:ext cx="8765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dirty="0">
                <a:latin typeface="Bahnschrift SemiBold SemiConden" panose="020B0502040204020203" pitchFamily="34" charset="0"/>
              </a:rPr>
              <a:t>Анна Саркисян - генератор идей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B4C76BC-15C1-1C4C-4EFD-DF3EA5C72944}"/>
              </a:ext>
            </a:extLst>
          </p:cNvPr>
          <p:cNvSpPr txBox="1"/>
          <p:nvPr/>
        </p:nvSpPr>
        <p:spPr>
          <a:xfrm>
            <a:off x="302142" y="3647761"/>
            <a:ext cx="8428274" cy="9079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000" b="0" strike="noStrike" spc="-1" dirty="0" err="1">
                <a:latin typeface="Bahnschrift SemiBold SemiConden" panose="020B0502040204020203" pitchFamily="34" charset="0"/>
              </a:rPr>
              <a:t>Украинцева</a:t>
            </a:r>
            <a:r>
              <a:rPr lang="ru-RU" sz="1000" b="0" strike="noStrike" spc="-1" dirty="0">
                <a:latin typeface="Bahnschrift SemiBold SemiConden" panose="020B0502040204020203" pitchFamily="34" charset="0"/>
              </a:rPr>
              <a:t> Наталья – аналитик</a:t>
            </a:r>
            <a:r>
              <a:rPr lang="en-US" sz="1000" b="0" strike="noStrike" spc="-1" dirty="0">
                <a:latin typeface="Bahnschrift SemiBold SemiConden" panose="020B0502040204020203" pitchFamily="34" charset="0"/>
              </a:rPr>
              <a:t>,</a:t>
            </a:r>
            <a:r>
              <a:rPr lang="ru-RU" sz="1000" b="0" strike="noStrike" spc="-1" dirty="0">
                <a:latin typeface="Bahnschrift SemiBold SemiConden" panose="020B0502040204020203" pitchFamily="34" charset="0"/>
              </a:rPr>
              <a:t> </a:t>
            </a:r>
            <a:r>
              <a:rPr lang="ru-RU" sz="1000" b="0" strike="noStrike" spc="-1" dirty="0" err="1">
                <a:latin typeface="Bahnschrift SemiBold SemiConden" panose="020B0502040204020203" pitchFamily="34" charset="0"/>
              </a:rPr>
              <a:t>Калайда</a:t>
            </a:r>
            <a:r>
              <a:rPr lang="ru-RU" sz="1000" b="0" strike="noStrike" spc="-1" dirty="0">
                <a:latin typeface="Bahnschrift SemiBold SemiConden" panose="020B0502040204020203" pitchFamily="34" charset="0"/>
              </a:rPr>
              <a:t> Виктория – проектный отдел</a:t>
            </a:r>
          </a:p>
          <a:p>
            <a:pPr>
              <a:lnSpc>
                <a:spcPct val="100000"/>
              </a:lnSpc>
            </a:pPr>
            <a:r>
              <a:rPr lang="ru-RU" sz="1000" spc="-1" dirty="0">
                <a:latin typeface="Bahnschrift SemiBold SemiConden" panose="020B0502040204020203" pitchFamily="34" charset="0"/>
              </a:rPr>
              <a:t>Наставники: Ревякин Станислав Анатольевич</a:t>
            </a:r>
            <a:r>
              <a:rPr lang="en-US" sz="1000" spc="-1" dirty="0">
                <a:latin typeface="Bahnschrift SemiBold SemiConden" panose="020B0502040204020203" pitchFamily="34" charset="0"/>
              </a:rPr>
              <a:t>,</a:t>
            </a:r>
            <a:r>
              <a:rPr lang="ru-RU" sz="1000" spc="-1" dirty="0">
                <a:latin typeface="Bahnschrift SemiBold SemiConden" panose="020B0502040204020203" pitchFamily="34" charset="0"/>
              </a:rPr>
              <a:t> Шеремет Анастасия Анатольевна</a:t>
            </a:r>
            <a:r>
              <a:rPr lang="en-US" sz="1000" spc="-1" dirty="0">
                <a:latin typeface="Bahnschrift SemiBold SemiConden" panose="020B0502040204020203" pitchFamily="34" charset="0"/>
              </a:rPr>
              <a:t>,</a:t>
            </a:r>
            <a:r>
              <a:rPr lang="ru-RU" sz="1000" spc="-1" dirty="0">
                <a:latin typeface="Bahnschrift SemiBold SemiConden" panose="020B0502040204020203" pitchFamily="34" charset="0"/>
              </a:rPr>
              <a:t> </a:t>
            </a:r>
            <a:r>
              <a:rPr lang="ru-RU" sz="1000" spc="-1" dirty="0" err="1">
                <a:latin typeface="Bahnschrift SemiBold SemiConden" panose="020B0502040204020203" pitchFamily="34" charset="0"/>
              </a:rPr>
              <a:t>Резницкая</a:t>
            </a:r>
            <a:r>
              <a:rPr lang="ru-RU" sz="1000" spc="-1" dirty="0">
                <a:latin typeface="Bahnschrift SemiBold SemiConden" panose="020B0502040204020203" pitchFamily="34" charset="0"/>
              </a:rPr>
              <a:t> Лариса </a:t>
            </a:r>
            <a:r>
              <a:rPr lang="ru-RU" sz="1000" spc="-1" dirty="0" err="1">
                <a:latin typeface="Bahnschrift SemiBold SemiConden" panose="020B0502040204020203" pitchFamily="34" charset="0"/>
              </a:rPr>
              <a:t>Мартыновна</a:t>
            </a:r>
            <a:endParaRPr lang="ru-RU" sz="1000" spc="-1" dirty="0">
              <a:latin typeface="Bahnschrift SemiBold SemiConden" panose="020B0502040204020203" pitchFamily="34" charset="0"/>
            </a:endParaRPr>
          </a:p>
          <a:p>
            <a:pPr>
              <a:lnSpc>
                <a:spcPct val="100000"/>
              </a:lnSpc>
            </a:pPr>
            <a:endParaRPr lang="ru-RU" sz="1000" b="0" strike="noStrike" spc="-1" dirty="0">
              <a:latin typeface="Bahnschrift SemiBold SemiConden" panose="020B0502040204020203" pitchFamily="34" charset="0"/>
            </a:endParaRPr>
          </a:p>
          <a:p>
            <a:pPr>
              <a:lnSpc>
                <a:spcPct val="100000"/>
              </a:lnSpc>
            </a:pPr>
            <a:endParaRPr lang="ru-RU" sz="900" b="0" strike="noStrike" spc="-1" dirty="0">
              <a:latin typeface="Bahnschrift SemiBold SemiConden" panose="020B0502040204020203" pitchFamily="34" charset="0"/>
            </a:endParaRPr>
          </a:p>
          <a:p>
            <a:pPr>
              <a:lnSpc>
                <a:spcPct val="100000"/>
              </a:lnSpc>
            </a:pPr>
            <a:r>
              <a:rPr lang="ru-RU" sz="1200" b="1" spc="-1" dirty="0">
                <a:latin typeface="Bahnschrift SemiBold SemiConden" panose="020B0502040204020203" pitchFamily="34" charset="0"/>
                <a:ea typeface="PT Sans"/>
              </a:rPr>
              <a:t>Нужны в команду: программист</a:t>
            </a:r>
            <a:r>
              <a:rPr lang="en-US" sz="1200" b="1" spc="-1" dirty="0">
                <a:latin typeface="Bahnschrift SemiBold SemiConden" panose="020B0502040204020203" pitchFamily="34" charset="0"/>
                <a:ea typeface="PT Sans"/>
              </a:rPr>
              <a:t>,</a:t>
            </a:r>
            <a:r>
              <a:rPr lang="ru-RU" sz="1200" b="1" spc="-1" dirty="0">
                <a:latin typeface="Bahnschrift SemiBold SemiConden" panose="020B0502040204020203" pitchFamily="34" charset="0"/>
                <a:ea typeface="PT Sans"/>
              </a:rPr>
              <a:t> маркетолог</a:t>
            </a:r>
            <a:r>
              <a:rPr lang="en-US" sz="1200" b="1" spc="-1" dirty="0">
                <a:latin typeface="Bahnschrift SemiBold SemiConden" panose="020B0502040204020203" pitchFamily="34" charset="0"/>
                <a:ea typeface="PT Sans"/>
              </a:rPr>
              <a:t>,</a:t>
            </a:r>
            <a:r>
              <a:rPr lang="ru-RU" sz="1200" b="1" spc="-1" dirty="0">
                <a:latin typeface="Bahnschrift SemiBold SemiConden" panose="020B0502040204020203" pitchFamily="34" charset="0"/>
                <a:ea typeface="PT Sans"/>
              </a:rPr>
              <a:t> специалист по туризму</a:t>
            </a:r>
            <a:r>
              <a:rPr lang="en-US" sz="1200" b="1" spc="-1" dirty="0">
                <a:latin typeface="Bahnschrift SemiBold SemiConden" panose="020B0502040204020203" pitchFamily="34" charset="0"/>
                <a:ea typeface="PT Sans"/>
              </a:rPr>
              <a:t>,</a:t>
            </a:r>
            <a:r>
              <a:rPr lang="ru-RU" sz="1200" b="1" spc="-1" dirty="0">
                <a:latin typeface="Bahnschrift SemiBold SemiConden" panose="020B0502040204020203" pitchFamily="34" charset="0"/>
                <a:ea typeface="PT Sans"/>
              </a:rPr>
              <a:t> гостиничному бизнесу</a:t>
            </a:r>
            <a:endParaRPr lang="ru-RU" sz="1200" b="1" strike="noStrike" spc="-1" dirty="0">
              <a:latin typeface="Bahnschrift SemiBold SemiConden" panose="020B0502040204020203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105169B-4900-F776-11F0-25493B9B461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068" y="112922"/>
            <a:ext cx="461951" cy="461951"/>
          </a:xfrm>
          <a:prstGeom prst="rect">
            <a:avLst/>
          </a:prstGeom>
        </p:spPr>
      </p:pic>
      <p:pic>
        <p:nvPicPr>
          <p:cNvPr id="4" name="Рисунок 15">
            <a:extLst>
              <a:ext uri="{FF2B5EF4-FFF2-40B4-BE49-F238E27FC236}">
                <a16:creationId xmlns:a16="http://schemas.microsoft.com/office/drawing/2014/main" id="{9CACC9DE-95D0-3AF6-AF4E-13B3EF71B8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051" y="130373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1078CFA-40E0-28FA-2D46-73CC58EC1555}"/>
              </a:ext>
            </a:extLst>
          </p:cNvPr>
          <p:cNvSpPr txBox="1"/>
          <p:nvPr/>
        </p:nvSpPr>
        <p:spPr>
          <a:xfrm>
            <a:off x="7431601" y="3457882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spc="-1" dirty="0">
                <a:latin typeface="Bahnschrift SemiBold SemiConden" panose="020B0502040204020203" pitchFamily="34" charset="0"/>
              </a:rPr>
              <a:t>Поехали!</a:t>
            </a:r>
            <a:endParaRPr lang="ru-RU" sz="1200" dirty="0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10D38175-1EB7-5ECD-65C5-F20CB7F03F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939" t="174" r="12215" b="21729"/>
          <a:stretch/>
        </p:blipFill>
        <p:spPr bwMode="auto">
          <a:xfrm>
            <a:off x="2442867" y="2355756"/>
            <a:ext cx="1062880" cy="999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7704EFB-5804-3351-7483-7AFDD3F4EFCB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306241" y="121289"/>
            <a:ext cx="353986" cy="32283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93BC0D9-C0E2-25A0-D05F-E7C5C950184E}"/>
              </a:ext>
            </a:extLst>
          </p:cNvPr>
          <p:cNvSpPr txBox="1"/>
          <p:nvPr/>
        </p:nvSpPr>
        <p:spPr>
          <a:xfrm>
            <a:off x="7273336" y="433289"/>
            <a:ext cx="436017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b="1" strike="noStrike" spc="-1" dirty="0">
                <a:solidFill>
                  <a:srgbClr val="FF0000"/>
                </a:solidFill>
                <a:latin typeface="Bahnschrift SemiBold SemiConden" panose="020B0502040204020203" pitchFamily="34" charset="0"/>
                <a:ea typeface="Arial"/>
              </a:rPr>
              <a:t>SBS a40</a:t>
            </a:r>
            <a:endParaRPr lang="ru-RU" sz="600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8E3BC61-79B9-1986-5864-45179377D342}"/>
              </a:ext>
            </a:extLst>
          </p:cNvPr>
          <p:cNvSpPr txBox="1"/>
          <p:nvPr/>
        </p:nvSpPr>
        <p:spPr>
          <a:xfrm>
            <a:off x="7453723" y="4760076"/>
            <a:ext cx="753753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00" b="1" strike="noStrike" spc="-1" dirty="0">
                <a:solidFill>
                  <a:srgbClr val="FF0000"/>
                </a:solidFill>
                <a:latin typeface="Bahnschrift SemiBold SemiConden" panose="020B0502040204020203" pitchFamily="34" charset="0"/>
                <a:ea typeface="Arial"/>
              </a:rPr>
              <a:t>SBS a40</a:t>
            </a:r>
            <a:endParaRPr lang="ru-RU" sz="1300" dirty="0">
              <a:solidFill>
                <a:srgbClr val="FF0000"/>
              </a:solidFill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BEFFDC8-106B-F980-1D20-888CFF3F396F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277664" y="3683561"/>
            <a:ext cx="1114169" cy="1114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8483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2">
            <a:extLst>
              <a:ext uri="{FF2B5EF4-FFF2-40B4-BE49-F238E27FC236}">
                <a16:creationId xmlns:a16="http://schemas.microsoft.com/office/drawing/2014/main" id="{F77EAF53-1FD6-3634-C038-B9BB3E91FFB0}"/>
              </a:ext>
            </a:extLst>
          </p:cNvPr>
          <p:cNvSpPr/>
          <p:nvPr/>
        </p:nvSpPr>
        <p:spPr>
          <a:xfrm>
            <a:off x="0" y="1971675"/>
            <a:ext cx="9144000" cy="945360"/>
          </a:xfrm>
          <a:prstGeom prst="rect">
            <a:avLst/>
          </a:prstGeom>
          <a:solidFill>
            <a:srgbClr val="FF43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55" name="CustomShape 2"/>
          <p:cNvSpPr/>
          <p:nvPr/>
        </p:nvSpPr>
        <p:spPr>
          <a:xfrm>
            <a:off x="307181" y="2057400"/>
            <a:ext cx="8672512" cy="945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rmAutofit/>
          </a:bodyPr>
          <a:lstStyle/>
          <a:p>
            <a:pPr>
              <a:lnSpc>
                <a:spcPct val="115000"/>
              </a:lnSpc>
              <a:spcAft>
                <a:spcPts val="1199"/>
              </a:spcAft>
            </a:pPr>
            <a:r>
              <a:rPr lang="ru-RU" sz="3200" spc="-1" dirty="0">
                <a:solidFill>
                  <a:schemeClr val="bg1"/>
                </a:solidFill>
                <a:latin typeface="Bahnschrift SemiBold SemiConden" panose="020B0502040204020203" pitchFamily="34" charset="0"/>
                <a:ea typeface="Arial"/>
              </a:rPr>
              <a:t>ДАВАЙТЕ СДЕЛАЕМ РОСТОВСКУЮ ОБЛАСТЬ ЛУЧШЕ</a:t>
            </a:r>
            <a:r>
              <a:rPr lang="ru-RU" sz="3200" b="0" strike="noStrike" spc="-1" dirty="0">
                <a:solidFill>
                  <a:schemeClr val="bg1"/>
                </a:solidFill>
                <a:latin typeface="Bahnschrift SemiBold SemiConden" panose="020B0502040204020203" pitchFamily="34" charset="0"/>
                <a:ea typeface="Arial"/>
              </a:rPr>
              <a:t>!</a:t>
            </a:r>
            <a:endParaRPr lang="ru-RU" sz="3200" b="0" strike="noStrike" spc="-1" dirty="0">
              <a:solidFill>
                <a:schemeClr val="bg1"/>
              </a:solidFill>
              <a:latin typeface="Bahnschrift SemiBold SemiConden" panose="020B0502040204020203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f1cf5ab-44f6-41ec-b5c9-7f9911316a2c">
      <Terms xmlns="http://schemas.microsoft.com/office/infopath/2007/PartnerControls"/>
    </lcf76f155ced4ddcb4097134ff3c332f>
    <TaxCatchAll xmlns="f78255e9-3bc1-4538-ae62-1ed3673d350f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231B21D71922444A979C2354133B3255" ma:contentTypeVersion="13" ma:contentTypeDescription="Создание документа." ma:contentTypeScope="" ma:versionID="4f374ad421c4f61d780eba73d20739f3">
  <xsd:schema xmlns:xsd="http://www.w3.org/2001/XMLSchema" xmlns:xs="http://www.w3.org/2001/XMLSchema" xmlns:p="http://schemas.microsoft.com/office/2006/metadata/properties" xmlns:ns2="cf1cf5ab-44f6-41ec-b5c9-7f9911316a2c" xmlns:ns3="f78255e9-3bc1-4538-ae62-1ed3673d350f" targetNamespace="http://schemas.microsoft.com/office/2006/metadata/properties" ma:root="true" ma:fieldsID="0a8563f9282804f09854d1a43459533c" ns2:_="" ns3:_="">
    <xsd:import namespace="cf1cf5ab-44f6-41ec-b5c9-7f9911316a2c"/>
    <xsd:import namespace="f78255e9-3bc1-4538-ae62-1ed3673d350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1cf5ab-44f6-41ec-b5c9-7f9911316a2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3b1f9ad3-3015-4419-8a5a-22d4d402f4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8255e9-3bc1-4538-ae62-1ed3673d350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d01b38f4-1893-4542-9951-9bb512283950}" ma:internalName="TaxCatchAll" ma:showField="CatchAllData" ma:web="f78255e9-3bc1-4538-ae62-1ed3673d350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24C7113-676B-4FFF-8F97-49F8BF46CEC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8C63379-C0B8-4BD9-83F1-45D66B269D31}">
  <ds:schemaRefs>
    <ds:schemaRef ds:uri="http://purl.org/dc/elements/1.1/"/>
    <ds:schemaRef ds:uri="cf1cf5ab-44f6-41ec-b5c9-7f9911316a2c"/>
    <ds:schemaRef ds:uri="http://schemas.microsoft.com/office/2006/metadata/properties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http://www.w3.org/XML/1998/namespace"/>
    <ds:schemaRef ds:uri="f78255e9-3bc1-4538-ae62-1ed3673d350f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5FACDD6A-5EC9-45BB-AD7B-FB3E8C92F99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f1cf5ab-44f6-41ec-b5c9-7f9911316a2c"/>
    <ds:schemaRef ds:uri="f78255e9-3bc1-4538-ae62-1ed3673d350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2607</TotalTime>
  <Words>3770</Words>
  <Application>Microsoft Office PowerPoint</Application>
  <PresentationFormat>Экран (16:9)</PresentationFormat>
  <Paragraphs>455</Paragraphs>
  <Slides>22</Slides>
  <Notes>18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31" baseType="lpstr">
      <vt:lpstr>Arial</vt:lpstr>
      <vt:lpstr>Century Gothic</vt:lpstr>
      <vt:lpstr>Wingdings</vt:lpstr>
      <vt:lpstr>Bahnschrift SemiBold SemiConden</vt:lpstr>
      <vt:lpstr>Calibri</vt:lpstr>
      <vt:lpstr>Lemon/Milk(RUS BY LYAJKA)</vt:lpstr>
      <vt:lpstr>Simple Light</vt:lpstr>
      <vt:lpstr>Simple Light</vt:lpstr>
      <vt:lpstr>Worksheet</vt:lpstr>
      <vt:lpstr>Презентация PowerPoint</vt:lpstr>
      <vt:lpstr>Презентация PowerPoint</vt:lpstr>
      <vt:lpstr>Презентация PowerPoint</vt:lpstr>
      <vt:lpstr>Презентация PowerPoint</vt:lpstr>
      <vt:lpstr>5. Демонстрация решения </vt:lpstr>
      <vt:lpstr>5. Демонстрация решения </vt:lpstr>
      <vt:lpstr>5. Демонстрация решения </vt:lpstr>
      <vt:lpstr>5. Демонстрация решения </vt:lpstr>
      <vt:lpstr>5. Демонстрация решения </vt:lpstr>
      <vt:lpstr>5. Демонстрация решения </vt:lpstr>
      <vt:lpstr>6. Портрет потребителя</vt:lpstr>
      <vt:lpstr>7. Таблица выводов по проблемному интервью</vt:lpstr>
      <vt:lpstr>8. Таблица анализа конкурентов </vt:lpstr>
      <vt:lpstr>8. Таблица анализа конкурентов </vt:lpstr>
      <vt:lpstr>9. Объем рынка (TAM, SAM, SOM) </vt:lpstr>
      <vt:lpstr>10. Продвижение</vt:lpstr>
      <vt:lpstr>10. Продвижение</vt:lpstr>
      <vt:lpstr>11. Unit-экономика</vt:lpstr>
      <vt:lpstr>12. Бизнес-модель: FREEMIUM</vt:lpstr>
      <vt:lpstr>12. Бизнес-модель: FREEMIUM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Tata</dc:creator>
  <cp:lastModifiedBy>Ксения Боровицкая</cp:lastModifiedBy>
  <cp:revision>110</cp:revision>
  <dcterms:modified xsi:type="dcterms:W3CDTF">2022-12-16T10:08:35Z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0x010100231B21D71922444A979C2354133B3255</vt:lpwstr>
  </property>
</Properties>
</file>