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3"/>
    </p:embeddedFont>
    <p:embeddedFont>
      <p:font typeface="Montserrat" panose="020B0604020202020204" charset="-52"/>
      <p:regular r:id="rId14"/>
      <p:bold r:id="rId15"/>
      <p:italic r:id="rId16"/>
      <p:boldItalic r:id="rId17"/>
    </p:embeddedFont>
    <p:embeddedFont>
      <p:font typeface="Montserrat Light" panose="020B0604020202020204" charset="-52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9n0qW4m9c284ys4Zk6vVwR6WA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4" d="100"/>
          <a:sy n="154" d="100"/>
        </p:scale>
        <p:origin x="-384" y="-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34145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FDA73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Лого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131664" y="2026805"/>
            <a:ext cx="4287000" cy="71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050" b="0" i="0" u="none" strike="noStrike" cap="none" dirty="0" smtClean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Инструменты для увеличения продаж малых бизнесов.</a:t>
            </a:r>
            <a:endParaRPr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" name="Google Shape;61;p1"/>
          <p:cNvSpPr txBox="1">
            <a:spLocks noGrp="1"/>
          </p:cNvSpPr>
          <p:nvPr>
            <p:ph type="ctrTitle"/>
          </p:nvPr>
        </p:nvSpPr>
        <p:spPr>
          <a:xfrm>
            <a:off x="-843631" y="298437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Инструменты для повышения эффективности продаж</a:t>
            </a:r>
          </a:p>
        </p:txBody>
      </p:sp>
      <p:sp>
        <p:nvSpPr>
          <p:cNvPr id="62" name="Google Shape;62;p1"/>
          <p:cNvSpPr txBox="1"/>
          <p:nvPr/>
        </p:nvSpPr>
        <p:spPr>
          <a:xfrm>
            <a:off x="260778" y="16962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260778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Выступает</a:t>
            </a:r>
            <a:r>
              <a:rPr lang="en-US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 Бычков </a:t>
            </a:r>
            <a:r>
              <a:rPr lang="ru-RU" sz="12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Илья Дмитриевич</a:t>
            </a:r>
            <a:endParaRPr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0800" y="4534663"/>
            <a:ext cx="1448725" cy="5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0793" y="99196"/>
            <a:ext cx="1738225" cy="134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 title="УлГТУ.png"/>
          <p:cNvPicPr preferRelativeResize="0"/>
          <p:nvPr/>
        </p:nvPicPr>
        <p:blipFill rotWithShape="1">
          <a:blip r:embed="rId6">
            <a:alphaModFix/>
          </a:blip>
          <a:srcRect l="20710" t="26524" r="24542" b="37406"/>
          <a:stretch/>
        </p:blipFill>
        <p:spPr>
          <a:xfrm>
            <a:off x="4705425" y="2447225"/>
            <a:ext cx="1803600" cy="118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7">
            <a:alphaModFix/>
          </a:blip>
          <a:srcRect t="35549" b="33612"/>
          <a:stretch/>
        </p:blipFill>
        <p:spPr>
          <a:xfrm>
            <a:off x="6750600" y="2355981"/>
            <a:ext cx="2361925" cy="72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 dirty="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Помощь малым бизнесам в продвижении их продукта или услуг.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пример можно взять игровые клубы. Из-за отсутствия рекламы данные бизнесы теряют большу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ю часть аудитории.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2798288" y="116198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Создание ПО либо сайта для нашего продукта</a:t>
            </a:r>
            <a:endParaRPr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Рекламирует продукт или услуги для клиентов(основываясь на интересах клиента)</a:t>
            </a:r>
            <a:endParaRPr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Благодаря нашему проекту поток людей в их </a:t>
            </a:r>
            <a:r>
              <a:rPr lang="ru-RU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бизнес </a:t>
            </a:r>
            <a:r>
              <a:rPr lang="ru-RU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увеличится.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66" y="2672722"/>
            <a:ext cx="2505333" cy="140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32184"/>
            <a:ext cx="1817700" cy="136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391244" y="159223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2698089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>
              <a:buSzPts val="2400"/>
            </a:pPr>
            <a:r>
              <a:rPr lang="ru-RU" sz="1000" b="1" dirty="0" smtClean="0"/>
              <a:t>     </a:t>
            </a:r>
            <a:r>
              <a:rPr lang="ru-RU" sz="1000" b="1" dirty="0" smtClean="0">
                <a:solidFill>
                  <a:srgbClr val="FF0000"/>
                </a:solidFill>
              </a:rPr>
              <a:t>График </a:t>
            </a:r>
            <a:r>
              <a:rPr lang="ru-RU" sz="1000" b="1" dirty="0">
                <a:solidFill>
                  <a:srgbClr val="FF0000"/>
                </a:solidFill>
              </a:rPr>
              <a:t>1: Доля регионов на мировом рынке CRM и </a:t>
            </a:r>
            <a:r>
              <a:rPr lang="ru-RU" sz="1000" b="1" dirty="0" err="1">
                <a:solidFill>
                  <a:srgbClr val="FF0000"/>
                </a:solidFill>
              </a:rPr>
              <a:t>sales</a:t>
            </a:r>
            <a:r>
              <a:rPr lang="ru-RU" sz="1000" b="1" dirty="0">
                <a:solidFill>
                  <a:srgbClr val="FF0000"/>
                </a:solidFill>
              </a:rPr>
              <a:t>-инструментов, 2023-2024 гг.</a:t>
            </a:r>
            <a:endParaRPr lang="ru-RU" sz="1000" dirty="0" smtClean="0">
              <a:solidFill>
                <a:srgbClr val="FF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[</a:t>
            </a:r>
            <a:r>
              <a:rPr lang="ru-RU" sz="1000" dirty="0">
                <a:latin typeface="Montserrat Light"/>
                <a:ea typeface="Montserrat Light"/>
                <a:cs typeface="Montserrat Light"/>
                <a:sym typeface="Montserrat Light"/>
              </a:rPr>
              <a:t>Северная Америка] █████████████████████████████████████████████ 45%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000" dirty="0">
                <a:latin typeface="Montserrat Light"/>
                <a:ea typeface="Montserrat Light"/>
                <a:cs typeface="Montserrat Light"/>
                <a:sym typeface="Montserrat Light"/>
              </a:rPr>
              <a:t>[Европа]           ███████████████████████████ 25%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000" dirty="0">
                <a:latin typeface="Montserrat Light"/>
                <a:ea typeface="Montserrat Light"/>
                <a:cs typeface="Montserrat Light"/>
                <a:sym typeface="Montserrat Light"/>
              </a:rPr>
              <a:t>[</a:t>
            </a:r>
            <a:r>
              <a:rPr lang="en-US" sz="1000" dirty="0">
                <a:latin typeface="Montserrat Light"/>
                <a:ea typeface="Montserrat Light"/>
                <a:cs typeface="Montserrat Light"/>
                <a:sym typeface="Montserrat Light"/>
              </a:rPr>
              <a:t>APAC]             ██████████████████████████████████ 30% (</a:t>
            </a:r>
            <a:r>
              <a:rPr lang="ru-RU" sz="1000" dirty="0">
                <a:latin typeface="Montserrat Light"/>
                <a:ea typeface="Montserrat Light"/>
                <a:cs typeface="Montserrat Light"/>
                <a:sym typeface="Montserrat Light"/>
              </a:rPr>
              <a:t>Самый быстрорастущий)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000" dirty="0">
                <a:latin typeface="Montserrat Light"/>
                <a:ea typeface="Montserrat Light"/>
                <a:cs typeface="Montserrat Light"/>
                <a:sym typeface="Montserrat Light"/>
              </a:rPr>
              <a:t>[Остальной мир]    █████ 5</a:t>
            </a:r>
            <a:r>
              <a:rPr lang="ru-RU" sz="1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%</a:t>
            </a:r>
          </a:p>
          <a:p>
            <a:pPr marL="76200" lvl="0">
              <a:buSzPts val="2400"/>
            </a:pPr>
            <a:r>
              <a:rPr lang="ru-RU" sz="1000" b="1" dirty="0" smtClean="0">
                <a:solidFill>
                  <a:srgbClr val="FF0000"/>
                </a:solidFill>
              </a:rPr>
              <a:t>Оценка </a:t>
            </a:r>
            <a:r>
              <a:rPr lang="ru-RU" sz="1000" b="1" dirty="0">
                <a:solidFill>
                  <a:srgbClr val="FF0000"/>
                </a:solidFill>
              </a:rPr>
              <a:t>адресного рынка (TAM, SAM, SOM</a:t>
            </a:r>
            <a:r>
              <a:rPr lang="ru-RU" sz="10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1000" b="1" dirty="0"/>
              <a:t>TAM (</a:t>
            </a:r>
            <a:r>
              <a:rPr lang="ru-RU" sz="1000" b="1" dirty="0"/>
              <a:t>Весь мировой рынок):</a:t>
            </a:r>
            <a:r>
              <a:rPr lang="ru-RU" sz="1000" dirty="0"/>
              <a:t> ~$130 млрд (общий рынок </a:t>
            </a:r>
            <a:r>
              <a:rPr lang="en-US" sz="1000" dirty="0"/>
              <a:t>CRM </a:t>
            </a:r>
            <a:r>
              <a:rPr lang="ru-RU" sz="1000" dirty="0"/>
              <a:t>и </a:t>
            </a:r>
            <a:r>
              <a:rPr lang="en-US" sz="1000" dirty="0"/>
              <a:t>sales-</a:t>
            </a:r>
            <a:r>
              <a:rPr lang="ru-RU" sz="1000" dirty="0"/>
              <a:t>инструментов).</a:t>
            </a:r>
          </a:p>
          <a:p>
            <a:r>
              <a:rPr lang="en-US" sz="1000" b="1" dirty="0"/>
              <a:t>SAM (</a:t>
            </a:r>
            <a:r>
              <a:rPr lang="ru-RU" sz="1000" b="1" dirty="0"/>
              <a:t>Сегмент, на который мы нацелены):</a:t>
            </a:r>
            <a:r>
              <a:rPr lang="ru-RU" sz="1000" dirty="0"/>
              <a:t> ~$25 млрд (рынок инструментов для малого и среднего бизнеса в ЕС и </a:t>
            </a:r>
            <a:r>
              <a:rPr lang="en-US" sz="1000" dirty="0"/>
              <a:t>APAC).</a:t>
            </a:r>
          </a:p>
          <a:p>
            <a:r>
              <a:rPr lang="en-US" sz="1000" b="1" dirty="0"/>
              <a:t>SOM (</a:t>
            </a:r>
            <a:r>
              <a:rPr lang="ru-RU" sz="1000" b="1" dirty="0"/>
              <a:t>Наша реальная доля в 1-й год):</a:t>
            </a:r>
            <a:r>
              <a:rPr lang="ru-RU" sz="1000" dirty="0"/>
              <a:t> ~$5-10 млн (исходя из наших мощностей и плана по продажам).</a:t>
            </a:r>
          </a:p>
          <a:p>
            <a:r>
              <a:rPr lang="ru-RU" sz="1000" b="1" dirty="0"/>
              <a:t>Источник для </a:t>
            </a:r>
            <a:r>
              <a:rPr lang="en-US" sz="1000" b="1" dirty="0"/>
              <a:t>TAM/SAM:</a:t>
            </a:r>
            <a:r>
              <a:rPr lang="en-US" sz="1000" dirty="0"/>
              <a:t> Grand View Research, "CRM Software Market Size, Share &amp; Trends Analysis Report"; IDC, "Worldwide Semiannual Software Tracker".</a:t>
            </a:r>
          </a:p>
          <a:p>
            <a:pPr marL="76200" lvl="0">
              <a:buSzPts val="2400"/>
            </a:pPr>
            <a:endParaRPr sz="1000" b="0" i="0" u="none" strike="noStrike" cap="none" dirty="0">
              <a:solidFill>
                <a:srgbClr val="FF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5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Конкуренты в нашей сфере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VK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реклама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Потребители выбирают за нашу финансовую доступность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для малых бизнесов.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Рекламируем себя через соц. Сети, а также непосредственно напрямую.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2710446" y="116198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851196"/>
              </p:ext>
            </p:extLst>
          </p:nvPr>
        </p:nvGraphicFramePr>
        <p:xfrm>
          <a:off x="3384849" y="1073311"/>
          <a:ext cx="4351383" cy="3574728"/>
        </p:xfrm>
        <a:graphic>
          <a:graphicData uri="http://schemas.openxmlformats.org/drawingml/2006/table">
            <a:tbl>
              <a:tblPr/>
              <a:tblGrid>
                <a:gridCol w="1450461"/>
                <a:gridCol w="1450461"/>
                <a:gridCol w="1450461"/>
              </a:tblGrid>
              <a:tr h="374960">
                <a:tc>
                  <a:txBody>
                    <a:bodyPr/>
                    <a:lstStyle/>
                    <a:p>
                      <a:pPr algn="l"/>
                      <a:r>
                        <a:rPr lang="ru-RU" sz="900" b="0" dirty="0">
                          <a:effectLst/>
                          <a:latin typeface="quote-cjk-patch"/>
                        </a:rPr>
                        <a:t>Бизнес-модель</a:t>
                      </a:r>
                    </a:p>
                  </a:txBody>
                  <a:tcPr marL="55550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>
                          <a:effectLst/>
                          <a:latin typeface="quote-cjk-patch"/>
                        </a:rPr>
                        <a:t>Лучше всего подходит для...</a:t>
                      </a:r>
                    </a:p>
                  </a:txBody>
                  <a:tcPr marL="92583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>
                          <a:effectLst/>
                          <a:latin typeface="quote-cjk-patch"/>
                        </a:rPr>
                        <a:t>Ключевой метрика</a:t>
                      </a:r>
                    </a:p>
                  </a:txBody>
                  <a:tcPr marL="92583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634191">
                <a:tc>
                  <a:txBody>
                    <a:bodyPr/>
                    <a:lstStyle/>
                    <a:p>
                      <a:r>
                        <a:rPr lang="en-US" sz="900" b="1" dirty="0">
                          <a:effectLst/>
                          <a:latin typeface="quote-cjk-patch"/>
                        </a:rPr>
                        <a:t>SaaS / </a:t>
                      </a:r>
                      <a:r>
                        <a:rPr lang="ru-RU" sz="900" b="1" dirty="0">
                          <a:effectLst/>
                          <a:latin typeface="quote-cjk-patch"/>
                        </a:rPr>
                        <a:t>Подписка</a:t>
                      </a:r>
                      <a:endParaRPr lang="ru-RU" sz="900" b="0" dirty="0">
                        <a:effectLst/>
                        <a:latin typeface="quote-cjk-patch"/>
                      </a:endParaRPr>
                    </a:p>
                  </a:txBody>
                  <a:tcPr marL="55550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 dirty="0">
                          <a:effectLst/>
                          <a:latin typeface="quote-cjk-patch"/>
                        </a:rPr>
                        <a:t>Стабильного, предсказуемого дохода; большинства B2B-стартапов.</a:t>
                      </a:r>
                    </a:p>
                  </a:txBody>
                  <a:tcPr marL="92583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>
                          <a:effectLst/>
                          <a:latin typeface="quote-cjk-patch"/>
                        </a:rPr>
                        <a:t>MRR/ARR</a:t>
                      </a:r>
                      <a:r>
                        <a:rPr lang="ru-RU" sz="900" b="0">
                          <a:effectLst/>
                          <a:latin typeface="quote-cjk-patch"/>
                        </a:rPr>
                        <a:t> (Месячный/Годовой рекуррентный доход), </a:t>
                      </a:r>
                      <a:r>
                        <a:rPr lang="ru-RU" sz="900" b="1">
                          <a:effectLst/>
                          <a:latin typeface="quote-cjk-patch"/>
                        </a:rPr>
                        <a:t>Churn Rate</a:t>
                      </a:r>
                      <a:r>
                        <a:rPr lang="ru-RU" sz="900" b="0">
                          <a:effectLst/>
                          <a:latin typeface="quote-cjk-patch"/>
                        </a:rPr>
                        <a:t> (Отток)</a:t>
                      </a:r>
                    </a:p>
                  </a:txBody>
                  <a:tcPr marL="92583" marR="55550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634191"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  <a:latin typeface="quote-cjk-patch"/>
                        </a:rPr>
                        <a:t>Freemium</a:t>
                      </a:r>
                      <a:endParaRPr lang="en-US" sz="900" b="0">
                        <a:effectLst/>
                        <a:latin typeface="quote-cjk-patch"/>
                      </a:endParaRPr>
                    </a:p>
                  </a:txBody>
                  <a:tcPr marL="55550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 dirty="0">
                          <a:effectLst/>
                          <a:latin typeface="quote-cjk-patch"/>
                        </a:rPr>
                        <a:t>Быстрого роста и завоевания доли рынка; продуктов с </a:t>
                      </a:r>
                      <a:r>
                        <a:rPr lang="ru-RU" sz="900" b="0" dirty="0" err="1">
                          <a:effectLst/>
                          <a:latin typeface="quote-cjk-patch"/>
                        </a:rPr>
                        <a:t>виральным</a:t>
                      </a:r>
                      <a:r>
                        <a:rPr lang="ru-RU" sz="900" b="0" dirty="0">
                          <a:effectLst/>
                          <a:latin typeface="quote-cjk-patch"/>
                        </a:rPr>
                        <a:t> эффектом.</a:t>
                      </a:r>
                    </a:p>
                  </a:txBody>
                  <a:tcPr marL="92583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  <a:latin typeface="quote-cjk-patch"/>
                        </a:rPr>
                        <a:t>Conversion Rate</a:t>
                      </a:r>
                      <a:r>
                        <a:rPr lang="en-US" sz="900" b="0">
                          <a:effectLst/>
                          <a:latin typeface="quote-cjk-patch"/>
                        </a:rPr>
                        <a:t> (Конверсия из free в paid), </a:t>
                      </a:r>
                      <a:r>
                        <a:rPr lang="en-US" sz="900" b="1">
                          <a:effectLst/>
                          <a:latin typeface="quote-cjk-patch"/>
                        </a:rPr>
                        <a:t>User Activation</a:t>
                      </a:r>
                      <a:endParaRPr lang="en-US" sz="900" b="0">
                        <a:effectLst/>
                        <a:latin typeface="quote-cjk-patch"/>
                      </a:endParaRPr>
                    </a:p>
                  </a:txBody>
                  <a:tcPr marL="92583" marR="55550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634191"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  <a:latin typeface="quote-cjk-patch"/>
                        </a:rPr>
                        <a:t>Transactional</a:t>
                      </a:r>
                      <a:endParaRPr lang="en-US" sz="900" b="0">
                        <a:effectLst/>
                        <a:latin typeface="quote-cjk-patch"/>
                      </a:endParaRPr>
                    </a:p>
                  </a:txBody>
                  <a:tcPr marL="55550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 dirty="0">
                          <a:effectLst/>
                          <a:latin typeface="quote-cjk-patch"/>
                        </a:rPr>
                        <a:t>Инструментов, где ценность очевидна за одно действие (рассылки, звонки).</a:t>
                      </a:r>
                    </a:p>
                  </a:txBody>
                  <a:tcPr marL="92583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err="1">
                          <a:effectLst/>
                          <a:latin typeface="quote-cjk-patch"/>
                        </a:rPr>
                        <a:t>Volume</a:t>
                      </a:r>
                      <a:r>
                        <a:rPr lang="ru-RU" sz="900" b="1" dirty="0">
                          <a:effectLst/>
                          <a:latin typeface="quote-cjk-patch"/>
                        </a:rPr>
                        <a:t> </a:t>
                      </a:r>
                      <a:r>
                        <a:rPr lang="ru-RU" sz="900" b="1" dirty="0" err="1">
                          <a:effectLst/>
                          <a:latin typeface="quote-cjk-patch"/>
                        </a:rPr>
                        <a:t>of</a:t>
                      </a:r>
                      <a:r>
                        <a:rPr lang="ru-RU" sz="900" b="1" dirty="0">
                          <a:effectLst/>
                          <a:latin typeface="quote-cjk-patch"/>
                        </a:rPr>
                        <a:t> </a:t>
                      </a:r>
                      <a:r>
                        <a:rPr lang="ru-RU" sz="900" b="1" dirty="0" err="1">
                          <a:effectLst/>
                          <a:latin typeface="quote-cjk-patch"/>
                        </a:rPr>
                        <a:t>Transactions</a:t>
                      </a:r>
                      <a:r>
                        <a:rPr lang="ru-RU" sz="900" b="0" dirty="0">
                          <a:effectLst/>
                          <a:latin typeface="quote-cjk-patch"/>
                        </a:rPr>
                        <a:t>, </a:t>
                      </a:r>
                      <a:r>
                        <a:rPr lang="ru-RU" sz="900" b="1" dirty="0">
                          <a:effectLst/>
                          <a:latin typeface="quote-cjk-patch"/>
                        </a:rPr>
                        <a:t>ARPU</a:t>
                      </a:r>
                      <a:r>
                        <a:rPr lang="ru-RU" sz="900" b="0" dirty="0">
                          <a:effectLst/>
                          <a:latin typeface="quote-cjk-patch"/>
                        </a:rPr>
                        <a:t> (Средний доход с пользователя)</a:t>
                      </a:r>
                    </a:p>
                  </a:txBody>
                  <a:tcPr marL="92583" marR="55550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634191"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  <a:latin typeface="quote-cjk-patch"/>
                        </a:rPr>
                        <a:t>Marketplace</a:t>
                      </a:r>
                      <a:endParaRPr lang="en-US" sz="900" b="0">
                        <a:effectLst/>
                        <a:latin typeface="quote-cjk-patch"/>
                      </a:endParaRPr>
                    </a:p>
                  </a:txBody>
                  <a:tcPr marL="55550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>
                          <a:effectLst/>
                          <a:latin typeface="quote-cjk-patch"/>
                        </a:rPr>
                        <a:t>Создания экосистемы и "привязки" клиентов; зрелых продуктов с большей аудиторией.</a:t>
                      </a:r>
                    </a:p>
                  </a:txBody>
                  <a:tcPr marL="92583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effectLst/>
                          <a:latin typeface="quote-cjk-patch"/>
                        </a:rPr>
                        <a:t>GMV</a:t>
                      </a:r>
                      <a:r>
                        <a:rPr lang="en-US" sz="900" b="0" dirty="0">
                          <a:effectLst/>
                          <a:latin typeface="quote-cjk-patch"/>
                        </a:rPr>
                        <a:t> (</a:t>
                      </a:r>
                      <a:r>
                        <a:rPr lang="en-US" sz="900" b="0" dirty="0" err="1">
                          <a:effectLst/>
                          <a:latin typeface="quote-cjk-patch"/>
                        </a:rPr>
                        <a:t>Сумма</a:t>
                      </a:r>
                      <a:r>
                        <a:rPr lang="en-US" sz="900" b="0" dirty="0">
                          <a:effectLst/>
                          <a:latin typeface="quote-cjk-patch"/>
                        </a:rPr>
                        <a:t> </a:t>
                      </a:r>
                      <a:r>
                        <a:rPr lang="en-US" sz="900" b="0" dirty="0" err="1">
                          <a:effectLst/>
                          <a:latin typeface="quote-cjk-patch"/>
                        </a:rPr>
                        <a:t>транзакций</a:t>
                      </a:r>
                      <a:r>
                        <a:rPr lang="en-US" sz="900" b="0" dirty="0">
                          <a:effectLst/>
                          <a:latin typeface="quote-cjk-patch"/>
                        </a:rPr>
                        <a:t>), </a:t>
                      </a:r>
                      <a:r>
                        <a:rPr lang="en-US" sz="900" b="1" dirty="0">
                          <a:effectLst/>
                          <a:latin typeface="quote-cjk-patch"/>
                        </a:rPr>
                        <a:t>Number of Active Partners</a:t>
                      </a:r>
                      <a:endParaRPr lang="en-US" sz="900" b="0" dirty="0">
                        <a:effectLst/>
                        <a:latin typeface="quote-cjk-patch"/>
                      </a:endParaRPr>
                    </a:p>
                  </a:txBody>
                  <a:tcPr marL="92583" marR="55550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04575"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  <a:latin typeface="quote-cjk-patch"/>
                        </a:rPr>
                        <a:t>Value-Based</a:t>
                      </a:r>
                      <a:endParaRPr lang="en-US" sz="900" b="0">
                        <a:effectLst/>
                        <a:latin typeface="quote-cjk-patch"/>
                      </a:endParaRPr>
                    </a:p>
                  </a:txBody>
                  <a:tcPr marL="55550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>
                          <a:effectLst/>
                          <a:latin typeface="quote-cjk-patch"/>
                        </a:rPr>
                        <a:t>Дорогих B2B-решений с измеримым ROI; нишевых экспертов.</a:t>
                      </a:r>
                    </a:p>
                  </a:txBody>
                  <a:tcPr marL="92583" marR="92583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b="1" dirty="0">
                          <a:effectLst/>
                          <a:latin typeface="quote-cjk-patch"/>
                        </a:rPr>
                        <a:t>Client ROI</a:t>
                      </a:r>
                      <a:r>
                        <a:rPr lang="fr-FR" sz="900" b="0" dirty="0">
                          <a:effectLst/>
                          <a:latin typeface="quote-cjk-patch"/>
                        </a:rPr>
                        <a:t>, </a:t>
                      </a:r>
                      <a:r>
                        <a:rPr lang="fr-FR" sz="900" b="1" dirty="0">
                          <a:effectLst/>
                          <a:latin typeface="quote-cjk-patch"/>
                        </a:rPr>
                        <a:t>Net Revenue Retention</a:t>
                      </a:r>
                      <a:endParaRPr lang="fr-FR" sz="900" b="0" dirty="0">
                        <a:effectLst/>
                        <a:latin typeface="quote-cjk-patch"/>
                      </a:endParaRPr>
                    </a:p>
                  </a:txBody>
                  <a:tcPr marL="92583" marR="55550" marT="57864" marB="578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поиск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инвесторов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&gt;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создание нашей идеи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-&gt; 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расширение на все С</a:t>
            </a:r>
            <a:r>
              <a:rPr lang="ru-RU" sz="200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</a:t>
            </a: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 пространство</a:t>
            </a:r>
            <a:r>
              <a:rPr lang="ru-RU" sz="2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Лучше отобразить результаты в виде показателей на временной шкале, чем расписывать текстом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9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8" name="Google Shape;128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Бычков Илья – лидер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Валентин </a:t>
            </a:r>
            <a:r>
              <a:rPr lang="ru-RU" sz="1000" b="0" i="0" u="none" strike="noStrike" cap="none" dirty="0" err="1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Митряшкин</a:t>
            </a:r>
            <a:r>
              <a:rPr lang="ru-RU" sz="1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– </a:t>
            </a:r>
            <a:r>
              <a:rPr lang="ru-RU" sz="1000" b="0" i="0" u="none" strike="noStrike" cap="none" dirty="0" err="1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предпрениматель</a:t>
            </a:r>
            <a:endParaRPr lang="ru-RU" sz="1000" b="0" i="0" u="none" strike="noStrike" cap="none" dirty="0" smtClean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Дмитрий Мартыненко – производитель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Азизов Альберт – </a:t>
            </a:r>
            <a:r>
              <a:rPr lang="ru-RU" sz="1000" dirty="0" err="1" smtClean="0">
                <a:latin typeface="Montserrat Light"/>
                <a:ea typeface="Montserrat Light"/>
                <a:cs typeface="Montserrat Light"/>
                <a:sym typeface="Montserrat Light"/>
              </a:rPr>
              <a:t>предпрениматель</a:t>
            </a:r>
            <a:endParaRPr lang="ru-RU" sz="1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1000" b="0" i="0" u="none" strike="noStrike" cap="none" dirty="0" err="1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Швыркунов</a:t>
            </a:r>
            <a:r>
              <a:rPr lang="ru-RU" sz="1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Глеб - администратор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sz="1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000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Дмитрий и Альберт занимались поиском информации и даже расспрашивали людей владеющих малым бизнесом. Валентин помогал в создании презентации. Глеб следил как идет работа и наставлял ребят в тех или иных вопросах.</a:t>
            </a:r>
            <a:endParaRPr lang="ru-RU" sz="1000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ru-RU" sz="1000" dirty="0" smtClean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000" dirty="0"/>
              <a:t>Мы ищем </a:t>
            </a:r>
            <a:r>
              <a:rPr lang="ru-RU" sz="1000" dirty="0" smtClean="0"/>
              <a:t>1 000,000 рублей </a:t>
            </a:r>
            <a:r>
              <a:rPr lang="ru-RU" sz="1000" dirty="0"/>
              <a:t>для развития нашего AI-инструмента, который увеличивает конверсию в продажах на 30%, автоматизируя рутину и предоставляя умные подсказки менеджерам, и готовы предложить 10% доли в компании</a:t>
            </a:r>
            <a:r>
              <a:rPr lang="ru-RU" sz="1000" dirty="0" smtClean="0"/>
              <a:t>.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000" dirty="0"/>
              <a:t>Мы предлагаем стратегическое партнёрство для интеграции нашего AI-инструмента анализа продаж в вашу платформу, что позволит совместно выйти на новую аудиторию и создать дополнительный источник дохода</a:t>
            </a:r>
            <a:r>
              <a:rPr lang="ru-RU" sz="1000" dirty="0" smtClean="0"/>
              <a:t>.</a:t>
            </a:r>
          </a:p>
          <a:p>
            <a:pPr marL="457200" lvl="0" indent="-381000">
              <a:buSzPts val="2400"/>
              <a:buFont typeface="Montserrat Light"/>
              <a:buChar char="●"/>
            </a:pPr>
            <a:r>
              <a:rPr lang="ru-RU" sz="1000" dirty="0"/>
              <a:t>Ищем эксперта в области B2B-продаж с опытом масштабирования </a:t>
            </a:r>
            <a:r>
              <a:rPr lang="ru-RU" sz="1000" dirty="0" err="1"/>
              <a:t>SaaS</a:t>
            </a:r>
            <a:r>
              <a:rPr lang="ru-RU" sz="1000" dirty="0"/>
              <a:t>-продуктов для консультаций по выходу на корпоративный сегмент и адаптации нашего продукта под </a:t>
            </a:r>
            <a:r>
              <a:rPr lang="ru-RU" sz="1000"/>
              <a:t>их </a:t>
            </a:r>
            <a:r>
              <a:rPr lang="ru-RU" sz="1000" smtClean="0"/>
              <a:t>потребности</a:t>
            </a:r>
            <a:r>
              <a:rPr lang="ru-RU" sz="1000"/>
              <a:t>.</a:t>
            </a:r>
            <a:endParaRPr sz="1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1"/>
          <p:cNvSpPr txBox="1"/>
          <p:nvPr/>
        </p:nvSpPr>
        <p:spPr>
          <a:xfrm>
            <a:off x="311700" y="14793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3108238" y="2185158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Спасибо за внимание! Мои контакты для связи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Бычков Илья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89603664511 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ilbychkoff@mail.ru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440671" y="178606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8" name="Google Shape;148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242793">
            <a:off x="117765" y="395584"/>
            <a:ext cx="1043848" cy="40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1" title="УлГТУ.png"/>
          <p:cNvPicPr preferRelativeResize="0"/>
          <p:nvPr/>
        </p:nvPicPr>
        <p:blipFill rotWithShape="1">
          <a:blip r:embed="rId5">
            <a:alphaModFix/>
          </a:blip>
          <a:srcRect l="23489" t="32910" r="24543" b="37407"/>
          <a:stretch/>
        </p:blipFill>
        <p:spPr>
          <a:xfrm>
            <a:off x="4147850" y="177788"/>
            <a:ext cx="1712000" cy="97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1"/>
          <p:cNvPicPr preferRelativeResize="0"/>
          <p:nvPr/>
        </p:nvPicPr>
        <p:blipFill rotWithShape="1">
          <a:blip r:embed="rId6">
            <a:alphaModFix/>
          </a:blip>
          <a:srcRect l="9197" t="35549" r="8239" b="33612"/>
          <a:stretch/>
        </p:blipFill>
        <p:spPr>
          <a:xfrm>
            <a:off x="1516800" y="283000"/>
            <a:ext cx="1950000" cy="72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468</Words>
  <Application>Microsoft Office PowerPoint</Application>
  <PresentationFormat>Экран (16:9)</PresentationFormat>
  <Paragraphs>82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quote-cjk-patch</vt:lpstr>
      <vt:lpstr>Roboto</vt:lpstr>
      <vt:lpstr>Montserrat</vt:lpstr>
      <vt:lpstr>Montserrat Light</vt:lpstr>
      <vt:lpstr>Simple Light</vt:lpstr>
      <vt:lpstr>Инструменты для повышения эффективности продаж</vt:lpstr>
      <vt:lpstr>Задача </vt:lpstr>
      <vt:lpstr>Описание решения / продукт </vt:lpstr>
      <vt:lpstr>Рынок</vt:lpstr>
      <vt:lpstr>Сравнение с конкурентами</vt:lpstr>
      <vt:lpstr>Бизнес модель</vt:lpstr>
      <vt:lpstr>Планы на 3 года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Инструменты для повышения эффективности продаж</dc:title>
  <dc:creator>Сергей</dc:creator>
  <cp:lastModifiedBy>Александр Бычков</cp:lastModifiedBy>
  <cp:revision>10</cp:revision>
  <dcterms:modified xsi:type="dcterms:W3CDTF">2025-11-29T15:59:38Z</dcterms:modified>
</cp:coreProperties>
</file>