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7" r:id="rId2"/>
    <p:sldId id="286" r:id="rId3"/>
    <p:sldId id="281" r:id="rId4"/>
    <p:sldId id="308" r:id="rId5"/>
    <p:sldId id="318" r:id="rId6"/>
    <p:sldId id="309" r:id="rId7"/>
    <p:sldId id="310" r:id="rId8"/>
    <p:sldId id="315" r:id="rId9"/>
    <p:sldId id="314" r:id="rId10"/>
    <p:sldId id="316" r:id="rId11"/>
    <p:sldId id="312" r:id="rId12"/>
    <p:sldId id="31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9F00FF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94"/>
  </p:normalViewPr>
  <p:slideViewPr>
    <p:cSldViewPr snapToGrid="0" snapToObjects="1" showGuides="1">
      <p:cViewPr varScale="1">
        <p:scale>
          <a:sx n="114" d="100"/>
          <a:sy n="114" d="100"/>
        </p:scale>
        <p:origin x="96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54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536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60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21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95336" y="375181"/>
            <a:ext cx="5530788" cy="6405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>
                <a:solidFill>
                  <a:schemeClr val="tx1"/>
                </a:solidFill>
                <a:latin typeface="+mj-lt"/>
              </a:rPr>
              <a:t>Быстровозводимые фортификационные сооружения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Команда: Студенты САФУ группы 121202</a:t>
            </a:r>
            <a:b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</a:b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Сметанин Сергей Алексеевич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chemeClr val="tx1"/>
                </a:solidFill>
                <a:sym typeface="Gilroy-Light"/>
              </a:rPr>
              <a:t>Соловьев Дмитрий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Алексеевич</a:t>
            </a:r>
            <a:br>
              <a:rPr lang="ru-RU" sz="2300" dirty="0" smtClean="0">
                <a:solidFill>
                  <a:schemeClr val="tx1"/>
                </a:solidFill>
                <a:sym typeface="Gilroy-Light"/>
              </a:rPr>
            </a:br>
            <a:r>
              <a:rPr lang="ru-RU" sz="2300" dirty="0">
                <a:solidFill>
                  <a:schemeClr val="tx1"/>
                </a:solidFill>
                <a:sym typeface="Gilroy-Light"/>
              </a:rPr>
              <a:t>Рожин Павел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Сергеевич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  <a:sym typeface="Gilroy-Light"/>
              </a:rPr>
              <a:t>Руководитель проекта: </a:t>
            </a:r>
            <a:r>
              <a:rPr lang="ru-RU" sz="2300" dirty="0" err="1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Тутыгин</a:t>
            </a:r>
            <a:r>
              <a:rPr lang="ru-RU" sz="23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 Александр </a:t>
            </a: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Сергеевич</a:t>
            </a:r>
            <a:b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</a:b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(</a:t>
            </a:r>
            <a:r>
              <a:rPr lang="ru-RU" sz="22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Д</a:t>
            </a:r>
            <a:r>
              <a:rPr lang="ru-RU" sz="22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оцент </a:t>
            </a:r>
            <a:r>
              <a:rPr lang="ru-RU" sz="22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кафедры инженерной геологии, оснований и фундаментов)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300" dirty="0">
              <a:solidFill>
                <a:schemeClr val="tx1"/>
              </a:solidFill>
              <a:latin typeface="Gilroy-Light"/>
              <a:ea typeface="Gilroy-Light"/>
              <a:cs typeface="Gilroy-Light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300" dirty="0">
              <a:solidFill>
                <a:schemeClr val="tx1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29396" y="-57611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27034" y="6607834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6" b="96191" l="7227" r="95020">
                        <a14:foregroundMark x1="35547" y1="66406" x2="30859" y2="68945"/>
                        <a14:foregroundMark x1="47266" y1="62012" x2="47656" y2="65039"/>
                        <a14:foregroundMark x1="47949" y1="29980" x2="48242" y2="35645"/>
                        <a14:foregroundMark x1="29395" y1="53027" x2="29395" y2="53027"/>
                        <a14:foregroundMark x1="29688" y1="53027" x2="30762" y2="51953"/>
                        <a14:foregroundMark x1="33301" y1="57715" x2="33301" y2="57715"/>
                        <a14:foregroundMark x1="61133" y1="59180" x2="61133" y2="59180"/>
                        <a14:foregroundMark x1="64160" y1="36426" x2="64160" y2="36426"/>
                        <a14:foregroundMark x1="71191" y1="53516" x2="71191" y2="5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02" y="67472"/>
            <a:ext cx="5942598" cy="59425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475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8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0404" y="-15381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Что такое фортификационное сооружени</a:t>
            </a:r>
            <a:r>
              <a:rPr lang="ru-RU" sz="2000" cap="all" dirty="0">
                <a:solidFill>
                  <a:schemeClr val="tx1"/>
                </a:solidFill>
              </a:rPr>
              <a:t>е</a:t>
            </a:r>
            <a:r>
              <a:rPr lang="ru-RU" sz="2000" cap="all" dirty="0" smtClean="0">
                <a:solidFill>
                  <a:schemeClr val="tx1"/>
                </a:solidFill>
              </a:rPr>
              <a:t> Ключевая ценность 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23437" y="1056330"/>
            <a:ext cx="5408457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Фортификационное сооружение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 — это постройка (сооружение, строение),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предназначенные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для укрытого размещения и наиболее эффективного применения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вооружения,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пунктов управления, а также для защиты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войск,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населения и объектов тыла государства от воздействия средств поражения противника.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</a:rPr>
              <a:t>(Панели можно использовать как для блиндажей, так и для наземных сооружений)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27034" y="0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1276"/>
          <a:stretch/>
        </p:blipFill>
        <p:spPr>
          <a:xfrm>
            <a:off x="6469426" y="789578"/>
            <a:ext cx="5493275" cy="5514651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1321486"/>
            <a:ext cx="3619948" cy="530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Наша команда рассмотрела типовые решения зашитых сооружений и выявила несколько проблем.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1)  </a:t>
            </a:r>
            <a:r>
              <a:rPr lang="ru-RU" dirty="0" smtClean="0"/>
              <a:t>Низкая скорость возведения фортификационных сооружений.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</a:rPr>
              <a:t>(Это ставит под удар людей, которые работают под открытым небом. Мы же хоти сократить время строительства до 1-2 дней)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5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2)  </a:t>
            </a:r>
            <a:r>
              <a:rPr lang="ru-RU" dirty="0" smtClean="0"/>
              <a:t>Подбор некачественных материалов 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</a:rPr>
              <a:t>(Ошибки пагубно влияют на прочностные характеристики сооружения, что могут привести к смертельному исходу)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 smtClean="0">
                <a:solidFill>
                  <a:srgbClr val="888888"/>
                </a:solidFill>
              </a:rPr>
              <a:t> </a:t>
            </a:r>
            <a:endParaRPr lang="ru-RU" sz="1200" dirty="0">
              <a:solidFill>
                <a:srgbClr val="888888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Проблема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7827034" y="0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485736" y="1061049"/>
            <a:ext cx="534838" cy="526211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27034" y="6586415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74" y="1130087"/>
            <a:ext cx="6576804" cy="4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153888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Уникальность технологии 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35483" y="826667"/>
            <a:ext cx="475710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Мы спроектировали </a:t>
            </a:r>
            <a:r>
              <a:rPr lang="ru-RU" sz="2000" dirty="0" err="1" smtClean="0"/>
              <a:t>настояший</a:t>
            </a:r>
            <a:r>
              <a:rPr lang="ru-RU" sz="2000" dirty="0" smtClean="0"/>
              <a:t> конструктор, из которого можно быстро возвести и сразу начать пользоваться.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Панели не являются сложными в производстве и не имеют проблем с транспортировкой. </a:t>
            </a:r>
            <a:br>
              <a:rPr lang="ru-RU" sz="2000" dirty="0" smtClean="0"/>
            </a:b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Наши панели не </a:t>
            </a:r>
            <a:r>
              <a:rPr lang="ru-RU" sz="2000" dirty="0" err="1" smtClean="0"/>
              <a:t>ресурсозатратные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Панели можно производить в любом месте, где есть инструменты для обработки древесины.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Все вышеперечисленные преимущества, доминируют над обычным представлением фортификационного сооружения.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256" r="11461" b="4012"/>
          <a:stretch/>
        </p:blipFill>
        <p:spPr>
          <a:xfrm>
            <a:off x="6092323" y="34798"/>
            <a:ext cx="5702966" cy="668351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Овал 13"/>
          <p:cNvSpPr/>
          <p:nvPr/>
        </p:nvSpPr>
        <p:spPr>
          <a:xfrm>
            <a:off x="11205711" y="6519206"/>
            <a:ext cx="986289" cy="58196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27034" y="0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319690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153888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Материал</a:t>
            </a:r>
            <a:endParaRPr lang="ru-RU" sz="2000" cap="all" dirty="0" smtClean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35482" y="1038013"/>
            <a:ext cx="475710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В качестве основного материала для пластин конструкции, мы выбрали С</a:t>
            </a:r>
            <a:r>
              <a:rPr lang="en-US" sz="2000" dirty="0" smtClean="0"/>
              <a:t>L</a:t>
            </a:r>
            <a:r>
              <a:rPr lang="ru-RU" sz="2000" dirty="0" smtClean="0"/>
              <a:t>Т панели. </a:t>
            </a:r>
            <a:br>
              <a:rPr lang="ru-RU" sz="2000" dirty="0" smtClean="0"/>
            </a:br>
            <a:endParaRPr lang="en-US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CLT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панель это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многослойный материал из натуральной древесины. </a:t>
            </a:r>
            <a:endParaRPr lang="ru-RU" sz="20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Он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состоит из сложенных перпендикулярно друг к другу ламелей. </a:t>
            </a:r>
            <a:endParaRPr lang="ru-RU" sz="2000" dirty="0" smtClean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CLT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панели имеют многослойную структуру, что отлично подходит для подземных сооружений. </a:t>
            </a:r>
            <a:b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/>
            </a:r>
            <a:b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9"/>
          <a:stretch/>
        </p:blipFill>
        <p:spPr bwMode="auto">
          <a:xfrm>
            <a:off x="5292583" y="1337228"/>
            <a:ext cx="6536956" cy="41911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вал 14"/>
          <p:cNvSpPr/>
          <p:nvPr/>
        </p:nvSpPr>
        <p:spPr>
          <a:xfrm>
            <a:off x="11205711" y="-258792"/>
            <a:ext cx="986289" cy="58196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1205710" y="6542400"/>
            <a:ext cx="986289" cy="58196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21121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Бизнес модель </a:t>
            </a:r>
            <a:r>
              <a:rPr lang="en-US" sz="2000" cap="all" dirty="0" smtClean="0">
                <a:solidFill>
                  <a:schemeClr val="tx1"/>
                </a:solidFill>
              </a:rPr>
              <a:t>B2G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98427" y="1162872"/>
            <a:ext cx="475710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B2G </a:t>
            </a:r>
            <a:r>
              <a:rPr lang="ru-RU" b="1" dirty="0" smtClean="0"/>
              <a:t>(«</a:t>
            </a:r>
            <a:r>
              <a:rPr lang="ru-RU" b="1" dirty="0"/>
              <a:t>бизнес для государства»)</a:t>
            </a:r>
            <a:r>
              <a:rPr lang="ru-RU" dirty="0"/>
              <a:t> — это бизнес-модель, при которой компания оказывает услуги или поставляет товары государственным клиентам.</a:t>
            </a:r>
          </a:p>
          <a:p>
            <a:r>
              <a:rPr lang="ru-RU" dirty="0"/>
              <a:t>Ключевой инструмент взаимоотношений B2G — система </a:t>
            </a:r>
            <a:r>
              <a:rPr lang="ru-RU" dirty="0" smtClean="0"/>
              <a:t>закупок.</a:t>
            </a:r>
          </a:p>
          <a:p>
            <a:endParaRPr lang="ru-RU" sz="1600" dirty="0">
              <a:solidFill>
                <a:schemeClr val="bg1">
                  <a:lumMod val="50000"/>
                </a:schemeClr>
              </a:solidFill>
              <a:latin typeface="Gilroy-Light"/>
              <a:ea typeface="Gilroy-Light"/>
              <a:cs typeface="Gilroy-Light"/>
            </a:endParaRP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Покупателями в B2G являются любые государственные клиенты: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образовательные учреждения;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объекты здравоохранения;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правоохранительные органы;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органы государственной и муниципальной власти;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научные и культурные организации.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219" y="647085"/>
            <a:ext cx="5971673" cy="597167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1205711" y="-258792"/>
            <a:ext cx="986289" cy="58196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64555"/>
            <a:ext cx="3229761" cy="126849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3787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26" y="789578"/>
            <a:ext cx="6082603" cy="608260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Анализ конкурентов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35483" y="2058836"/>
            <a:ext cx="475710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При изучении данного вопроса, наша команда не нашла подобных организаций на территории РФ.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Все подобные  работы выполняются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подрядными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организациями или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гражданскими лицами из подручных материалов. Мы же предлагаем уже готовое решение, которое не нуждается вы полевой добыче материала. </a:t>
            </a:r>
            <a:b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/>
            </a:r>
            <a:b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endParaRPr lang="ru-RU" sz="20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 </a:t>
            </a:r>
            <a:br>
              <a:rPr lang="ru-RU" sz="2000" dirty="0" smtClean="0"/>
            </a:b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596" y="775397"/>
            <a:ext cx="6082603" cy="6082603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2743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Объём Спроса 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19848" y="1710394"/>
            <a:ext cx="47866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Roboto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Roboto"/>
              </a:rPr>
            </a:br>
            <a:r>
              <a:rPr lang="ru-RU" dirty="0" smtClean="0">
                <a:solidFill>
                  <a:schemeClr val="tx1"/>
                </a:solidFill>
                <a:latin typeface="Roboto"/>
              </a:rPr>
              <a:t>При правильном подходе к организации жилого пространства в нашей конструкции может поместится 8 человек.</a:t>
            </a:r>
            <a:br>
              <a:rPr lang="ru-RU" dirty="0" smtClean="0">
                <a:solidFill>
                  <a:schemeClr val="tx1"/>
                </a:solidFill>
                <a:latin typeface="Roboto"/>
              </a:rPr>
            </a:br>
            <a:endParaRPr lang="ru-RU" dirty="0">
              <a:solidFill>
                <a:schemeClr val="tx1"/>
              </a:solidFill>
              <a:latin typeface="Roboto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Roboto"/>
              </a:rPr>
              <a:t>При производстве панелей, мы </a:t>
            </a:r>
            <a:r>
              <a:rPr lang="ru-RU" dirty="0">
                <a:solidFill>
                  <a:schemeClr val="tx1"/>
                </a:solidFill>
                <a:latin typeface="Roboto"/>
              </a:rPr>
              <a:t>б</a:t>
            </a:r>
            <a:r>
              <a:rPr lang="ru-RU" dirty="0" smtClean="0">
                <a:solidFill>
                  <a:schemeClr val="tx1"/>
                </a:solidFill>
                <a:latin typeface="Roboto"/>
              </a:rPr>
              <a:t>удем ориентироваться на количество, указанное в заказе. </a:t>
            </a:r>
            <a:br>
              <a:rPr lang="ru-RU" dirty="0" smtClean="0">
                <a:solidFill>
                  <a:schemeClr val="tx1"/>
                </a:solidFill>
                <a:latin typeface="Roboto"/>
              </a:rPr>
            </a:br>
            <a:r>
              <a:rPr lang="ru-RU" dirty="0" smtClean="0">
                <a:solidFill>
                  <a:schemeClr val="tx1"/>
                </a:solidFill>
                <a:latin typeface="Roboto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Roboto"/>
              </a:rPr>
            </a:br>
            <a:r>
              <a:rPr lang="ru-RU" dirty="0" smtClean="0">
                <a:solidFill>
                  <a:schemeClr val="tx1"/>
                </a:solidFill>
                <a:latin typeface="Roboto"/>
              </a:rPr>
              <a:t>Мы не можем рассчитать в полной мере объём спроса, так как не имеем подтверждённой информации с места боевых действий. </a:t>
            </a:r>
            <a:br>
              <a:rPr lang="ru-RU" dirty="0" smtClean="0">
                <a:solidFill>
                  <a:schemeClr val="tx1"/>
                </a:solidFill>
                <a:latin typeface="Roboto"/>
              </a:rPr>
            </a:br>
            <a:r>
              <a:rPr lang="ru-RU" dirty="0" smtClean="0">
                <a:solidFill>
                  <a:schemeClr val="tx1"/>
                </a:solidFill>
                <a:latin typeface="Roboto"/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t="8294" r="12553" b="8072"/>
          <a:stretch/>
        </p:blipFill>
        <p:spPr>
          <a:xfrm>
            <a:off x="6389016" y="3148678"/>
            <a:ext cx="4917990" cy="372350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5" t="13660" r="10550" b="14896"/>
          <a:stretch/>
        </p:blipFill>
        <p:spPr>
          <a:xfrm>
            <a:off x="6481021" y="0"/>
            <a:ext cx="5021180" cy="32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46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180815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err="1" smtClean="0">
                <a:solidFill>
                  <a:schemeClr val="tx1"/>
                </a:solidFill>
              </a:rPr>
              <a:t>ТаймЛайн</a:t>
            </a:r>
            <a:endParaRPr sz="2000" cap="all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9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9560" y="1651954"/>
            <a:ext cx="583177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Вся работа разбита на 4 этапа.</a:t>
            </a:r>
            <a:br>
              <a:rPr lang="ru-RU" sz="1900" dirty="0" smtClean="0"/>
            </a:b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1 Этап: Мы презентуем нашу идею.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2 Этап: Наша команда занимается расчётом несущих и прочностных способностей конструкции, подбором материала.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4 Этап: Производим первую тестовую модель.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3 </a:t>
            </a:r>
            <a:r>
              <a:rPr lang="ru-RU" sz="2000" dirty="0"/>
              <a:t>Этап: Ищем предпринимателей и инвесторов.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717554" y="0"/>
            <a:ext cx="5549327" cy="687324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7081278" y="36517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973084" y="2974174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10151091" y="1434935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663890" y="3897603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10530988" y="5422218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Налаживание связей с инвесторами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7128745" y="1545281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Образование, объяснение идеи</a:t>
            </a:r>
            <a:endParaRPr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10184503" y="2962603"/>
            <a:ext cx="218371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Расчёт прочности конструкций, подбор материалов </a:t>
            </a: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6995278" y="4589611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Производство продукта </a:t>
            </a:r>
            <a:endParaRPr dirty="0"/>
          </a:p>
        </p:txBody>
      </p:sp>
      <p:sp>
        <p:nvSpPr>
          <p:cNvPr id="22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943366" y="996060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8129633" y="2687672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8129633" y="4156029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3643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180815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Продукт работы </a:t>
            </a:r>
            <a:endParaRPr sz="2000" cap="all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/>
              <a:t>10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5483" y="1273726"/>
            <a:ext cx="529579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Что мы сделали за время нашей работы над проектом?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Мы разработали  предварительный чертёж продукта.</a:t>
            </a: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Изучили свод правил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88.13330.2014 и смогли применить его в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проекте.</a:t>
            </a:r>
            <a:endParaRPr lang="ru-RU" sz="200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>
              <a:solidFill>
                <a:srgbClr val="1B1B1B"/>
              </a:solidFill>
              <a:latin typeface="Gilroy-Light"/>
              <a:sym typeface="Gilroy-Light"/>
            </a:endParaRP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sym typeface="Gilroy-Light"/>
              </a:rPr>
              <a:t>Рассчитали приблизительный объём рынка.</a:t>
            </a: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1B1B1B"/>
              </a:solidFill>
              <a:latin typeface="Gilroy-Light"/>
              <a:sym typeface="Gilroy-Light"/>
            </a:endParaRPr>
          </a:p>
          <a:p>
            <a:pPr marL="457200" lvl="8" indent="-4572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sym typeface="Gilroy-Light"/>
              </a:rPr>
              <a:t>Подобрали материал для продукта.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36517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t="8294" r="12553" b="8072"/>
          <a:stretch/>
        </p:blipFill>
        <p:spPr>
          <a:xfrm>
            <a:off x="6671174" y="71796"/>
            <a:ext cx="4433077" cy="3356366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988" y="699484"/>
            <a:ext cx="2624903" cy="97077"/>
            <a:chOff x="0" y="692501"/>
            <a:chExt cx="2624903" cy="97077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 t="12253" r="13496" b="19880"/>
          <a:stretch/>
        </p:blipFill>
        <p:spPr>
          <a:xfrm>
            <a:off x="5988554" y="3323968"/>
            <a:ext cx="5798315" cy="353403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471276" y="6595190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12612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Команда </a:t>
            </a:r>
            <a:endParaRPr sz="2000" cap="all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/>
              <a:t>11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3166" y="1033557"/>
            <a:ext cx="475710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Лидер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(Сметанин Сергей)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Член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команды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отвечающий за распределение работы, демонстрацию, менеджмент.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</a:t>
            </a:r>
            <a:r>
              <a:rPr lang="ru-RU" sz="2000" dirty="0" smtClean="0"/>
              <a:t>роектировщик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(Соловьев Дмитрий)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Ч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лен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команды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отвечающий за создание чертежей и подбором материала.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Документовед</a:t>
            </a:r>
            <a:r>
              <a:rPr lang="ru-RU" sz="2000" dirty="0" smtClean="0"/>
              <a:t>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(Рожин Павел)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Ч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лен команды отвечающий за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изучением строительных норм, конспектированием.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Посредник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(Платов Максим)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/>
            </a:r>
            <a:b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Член команды, который в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случаи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непредвиденной ситуации может заменить проектировщика или </a:t>
            </a:r>
            <a:r>
              <a:rPr lang="ru-RU" sz="1600" dirty="0" err="1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документоведа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, а также взять на себя обязанности лидера.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/>
            </a:r>
            <a:b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</a:br>
            <a:endParaRPr lang="ru-RU" sz="20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602" y="377343"/>
            <a:ext cx="6523160" cy="624141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9504682" y="0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36403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95336" y="375181"/>
            <a:ext cx="5530788" cy="6405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>
                <a:solidFill>
                  <a:schemeClr val="tx1"/>
                </a:solidFill>
                <a:latin typeface="+mj-lt"/>
              </a:rPr>
              <a:t>Быстровозводимые фортификационные сооружения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Команда: Студенты САФУ группы 121202</a:t>
            </a:r>
            <a:b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</a:b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Сметанин Сергей Алексеевич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chemeClr val="tx1"/>
                </a:solidFill>
                <a:sym typeface="Gilroy-Light"/>
              </a:rPr>
              <a:t>Соловьев Дмитрий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Алексеевич</a:t>
            </a:r>
            <a:br>
              <a:rPr lang="ru-RU" sz="2300" dirty="0" smtClean="0">
                <a:solidFill>
                  <a:schemeClr val="tx1"/>
                </a:solidFill>
                <a:sym typeface="Gilroy-Light"/>
              </a:rPr>
            </a:br>
            <a:r>
              <a:rPr lang="ru-RU" sz="2300" dirty="0">
                <a:solidFill>
                  <a:schemeClr val="tx1"/>
                </a:solidFill>
                <a:sym typeface="Gilroy-Light"/>
              </a:rPr>
              <a:t>Рожин Павел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Сергеевич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  <a:sym typeface="Gilroy-Light"/>
              </a:rPr>
              <a:t>Руководитель проекта: </a:t>
            </a:r>
            <a:r>
              <a:rPr lang="ru-RU" sz="2300" dirty="0" err="1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Тутыгин</a:t>
            </a:r>
            <a:r>
              <a:rPr lang="ru-RU" sz="23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 Александр </a:t>
            </a: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Сергеевич</a:t>
            </a:r>
            <a:b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</a:b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(</a:t>
            </a:r>
            <a:r>
              <a:rPr lang="ru-RU" sz="22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Д</a:t>
            </a:r>
            <a:r>
              <a:rPr lang="ru-RU" sz="22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оцент </a:t>
            </a:r>
            <a:r>
              <a:rPr lang="ru-RU" sz="22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Gilroy-Light"/>
              </a:rPr>
              <a:t>кафедры инженерной геологии, оснований и фундаментов)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300" dirty="0">
              <a:solidFill>
                <a:schemeClr val="tx1"/>
              </a:solidFill>
              <a:latin typeface="Gilroy-Light"/>
              <a:ea typeface="Gilroy-Light"/>
              <a:cs typeface="Gilroy-Light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300" dirty="0">
              <a:solidFill>
                <a:schemeClr val="tx1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29396" y="-57611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27034" y="6607834"/>
            <a:ext cx="4364966" cy="25016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6" b="96191" l="7227" r="95020">
                        <a14:foregroundMark x1="35547" y1="66406" x2="30859" y2="68945"/>
                        <a14:foregroundMark x1="47266" y1="62012" x2="47656" y2="65039"/>
                        <a14:foregroundMark x1="47949" y1="29980" x2="48242" y2="35645"/>
                        <a14:foregroundMark x1="29395" y1="53027" x2="29395" y2="53027"/>
                        <a14:foregroundMark x1="29688" y1="53027" x2="30762" y2="51953"/>
                        <a14:foregroundMark x1="33301" y1="57715" x2="33301" y2="57715"/>
                        <a14:foregroundMark x1="61133" y1="59180" x2="61133" y2="59180"/>
                        <a14:foregroundMark x1="64160" y1="36426" x2="64160" y2="36426"/>
                        <a14:foregroundMark x1="71191" y1="53516" x2="71191" y2="5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02" y="67472"/>
            <a:ext cx="5942598" cy="59425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6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5073</TotalTime>
  <Words>247</Words>
  <Application>Microsoft Office PowerPoint</Application>
  <PresentationFormat>Широкоэкранный</PresentationFormat>
  <Paragraphs>122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74</cp:revision>
  <dcterms:modified xsi:type="dcterms:W3CDTF">2024-10-24T19:27:30Z</dcterms:modified>
</cp:coreProperties>
</file>